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3"/>
  </p:notesMasterIdLst>
  <p:sldIdLst>
    <p:sldId id="492" r:id="rId3"/>
    <p:sldId id="479" r:id="rId4"/>
    <p:sldId id="259" r:id="rId5"/>
    <p:sldId id="485" r:id="rId6"/>
    <p:sldId id="476" r:id="rId7"/>
    <p:sldId id="448" r:id="rId8"/>
    <p:sldId id="480" r:id="rId9"/>
    <p:sldId id="453" r:id="rId10"/>
    <p:sldId id="454" r:id="rId11"/>
    <p:sldId id="486" r:id="rId12"/>
    <p:sldId id="477" r:id="rId13"/>
    <p:sldId id="459" r:id="rId14"/>
    <p:sldId id="460" r:id="rId15"/>
    <p:sldId id="461" r:id="rId16"/>
    <p:sldId id="482" r:id="rId17"/>
    <p:sldId id="483" r:id="rId18"/>
    <p:sldId id="464" r:id="rId19"/>
    <p:sldId id="488" r:id="rId20"/>
    <p:sldId id="489" r:id="rId21"/>
    <p:sldId id="490" r:id="rId22"/>
    <p:sldId id="491" r:id="rId23"/>
    <p:sldId id="501" r:id="rId24"/>
    <p:sldId id="467" r:id="rId25"/>
    <p:sldId id="468" r:id="rId26"/>
    <p:sldId id="469" r:id="rId27"/>
    <p:sldId id="329" r:id="rId28"/>
    <p:sldId id="307" r:id="rId29"/>
    <p:sldId id="503" r:id="rId30"/>
    <p:sldId id="504" r:id="rId31"/>
    <p:sldId id="505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VNI Times" pitchFamily="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VNI Times" pitchFamily="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VNI Times" pitchFamily="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VNI Times" pitchFamily="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VNI Times" pitchFamily="2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VNI Times" pitchFamily="2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VNI Times" pitchFamily="2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VNI Times" pitchFamily="2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VNI Times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0000FF"/>
    <a:srgbClr val="00FFFF"/>
    <a:srgbClr val="FFFFFF"/>
    <a:srgbClr val="CCFFFF"/>
    <a:srgbClr val="800000"/>
    <a:srgbClr val="FFFFCC"/>
    <a:srgbClr val="CCECFF"/>
    <a:srgbClr val="FFCC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67" autoAdjust="0"/>
    <p:restoredTop sz="99036" autoAdjust="0"/>
  </p:normalViewPr>
  <p:slideViewPr>
    <p:cSldViewPr>
      <p:cViewPr varScale="1">
        <p:scale>
          <a:sx n="73" d="100"/>
          <a:sy n="73" d="100"/>
        </p:scale>
        <p:origin x="124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69145829-BF0C-41F3-82B9-107DE0EB7C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38684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BCDD1B-B897-4EDE-ADD1-FC339829E2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8254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A04303-E03B-40B7-BD81-35FCA1B85B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6287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7C2C4C-21DE-40F0-B153-3EA6B56ECF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795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63D13B-303D-47EE-AB6C-F34B2D3AC1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1555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446AA-1711-431A-AC1D-0DDCCEDFDA4D}" type="datetimeFigureOut">
              <a:rPr lang="en-US"/>
              <a:pPr>
                <a:defRPr/>
              </a:pPr>
              <a:t>27/12/2021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FEFA2C-4AA2-4A85-9192-9DBDE49E1C0B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73833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40BA8-768C-4920-B9F9-B57624BE0851}" type="datetimeFigureOut">
              <a:rPr lang="en-US"/>
              <a:pPr>
                <a:defRPr/>
              </a:pPr>
              <a:t>27/12/2021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9A47E7-4255-44F2-91AC-7D3032152CB1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59347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8713B-3832-406B-B99F-3684F1E698EE}" type="datetimeFigureOut">
              <a:rPr lang="en-US"/>
              <a:pPr>
                <a:defRPr/>
              </a:pPr>
              <a:t>27/12/2021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18E476-4FC9-4683-8BAF-3CC9D86F157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30769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B1403-4ED1-448D-B657-FFC2EEB312F1}" type="datetimeFigureOut">
              <a:rPr lang="en-US"/>
              <a:pPr>
                <a:defRPr/>
              </a:pPr>
              <a:t>27/12/2021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67E152-FC0C-4144-92C6-368CF6E46138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02129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6F9EB-7610-4645-A61A-E433ACF6BF16}" type="datetimeFigureOut">
              <a:rPr lang="en-US"/>
              <a:pPr>
                <a:defRPr/>
              </a:pPr>
              <a:t>27/12/2021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742FA-61D7-4DAD-8104-6D5896A54F84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62521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07C66-53A4-489F-93FC-F8B2641B64C0}" type="datetimeFigureOut">
              <a:rPr lang="en-US"/>
              <a:pPr>
                <a:defRPr/>
              </a:pPr>
              <a:t>27/12/2021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460521-7A5F-4693-A925-0EE6124F62C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442376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D8769-F79F-4582-BB6F-008DC8A4C756}" type="datetimeFigureOut">
              <a:rPr lang="en-US"/>
              <a:pPr>
                <a:defRPr/>
              </a:pPr>
              <a:t>27/12/2021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86CB7E-099C-43BE-8465-20DE7F69587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27142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A5D2AB-3F33-4F36-9891-43DAA13D9F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41443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74E3E-34CF-4007-B136-0ED180311F19}" type="datetimeFigureOut">
              <a:rPr lang="en-US"/>
              <a:pPr>
                <a:defRPr/>
              </a:pPr>
              <a:t>27/12/2021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63DB4-586D-48D9-9DAF-D0F1FED8B3BB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649553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AD7B1-8FDE-4FD8-BE09-5ECB5CC1AA34}" type="datetimeFigureOut">
              <a:rPr lang="en-US"/>
              <a:pPr>
                <a:defRPr/>
              </a:pPr>
              <a:t>27/12/2021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E9DA36-7792-4F8A-8922-D0EBBAA3337D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000669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35238-8F25-4101-B5AD-80D49FBFE8B7}" type="datetimeFigureOut">
              <a:rPr lang="en-US"/>
              <a:pPr>
                <a:defRPr/>
              </a:pPr>
              <a:t>27/12/2021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136056-ED8B-41D7-9B39-7068F31486A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91169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F6919-9988-4357-B58F-3C1817FD90D9}" type="datetimeFigureOut">
              <a:rPr lang="en-US"/>
              <a:pPr>
                <a:defRPr/>
              </a:pPr>
              <a:t>27/12/2021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B9712-74D1-4B57-A45D-28656A9D070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387444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905000"/>
            <a:ext cx="8229600" cy="4114800"/>
          </a:xfrm>
        </p:spPr>
        <p:txBody>
          <a:bodyPr rtlCol="0">
            <a:normAutofit/>
          </a:bodyPr>
          <a:lstStyle/>
          <a:p>
            <a:pPr lvl="0"/>
            <a:endParaRPr lang="vi-VN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0E1C18F-07BC-4530-925D-6029BE23A3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28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168FC3-48F0-48EF-BECF-285EA6F74C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6323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39EA2A-7049-4B36-80D3-E18583DCA7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9419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20B6A8-3169-4C94-A958-AF98C4C1BB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20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1C4883-50E0-4C4C-80B8-182C86B109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87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9BA4DE-9ADD-4C98-A6DF-4C23E81FD8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6816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07FEBB-3B06-42EB-82DF-6652CE61B3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9870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1F27A4-362A-41B7-89B0-5101175570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5779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CCCC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3B5B87CA-8242-4C57-8285-B2D222F889A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CCCC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03742768-08B0-4A92-9E3E-DC8184A6684F}" type="datetimeFigureOut">
              <a:rPr lang="en-US"/>
              <a:pPr>
                <a:defRPr/>
              </a:pPr>
              <a:t>27/12/2021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E0DBA5A3-38B7-4286-AC97-86BC9C7195C8}" type="slidenum">
              <a:rPr lang="vi-VN" altLang="en-US"/>
              <a:pPr/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381000" y="1295400"/>
            <a:ext cx="8382000" cy="179176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82800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31: 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BỆNH VÀ TẬT DI TRUYỀN Ở NGƯỜI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52400"/>
            <a:ext cx="7315200" cy="830263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nb-NO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Vì sao những bà mẹ trên 35 tuổi, tỉ lệ  con bị bệnh Đao cao hơn bình thường?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62600" y="5273675"/>
            <a:ext cx="2971800" cy="830263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nb-NO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Cặp NST 21 phân li không bình thường</a:t>
            </a:r>
            <a:endParaRPr 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225" y="5029200"/>
            <a:ext cx="3657600" cy="461963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hoá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800" y="5638800"/>
            <a:ext cx="3629025" cy="830263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1066800"/>
          <a:ext cx="8229600" cy="3565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84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Bảng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trẻ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mới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mắc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bệnh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Đao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tuổi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mẹ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88" marB="45688">
                    <a:solidFill>
                      <a:srgbClr val="800000">
                        <a:alpha val="81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1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Tuổi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mẹ</a:t>
                      </a:r>
                      <a:endParaRPr lang="en-US" sz="2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88" marB="45688">
                    <a:solidFill>
                      <a:srgbClr val="800000">
                        <a:alpha val="8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30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en-US" sz="2400" baseline="-25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00</a:t>
                      </a:r>
                      <a:r>
                        <a:rPr lang="en-US" sz="2400" baseline="30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trẻ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sơ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mắc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bệnh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Đao</a:t>
                      </a:r>
                      <a:endParaRPr lang="en-US" sz="2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88" marB="45688">
                    <a:solidFill>
                      <a:srgbClr val="800000">
                        <a:alpha val="8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1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20 - 24</a:t>
                      </a:r>
                    </a:p>
                  </a:txBody>
                  <a:tcPr marT="45688" marB="45688">
                    <a:solidFill>
                      <a:srgbClr val="800000">
                        <a:alpha val="8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2 -  4</a:t>
                      </a:r>
                    </a:p>
                  </a:txBody>
                  <a:tcPr marT="45688" marB="45688">
                    <a:solidFill>
                      <a:srgbClr val="800000">
                        <a:alpha val="8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1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25 - 29</a:t>
                      </a:r>
                    </a:p>
                  </a:txBody>
                  <a:tcPr marT="45688" marB="45688">
                    <a:solidFill>
                      <a:srgbClr val="800000">
                        <a:alpha val="8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4 - 8</a:t>
                      </a:r>
                    </a:p>
                  </a:txBody>
                  <a:tcPr marT="45688" marB="45688">
                    <a:solidFill>
                      <a:srgbClr val="800000">
                        <a:alpha val="8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1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30 - 34</a:t>
                      </a:r>
                    </a:p>
                  </a:txBody>
                  <a:tcPr marT="45688" marB="45688">
                    <a:solidFill>
                      <a:srgbClr val="800000">
                        <a:alpha val="8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11 - 13</a:t>
                      </a:r>
                    </a:p>
                  </a:txBody>
                  <a:tcPr marT="45688" marB="45688">
                    <a:solidFill>
                      <a:srgbClr val="800000">
                        <a:alpha val="8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1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- 39</a:t>
                      </a:r>
                      <a:endParaRPr lang="en-US" sz="2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88" marB="45688">
                    <a:solidFill>
                      <a:srgbClr val="800000">
                        <a:alpha val="8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33 - 42</a:t>
                      </a:r>
                    </a:p>
                  </a:txBody>
                  <a:tcPr marT="45688" marB="45688">
                    <a:solidFill>
                      <a:srgbClr val="800000">
                        <a:alpha val="8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11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hơn</a:t>
                      </a:r>
                      <a:endParaRPr lang="en-US" sz="2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88" marB="45688">
                    <a:solidFill>
                      <a:srgbClr val="800000">
                        <a:alpha val="8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80 - 188</a:t>
                      </a:r>
                    </a:p>
                  </a:txBody>
                  <a:tcPr marT="45688" marB="45688">
                    <a:solidFill>
                      <a:srgbClr val="800000">
                        <a:alpha val="8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>
            <a:off x="3679825" y="5259388"/>
            <a:ext cx="1730375" cy="379412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Arrow Connector 9"/>
          <p:cNvCxnSpPr>
            <a:cxnSpLocks noChangeShapeType="1"/>
            <a:stCxn id="5" idx="3"/>
          </p:cNvCxnSpPr>
          <p:nvPr/>
        </p:nvCxnSpPr>
        <p:spPr bwMode="auto">
          <a:xfrm flipV="1">
            <a:off x="3679825" y="5638800"/>
            <a:ext cx="1730375" cy="415925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62000"/>
            <a:ext cx="36576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7125"/>
            <a:ext cx="4572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57525"/>
            <a:ext cx="36576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1" name="Rectangle 1"/>
          <p:cNvSpPr>
            <a:spLocks noChangeArrowheads="1"/>
          </p:cNvSpPr>
          <p:nvPr/>
        </p:nvSpPr>
        <p:spPr bwMode="auto">
          <a:xfrm>
            <a:off x="6781800" y="6459538"/>
            <a:ext cx="186055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r>
              <a:rPr lang="en-US" altLang="en-US" sz="1800"/>
              <a:t>Madeline Stuart </a:t>
            </a:r>
          </a:p>
        </p:txBody>
      </p:sp>
      <p:pic>
        <p:nvPicPr>
          <p:cNvPr id="1434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914400"/>
            <a:ext cx="3578225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152400"/>
            <a:ext cx="6096000" cy="4619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MỘT SỐ HÌNH ẢNH VỀ BỆNH NHÂN ĐAO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0" y="4114800"/>
            <a:ext cx="457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Bộ NST của nữ giới bình thường</a:t>
            </a:r>
          </a:p>
        </p:txBody>
      </p:sp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5334000" y="4038600"/>
            <a:ext cx="3589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Bộ NST bệnh nhân Tớcnơ</a:t>
            </a:r>
          </a:p>
        </p:txBody>
      </p:sp>
      <p:pic>
        <p:nvPicPr>
          <p:cNvPr id="16388" name="Picture 11" descr="Untitled-2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r="43822" b="58577"/>
          <a:stretch>
            <a:fillRect/>
          </a:stretch>
        </p:blipFill>
        <p:spPr bwMode="auto">
          <a:xfrm>
            <a:off x="0" y="533400"/>
            <a:ext cx="4343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2" descr="Untitled-2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43933" r="43822" b="14644"/>
          <a:stretch>
            <a:fillRect/>
          </a:stretch>
        </p:blipFill>
        <p:spPr bwMode="auto">
          <a:xfrm>
            <a:off x="4648200" y="533400"/>
            <a:ext cx="4495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9741" name="Rectangle 13"/>
          <p:cNvSpPr>
            <a:spLocks noChangeArrowheads="1"/>
          </p:cNvSpPr>
          <p:nvPr/>
        </p:nvSpPr>
        <p:spPr bwMode="auto">
          <a:xfrm>
            <a:off x="3429000" y="3048000"/>
            <a:ext cx="838200" cy="685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329742" name="Rectangle 14"/>
          <p:cNvSpPr>
            <a:spLocks noChangeArrowheads="1"/>
          </p:cNvSpPr>
          <p:nvPr/>
        </p:nvSpPr>
        <p:spPr bwMode="auto">
          <a:xfrm>
            <a:off x="8382000" y="2971800"/>
            <a:ext cx="533400" cy="685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endParaRPr lang="vi-VN" altLang="en-US"/>
          </a:p>
        </p:txBody>
      </p:sp>
    </p:spTree>
  </p:cSld>
  <p:clrMapOvr>
    <a:masterClrMapping/>
  </p:clrMapOvr>
  <p:transition spd="slow">
    <p:checker dir="vert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3297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3297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297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297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3297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297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297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297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741" grpId="0" animBg="1"/>
      <p:bldP spid="329741" grpId="1" animBg="1"/>
      <p:bldP spid="329742" grpId="0" animBg="1"/>
      <p:bldP spid="32974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Oval 2"/>
          <p:cNvSpPr>
            <a:spLocks noChangeArrowheads="1"/>
          </p:cNvSpPr>
          <p:nvPr/>
        </p:nvSpPr>
        <p:spPr bwMode="auto">
          <a:xfrm>
            <a:off x="2540000" y="3095625"/>
            <a:ext cx="720725" cy="7207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330755" name="Oval 3"/>
          <p:cNvSpPr>
            <a:spLocks noChangeArrowheads="1"/>
          </p:cNvSpPr>
          <p:nvPr/>
        </p:nvSpPr>
        <p:spPr bwMode="auto">
          <a:xfrm>
            <a:off x="4540250" y="3124200"/>
            <a:ext cx="720725" cy="7207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30756" name="Oval 4"/>
          <p:cNvSpPr>
            <a:spLocks noChangeArrowheads="1"/>
          </p:cNvSpPr>
          <p:nvPr/>
        </p:nvSpPr>
        <p:spPr bwMode="auto">
          <a:xfrm>
            <a:off x="5430838" y="4244975"/>
            <a:ext cx="936625" cy="9366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OX</a:t>
            </a:r>
          </a:p>
        </p:txBody>
      </p:sp>
      <p:sp>
        <p:nvSpPr>
          <p:cNvPr id="330757" name="Line 5"/>
          <p:cNvSpPr>
            <a:spLocks noChangeShapeType="1"/>
          </p:cNvSpPr>
          <p:nvPr/>
        </p:nvSpPr>
        <p:spPr bwMode="auto">
          <a:xfrm flipH="1">
            <a:off x="2971800" y="2187575"/>
            <a:ext cx="647700" cy="936625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 type="arrow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758" name="Line 6"/>
          <p:cNvSpPr>
            <a:spLocks noChangeShapeType="1"/>
          </p:cNvSpPr>
          <p:nvPr/>
        </p:nvSpPr>
        <p:spPr bwMode="auto">
          <a:xfrm>
            <a:off x="4114800" y="2209800"/>
            <a:ext cx="609600" cy="91440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 type="arrow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759" name="Oval 7"/>
          <p:cNvSpPr>
            <a:spLocks noChangeArrowheads="1"/>
          </p:cNvSpPr>
          <p:nvPr/>
        </p:nvSpPr>
        <p:spPr bwMode="auto">
          <a:xfrm>
            <a:off x="6346825" y="3095625"/>
            <a:ext cx="719138" cy="7207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330760" name="Oval 8"/>
          <p:cNvSpPr>
            <a:spLocks noChangeArrowheads="1"/>
          </p:cNvSpPr>
          <p:nvPr/>
        </p:nvSpPr>
        <p:spPr bwMode="auto">
          <a:xfrm>
            <a:off x="8118475" y="3089275"/>
            <a:ext cx="720725" cy="7207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</a:p>
        </p:txBody>
      </p:sp>
      <p:sp>
        <p:nvSpPr>
          <p:cNvPr id="330761" name="Line 9"/>
          <p:cNvSpPr>
            <a:spLocks noChangeShapeType="1"/>
          </p:cNvSpPr>
          <p:nvPr/>
        </p:nvSpPr>
        <p:spPr bwMode="auto">
          <a:xfrm flipH="1">
            <a:off x="6858000" y="2209800"/>
            <a:ext cx="527050" cy="91440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 type="arrow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762" name="Line 10"/>
          <p:cNvSpPr>
            <a:spLocks noChangeShapeType="1"/>
          </p:cNvSpPr>
          <p:nvPr/>
        </p:nvSpPr>
        <p:spPr bwMode="auto">
          <a:xfrm>
            <a:off x="7848600" y="2209800"/>
            <a:ext cx="533400" cy="91440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 type="arrow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7134225" y="1295400"/>
            <a:ext cx="936625" cy="9366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</a:p>
        </p:txBody>
      </p:sp>
      <p:sp>
        <p:nvSpPr>
          <p:cNvPr id="17420" name="Oval 12"/>
          <p:cNvSpPr>
            <a:spLocks noChangeArrowheads="1"/>
          </p:cNvSpPr>
          <p:nvPr/>
        </p:nvSpPr>
        <p:spPr bwMode="auto">
          <a:xfrm>
            <a:off x="3387725" y="1295400"/>
            <a:ext cx="936625" cy="936625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2667000" y="1366838"/>
            <a:ext cx="6492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Bố</a:t>
            </a: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8077200" y="1366838"/>
            <a:ext cx="8572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Mẹ</a:t>
            </a:r>
          </a:p>
        </p:txBody>
      </p:sp>
      <p:sp>
        <p:nvSpPr>
          <p:cNvPr id="330767" name="Line 15"/>
          <p:cNvSpPr>
            <a:spLocks noChangeShapeType="1"/>
          </p:cNvSpPr>
          <p:nvPr/>
        </p:nvSpPr>
        <p:spPr bwMode="auto">
          <a:xfrm>
            <a:off x="5181600" y="3810000"/>
            <a:ext cx="392113" cy="554038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 type="arrow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768" name="Line 16"/>
          <p:cNvSpPr>
            <a:spLocks noChangeShapeType="1"/>
          </p:cNvSpPr>
          <p:nvPr/>
        </p:nvSpPr>
        <p:spPr bwMode="auto">
          <a:xfrm flipV="1">
            <a:off x="6172200" y="3811588"/>
            <a:ext cx="330200" cy="522287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 type="arrow" w="lg" len="med"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769" name="Text Box 17"/>
          <p:cNvSpPr txBox="1">
            <a:spLocks noChangeArrowheads="1"/>
          </p:cNvSpPr>
          <p:nvPr/>
        </p:nvSpPr>
        <p:spPr bwMode="auto">
          <a:xfrm>
            <a:off x="1219200" y="3276600"/>
            <a:ext cx="1182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 tử</a:t>
            </a:r>
          </a:p>
        </p:txBody>
      </p:sp>
      <p:sp>
        <p:nvSpPr>
          <p:cNvPr id="330770" name="Text Box 18"/>
          <p:cNvSpPr txBox="1">
            <a:spLocks noChangeArrowheads="1"/>
          </p:cNvSpPr>
          <p:nvPr/>
        </p:nvSpPr>
        <p:spPr bwMode="auto">
          <a:xfrm>
            <a:off x="4038600" y="4556125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 tử</a:t>
            </a:r>
          </a:p>
        </p:txBody>
      </p:sp>
      <p:sp>
        <p:nvSpPr>
          <p:cNvPr id="330771" name="Text Box 19"/>
          <p:cNvSpPr txBox="1">
            <a:spLocks noChangeArrowheads="1"/>
          </p:cNvSpPr>
          <p:nvPr/>
        </p:nvSpPr>
        <p:spPr bwMode="auto">
          <a:xfrm>
            <a:off x="6629400" y="4495800"/>
            <a:ext cx="2133600" cy="528638"/>
          </a:xfrm>
          <a:prstGeom prst="rect">
            <a:avLst/>
          </a:prstGeom>
          <a:solidFill>
            <a:srgbClr val="0033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ệnh Tớcnơ</a:t>
            </a:r>
          </a:p>
        </p:txBody>
      </p:sp>
      <p:sp>
        <p:nvSpPr>
          <p:cNvPr id="17428" name="Text Box 20"/>
          <p:cNvSpPr txBox="1">
            <a:spLocks noChangeArrowheads="1"/>
          </p:cNvSpPr>
          <p:nvPr/>
        </p:nvSpPr>
        <p:spPr bwMode="auto">
          <a:xfrm>
            <a:off x="1600200" y="233363"/>
            <a:ext cx="7467600" cy="5286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 loạn giảm phân ở cặp NST giới tính ở mẹ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30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330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30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330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330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330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1000"/>
                                        <p:tgtEl>
                                          <p:spTgt spid="330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500"/>
                                        <p:tgtEl>
                                          <p:spTgt spid="330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330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500"/>
                                        <p:tgtEl>
                                          <p:spTgt spid="330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500"/>
                                        <p:tgtEl>
                                          <p:spTgt spid="33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500"/>
                                        <p:tgtEl>
                                          <p:spTgt spid="330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500"/>
                                        <p:tgtEl>
                                          <p:spTgt spid="330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754" grpId="0" animBg="1"/>
      <p:bldP spid="330755" grpId="0" animBg="1"/>
      <p:bldP spid="330756" grpId="0" animBg="1"/>
      <p:bldP spid="330759" grpId="0" animBg="1"/>
      <p:bldP spid="330760" grpId="0" animBg="1"/>
      <p:bldP spid="330769" grpId="0"/>
      <p:bldP spid="330770" grpId="0"/>
      <p:bldP spid="33077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066800" y="304800"/>
            <a:ext cx="5124450" cy="36671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MỘT SỐ HÌNH ẢNH VỀ BỆNH NHÂN TỚCNƠ</a:t>
            </a:r>
          </a:p>
        </p:txBody>
      </p:sp>
      <p:pic>
        <p:nvPicPr>
          <p:cNvPr id="18435" name="Picture 10" descr="CAO5YRC9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3" y="3671888"/>
            <a:ext cx="20732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990600"/>
            <a:ext cx="454025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3" y="1004888"/>
            <a:ext cx="2540000" cy="253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8" name="Rectangle 3"/>
          <p:cNvSpPr>
            <a:spLocks noChangeArrowheads="1"/>
          </p:cNvSpPr>
          <p:nvPr/>
        </p:nvSpPr>
        <p:spPr bwMode="auto">
          <a:xfrm>
            <a:off x="7227888" y="1309688"/>
            <a:ext cx="1763712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r>
              <a:rPr lang="vi-V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Bạch huyết ở chân sưng húp của trẻ sơ sinh có hội chứng Turner</a:t>
            </a:r>
            <a:endParaRPr lang="en-US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 dir="r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13" y="19050"/>
            <a:ext cx="47625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38100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35488" y="2605088"/>
            <a:ext cx="4197350" cy="46196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787" y="5612606"/>
            <a:ext cx="4196125" cy="4616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85725" y="1042988"/>
            <a:ext cx="3657600" cy="8318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MỘT SỐ HÌNH ẢNH VỀ NGƯỜI BẠCH TẠNG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465455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609600"/>
            <a:ext cx="427037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3771900"/>
            <a:ext cx="4568825" cy="304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3810000"/>
            <a:ext cx="4249738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914400" y="123825"/>
            <a:ext cx="6619875" cy="4619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MỘT SỐ HÌNH ẢNH VỀ NGƯỜI BẠCH TẠNG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3" name="Picture 3" descr="6 ngon t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10000"/>
            <a:ext cx="3581400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28" name="Picture 8" descr="a2"/>
          <p:cNvPicPr>
            <a:picLocks noChangeAspect="1" noChangeArrowheads="1"/>
          </p:cNvPicPr>
          <p:nvPr/>
        </p:nvPicPr>
        <p:blipFill>
          <a:blip r:embed="rId4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01"/>
          <a:stretch>
            <a:fillRect/>
          </a:stretch>
        </p:blipFill>
        <p:spPr bwMode="auto">
          <a:xfrm>
            <a:off x="531813" y="685800"/>
            <a:ext cx="327818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29" name="Picture 9" descr="a3"/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65"/>
          <a:stretch>
            <a:fillRect/>
          </a:stretch>
        </p:blipFill>
        <p:spPr bwMode="auto">
          <a:xfrm>
            <a:off x="4800600" y="685800"/>
            <a:ext cx="3505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30" name="Picture 10" descr="a4"/>
          <p:cNvPicPr>
            <a:picLocks noChangeAspect="1" noChangeArrowheads="1"/>
          </p:cNvPicPr>
          <p:nvPr/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8"/>
          <a:stretch>
            <a:fillRect/>
          </a:stretch>
        </p:blipFill>
        <p:spPr bwMode="auto">
          <a:xfrm>
            <a:off x="533400" y="3810000"/>
            <a:ext cx="3200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09550" y="100013"/>
            <a:ext cx="7046913" cy="585787"/>
          </a:xfrm>
          <a:prstGeom prst="rect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chemeClr val="accent2"/>
                </a:solidFill>
                <a:latin typeface="Times New Roman" pitchFamily="18" charset="0"/>
              </a:rPr>
              <a:t>II.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</a:rPr>
              <a:t>Một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</a:rPr>
              <a:t>số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</a:rPr>
              <a:t>tật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</a:rPr>
              <a:t> di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</a:rPr>
              <a:t>truyền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</a:rPr>
              <a:t> ở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</a:rPr>
              <a:t>người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15950" y="2944813"/>
            <a:ext cx="2971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 khe hở môi - hàm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800600" y="2997200"/>
            <a:ext cx="34671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tay mất một số ngón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95263" y="6172200"/>
            <a:ext cx="421005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chân mất ngón và dính ngón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4818063" y="5937250"/>
            <a:ext cx="2895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tay nhiều ngón</a:t>
            </a:r>
          </a:p>
        </p:txBody>
      </p:sp>
    </p:spTree>
  </p:cSld>
  <p:clrMapOvr>
    <a:masterClrMapping/>
  </p:clrMapOvr>
  <p:transition spd="slow">
    <p:zoom dir="in"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3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337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337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7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7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7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90800" y="1057275"/>
            <a:ext cx="3001963" cy="522288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it-IT" sz="2800" dirty="0">
                <a:latin typeface="Times New Roman" pitchFamily="18" charset="0"/>
                <a:cs typeface="Times New Roman" pitchFamily="18" charset="0"/>
              </a:rPr>
              <a:t>Tật di truyền là gì?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7738" y="2286000"/>
            <a:ext cx="6629400" cy="954088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khiếm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bẩm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04800"/>
            <a:ext cx="8763000" cy="46196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Tật di truyền có thể thuộc loại đột biến nào? Nêu các dị tật của người?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56213" y="5654675"/>
            <a:ext cx="3313112" cy="461963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àn chân có nhiều ngón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3600" y="2573338"/>
            <a:ext cx="2057400" cy="460375"/>
          </a:xfrm>
          <a:prstGeom prst="rect">
            <a:avLst/>
          </a:prstGeom>
          <a:solidFill>
            <a:srgbClr val="FF99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Đột biến NST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55838" y="5211763"/>
            <a:ext cx="2354262" cy="461962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Đột biến gen trội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05400" y="1143000"/>
            <a:ext cx="2252663" cy="461963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Khe hở môi hàm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03813" y="1806575"/>
            <a:ext cx="3430587" cy="461963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àn tay mất một số ngón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105400" y="2555875"/>
            <a:ext cx="2722563" cy="461963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àn chân mất ngón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105400" y="3271838"/>
            <a:ext cx="3100388" cy="46196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àn tay nhiều ngón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10175" y="4979988"/>
            <a:ext cx="2171700" cy="461962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ương chi ngắn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46063" y="3657600"/>
            <a:ext cx="1200150" cy="83026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Tật di truyền </a:t>
            </a:r>
            <a:endParaRPr lang="en-US" sz="2400" dirty="0"/>
          </a:p>
        </p:txBody>
      </p:sp>
      <p:cxnSp>
        <p:nvCxnSpPr>
          <p:cNvPr id="13" name="Straight Connector 12"/>
          <p:cNvCxnSpPr>
            <a:cxnSpLocks noChangeShapeType="1"/>
            <a:stCxn id="11" idx="3"/>
          </p:cNvCxnSpPr>
          <p:nvPr/>
        </p:nvCxnSpPr>
        <p:spPr bwMode="auto">
          <a:xfrm flipV="1">
            <a:off x="1446213" y="3033713"/>
            <a:ext cx="992187" cy="1039812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/>
          <p:cNvCxnSpPr>
            <a:cxnSpLocks noChangeShapeType="1"/>
            <a:stCxn id="11" idx="3"/>
          </p:cNvCxnSpPr>
          <p:nvPr/>
        </p:nvCxnSpPr>
        <p:spPr bwMode="auto">
          <a:xfrm>
            <a:off x="1446213" y="4073525"/>
            <a:ext cx="1144587" cy="1138238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18"/>
          <p:cNvCxnSpPr>
            <a:cxnSpLocks noChangeShapeType="1"/>
            <a:stCxn id="4" idx="3"/>
            <a:endCxn id="6" idx="1"/>
          </p:cNvCxnSpPr>
          <p:nvPr/>
        </p:nvCxnSpPr>
        <p:spPr bwMode="auto">
          <a:xfrm flipV="1">
            <a:off x="4191000" y="1373188"/>
            <a:ext cx="914400" cy="1430337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0"/>
          <p:cNvCxnSpPr>
            <a:cxnSpLocks noChangeShapeType="1"/>
            <a:stCxn id="4" idx="3"/>
            <a:endCxn id="7" idx="1"/>
          </p:cNvCxnSpPr>
          <p:nvPr/>
        </p:nvCxnSpPr>
        <p:spPr bwMode="auto">
          <a:xfrm flipV="1">
            <a:off x="4191000" y="2038350"/>
            <a:ext cx="912813" cy="765175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Connector 22"/>
          <p:cNvCxnSpPr>
            <a:cxnSpLocks noChangeShapeType="1"/>
            <a:stCxn id="4" idx="3"/>
            <a:endCxn id="8" idx="1"/>
          </p:cNvCxnSpPr>
          <p:nvPr/>
        </p:nvCxnSpPr>
        <p:spPr bwMode="auto">
          <a:xfrm flipV="1">
            <a:off x="4191000" y="2787650"/>
            <a:ext cx="914400" cy="15875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/>
          <p:cNvCxnSpPr>
            <a:cxnSpLocks noChangeShapeType="1"/>
            <a:stCxn id="4" idx="3"/>
            <a:endCxn id="9" idx="1"/>
          </p:cNvCxnSpPr>
          <p:nvPr/>
        </p:nvCxnSpPr>
        <p:spPr bwMode="auto">
          <a:xfrm>
            <a:off x="4191000" y="2803525"/>
            <a:ext cx="914400" cy="700088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26"/>
          <p:cNvCxnSpPr>
            <a:cxnSpLocks noChangeShapeType="1"/>
            <a:stCxn id="5" idx="3"/>
            <a:endCxn id="10" idx="1"/>
          </p:cNvCxnSpPr>
          <p:nvPr/>
        </p:nvCxnSpPr>
        <p:spPr bwMode="auto">
          <a:xfrm flipV="1">
            <a:off x="4610100" y="5211763"/>
            <a:ext cx="600075" cy="230187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Connector 28"/>
          <p:cNvCxnSpPr>
            <a:cxnSpLocks noChangeShapeType="1"/>
            <a:stCxn id="5" idx="3"/>
            <a:endCxn id="3" idx="1"/>
          </p:cNvCxnSpPr>
          <p:nvPr/>
        </p:nvCxnSpPr>
        <p:spPr bwMode="auto">
          <a:xfrm>
            <a:off x="4610100" y="5441950"/>
            <a:ext cx="646113" cy="44450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46063" y="234952"/>
            <a:ext cx="7046913" cy="585787"/>
          </a:xfrm>
          <a:prstGeom prst="rect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chemeClr val="accent2"/>
                </a:solidFill>
                <a:latin typeface="Times New Roman" pitchFamily="18" charset="0"/>
              </a:rPr>
              <a:t>II.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</a:rPr>
              <a:t>Một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</a:rPr>
              <a:t>số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</a:rPr>
              <a:t>tật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</a:rPr>
              <a:t> di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</a:rPr>
              <a:t>truyền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</a:rPr>
              <a:t> ở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</a:rPr>
              <a:t>người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36" y="893436"/>
            <a:ext cx="1194920" cy="1194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228600" y="152400"/>
            <a:ext cx="17526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947" tIns="43473" rIns="86947" bIns="43473">
            <a:spAutoFit/>
          </a:bodyPr>
          <a:lstStyle>
            <a:lvl1pPr defTabSz="8699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defTabSz="8699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defTabSz="8699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defTabSz="8699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defTabSz="8699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3000" b="1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784600" y="1951038"/>
            <a:ext cx="2411413" cy="2590800"/>
          </a:xfrm>
          <a:prstGeom prst="ellipse">
            <a:avLst/>
          </a:prstGeom>
          <a:solidFill>
            <a:srgbClr val="FFCC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 err="1">
                <a:solidFill>
                  <a:srgbClr val="A40042"/>
                </a:solidFill>
                <a:latin typeface="Times New Roman" pitchFamily="18" charset="0"/>
                <a:cs typeface="Times New Roman" pitchFamily="18" charset="0"/>
              </a:rPr>
              <a:t>Đột</a:t>
            </a:r>
            <a:r>
              <a:rPr lang="en-US" sz="3000" dirty="0">
                <a:solidFill>
                  <a:srgbClr val="A400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40042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000" dirty="0">
                <a:solidFill>
                  <a:srgbClr val="A40042"/>
                </a:solidFill>
                <a:latin typeface="Times New Roman" pitchFamily="18" charset="0"/>
                <a:cs typeface="Times New Roman" pitchFamily="18" charset="0"/>
              </a:rPr>
              <a:t> gen, </a:t>
            </a:r>
            <a:r>
              <a:rPr lang="en-US" sz="3000" dirty="0" err="1">
                <a:solidFill>
                  <a:srgbClr val="A40042"/>
                </a:solidFill>
                <a:latin typeface="Times New Roman" pitchFamily="18" charset="0"/>
                <a:cs typeface="Times New Roman" pitchFamily="18" charset="0"/>
              </a:rPr>
              <a:t>đột</a:t>
            </a:r>
            <a:r>
              <a:rPr lang="en-US" sz="3000" dirty="0">
                <a:solidFill>
                  <a:srgbClr val="A400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A40042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000" dirty="0">
                <a:solidFill>
                  <a:srgbClr val="A40042"/>
                </a:solidFill>
                <a:latin typeface="Times New Roman" pitchFamily="18" charset="0"/>
                <a:cs typeface="Times New Roman" pitchFamily="18" charset="0"/>
              </a:rPr>
              <a:t> NST</a:t>
            </a:r>
            <a:endParaRPr lang="vi-VN" sz="3000" dirty="0">
              <a:solidFill>
                <a:srgbClr val="A4004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2846388" y="4659313"/>
            <a:ext cx="1143000" cy="105568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52400" y="381000"/>
            <a:ext cx="2667000" cy="1066800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vi-VN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2832100" y="3319463"/>
            <a:ext cx="585788" cy="317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52400" y="2743200"/>
            <a:ext cx="2667000" cy="914400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rot="16200000" flipH="1">
            <a:off x="2717800" y="1066800"/>
            <a:ext cx="1219200" cy="9144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58750" y="4953000"/>
            <a:ext cx="2660650" cy="1219200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vi-VN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0" name="TextBox 43"/>
          <p:cNvSpPr txBox="1">
            <a:spLocks noChangeArrowheads="1"/>
          </p:cNvSpPr>
          <p:nvPr/>
        </p:nvSpPr>
        <p:spPr bwMode="auto">
          <a:xfrm>
            <a:off x="7315200" y="2338388"/>
            <a:ext cx="1219200" cy="1816100"/>
          </a:xfrm>
          <a:prstGeom prst="rect">
            <a:avLst/>
          </a:prstGeom>
          <a:solidFill>
            <a:srgbClr val="FF33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chemeClr val="bg1"/>
                </a:solidFill>
                <a:latin typeface="Arial" panose="020B0604020202020204" pitchFamily="34" charset="0"/>
              </a:rPr>
              <a:t>Bệnh và tật di truyền</a:t>
            </a:r>
            <a:endParaRPr lang="vi-VN" altLang="en-US" sz="2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350000" y="3197225"/>
            <a:ext cx="585788" cy="317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4163" y="2057400"/>
            <a:ext cx="8286750" cy="954088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Các bệnh và tật di truyền ở người phát sinh do nguyên nhân nào?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6863" y="4114800"/>
            <a:ext cx="8286750" cy="954088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533400" y="152400"/>
            <a:ext cx="8077200" cy="1190625"/>
          </a:xfrm>
          <a:prstGeom prst="rect">
            <a:avLst/>
          </a:prstGeom>
          <a:solidFill>
            <a:srgbClr val="CCEC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3300"/>
                </a:solidFill>
                <a:latin typeface="Times New Roman" pitchFamily="18" charset="0"/>
              </a:rPr>
              <a:t>III. </a:t>
            </a:r>
            <a:r>
              <a:rPr lang="en-US" dirty="0" err="1">
                <a:solidFill>
                  <a:srgbClr val="FF3300"/>
                </a:solidFill>
                <a:latin typeface="Times New Roman" pitchFamily="18" charset="0"/>
              </a:rPr>
              <a:t>Các</a:t>
            </a:r>
            <a:r>
              <a:rPr lang="en-US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FF3300"/>
                </a:solidFill>
                <a:latin typeface="Times New Roman" pitchFamily="18" charset="0"/>
              </a:rPr>
              <a:t>biện</a:t>
            </a:r>
            <a:r>
              <a:rPr lang="en-US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FF3300"/>
                </a:solidFill>
                <a:latin typeface="Times New Roman" pitchFamily="18" charset="0"/>
              </a:rPr>
              <a:t>pháp</a:t>
            </a:r>
            <a:r>
              <a:rPr lang="en-US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FF3300"/>
                </a:solidFill>
                <a:latin typeface="Times New Roman" pitchFamily="18" charset="0"/>
              </a:rPr>
              <a:t>hạn</a:t>
            </a:r>
            <a:r>
              <a:rPr lang="en-US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FF3300"/>
                </a:solidFill>
                <a:latin typeface="Times New Roman" pitchFamily="18" charset="0"/>
              </a:rPr>
              <a:t>chế</a:t>
            </a:r>
            <a:r>
              <a:rPr lang="en-US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FF3300"/>
                </a:solidFill>
                <a:latin typeface="Times New Roman" pitchFamily="18" charset="0"/>
              </a:rPr>
              <a:t>phát</a:t>
            </a:r>
            <a:r>
              <a:rPr lang="en-US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FF3300"/>
                </a:solidFill>
                <a:latin typeface="Times New Roman" pitchFamily="18" charset="0"/>
              </a:rPr>
              <a:t>sinh</a:t>
            </a:r>
            <a:r>
              <a:rPr lang="en-US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FF3300"/>
                </a:solidFill>
                <a:latin typeface="Times New Roman" pitchFamily="18" charset="0"/>
              </a:rPr>
              <a:t>tật</a:t>
            </a:r>
            <a:r>
              <a:rPr lang="en-US" dirty="0">
                <a:solidFill>
                  <a:srgbClr val="FF3300"/>
                </a:solidFill>
                <a:latin typeface="Times New Roman" pitchFamily="18" charset="0"/>
              </a:rPr>
              <a:t>, </a:t>
            </a:r>
            <a:r>
              <a:rPr lang="en-US" dirty="0" err="1">
                <a:solidFill>
                  <a:srgbClr val="FF3300"/>
                </a:solidFill>
                <a:latin typeface="Times New Roman" pitchFamily="18" charset="0"/>
              </a:rPr>
              <a:t>bệnh</a:t>
            </a:r>
            <a:r>
              <a:rPr lang="en-US" dirty="0">
                <a:solidFill>
                  <a:srgbClr val="FF3300"/>
                </a:solidFill>
                <a:latin typeface="Times New Roman" pitchFamily="18" charset="0"/>
              </a:rPr>
              <a:t> di </a:t>
            </a:r>
            <a:r>
              <a:rPr lang="en-US" dirty="0" err="1">
                <a:solidFill>
                  <a:srgbClr val="FF3300"/>
                </a:solidFill>
                <a:latin typeface="Times New Roman" pitchFamily="18" charset="0"/>
              </a:rPr>
              <a:t>truyền</a:t>
            </a:r>
            <a:endParaRPr lang="en-US" dirty="0">
              <a:solidFill>
                <a:srgbClr val="FF33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8"/>
          <p:cNvSpPr>
            <a:spLocks noChangeArrowheads="1"/>
          </p:cNvSpPr>
          <p:nvPr/>
        </p:nvSpPr>
        <p:spPr bwMode="auto">
          <a:xfrm>
            <a:off x="76200" y="566738"/>
            <a:ext cx="4191000" cy="6138862"/>
          </a:xfrm>
          <a:prstGeom prst="rect">
            <a:avLst/>
          </a:prstGeom>
          <a:solidFill>
            <a:schemeClr val="accent2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4267200" y="566738"/>
            <a:ext cx="4648200" cy="6138862"/>
          </a:xfrm>
          <a:prstGeom prst="rect">
            <a:avLst/>
          </a:prstGeom>
          <a:solidFill>
            <a:srgbClr val="800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43" name="TextBox 42"/>
          <p:cNvSpPr txBox="1"/>
          <p:nvPr/>
        </p:nvSpPr>
        <p:spPr>
          <a:xfrm>
            <a:off x="152400" y="5016500"/>
            <a:ext cx="3886200" cy="1384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gen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635500" y="4267200"/>
            <a:ext cx="4102100" cy="22463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Hạn chế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kết hôn giữa những người có nguy cơ mang gen gây các tật bệnh DT, các cặp vợ chồng này không nên sinh con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88938" y="1092200"/>
            <a:ext cx="1957387" cy="5238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88938" y="1762125"/>
            <a:ext cx="3344862" cy="5238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15925" y="2971800"/>
            <a:ext cx="3048000" cy="9540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635500" y="1460500"/>
            <a:ext cx="1698625" cy="5238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Đấu tranh 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605338" y="2971800"/>
            <a:ext cx="3160712" cy="9540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Sử dụng đúng quy cách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50" name="Straight Arrow Connector 49"/>
          <p:cNvCxnSpPr>
            <a:cxnSpLocks noChangeShapeType="1"/>
            <a:stCxn id="45" idx="3"/>
            <a:endCxn id="48" idx="1"/>
          </p:cNvCxnSpPr>
          <p:nvPr/>
        </p:nvCxnSpPr>
        <p:spPr bwMode="auto">
          <a:xfrm>
            <a:off x="2346325" y="1354138"/>
            <a:ext cx="2289175" cy="368300"/>
          </a:xfrm>
          <a:prstGeom prst="straightConnector1">
            <a:avLst/>
          </a:prstGeom>
          <a:noFill/>
          <a:ln w="1270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Straight Arrow Connector 50"/>
          <p:cNvCxnSpPr>
            <a:cxnSpLocks noChangeShapeType="1"/>
            <a:stCxn id="46" idx="3"/>
            <a:endCxn id="48" idx="1"/>
          </p:cNvCxnSpPr>
          <p:nvPr/>
        </p:nvCxnSpPr>
        <p:spPr bwMode="auto">
          <a:xfrm flipV="1">
            <a:off x="3733800" y="1722438"/>
            <a:ext cx="901700" cy="301625"/>
          </a:xfrm>
          <a:prstGeom prst="straightConnector1">
            <a:avLst/>
          </a:prstGeom>
          <a:noFill/>
          <a:ln w="1270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Straight Arrow Connector 51"/>
          <p:cNvCxnSpPr>
            <a:cxnSpLocks noChangeShapeType="1"/>
            <a:stCxn id="47" idx="3"/>
            <a:endCxn id="49" idx="1"/>
          </p:cNvCxnSpPr>
          <p:nvPr/>
        </p:nvCxnSpPr>
        <p:spPr bwMode="auto">
          <a:xfrm>
            <a:off x="3463925" y="3449638"/>
            <a:ext cx="1141413" cy="0"/>
          </a:xfrm>
          <a:prstGeom prst="straightConnector1">
            <a:avLst/>
          </a:prstGeom>
          <a:noFill/>
          <a:ln w="1270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Straight Arrow Connector 52"/>
          <p:cNvCxnSpPr>
            <a:cxnSpLocks noChangeShapeType="1"/>
            <a:stCxn id="43" idx="3"/>
          </p:cNvCxnSpPr>
          <p:nvPr/>
        </p:nvCxnSpPr>
        <p:spPr bwMode="auto">
          <a:xfrm flipV="1">
            <a:off x="4038600" y="5708650"/>
            <a:ext cx="596900" cy="0"/>
          </a:xfrm>
          <a:prstGeom prst="straightConnector1">
            <a:avLst/>
          </a:prstGeom>
          <a:noFill/>
          <a:ln w="1270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15" name="TextBox 53"/>
          <p:cNvSpPr txBox="1">
            <a:spLocks noChangeArrowheads="1"/>
          </p:cNvSpPr>
          <p:nvPr/>
        </p:nvSpPr>
        <p:spPr bwMode="auto">
          <a:xfrm>
            <a:off x="762000" y="228600"/>
            <a:ext cx="2286000" cy="523875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</a:t>
            </a: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5410200" y="304800"/>
            <a:ext cx="2355850" cy="523875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Biện pháp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4" grpId="0" animBg="1"/>
      <p:bldP spid="48" grpId="0" animBg="1"/>
      <p:bldP spid="49" grpId="0" animBg="1"/>
      <p:bldP spid="5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533400" y="152400"/>
            <a:ext cx="8077200" cy="1190625"/>
          </a:xfrm>
          <a:prstGeom prst="rect">
            <a:avLst/>
          </a:prstGeom>
          <a:solidFill>
            <a:srgbClr val="CCEC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3300"/>
                </a:solidFill>
                <a:latin typeface="Times New Roman" pitchFamily="18" charset="0"/>
              </a:rPr>
              <a:t>III. </a:t>
            </a:r>
            <a:r>
              <a:rPr lang="en-US" b="1" dirty="0" err="1">
                <a:solidFill>
                  <a:srgbClr val="FF3300"/>
                </a:solidFill>
                <a:latin typeface="Times New Roman" pitchFamily="18" charset="0"/>
              </a:rPr>
              <a:t>Các</a:t>
            </a:r>
            <a:r>
              <a:rPr lang="en-US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latin typeface="Times New Roman" pitchFamily="18" charset="0"/>
              </a:rPr>
              <a:t>biện</a:t>
            </a:r>
            <a:r>
              <a:rPr lang="en-US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latin typeface="Times New Roman" pitchFamily="18" charset="0"/>
              </a:rPr>
              <a:t>pháp</a:t>
            </a:r>
            <a:r>
              <a:rPr lang="en-US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latin typeface="Times New Roman" pitchFamily="18" charset="0"/>
              </a:rPr>
              <a:t>hạn</a:t>
            </a:r>
            <a:r>
              <a:rPr lang="en-US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latin typeface="Times New Roman" pitchFamily="18" charset="0"/>
              </a:rPr>
              <a:t>chế</a:t>
            </a:r>
            <a:r>
              <a:rPr lang="en-US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latin typeface="Times New Roman" pitchFamily="18" charset="0"/>
              </a:rPr>
              <a:t>phát</a:t>
            </a:r>
            <a:r>
              <a:rPr lang="en-US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latin typeface="Times New Roman" pitchFamily="18" charset="0"/>
              </a:rPr>
              <a:t>sinh</a:t>
            </a:r>
            <a:r>
              <a:rPr lang="en-US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latin typeface="Times New Roman" pitchFamily="18" charset="0"/>
              </a:rPr>
              <a:t>tật</a:t>
            </a:r>
            <a:r>
              <a:rPr lang="en-US" b="1" dirty="0">
                <a:solidFill>
                  <a:srgbClr val="FF3300"/>
                </a:solidFill>
                <a:latin typeface="Times New Roman" pitchFamily="18" charset="0"/>
              </a:rPr>
              <a:t>, </a:t>
            </a:r>
            <a:r>
              <a:rPr lang="en-US" b="1" dirty="0" err="1">
                <a:solidFill>
                  <a:srgbClr val="FF3300"/>
                </a:solidFill>
                <a:latin typeface="Times New Roman" pitchFamily="18" charset="0"/>
              </a:rPr>
              <a:t>bệnh</a:t>
            </a:r>
            <a:r>
              <a:rPr lang="en-US" b="1" dirty="0">
                <a:solidFill>
                  <a:srgbClr val="FF3300"/>
                </a:solidFill>
                <a:latin typeface="Times New Roman" pitchFamily="18" charset="0"/>
              </a:rPr>
              <a:t> di </a:t>
            </a:r>
            <a:r>
              <a:rPr lang="en-US" b="1" dirty="0" err="1">
                <a:solidFill>
                  <a:srgbClr val="FF3300"/>
                </a:solidFill>
                <a:latin typeface="Times New Roman" pitchFamily="18" charset="0"/>
              </a:rPr>
              <a:t>truyền</a:t>
            </a:r>
            <a:endParaRPr lang="en-US" b="1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828800"/>
            <a:ext cx="8153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1231340"/>
            <a:ext cx="1194920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2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b72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3505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 descr="rai c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90600"/>
            <a:ext cx="3962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1004" name="Text Box 12"/>
          <p:cNvSpPr txBox="1">
            <a:spLocks noChangeArrowheads="1"/>
          </p:cNvSpPr>
          <p:nvPr/>
        </p:nvSpPr>
        <p:spPr bwMode="auto">
          <a:xfrm>
            <a:off x="609600" y="5424488"/>
            <a:ext cx="8001000" cy="4191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rải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da cam ở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474px-Nagasakibomb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2019" name="Rectangle 3"/>
          <p:cNvSpPr>
            <a:spLocks noChangeArrowheads="1"/>
          </p:cNvSpPr>
          <p:nvPr/>
        </p:nvSpPr>
        <p:spPr bwMode="auto">
          <a:xfrm>
            <a:off x="6350" y="5116513"/>
            <a:ext cx="9144000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chemeClr val="accent2"/>
                </a:solidFill>
                <a:latin typeface="Arial" panose="020B0604020202020204" pitchFamily="34" charset="0"/>
              </a:rPr>
              <a:t>Đám mây hình nấm do quả bom nguyên tử ném xuống Nagasaki, Nhật Bản vào năm 1945. 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20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42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42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42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2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19" grpId="0" build="allAtOnce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50" name="Text Box 10"/>
          <p:cNvSpPr txBox="1">
            <a:spLocks noChangeArrowheads="1"/>
          </p:cNvSpPr>
          <p:nvPr/>
        </p:nvSpPr>
        <p:spPr bwMode="auto">
          <a:xfrm>
            <a:off x="5486400" y="6400800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Khói từ các nhà máy</a:t>
            </a:r>
          </a:p>
        </p:txBody>
      </p:sp>
      <p:pic>
        <p:nvPicPr>
          <p:cNvPr id="343051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185" y="3581398"/>
            <a:ext cx="3261815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3052" name="Picture 12" descr="phun thuoc sau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765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305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3429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3054" name="Text Box 14"/>
          <p:cNvSpPr txBox="1">
            <a:spLocks noChangeArrowheads="1"/>
          </p:cNvSpPr>
          <p:nvPr/>
        </p:nvSpPr>
        <p:spPr bwMode="auto">
          <a:xfrm>
            <a:off x="1752600" y="6400800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Ô nhiễm nguồn nước</a:t>
            </a:r>
          </a:p>
        </p:txBody>
      </p:sp>
      <p:pic>
        <p:nvPicPr>
          <p:cNvPr id="343055" name="Picture 15" descr="5-chot2(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581400"/>
            <a:ext cx="29718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3056" name="Picture 16" descr="imag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0"/>
            <a:ext cx="2590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3057" name="Picture 17" descr="ThiVai-1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85" y="3581399"/>
            <a:ext cx="27432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3058" name="Rectangle 18"/>
          <p:cNvSpPr>
            <a:spLocks noChangeArrowheads="1"/>
          </p:cNvSpPr>
          <p:nvPr/>
        </p:nvSpPr>
        <p:spPr bwMode="auto">
          <a:xfrm>
            <a:off x="2743200" y="2971800"/>
            <a:ext cx="3168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anose="02020603050405020304" pitchFamily="18" charset="0"/>
              </a:rPr>
              <a:t>Sử dụng thuốc trừ sâu.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43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43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3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3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3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3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3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3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3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3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43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43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6" dur="500"/>
                                        <p:tgtEl>
                                          <p:spTgt spid="343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1" dur="500"/>
                                        <p:tgtEl>
                                          <p:spTgt spid="343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050" grpId="0" build="allAtOnce"/>
      <p:bldP spid="343054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ChangeArrowheads="1"/>
          </p:cNvSpPr>
          <p:nvPr/>
        </p:nvSpPr>
        <p:spPr bwMode="auto">
          <a:xfrm>
            <a:off x="838200" y="109538"/>
            <a:ext cx="7162800" cy="1076325"/>
          </a:xfrm>
          <a:prstGeom prst="rect">
            <a:avLst/>
          </a:prstGeom>
          <a:solidFill>
            <a:srgbClr val="CCFF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Liên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tiễn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vấn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đề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200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</a:rPr>
              <a:t> ta? </a:t>
            </a:r>
          </a:p>
        </p:txBody>
      </p:sp>
      <p:pic>
        <p:nvPicPr>
          <p:cNvPr id="29699" name="Picture 6" descr="Cau ho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347788"/>
            <a:ext cx="45720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33375" y="3367088"/>
            <a:ext cx="2133600" cy="522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Tuyên truyền</a:t>
            </a:r>
          </a:p>
        </p:txBody>
      </p:sp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3937000"/>
            <a:ext cx="45720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47788"/>
            <a:ext cx="3429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2400" y="6019800"/>
            <a:ext cx="301942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Lao động vệ sinh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181600" y="5395913"/>
            <a:ext cx="25146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Trồng cây xanh</a:t>
            </a:r>
          </a:p>
        </p:txBody>
      </p:sp>
    </p:spTree>
  </p:cSld>
  <p:clrMapOvr>
    <a:masterClrMapping/>
  </p:clrMapOvr>
  <p:transition spd="slow">
    <p:pull dir="r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8" name="Rectangle 8"/>
          <p:cNvSpPr>
            <a:spLocks noChangeArrowheads="1"/>
          </p:cNvSpPr>
          <p:nvPr/>
        </p:nvSpPr>
        <p:spPr bwMode="auto">
          <a:xfrm>
            <a:off x="0" y="0"/>
            <a:ext cx="10058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FF"/>
                </a:solidFill>
              </a:rPr>
              <a:t>               </a:t>
            </a:r>
            <a:r>
              <a:rPr lang="en-US" altLang="en-US" sz="2400" b="1">
                <a:solidFill>
                  <a:srgbClr val="009900"/>
                </a:solidFill>
                <a:latin typeface="Times New Roman" panose="02020603050405020304" pitchFamily="18" charset="0"/>
              </a:rPr>
              <a:t>Hãy khoanh tròn câu trả lời đúng trong các câu sau</a:t>
            </a:r>
          </a:p>
        </p:txBody>
      </p:sp>
      <p:sp>
        <p:nvSpPr>
          <p:cNvPr id="128009" name="Rectangle 9"/>
          <p:cNvSpPr>
            <a:spLocks noChangeArrowheads="1"/>
          </p:cNvSpPr>
          <p:nvPr/>
        </p:nvSpPr>
        <p:spPr bwMode="auto">
          <a:xfrm>
            <a:off x="228600" y="914400"/>
            <a:ext cx="8534400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>
            <a:spAutoFit/>
          </a:bodyPr>
          <a:lstStyle>
            <a:lvl1pPr marL="342900" indent="-3429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CC3300"/>
                </a:solidFill>
                <a:latin typeface="Times New Roman" panose="02020603050405020304" pitchFamily="18" charset="0"/>
              </a:rPr>
              <a:t>Câu 1. Câu dưới đây có nội dung đúng là: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A. Bệnh Đao chỉ xảy ra ở trẻ nam.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B. Bệnh Đao chỉ xảy ra ở trẻ nữ.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C.Bệnh Đao có thể xảy ra ở cả nam và nữ.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D.Bệnh Đao chỉ có ở người lớn.</a:t>
            </a:r>
          </a:p>
        </p:txBody>
      </p:sp>
      <p:sp>
        <p:nvSpPr>
          <p:cNvPr id="128014" name="Rectangle 14"/>
          <p:cNvSpPr>
            <a:spLocks noChangeArrowheads="1"/>
          </p:cNvSpPr>
          <p:nvPr/>
        </p:nvSpPr>
        <p:spPr bwMode="auto">
          <a:xfrm>
            <a:off x="304800" y="3429000"/>
            <a:ext cx="86106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CC3300"/>
                </a:solidFill>
                <a:latin typeface="Times New Roman" panose="02020603050405020304" pitchFamily="18" charset="0"/>
              </a:rPr>
              <a:t>Câu 2. Bệnh Đao là kết quả của: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A. Đột biến đa bội thể.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B. Đột biến dị bội thể.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C. Đột biến về cấu trúc nhiễm sắc thể.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D. Đột biến gen.</a:t>
            </a:r>
          </a:p>
          <a:p>
            <a:pPr eaLnBrk="1" hangingPunct="1"/>
            <a:endParaRPr lang="en-US" altLang="en-US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8015" name="Oval 15"/>
          <p:cNvSpPr>
            <a:spLocks noChangeArrowheads="1"/>
          </p:cNvSpPr>
          <p:nvPr/>
        </p:nvSpPr>
        <p:spPr bwMode="auto">
          <a:xfrm>
            <a:off x="228600" y="2209800"/>
            <a:ext cx="457200" cy="4572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28016" name="Oval 16"/>
          <p:cNvSpPr>
            <a:spLocks noChangeArrowheads="1"/>
          </p:cNvSpPr>
          <p:nvPr/>
        </p:nvSpPr>
        <p:spPr bwMode="auto">
          <a:xfrm>
            <a:off x="228600" y="4343400"/>
            <a:ext cx="495300" cy="4572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endParaRPr lang="vi-VN" altLang="en-US"/>
          </a:p>
        </p:txBody>
      </p:sp>
    </p:spTree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8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8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8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8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8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8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8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80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80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80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80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80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80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80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80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80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80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80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80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80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80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80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80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80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80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80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80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8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8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8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8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8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80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80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80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80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80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80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80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80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80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80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80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80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80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80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80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80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80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80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80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80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8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8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80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8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8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28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80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8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15" grpId="0" animBg="1"/>
      <p:bldP spid="1280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A03A27-F458-435A-9D49-CE1373811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A55C09-1B94-4F8D-8B05-B14EADA4B0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37" y="327146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5105400"/>
            <a:ext cx="7620000" cy="646331"/>
          </a:xfrm>
          <a:prstGeom prst="rect">
            <a:avLst/>
          </a:prstGeom>
          <a:solidFill>
            <a:schemeClr val="accent5"/>
          </a:solidFill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843662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2BAA83-9102-4F60-80D7-74478D17B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608231-0F1F-4131-8986-FA42A4B28D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6670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381000" y="2438400"/>
            <a:ext cx="7046913" cy="708025"/>
          </a:xfrm>
          <a:prstGeom prst="rect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I.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Một</a:t>
            </a: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vài</a:t>
            </a: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bệnh</a:t>
            </a: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 di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truyền</a:t>
            </a: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 ở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người</a:t>
            </a:r>
            <a:endParaRPr lang="en-US" sz="40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676400" y="357777"/>
            <a:ext cx="5029200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31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57200" y="1066800"/>
            <a:ext cx="8382000" cy="6842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8280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BỆNH VÀ TẬT DI TRUYỀN Ở NGƯỜI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81000" y="3581400"/>
            <a:ext cx="7046913" cy="585788"/>
          </a:xfrm>
          <a:prstGeom prst="rect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chemeClr val="accent2"/>
                </a:solidFill>
                <a:latin typeface="Times New Roman" pitchFamily="18" charset="0"/>
              </a:rPr>
              <a:t>II.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</a:rPr>
              <a:t>Một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</a:rPr>
              <a:t>số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</a:rPr>
              <a:t>tật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</a:rPr>
              <a:t> di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</a:rPr>
              <a:t>truyền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</a:rPr>
              <a:t> ở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</a:rPr>
              <a:t>người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4495800"/>
            <a:ext cx="7046913" cy="120015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vi-VN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nb-NO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Các biện pháp hạn chế phát sinh tật, bệnh di truyền</a:t>
            </a:r>
            <a:endParaRPr lang="en-US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zoom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122" name="Picture 2" descr="Bộ ảnh nền PowerPoint dành cho giáo viên - Mẫu hình nền PowerPoint chủ đề học  tậ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5" y="29218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14400" y="1381825"/>
            <a:ext cx="7772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Ở NHÀ</a:t>
            </a:r>
            <a:endParaRPr lang="vi-VN" sz="405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2733110"/>
            <a:ext cx="655796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4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</a:t>
            </a:r>
            <a:endParaRPr lang="vi-VN" sz="405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509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406400" y="381000"/>
            <a:ext cx="7048500" cy="708025"/>
          </a:xfrm>
          <a:prstGeom prst="rect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I.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Một</a:t>
            </a: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vài</a:t>
            </a: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bệnh</a:t>
            </a: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 di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truyền</a:t>
            </a: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 ở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người</a:t>
            </a:r>
            <a:endParaRPr lang="en-US" sz="40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30500" y="1752600"/>
            <a:ext cx="3200400" cy="1077913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600" y="3733800"/>
            <a:ext cx="7848600" cy="5842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nb-NO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Bệnh di truyền là các rối loạn sinh lí bẩm sinh.</a:t>
            </a:r>
            <a:endParaRPr lang="en-US" sz="3200">
              <a:solidFill>
                <a:srgbClr val="000000"/>
              </a:solidFill>
              <a:latin typeface=".VnTime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406400" y="381000"/>
            <a:ext cx="7048500" cy="708025"/>
          </a:xfrm>
          <a:prstGeom prst="rect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I.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Một</a:t>
            </a: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vài</a:t>
            </a: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bệnh</a:t>
            </a: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 di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truyền</a:t>
            </a: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 ở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người</a:t>
            </a:r>
            <a:endParaRPr lang="en-US" sz="40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685800" y="1524000"/>
            <a:ext cx="2133600" cy="1676400"/>
          </a:xfrm>
          <a:prstGeom prst="ellipse">
            <a:avLst/>
          </a:prstGeom>
          <a:solidFill>
            <a:srgbClr val="FFCCFF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800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Đao</a:t>
            </a:r>
            <a:endParaRPr lang="en-US" sz="2800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943600" y="1447800"/>
            <a:ext cx="2044700" cy="1828800"/>
          </a:xfrm>
          <a:prstGeom prst="ellipse">
            <a:avLst/>
          </a:prstGeom>
          <a:solidFill>
            <a:srgbClr val="FFCCFF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800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Tơcnơ</a:t>
            </a:r>
            <a:r>
              <a:rPr lang="en-US" sz="2800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495300" y="4457700"/>
            <a:ext cx="1943100" cy="1714500"/>
          </a:xfrm>
          <a:prstGeom prst="ellipse">
            <a:avLst/>
          </a:prstGeom>
          <a:solidFill>
            <a:srgbClr val="FFCCFF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800">
                <a:solidFill>
                  <a:srgbClr val="224B50"/>
                </a:solidFill>
                <a:latin typeface="Times New Roman" pitchFamily="18" charset="0"/>
                <a:cs typeface="Times New Roman" pitchFamily="18" charset="0"/>
              </a:rPr>
              <a:t>Bệnh </a:t>
            </a:r>
          </a:p>
          <a:p>
            <a:pPr algn="ctr">
              <a:defRPr/>
            </a:pPr>
            <a:r>
              <a:rPr lang="en-US" sz="2800">
                <a:solidFill>
                  <a:srgbClr val="224B50"/>
                </a:solidFill>
                <a:latin typeface="Times New Roman" pitchFamily="18" charset="0"/>
                <a:cs typeface="Times New Roman" pitchFamily="18" charset="0"/>
              </a:rPr>
              <a:t>bạch tạng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5943600" y="4343400"/>
            <a:ext cx="2286000" cy="1828800"/>
          </a:xfrm>
          <a:prstGeom prst="ellipse">
            <a:avLst/>
          </a:prstGeom>
          <a:solidFill>
            <a:srgbClr val="FFCCFF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800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câm</a:t>
            </a:r>
            <a:r>
              <a:rPr lang="en-US" sz="2800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điếc</a:t>
            </a:r>
            <a:r>
              <a:rPr lang="en-US" sz="2800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bẩm</a:t>
            </a:r>
            <a:r>
              <a:rPr lang="en-US" sz="2800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2800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535238"/>
            <a:ext cx="243840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0800" y="5029200"/>
            <a:ext cx="3200400" cy="1384300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56" descr="dao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32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57" descr="dao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274320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457" name="Text Box 161"/>
          <p:cNvSpPr txBox="1">
            <a:spLocks noChangeArrowheads="1"/>
          </p:cNvSpPr>
          <p:nvPr/>
        </p:nvSpPr>
        <p:spPr bwMode="auto">
          <a:xfrm>
            <a:off x="0" y="2478088"/>
            <a:ext cx="2743200" cy="42703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460" name="Text Box 164"/>
          <p:cNvSpPr txBox="1">
            <a:spLocks noChangeArrowheads="1"/>
          </p:cNvSpPr>
          <p:nvPr/>
        </p:nvSpPr>
        <p:spPr bwMode="auto">
          <a:xfrm>
            <a:off x="15875" y="5992813"/>
            <a:ext cx="2727325" cy="4318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429000"/>
            <a:ext cx="2743200" cy="284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50875"/>
            <a:ext cx="2743200" cy="182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161"/>
          <p:cNvSpPr txBox="1">
            <a:spLocks noChangeArrowheads="1"/>
          </p:cNvSpPr>
          <p:nvPr/>
        </p:nvSpPr>
        <p:spPr bwMode="auto">
          <a:xfrm>
            <a:off x="2717800" y="2482850"/>
            <a:ext cx="2743200" cy="42703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64"/>
          <p:cNvSpPr txBox="1">
            <a:spLocks noChangeArrowheads="1"/>
          </p:cNvSpPr>
          <p:nvPr/>
        </p:nvSpPr>
        <p:spPr bwMode="auto">
          <a:xfrm>
            <a:off x="2747963" y="5992813"/>
            <a:ext cx="2727325" cy="4318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22"/>
          <a:stretch>
            <a:fillRect/>
          </a:stretch>
        </p:blipFill>
        <p:spPr bwMode="auto">
          <a:xfrm>
            <a:off x="5730875" y="0"/>
            <a:ext cx="2347913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61"/>
          <p:cNvSpPr txBox="1">
            <a:spLocks noChangeArrowheads="1"/>
          </p:cNvSpPr>
          <p:nvPr/>
        </p:nvSpPr>
        <p:spPr bwMode="auto">
          <a:xfrm>
            <a:off x="5581650" y="5997575"/>
            <a:ext cx="2743200" cy="42703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tơcnơ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566087"/>
              </p:ext>
            </p:extLst>
          </p:nvPr>
        </p:nvGraphicFramePr>
        <p:xfrm>
          <a:off x="990600" y="1066800"/>
          <a:ext cx="7924800" cy="5121275"/>
        </p:xfrm>
        <a:graphic>
          <a:graphicData uri="http://schemas.openxmlformats.org/drawingml/2006/table">
            <a:tbl>
              <a:tblPr/>
              <a:tblGrid>
                <a:gridCol w="1490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52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886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16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bệnh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 điểm di truyền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Biểu hiện bên ngoài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221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Bệnh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Đao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4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Bệnh Tơcnơ (XO)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6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Bệnh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bạch tạng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74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Bệnh câm điếc bẩm sinh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895600" y="2057400"/>
            <a:ext cx="1676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NST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NST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800600" y="1706563"/>
            <a:ext cx="41148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rụt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phệ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thè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819400" y="3200400"/>
            <a:ext cx="1981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NST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ở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NST (X)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773613" y="3219450"/>
            <a:ext cx="4141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r>
              <a:rPr lang="fr-FR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Lùn, cổ ngắn, là nữ. Tuyến vú không phát triển, mất trí, không có con.</a:t>
            </a: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895600" y="4267200"/>
            <a:ext cx="18780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 biến gen lặn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800600" y="4275138"/>
            <a:ext cx="4114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r>
              <a:rPr lang="pt-BR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Da và tóc trắng.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895600" y="5253038"/>
            <a:ext cx="18780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 biến gen lặn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953000" y="5308600"/>
            <a:ext cx="2625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điếc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280" name="TextBox 16"/>
          <p:cNvSpPr txBox="1">
            <a:spLocks noChangeArrowheads="1"/>
          </p:cNvSpPr>
          <p:nvPr/>
        </p:nvSpPr>
        <p:spPr bwMode="auto">
          <a:xfrm>
            <a:off x="1357313" y="388938"/>
            <a:ext cx="3443287" cy="461962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phiếu học tập: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1195594" cy="1192505"/>
          </a:xfrm>
          <a:prstGeom prst="rect">
            <a:avLst/>
          </a:prstGeom>
        </p:spPr>
      </p:pic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310356" y="188913"/>
            <a:ext cx="7048500" cy="708025"/>
          </a:xfrm>
          <a:prstGeom prst="rect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I.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Một</a:t>
            </a: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vài</a:t>
            </a: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bệnh</a:t>
            </a: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 di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truyền</a:t>
            </a: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 ở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người</a:t>
            </a:r>
            <a:endParaRPr lang="en-US" sz="40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t="25600" r="63600" b="47200"/>
          <a:stretch>
            <a:fillRect/>
          </a:stretch>
        </p:blipFill>
        <p:spPr bwMode="auto">
          <a:xfrm>
            <a:off x="0" y="838200"/>
            <a:ext cx="4419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t="54401" r="63600" b="20000"/>
          <a:stretch>
            <a:fillRect/>
          </a:stretch>
        </p:blipFill>
        <p:spPr bwMode="auto">
          <a:xfrm>
            <a:off x="4648200" y="838200"/>
            <a:ext cx="4495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174"/>
          <p:cNvSpPr txBox="1">
            <a:spLocks noChangeArrowheads="1"/>
          </p:cNvSpPr>
          <p:nvPr/>
        </p:nvSpPr>
        <p:spPr bwMode="auto">
          <a:xfrm>
            <a:off x="0" y="4419600"/>
            <a:ext cx="457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Bộ NST của nam giới bình thường</a:t>
            </a:r>
          </a:p>
        </p:txBody>
      </p:sp>
      <p:sp>
        <p:nvSpPr>
          <p:cNvPr id="11269" name="Rectangle 175"/>
          <p:cNvSpPr>
            <a:spLocks noChangeArrowheads="1"/>
          </p:cNvSpPr>
          <p:nvPr/>
        </p:nvSpPr>
        <p:spPr bwMode="auto">
          <a:xfrm>
            <a:off x="5334000" y="4343400"/>
            <a:ext cx="3270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Bộ NST bệnh nhân Đao</a:t>
            </a:r>
          </a:p>
        </p:txBody>
      </p:sp>
      <p:sp>
        <p:nvSpPr>
          <p:cNvPr id="323763" name="Rectangle 179"/>
          <p:cNvSpPr>
            <a:spLocks noChangeArrowheads="1"/>
          </p:cNvSpPr>
          <p:nvPr/>
        </p:nvSpPr>
        <p:spPr bwMode="auto">
          <a:xfrm>
            <a:off x="1981200" y="3505200"/>
            <a:ext cx="533400" cy="685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323764" name="Rectangle 180"/>
          <p:cNvSpPr>
            <a:spLocks noChangeArrowheads="1"/>
          </p:cNvSpPr>
          <p:nvPr/>
        </p:nvSpPr>
        <p:spPr bwMode="auto">
          <a:xfrm>
            <a:off x="6553200" y="3505200"/>
            <a:ext cx="762000" cy="685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endParaRPr lang="vi-VN" altLang="en-US"/>
          </a:p>
        </p:txBody>
      </p:sp>
    </p:spTree>
  </p:cSld>
  <p:clrMapOvr>
    <a:masterClrMapping/>
  </p:clrMapOvr>
  <p:transition spd="slow">
    <p:checker dir="vert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3237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3237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237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237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3237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237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237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237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763" grpId="0" animBg="1"/>
      <p:bldP spid="323763" grpId="1" animBg="1"/>
      <p:bldP spid="323764" grpId="0" animBg="1"/>
      <p:bldP spid="32376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731000" y="1547813"/>
            <a:ext cx="990600" cy="990600"/>
            <a:chOff x="3696" y="624"/>
            <a:chExt cx="624" cy="624"/>
          </a:xfrm>
        </p:grpSpPr>
        <p:sp>
          <p:nvSpPr>
            <p:cNvPr id="12332" name="Oval 4"/>
            <p:cNvSpPr>
              <a:spLocks noChangeArrowheads="1"/>
            </p:cNvSpPr>
            <p:nvPr/>
          </p:nvSpPr>
          <p:spPr bwMode="auto">
            <a:xfrm>
              <a:off x="3696" y="624"/>
              <a:ext cx="624" cy="62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2333" name="AutoShape 5"/>
            <p:cNvSpPr>
              <a:spLocks noChangeArrowheads="1"/>
            </p:cNvSpPr>
            <p:nvPr/>
          </p:nvSpPr>
          <p:spPr bwMode="auto">
            <a:xfrm>
              <a:off x="3859" y="760"/>
              <a:ext cx="113" cy="352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2334" name="AutoShape 6"/>
            <p:cNvSpPr>
              <a:spLocks noChangeArrowheads="1"/>
            </p:cNvSpPr>
            <p:nvPr/>
          </p:nvSpPr>
          <p:spPr bwMode="auto">
            <a:xfrm>
              <a:off x="4049" y="760"/>
              <a:ext cx="113" cy="352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768600" y="1547813"/>
            <a:ext cx="990600" cy="990600"/>
            <a:chOff x="1200" y="624"/>
            <a:chExt cx="624" cy="624"/>
          </a:xfrm>
        </p:grpSpPr>
        <p:sp>
          <p:nvSpPr>
            <p:cNvPr id="12329" name="Oval 8"/>
            <p:cNvSpPr>
              <a:spLocks noChangeArrowheads="1"/>
            </p:cNvSpPr>
            <p:nvPr/>
          </p:nvSpPr>
          <p:spPr bwMode="auto">
            <a:xfrm>
              <a:off x="1200" y="624"/>
              <a:ext cx="624" cy="62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2330" name="AutoShape 9"/>
            <p:cNvSpPr>
              <a:spLocks noChangeArrowheads="1"/>
            </p:cNvSpPr>
            <p:nvPr/>
          </p:nvSpPr>
          <p:spPr bwMode="auto">
            <a:xfrm>
              <a:off x="1363" y="760"/>
              <a:ext cx="113" cy="352"/>
            </a:xfrm>
            <a:prstGeom prst="roundRect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2331" name="AutoShape 10"/>
            <p:cNvSpPr>
              <a:spLocks noChangeArrowheads="1"/>
            </p:cNvSpPr>
            <p:nvPr/>
          </p:nvSpPr>
          <p:spPr bwMode="auto">
            <a:xfrm>
              <a:off x="1553" y="760"/>
              <a:ext cx="113" cy="352"/>
            </a:xfrm>
            <a:prstGeom prst="roundRect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778000" y="3432175"/>
            <a:ext cx="762000" cy="762000"/>
            <a:chOff x="576" y="1824"/>
            <a:chExt cx="480" cy="480"/>
          </a:xfrm>
        </p:grpSpPr>
        <p:sp>
          <p:nvSpPr>
            <p:cNvPr id="12327" name="Oval 12"/>
            <p:cNvSpPr>
              <a:spLocks noChangeArrowheads="1"/>
            </p:cNvSpPr>
            <p:nvPr/>
          </p:nvSpPr>
          <p:spPr bwMode="auto">
            <a:xfrm>
              <a:off x="576" y="1824"/>
              <a:ext cx="480" cy="48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2328" name="AutoShape 13"/>
            <p:cNvSpPr>
              <a:spLocks noChangeArrowheads="1"/>
            </p:cNvSpPr>
            <p:nvPr/>
          </p:nvSpPr>
          <p:spPr bwMode="auto">
            <a:xfrm>
              <a:off x="773" y="1922"/>
              <a:ext cx="87" cy="271"/>
            </a:xfrm>
            <a:prstGeom prst="roundRect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3873500" y="3433763"/>
            <a:ext cx="762000" cy="762000"/>
            <a:chOff x="1840" y="1808"/>
            <a:chExt cx="480" cy="480"/>
          </a:xfrm>
        </p:grpSpPr>
        <p:sp>
          <p:nvSpPr>
            <p:cNvPr id="12325" name="Oval 15"/>
            <p:cNvSpPr>
              <a:spLocks noChangeArrowheads="1"/>
            </p:cNvSpPr>
            <p:nvPr/>
          </p:nvSpPr>
          <p:spPr bwMode="auto">
            <a:xfrm>
              <a:off x="1840" y="1808"/>
              <a:ext cx="480" cy="48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2326" name="AutoShape 16"/>
            <p:cNvSpPr>
              <a:spLocks noChangeArrowheads="1"/>
            </p:cNvSpPr>
            <p:nvPr/>
          </p:nvSpPr>
          <p:spPr bwMode="auto">
            <a:xfrm>
              <a:off x="2037" y="1906"/>
              <a:ext cx="87" cy="271"/>
            </a:xfrm>
            <a:prstGeom prst="roundRect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4749800" y="4595813"/>
            <a:ext cx="990600" cy="990600"/>
            <a:chOff x="2448" y="2544"/>
            <a:chExt cx="624" cy="624"/>
          </a:xfrm>
        </p:grpSpPr>
        <p:sp>
          <p:nvSpPr>
            <p:cNvPr id="12321" name="Oval 18"/>
            <p:cNvSpPr>
              <a:spLocks noChangeArrowheads="1"/>
            </p:cNvSpPr>
            <p:nvPr/>
          </p:nvSpPr>
          <p:spPr bwMode="auto">
            <a:xfrm>
              <a:off x="2448" y="2544"/>
              <a:ext cx="624" cy="62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2322" name="AutoShape 19"/>
            <p:cNvSpPr>
              <a:spLocks noChangeArrowheads="1"/>
            </p:cNvSpPr>
            <p:nvPr/>
          </p:nvSpPr>
          <p:spPr bwMode="auto">
            <a:xfrm>
              <a:off x="2680" y="2680"/>
              <a:ext cx="113" cy="352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2323" name="AutoShape 20"/>
            <p:cNvSpPr>
              <a:spLocks noChangeArrowheads="1"/>
            </p:cNvSpPr>
            <p:nvPr/>
          </p:nvSpPr>
          <p:spPr bwMode="auto">
            <a:xfrm>
              <a:off x="2849" y="2680"/>
              <a:ext cx="113" cy="352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2324" name="AutoShape 21"/>
            <p:cNvSpPr>
              <a:spLocks noChangeArrowheads="1"/>
            </p:cNvSpPr>
            <p:nvPr/>
          </p:nvSpPr>
          <p:spPr bwMode="auto">
            <a:xfrm>
              <a:off x="2528" y="2680"/>
              <a:ext cx="113" cy="352"/>
            </a:xfrm>
            <a:prstGeom prst="roundRect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324630" name="Line 22"/>
          <p:cNvSpPr>
            <a:spLocks noChangeShapeType="1"/>
          </p:cNvSpPr>
          <p:nvPr/>
        </p:nvSpPr>
        <p:spPr bwMode="auto">
          <a:xfrm flipH="1">
            <a:off x="2362200" y="2514600"/>
            <a:ext cx="685800" cy="99060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4631" name="Line 23"/>
          <p:cNvSpPr>
            <a:spLocks noChangeShapeType="1"/>
          </p:cNvSpPr>
          <p:nvPr/>
        </p:nvSpPr>
        <p:spPr bwMode="auto">
          <a:xfrm>
            <a:off x="3530600" y="2462213"/>
            <a:ext cx="660400" cy="966787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5803900" y="2462213"/>
            <a:ext cx="2959100" cy="1752600"/>
            <a:chOff x="3112" y="1200"/>
            <a:chExt cx="1864" cy="1104"/>
          </a:xfrm>
        </p:grpSpPr>
        <p:grpSp>
          <p:nvGrpSpPr>
            <p:cNvPr id="12314" name="Group 25"/>
            <p:cNvGrpSpPr>
              <a:grpSpLocks/>
            </p:cNvGrpSpPr>
            <p:nvPr/>
          </p:nvGrpSpPr>
          <p:grpSpPr bwMode="auto">
            <a:xfrm>
              <a:off x="3112" y="1824"/>
              <a:ext cx="480" cy="480"/>
              <a:chOff x="3112" y="1824"/>
              <a:chExt cx="480" cy="480"/>
            </a:xfrm>
          </p:grpSpPr>
          <p:sp>
            <p:nvSpPr>
              <p:cNvPr id="12318" name="Oval 26"/>
              <p:cNvSpPr>
                <a:spLocks noChangeArrowheads="1"/>
              </p:cNvSpPr>
              <p:nvPr/>
            </p:nvSpPr>
            <p:spPr bwMode="auto">
              <a:xfrm>
                <a:off x="3112" y="1824"/>
                <a:ext cx="480" cy="48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660066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12319" name="AutoShape 27"/>
              <p:cNvSpPr>
                <a:spLocks noChangeArrowheads="1"/>
              </p:cNvSpPr>
              <p:nvPr/>
            </p:nvSpPr>
            <p:spPr bwMode="auto">
              <a:xfrm>
                <a:off x="3237" y="1929"/>
                <a:ext cx="87" cy="270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660066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12320" name="AutoShape 28"/>
              <p:cNvSpPr>
                <a:spLocks noChangeArrowheads="1"/>
              </p:cNvSpPr>
              <p:nvPr/>
            </p:nvSpPr>
            <p:spPr bwMode="auto">
              <a:xfrm>
                <a:off x="3384" y="1929"/>
                <a:ext cx="86" cy="270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660066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</p:grpSp>
        <p:sp>
          <p:nvSpPr>
            <p:cNvPr id="12315" name="Oval 29"/>
            <p:cNvSpPr>
              <a:spLocks noChangeArrowheads="1"/>
            </p:cNvSpPr>
            <p:nvPr/>
          </p:nvSpPr>
          <p:spPr bwMode="auto">
            <a:xfrm>
              <a:off x="4496" y="1760"/>
              <a:ext cx="480" cy="48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660066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2316" name="Line 30"/>
            <p:cNvSpPr>
              <a:spLocks noChangeShapeType="1"/>
            </p:cNvSpPr>
            <p:nvPr/>
          </p:nvSpPr>
          <p:spPr bwMode="auto">
            <a:xfrm flipH="1">
              <a:off x="3408" y="1200"/>
              <a:ext cx="432" cy="624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7" name="Line 31"/>
            <p:cNvSpPr>
              <a:spLocks noChangeShapeType="1"/>
            </p:cNvSpPr>
            <p:nvPr/>
          </p:nvSpPr>
          <p:spPr bwMode="auto">
            <a:xfrm>
              <a:off x="4224" y="1200"/>
              <a:ext cx="384" cy="576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4640" name="Text Box 32"/>
          <p:cNvSpPr txBox="1">
            <a:spLocks noChangeArrowheads="1"/>
          </p:cNvSpPr>
          <p:nvPr/>
        </p:nvSpPr>
        <p:spPr bwMode="auto">
          <a:xfrm>
            <a:off x="1066800" y="1568450"/>
            <a:ext cx="152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Bè hoÆc mÑ</a:t>
            </a:r>
            <a:endParaRPr lang="en-US" altLang="en-US" sz="2800" b="1">
              <a:solidFill>
                <a:srgbClr val="0000CC"/>
              </a:solidFill>
              <a:latin typeface=".VnTime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4641" name="Line 33"/>
          <p:cNvSpPr>
            <a:spLocks noChangeShapeType="1"/>
          </p:cNvSpPr>
          <p:nvPr/>
        </p:nvSpPr>
        <p:spPr bwMode="auto">
          <a:xfrm>
            <a:off x="4521200" y="4062413"/>
            <a:ext cx="533400" cy="60960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4642" name="Line 34"/>
          <p:cNvSpPr>
            <a:spLocks noChangeShapeType="1"/>
          </p:cNvSpPr>
          <p:nvPr/>
        </p:nvSpPr>
        <p:spPr bwMode="auto">
          <a:xfrm flipV="1">
            <a:off x="5511800" y="4138613"/>
            <a:ext cx="457200" cy="53340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4643" name="Text Box 35"/>
          <p:cNvSpPr txBox="1">
            <a:spLocks noChangeArrowheads="1"/>
          </p:cNvSpPr>
          <p:nvPr/>
        </p:nvSpPr>
        <p:spPr bwMode="auto">
          <a:xfrm>
            <a:off x="1981200" y="4138613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altLang="en-US" sz="1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4644" name="Text Box 36"/>
          <p:cNvSpPr txBox="1">
            <a:spLocks noChangeArrowheads="1"/>
          </p:cNvSpPr>
          <p:nvPr/>
        </p:nvSpPr>
        <p:spPr bwMode="auto">
          <a:xfrm>
            <a:off x="4038600" y="4103688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altLang="en-US" sz="1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03" name="Text Box 37"/>
          <p:cNvSpPr txBox="1">
            <a:spLocks noChangeArrowheads="1"/>
          </p:cNvSpPr>
          <p:nvPr/>
        </p:nvSpPr>
        <p:spPr bwMode="auto">
          <a:xfrm>
            <a:off x="6934200" y="3681413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altLang="en-US" sz="1800" b="1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4646" name="Text Box 38"/>
          <p:cNvSpPr txBox="1">
            <a:spLocks noChangeArrowheads="1"/>
          </p:cNvSpPr>
          <p:nvPr/>
        </p:nvSpPr>
        <p:spPr bwMode="auto">
          <a:xfrm>
            <a:off x="5791200" y="419100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+ 1</a:t>
            </a:r>
            <a:endParaRPr lang="en-US" altLang="en-US" sz="1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4647" name="Text Box 39"/>
          <p:cNvSpPr txBox="1">
            <a:spLocks noChangeArrowheads="1"/>
          </p:cNvSpPr>
          <p:nvPr/>
        </p:nvSpPr>
        <p:spPr bwMode="auto">
          <a:xfrm>
            <a:off x="3886200" y="1852613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2n</a:t>
            </a:r>
            <a:endParaRPr lang="en-US" altLang="en-US" sz="1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4648" name="Text Box 40"/>
          <p:cNvSpPr txBox="1">
            <a:spLocks noChangeArrowheads="1"/>
          </p:cNvSpPr>
          <p:nvPr/>
        </p:nvSpPr>
        <p:spPr bwMode="auto">
          <a:xfrm>
            <a:off x="6172200" y="1852613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2n</a:t>
            </a:r>
            <a:endParaRPr lang="en-US" altLang="en-US" sz="1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4649" name="Text Box 41"/>
          <p:cNvSpPr txBox="1">
            <a:spLocks noChangeArrowheads="1"/>
          </p:cNvSpPr>
          <p:nvPr/>
        </p:nvSpPr>
        <p:spPr bwMode="auto">
          <a:xfrm>
            <a:off x="7924800" y="4138613"/>
            <a:ext cx="914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- 1</a:t>
            </a:r>
            <a:endParaRPr lang="en-US" altLang="en-US" sz="1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4650" name="Text Box 42"/>
          <p:cNvSpPr txBox="1">
            <a:spLocks noChangeArrowheads="1"/>
          </p:cNvSpPr>
          <p:nvPr/>
        </p:nvSpPr>
        <p:spPr bwMode="auto">
          <a:xfrm>
            <a:off x="4724400" y="5586413"/>
            <a:ext cx="914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2n + 1</a:t>
            </a:r>
            <a:endParaRPr lang="en-US" altLang="en-US" sz="1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4651" name="Text Box 43"/>
          <p:cNvSpPr txBox="1">
            <a:spLocks noChangeArrowheads="1"/>
          </p:cNvSpPr>
          <p:nvPr/>
        </p:nvSpPr>
        <p:spPr bwMode="auto">
          <a:xfrm>
            <a:off x="2667000" y="1166813"/>
            <a:ext cx="1066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 21</a:t>
            </a:r>
            <a:endParaRPr lang="en-US" altLang="en-US" sz="1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4652" name="Text Box 44"/>
          <p:cNvSpPr txBox="1">
            <a:spLocks noChangeArrowheads="1"/>
          </p:cNvSpPr>
          <p:nvPr/>
        </p:nvSpPr>
        <p:spPr bwMode="auto">
          <a:xfrm>
            <a:off x="6629400" y="1166813"/>
            <a:ext cx="1066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 21</a:t>
            </a:r>
            <a:endParaRPr lang="en-US" altLang="en-US" sz="1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4653" name="Text Box 45"/>
          <p:cNvSpPr txBox="1">
            <a:spLocks noChangeArrowheads="1"/>
          </p:cNvSpPr>
          <p:nvPr/>
        </p:nvSpPr>
        <p:spPr bwMode="auto">
          <a:xfrm>
            <a:off x="5943600" y="4824413"/>
            <a:ext cx="1981200" cy="528637"/>
          </a:xfrm>
          <a:prstGeom prst="rect">
            <a:avLst/>
          </a:prstGeom>
          <a:solidFill>
            <a:srgbClr val="003300"/>
          </a:solidFill>
          <a:ln w="9525">
            <a:solidFill>
              <a:srgbClr val="D28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 Đao</a:t>
            </a:r>
          </a:p>
        </p:txBody>
      </p:sp>
      <p:sp>
        <p:nvSpPr>
          <p:cNvPr id="12312" name="Text Box 46"/>
          <p:cNvSpPr txBox="1">
            <a:spLocks noChangeArrowheads="1"/>
          </p:cNvSpPr>
          <p:nvPr/>
        </p:nvSpPr>
        <p:spPr bwMode="auto">
          <a:xfrm>
            <a:off x="2286000" y="304800"/>
            <a:ext cx="5867400" cy="52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 loạn giảm phân ở cặp NST 21</a:t>
            </a:r>
          </a:p>
        </p:txBody>
      </p:sp>
      <p:sp>
        <p:nvSpPr>
          <p:cNvPr id="324655" name="Text Box 47"/>
          <p:cNvSpPr txBox="1">
            <a:spLocks noChangeArrowheads="1"/>
          </p:cNvSpPr>
          <p:nvPr/>
        </p:nvSpPr>
        <p:spPr bwMode="auto">
          <a:xfrm>
            <a:off x="7696200" y="1600200"/>
            <a:ext cx="152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MÑ </a:t>
            </a:r>
            <a:r>
              <a:rPr lang="en-US" altLang="en-US" sz="2800" b="1" dirty="0" err="1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hoÆc</a:t>
            </a:r>
            <a:r>
              <a:rPr lang="en-US" altLang="en-US" sz="2800" b="1" dirty="0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bè</a:t>
            </a:r>
            <a:endParaRPr lang="en-US" altLang="en-US" sz="2800" b="1" dirty="0">
              <a:solidFill>
                <a:srgbClr val="0000CC"/>
              </a:solidFill>
              <a:latin typeface=".VnTime" panose="020B72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 dir="vert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4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324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000"/>
                                        <p:tgtEl>
                                          <p:spTgt spid="324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324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324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324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1000"/>
                                        <p:tgtEl>
                                          <p:spTgt spid="324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324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24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1000"/>
                                        <p:tgtEl>
                                          <p:spTgt spid="324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324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324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24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324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324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4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4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640" grpId="0"/>
      <p:bldP spid="324643" grpId="0"/>
      <p:bldP spid="324644" grpId="0"/>
      <p:bldP spid="324646" grpId="0"/>
      <p:bldP spid="324647" grpId="0"/>
      <p:bldP spid="324648" grpId="0"/>
      <p:bldP spid="324649" grpId="0"/>
      <p:bldP spid="324650" grpId="0"/>
      <p:bldP spid="324651" grpId="0"/>
      <p:bldP spid="324652" grpId="0"/>
      <p:bldP spid="324653" grpId="0" animBg="1"/>
      <p:bldP spid="324655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 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 Times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7461</TotalTime>
  <Words>1076</Words>
  <Application>Microsoft Office PowerPoint</Application>
  <PresentationFormat>On-screen Show (4:3)</PresentationFormat>
  <Paragraphs>157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.VnTime</vt:lpstr>
      <vt:lpstr>Arial</vt:lpstr>
      <vt:lpstr>Calibri</vt:lpstr>
      <vt:lpstr>Times New Roman</vt:lpstr>
      <vt:lpstr>VNI Times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HUYNHKHANHTRUONG</dc:creator>
  <cp:lastModifiedBy>Admin</cp:lastModifiedBy>
  <cp:revision>281</cp:revision>
  <dcterms:created xsi:type="dcterms:W3CDTF">2009-09-10T06:56:24Z</dcterms:created>
  <dcterms:modified xsi:type="dcterms:W3CDTF">2021-12-27T16:13:11Z</dcterms:modified>
</cp:coreProperties>
</file>