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58" r:id="rId7"/>
    <p:sldId id="288" r:id="rId8"/>
    <p:sldId id="283" r:id="rId9"/>
    <p:sldId id="284" r:id="rId10"/>
    <p:sldId id="285" r:id="rId11"/>
    <p:sldId id="286" r:id="rId12"/>
    <p:sldId id="287" r:id="rId13"/>
    <p:sldId id="289" r:id="rId14"/>
    <p:sldId id="29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EEAD"/>
    <a:srgbClr val="A7FDFF"/>
    <a:srgbClr val="C3DBB9"/>
    <a:srgbClr val="A4F0D1"/>
    <a:srgbClr val="B1E3D0"/>
    <a:srgbClr val="000000"/>
    <a:srgbClr val="70AD47"/>
    <a:srgbClr val="FFD347"/>
    <a:srgbClr val="15142A"/>
    <a:srgbClr val="FAED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47" autoAdjust="0"/>
    <p:restoredTop sz="84946" autoAdjust="0"/>
  </p:normalViewPr>
  <p:slideViewPr>
    <p:cSldViewPr snapToGrid="0">
      <p:cViewPr varScale="1">
        <p:scale>
          <a:sx n="98" d="100"/>
          <a:sy n="98" d="100"/>
        </p:scale>
        <p:origin x="-1356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25/10/2023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xmlns="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6.bin"/><Relationship Id="rId3" Type="http://schemas.openxmlformats.org/officeDocument/2006/relationships/image" Target="../media/image10.jpeg"/><Relationship Id="rId7" Type="http://schemas.openxmlformats.org/officeDocument/2006/relationships/image" Target="../media/image6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Relationship Id="rId1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4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11.wmf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2.wmf"/><Relationship Id="rId3" Type="http://schemas.openxmlformats.org/officeDocument/2006/relationships/image" Target="../media/image15.png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242059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54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TẬP HỢP CÁC SỐ TỰ NHIÊN</a:t>
            </a:r>
            <a:endParaRPr lang="en-US" sz="5000" b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Lê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Thị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Hạt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xmlns="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4" name="!!1">
            <a:extLst>
              <a:ext uri="{FF2B5EF4-FFF2-40B4-BE49-F238E27FC236}">
                <a16:creationId xmlns:a16="http://schemas.microsoft.com/office/drawing/2014/main" xmlns="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§ 2 </a:t>
            </a:r>
            <a:r>
              <a:rPr lang="en-US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C1 - T3</a:t>
            </a:r>
            <a:endParaRPr lang="en-US" sz="4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1844297" y="594102"/>
            <a:ext cx="7868195" cy="52322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Cách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viết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nhiên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theo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hệ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thập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phân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84881" y="1999280"/>
            <a:ext cx="9856922" cy="954107"/>
          </a:xfrm>
          <a:prstGeom prst="rect">
            <a:avLst/>
          </a:prstGeom>
          <a:solidFill>
            <a:srgbClr val="A6EEAD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+)                         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  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6467529" y="2034385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7" name="Equation" r:id="rId3" imgW="558720" imgH="368280" progId="Equation.DSMT4">
                  <p:embed/>
                </p:oleObj>
              </mc:Choice>
              <mc:Fallback>
                <p:oleObj name="Equation" r:id="rId3" imgW="55872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7529" y="2034385"/>
                        <a:ext cx="5588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7175178" y="2083676"/>
          <a:ext cx="1003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8" name="Equation" r:id="rId5" imgW="1002960" imgH="393480" progId="Equation.DSMT4">
                  <p:embed/>
                </p:oleObj>
              </mc:Choice>
              <mc:Fallback>
                <p:oleObj name="Equation" r:id="rId5" imgW="100296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178" y="2083676"/>
                        <a:ext cx="1003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053884" y="2975682"/>
            <a:ext cx="9903418" cy="738664"/>
          </a:xfrm>
          <a:prstGeom prst="rect">
            <a:avLst/>
          </a:prstGeom>
          <a:solidFill>
            <a:srgbClr val="A6EEA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7050" name="Object 10"/>
          <p:cNvGraphicFramePr>
            <a:graphicFrameLocks noChangeAspect="1"/>
          </p:cNvGraphicFramePr>
          <p:nvPr/>
        </p:nvGraphicFramePr>
        <p:xfrm>
          <a:off x="1751760" y="1952787"/>
          <a:ext cx="4013200" cy="618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9" name="Equation" r:id="rId7" imgW="1511300" imgH="241300" progId="Equation.DSMT4">
                  <p:embed/>
                </p:oleObj>
              </mc:Choice>
              <mc:Fallback>
                <p:oleObj name="Equation" r:id="rId7" imgW="1511300" imgH="2413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760" y="1952787"/>
                        <a:ext cx="4013200" cy="6182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36189" y="1751308"/>
            <a:ext cx="79041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SGK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vở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1, 2, 3 /SGK/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12; 13.</a:t>
            </a:r>
            <a:endParaRPr lang="en-US" sz="32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xmlns="" id="{DF9BD0EA-8A82-4EEC-BF24-49675928EA0D}"/>
              </a:ext>
            </a:extLst>
          </p:cNvPr>
          <p:cNvSpPr txBox="1">
            <a:spLocks/>
          </p:cNvSpPr>
          <p:nvPr/>
        </p:nvSpPr>
        <p:spPr>
          <a:xfrm>
            <a:off x="978568" y="1246864"/>
            <a:ext cx="10056226" cy="13421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vi-VN" sz="3200" dirty="0" smtClean="0">
                <a:solidFill>
                  <a:schemeClr val="accent3">
                    <a:lumMod val="50000"/>
                  </a:schemeClr>
                </a:solidFill>
              </a:rPr>
              <a:t>Trình bày phần sưu tầm về dân số và diện tích của một số tỉnh thành của nước ta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</a:endParaRPr>
          </a:p>
        </p:txBody>
      </p:sp>
      <p:sp>
        <p:nvSpPr>
          <p:cNvPr id="35" name="!!1">
            <a:extLst>
              <a:ext uri="{FF2B5EF4-FFF2-40B4-BE49-F238E27FC236}">
                <a16:creationId xmlns:a16="http://schemas.microsoft.com/office/drawing/2014/main" xmlns="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800">
              <a:solidFill>
                <a:srgbClr val="C55A11"/>
              </a:solidFill>
            </a:endParaRPr>
          </a:p>
        </p:txBody>
      </p:sp>
      <p:sp>
        <p:nvSpPr>
          <p:cNvPr id="34817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78025" y="2561059"/>
            <a:ext cx="10058399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Từ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bảng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liệu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của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nhóm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cho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biết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+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Tỉnh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thành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phố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nào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có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dân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lớn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nhất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+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Tỉnh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thành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phố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nào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có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diện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tích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nhỏ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nhất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1411" y="4572000"/>
            <a:ext cx="10321870" cy="954107"/>
          </a:xfrm>
          <a:prstGeom prst="rect">
            <a:avLst/>
          </a:prstGeom>
          <a:solidFill>
            <a:srgbClr val="FFD347"/>
          </a:solidFill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Arial" pitchFamily="34" charset="0"/>
                <a:cs typeface="Arial" pitchFamily="34" charset="0"/>
              </a:rPr>
              <a:t>Các con 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ố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vừa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nêu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nay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sẽ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tìm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xmlns="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4871" y="4471173"/>
            <a:ext cx="1987621" cy="237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A3A062DA-93BF-4842-B601-4404401BCCE3}"/>
              </a:ext>
            </a:extLst>
          </p:cNvPr>
          <p:cNvSpPr txBox="1"/>
          <p:nvPr/>
        </p:nvSpPr>
        <p:spPr>
          <a:xfrm>
            <a:off x="761959" y="1332468"/>
            <a:ext cx="10148422" cy="3046988"/>
          </a:xfrm>
          <a:prstGeom prst="rect">
            <a:avLst/>
          </a:prstGeom>
          <a:solidFill>
            <a:srgbClr val="A6EEAD"/>
          </a:solidFill>
        </p:spPr>
        <p:txBody>
          <a:bodyPr wrap="square">
            <a:sp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0, 1, 2, 3, 4, ...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kí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tức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0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kí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tức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               .</a:t>
            </a:r>
          </a:p>
          <a:p>
            <a:pPr algn="just"/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737937" y="417097"/>
            <a:ext cx="95771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I. TẬP HỢP CÁC SỐ TỰ NHIÊN</a:t>
            </a:r>
            <a:endParaRPr lang="en-US" sz="2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686302" y="967708"/>
          <a:ext cx="409824" cy="277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1" name="Equation" r:id="rId4" imgW="304560" imgH="317160" progId="Equation.DSMT4">
                  <p:embed/>
                </p:oleObj>
              </mc:Choice>
              <mc:Fallback>
                <p:oleObj name="Equation" r:id="rId4" imgW="304560" imgH="3171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302" y="967708"/>
                        <a:ext cx="409824" cy="2776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055269" y="929857"/>
          <a:ext cx="381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2" name="Equation" r:id="rId6" imgW="380880" imgH="342720" progId="Equation.DSMT4">
                  <p:embed/>
                </p:oleObj>
              </mc:Choice>
              <mc:Fallback>
                <p:oleObj name="Equation" r:id="rId6" imgW="380880" imgH="342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5269" y="929857"/>
                        <a:ext cx="3810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8196512" y="2035175"/>
          <a:ext cx="4095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3" name="Equation" r:id="rId8" imgW="304560" imgH="317160" progId="Equation.DSMT4">
                  <p:embed/>
                </p:oleObj>
              </mc:Choice>
              <mc:Fallback>
                <p:oleObj name="Equation" r:id="rId8" imgW="30456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6512" y="2035175"/>
                        <a:ext cx="40957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1191552" y="2464886"/>
          <a:ext cx="3430587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4" name="Equation" r:id="rId10" imgW="2552400" imgH="457200" progId="Equation.DSMT4">
                  <p:embed/>
                </p:oleObj>
              </mc:Choice>
              <mc:Fallback>
                <p:oleObj name="Equation" r:id="rId10" imgW="255240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1552" y="2464886"/>
                        <a:ext cx="3430587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9393990" y="2943560"/>
          <a:ext cx="381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5" name="Equation" r:id="rId12" imgW="380880" imgH="342720" progId="Equation.DSMT4">
                  <p:embed/>
                </p:oleObj>
              </mc:Choice>
              <mc:Fallback>
                <p:oleObj name="Equation" r:id="rId12" imgW="380880" imgH="342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3990" y="2943560"/>
                        <a:ext cx="3810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1366838" y="3387725"/>
          <a:ext cx="319246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6" name="Equation" r:id="rId13" imgW="2374560" imgH="457200" progId="Equation.DSMT4">
                  <p:embed/>
                </p:oleObj>
              </mc:Choice>
              <mc:Fallback>
                <p:oleObj name="Equation" r:id="rId13" imgW="2374560" imgH="457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3387725"/>
                        <a:ext cx="3192462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681924" y="821409"/>
            <a:ext cx="9949913" cy="1384995"/>
          </a:xfrm>
          <a:prstGeom prst="rect">
            <a:avLst/>
          </a:prstGeom>
          <a:solidFill>
            <a:srgbClr val="A7FD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Luyện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tập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1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Phát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biểu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nào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đây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là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đúng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a)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Nếu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thì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b)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Nếu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thì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196123" y="1377869"/>
          <a:ext cx="825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4" name="Equation" r:id="rId3" imgW="825480" imgH="317160" progId="Equation.DSMT4">
                  <p:embed/>
                </p:oleObj>
              </mc:Choice>
              <mc:Fallback>
                <p:oleObj name="Equation" r:id="rId3" imgW="825480" imgH="317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123" y="1377869"/>
                        <a:ext cx="825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552871" y="1349671"/>
          <a:ext cx="901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5" name="Equation" r:id="rId5" imgW="901440" imgH="342720" progId="Equation.DSMT4">
                  <p:embed/>
                </p:oleObj>
              </mc:Choice>
              <mc:Fallback>
                <p:oleObj name="Equation" r:id="rId5" imgW="901440" imgH="342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871" y="1349671"/>
                        <a:ext cx="901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5" name="Object 7"/>
          <p:cNvGraphicFramePr>
            <a:graphicFrameLocks noChangeAspect="1"/>
          </p:cNvGraphicFramePr>
          <p:nvPr/>
        </p:nvGraphicFramePr>
        <p:xfrm>
          <a:off x="2170893" y="1749748"/>
          <a:ext cx="901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6" name="Equation" r:id="rId7" imgW="901440" imgH="342720" progId="Equation.DSMT4">
                  <p:embed/>
                </p:oleObj>
              </mc:Choice>
              <mc:Fallback>
                <p:oleObj name="Equation" r:id="rId7" imgW="901440" imgH="342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893" y="1749748"/>
                        <a:ext cx="901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6" name="Object 8"/>
          <p:cNvGraphicFramePr>
            <a:graphicFrameLocks noChangeAspect="1"/>
          </p:cNvGraphicFramePr>
          <p:nvPr/>
        </p:nvGraphicFramePr>
        <p:xfrm>
          <a:off x="3572279" y="1778322"/>
          <a:ext cx="825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7" name="Equation" r:id="rId8" imgW="825480" imgH="317160" progId="Equation.DSMT4">
                  <p:embed/>
                </p:oleObj>
              </mc:Choice>
              <mc:Fallback>
                <p:oleObj name="Equation" r:id="rId8" imgW="82548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279" y="1778322"/>
                        <a:ext cx="825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!!3">
            <a:extLst>
              <a:ext uri="{FF2B5EF4-FFF2-40B4-BE49-F238E27FC236}">
                <a16:creationId xmlns:a16="http://schemas.microsoft.com/office/drawing/2014/main" xmlns="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4286250"/>
            <a:ext cx="2857500" cy="25717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262752" y="3022169"/>
            <a:ext cx="7981627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đúng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:  b)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Nếu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6637041" y="3100981"/>
          <a:ext cx="901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8" name="Equation" r:id="rId10" imgW="901440" imgH="342720" progId="Equation.DSMT4">
                  <p:embed/>
                </p:oleObj>
              </mc:Choice>
              <mc:Fallback>
                <p:oleObj name="Equation" r:id="rId10" imgW="901440" imgH="3427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7041" y="3100981"/>
                        <a:ext cx="901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8023494" y="3129178"/>
          <a:ext cx="825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9" name="Equation" r:id="rId12" imgW="825480" imgH="317160" progId="Equation.DSMT4">
                  <p:embed/>
                </p:oleObj>
              </mc:Choice>
              <mc:Fallback>
                <p:oleObj name="Equation" r:id="rId12" imgW="82548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3494" y="3129178"/>
                        <a:ext cx="825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0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7938" y="418454"/>
            <a:ext cx="8648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vi-VN" sz="2800" b="1" dirty="0" smtClean="0">
                <a:latin typeface="Arial" pitchFamily="34" charset="0"/>
                <a:cs typeface="Arial" pitchFamily="34" charset="0"/>
              </a:rPr>
              <a:t>Cách đọc và viết số tự nhiên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6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71960" y="1193369"/>
            <a:ext cx="10910806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12 123 452.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nghìn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0965" y="2169769"/>
            <a:ext cx="10926303" cy="738664"/>
          </a:xfrm>
          <a:prstGeom prst="rect">
            <a:avLst/>
          </a:prstGeom>
          <a:solidFill>
            <a:srgbClr val="A7FDFF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2.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71 219 367; 1 153 692 305.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460" y="2836198"/>
            <a:ext cx="10864312" cy="1384995"/>
          </a:xfrm>
          <a:prstGeom prst="rect">
            <a:avLst/>
          </a:prstGeom>
          <a:solidFill>
            <a:srgbClr val="A7FDFF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3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tỉ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triệu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nghìn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mười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9451" y="4804475"/>
            <a:ext cx="93299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u="sng" dirty="0" err="1" smtClean="0">
                <a:latin typeface="Arial" pitchFamily="34" charset="0"/>
                <a:cs typeface="Arial" pitchFamily="34" charset="0"/>
              </a:rPr>
              <a:t>Chú</a:t>
            </a:r>
            <a:r>
              <a:rPr lang="en-US" sz="2800" i="1" u="sng" dirty="0" smtClean="0">
                <a:latin typeface="Arial" pitchFamily="34" charset="0"/>
                <a:cs typeface="Arial" pitchFamily="34" charset="0"/>
              </a:rPr>
              <a:t> ý: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bốn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thường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tách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riêng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nhóm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kể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sang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dễ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0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8936" y="340963"/>
            <a:ext cx="9391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en-US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9417" y="929898"/>
            <a:ext cx="592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782800" y="1618077"/>
            <a:ext cx="10093747" cy="2246769"/>
          </a:xfrm>
          <a:prstGeom prst="rect">
            <a:avLst/>
          </a:prstGeom>
          <a:solidFill>
            <a:srgbClr val="A6EEAD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nhiên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được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biểu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diễn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Mỗi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nhiên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ứng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với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một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điểm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9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pic>
        <p:nvPicPr>
          <p:cNvPr id="11" name="Picture 10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4291" y="2503816"/>
            <a:ext cx="5941017" cy="1308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9898" y="495946"/>
            <a:ext cx="10151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Cấu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77906" y="3729972"/>
          <a:ext cx="9949876" cy="2019883"/>
        </p:xfrm>
        <a:graphic>
          <a:graphicData uri="http://schemas.openxmlformats.org/drawingml/2006/table">
            <a:tbl>
              <a:tblPr/>
              <a:tblGrid>
                <a:gridCol w="24874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874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874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874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0099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trăm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chục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 số hàng đơn vị</a:t>
                      </a:r>
                      <a:endParaRPr lang="en-US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966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953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177871" y="1332854"/>
            <a:ext cx="5873858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Cho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966; 953.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77872" y="1828804"/>
            <a:ext cx="9934414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1175322" y="3727388"/>
          <a:ext cx="9952460" cy="2019883"/>
        </p:xfrm>
        <a:graphic>
          <a:graphicData uri="http://schemas.openxmlformats.org/drawingml/2006/table">
            <a:tbl>
              <a:tblPr/>
              <a:tblGrid>
                <a:gridCol w="24881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881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881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8811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0099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trăm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chục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 số hàng đơn vị</a:t>
                      </a:r>
                      <a:endParaRPr lang="en-US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966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953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177885" y="2805199"/>
            <a:ext cx="9965396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953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tổng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966 = 900 + 60 + 6 = 9 x 100 + 6 x 10 +6</a:t>
            </a:r>
          </a:p>
        </p:txBody>
      </p:sp>
      <p:sp>
        <p:nvSpPr>
          <p:cNvPr id="82954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2953" name="Object 9"/>
          <p:cNvGraphicFramePr>
            <a:graphicFrameLocks noChangeAspect="1"/>
          </p:cNvGraphicFramePr>
          <p:nvPr/>
        </p:nvGraphicFramePr>
        <p:xfrm>
          <a:off x="3533614" y="4215533"/>
          <a:ext cx="5362413" cy="1686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6" name="Equation" r:id="rId3" imgW="1713756" imgH="495085" progId="Equation.DSMT4">
                  <p:embed/>
                </p:oleObj>
              </mc:Choice>
              <mc:Fallback>
                <p:oleObj name="Equation" r:id="rId3" imgW="1713756" imgH="49508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3614" y="4215533"/>
                        <a:ext cx="5362413" cy="16863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2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6" grpId="1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3437" y="604434"/>
            <a:ext cx="10445858" cy="3108543"/>
          </a:xfrm>
          <a:prstGeom prst="rect">
            <a:avLst/>
          </a:prstGeom>
          <a:solidFill>
            <a:srgbClr val="A6EEAD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bởi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hay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dùng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0, 1, 2, 3, 4, 5, 6, 7 8, 9. 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gồm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6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5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81924" y="821409"/>
            <a:ext cx="9949913" cy="1384995"/>
          </a:xfrm>
          <a:prstGeom prst="rect">
            <a:avLst/>
          </a:prstGeom>
          <a:solidFill>
            <a:srgbClr val="A7FD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Luyện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tập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4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Viết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mỗi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thành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tổng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theo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mẫu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ở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í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dụ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3: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!!3">
            <a:extLst>
              <a:ext uri="{FF2B5EF4-FFF2-40B4-BE49-F238E27FC236}">
                <a16:creationId xmlns:a16="http://schemas.microsoft.com/office/drawing/2014/main" xmlns="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63368"/>
            <a:ext cx="2216258" cy="1994632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683000" y="19050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0" name="Equation" r:id="rId4" imgW="914400" imgH="336960" progId="Equation.DSMT4">
                  <p:embed/>
                </p:oleObj>
              </mc:Choice>
              <mc:Fallback>
                <p:oleObj name="Equation" r:id="rId4" imgW="914400" imgH="3369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9050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781300" y="1558925"/>
          <a:ext cx="36845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1" name="Equation" r:id="rId6" imgW="3327120" imgH="469800" progId="Equation.DSMT4">
                  <p:embed/>
                </p:oleObj>
              </mc:Choice>
              <mc:Fallback>
                <p:oleObj name="Equation" r:id="rId6" imgW="332712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1558925"/>
                        <a:ext cx="3684588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628651" y="2410768"/>
          <a:ext cx="10034184" cy="704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2" name="Equation" r:id="rId8" imgW="5854680" imgH="482400" progId="Equation.DSMT4">
                  <p:embed/>
                </p:oleObj>
              </mc:Choice>
              <mc:Fallback>
                <p:oleObj name="Equation" r:id="rId8" imgW="585468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1" y="2410768"/>
                        <a:ext cx="10034184" cy="7043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542440" y="3208148"/>
          <a:ext cx="8307091" cy="805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3" name="Equation" r:id="rId10" imgW="2298600" imgH="241200" progId="Equation.DSMT4">
                  <p:embed/>
                </p:oleObj>
              </mc:Choice>
              <mc:Fallback>
                <p:oleObj name="Equation" r:id="rId10" imgW="229860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40" y="3208148"/>
                        <a:ext cx="8307091" cy="8059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4999" name="Object 7"/>
          <p:cNvGraphicFramePr>
            <a:graphicFrameLocks noChangeAspect="1"/>
          </p:cNvGraphicFramePr>
          <p:nvPr/>
        </p:nvGraphicFramePr>
        <p:xfrm>
          <a:off x="696939" y="4076053"/>
          <a:ext cx="8974003" cy="710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4" name="Equation" r:id="rId12" imgW="3022560" imgH="241200" progId="Equation.DSMT4">
                  <p:embed/>
                </p:oleObj>
              </mc:Choice>
              <mc:Fallback>
                <p:oleObj name="Equation" r:id="rId12" imgW="302256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39" y="4076053"/>
                        <a:ext cx="8974003" cy="7105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73438" y="2371239"/>
            <a:ext cx="1060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schemas.microsoft.com/office/2006/documentManagement/types"/>
    <ds:schemaRef ds:uri="16c05727-aa75-4e4a-9b5f-8a80a1165891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1551</TotalTime>
  <Words>679</Words>
  <Application>Microsoft Office PowerPoint</Application>
  <PresentationFormat>Custom</PresentationFormat>
  <Paragraphs>78</Paragraphs>
  <Slides>11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 TẬP HỢP CÁC SỐ TỰ NHIÊN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DELL</cp:lastModifiedBy>
  <cp:revision>57</cp:revision>
  <dcterms:created xsi:type="dcterms:W3CDTF">2021-06-07T13:44:30Z</dcterms:created>
  <dcterms:modified xsi:type="dcterms:W3CDTF">2023-10-25T12:42:11Z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