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303" r:id="rId13"/>
    <p:sldId id="304" r:id="rId14"/>
    <p:sldId id="297" r:id="rId15"/>
    <p:sldId id="298" r:id="rId16"/>
    <p:sldId id="264" r:id="rId17"/>
    <p:sldId id="299" r:id="rId18"/>
    <p:sldId id="300" r:id="rId19"/>
    <p:sldId id="285" r:id="rId20"/>
    <p:sldId id="270" r:id="rId21"/>
    <p:sldId id="301" r:id="rId22"/>
    <p:sldId id="302" r:id="rId23"/>
    <p:sldId id="28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98" d="100"/>
          <a:sy n="98" d="100"/>
        </p:scale>
        <p:origin x="-13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8.w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1.png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image" Target="../media/image15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9.gif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" Target="slide2.xml"/><Relationship Id="rId11" Type="http://schemas.openxmlformats.org/officeDocument/2006/relationships/image" Target="../media/image8.gif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19" Type="http://schemas.openxmlformats.org/officeDocument/2006/relationships/image" Target="../media/image1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5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4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7.wav"/><Relationship Id="rId10" Type="http://schemas.openxmlformats.org/officeDocument/2006/relationships/image" Target="../media/image18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1" y="2465779"/>
            <a:ext cx="11952372" cy="141712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GD&amp;ĐT………..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593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213318" y="1632843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7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133600" y="3359468"/>
            <a:ext cx="7823200" cy="140653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3200" b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6" y="464877"/>
            <a:ext cx="10125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76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=""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28329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="" xmlns:a16="http://schemas.microsoft.com/office/drawing/2014/main" id="{63193FE6-CF2A-4312-81FB-22CCAC8F73F6}"/>
              </a:ext>
            </a:extLst>
          </p:cNvPr>
          <p:cNvSpPr/>
          <p:nvPr/>
        </p:nvSpPr>
        <p:spPr>
          <a:xfrm>
            <a:off x="1559851" y="1581374"/>
            <a:ext cx="9542032" cy="1344706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8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4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2463349" y="1177617"/>
          <a:ext cx="3508385" cy="146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349" y="1177617"/>
                        <a:ext cx="3508385" cy="1467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1428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886854" y="4241018"/>
          <a:ext cx="2555512" cy="250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54" y="4241018"/>
                        <a:ext cx="2555512" cy="2502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" y="1067857"/>
            <a:ext cx="1023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</a:t>
            </a:r>
            <a:r>
              <a:rPr lang="en-US" sz="2800" dirty="0" smtClean="0">
                <a:solidFill>
                  <a:srgbClr val="00B0F0"/>
                </a:solidFill>
                <a:latin typeface="Arial" pitchFamily="34" charset="0"/>
              </a:rPr>
              <a:t>2 </a:t>
            </a:r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7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=""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16858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="" xmlns:a16="http://schemas.microsoft.com/office/drawing/2014/main" id="{63193FE6-CF2A-4312-81FB-22CCAC8F73F6}"/>
                  </a:ext>
                </a:extLst>
              </p:cNvPr>
              <p:cNvSpPr/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2800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08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1107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1746119" y="1440065"/>
          <a:ext cx="3802460" cy="141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19" y="1440065"/>
                        <a:ext cx="3802460" cy="141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1784274" y="3727936"/>
          <a:ext cx="3435481" cy="269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274" y="3727936"/>
                        <a:ext cx="3435481" cy="2695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blipFill rotWithShape="1">
                <a:blip r:embed="rId4"/>
                <a:stretch>
                  <a:fillRect l="-159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blipFill rotWithShape="1">
                <a:blip r:embed="rId5"/>
                <a:stretch>
                  <a:fillRect l="-1891" t="-7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247157" y="1863894"/>
          <a:ext cx="3076618" cy="179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7" y="1863894"/>
                        <a:ext cx="3076618" cy="179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229572" y="3616142"/>
          <a:ext cx="2239308" cy="98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72" y="3616142"/>
                        <a:ext cx="2239308" cy="983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622004" y="1812213"/>
          <a:ext cx="3488918" cy="313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004" y="1812213"/>
                        <a:ext cx="3488918" cy="3138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6777" y="2193591"/>
            <a:ext cx="5809496" cy="4646209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:a16="http://schemas.microsoft.com/office/drawing/2014/main" xmlns="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xmlns="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:a16="http://schemas.microsoft.com/office/drawing/2014/main" xmlns="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xmlns="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  <a:endPara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0" name="Shape 505"/>
          <p:cNvSpPr/>
          <p:nvPr/>
        </p:nvSpPr>
        <p:spPr>
          <a:xfrm>
            <a:off x="6286657" y="-70991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505"/>
          <p:cNvSpPr/>
          <p:nvPr/>
        </p:nvSpPr>
        <p:spPr>
          <a:xfrm>
            <a:off x="28033" y="-157434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82539" y="527202"/>
            <a:ext cx="30560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25872" y="1232943"/>
            <a:ext cx="1535956" cy="153872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2" y="3125977"/>
              <a:ext cx="120898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LŨY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THỪA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01773" y="1358380"/>
            <a:ext cx="1556499" cy="1534954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05267" y="4860603"/>
              <a:ext cx="1401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CHIA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62674" y="1474362"/>
            <a:ext cx="1556499" cy="1534954"/>
            <a:chOff x="2114621" y="5283051"/>
            <a:chExt cx="155649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91096" y="5725452"/>
              <a:ext cx="14606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smtClean="0">
                  <a:latin typeface="Arial" pitchFamily="34" charset="0"/>
                  <a:cs typeface="Arial" pitchFamily="34" charset="0"/>
                </a:rPr>
                <a:t>CỘNG,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TRỪ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:a16="http://schemas.microsoft.com/office/drawing/2014/main" xmlns="" id="{8FC08476-2FAB-4E11-981B-C660AD4FAEBC}"/>
              </a:ext>
            </a:extLst>
          </p:cNvPr>
          <p:cNvSpPr/>
          <p:nvPr/>
        </p:nvSpPr>
        <p:spPr>
          <a:xfrm rot="8234285" flipH="1">
            <a:off x="2077390" y="965998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:a16="http://schemas.microsoft.com/office/drawing/2014/main" xmlns="" id="{8FC08476-2FAB-4E11-981B-C660AD4FAEBC}"/>
              </a:ext>
            </a:extLst>
          </p:cNvPr>
          <p:cNvSpPr/>
          <p:nvPr/>
        </p:nvSpPr>
        <p:spPr>
          <a:xfrm rot="8234285" flipH="1">
            <a:off x="3789700" y="1215220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10672" y="612300"/>
            <a:ext cx="2182450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8378" y="1393347"/>
            <a:ext cx="1535956" cy="153872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4" y="3125977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( )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924279" y="1518784"/>
            <a:ext cx="1556499" cy="1534954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68098" y="4796055"/>
              <a:ext cx="7617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[ ]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685180" y="1634766"/>
            <a:ext cx="1556499" cy="1534954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502079" y="5725452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{ }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:a16="http://schemas.microsoft.com/office/drawing/2014/main" xmlns="" id="{8FC08476-2FAB-4E11-981B-C660AD4FAEBC}"/>
              </a:ext>
            </a:extLst>
          </p:cNvPr>
          <p:cNvSpPr/>
          <p:nvPr/>
        </p:nvSpPr>
        <p:spPr>
          <a:xfrm rot="8234285" flipH="1">
            <a:off x="8599896" y="1126402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:a16="http://schemas.microsoft.com/office/drawing/2014/main" xmlns="" id="{8FC08476-2FAB-4E11-981B-C660AD4FAEBC}"/>
              </a:ext>
            </a:extLst>
          </p:cNvPr>
          <p:cNvSpPr/>
          <p:nvPr/>
        </p:nvSpPr>
        <p:spPr>
          <a:xfrm rot="8234285" flipH="1">
            <a:off x="10312206" y="1375624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2" y="4813979"/>
            <a:ext cx="3299814" cy="1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3200" b="1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blipFill rotWithShape="1">
                <a:blip r:embed="rId3"/>
                <a:stretch>
                  <a:fillRect l="-1253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17750" y="2108499"/>
            <a:ext cx="696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4" y="1862372"/>
            <a:ext cx="32670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6" action="ppaction://hlinksldjump" tooltip="Nhấn Enter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04284" y="304800"/>
            <a:ext cx="11334749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36141" y="711011"/>
            <a:ext cx="8384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BT4: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x,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416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403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  =18.12</m:t>
                      </m:r>
                    </m:oMath>
                  </m:oMathPara>
                </a14:m>
                <a:endParaRPr lang="en-US" sz="3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−36=216</m:t>
                      </m:r>
                    </m:oMath>
                  </m:oMathPara>
                </a14:m>
                <a:endParaRPr lang="en-US" sz="3600" b="0" dirty="0" smtClean="0"/>
              </a:p>
              <a:p>
                <a:r>
                  <a:rPr lang="en-US" sz="3600" b="0" dirty="0" smtClean="0"/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  <a:endParaRPr lang="nl-NL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53316" y="319088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7524" y="211691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59082" y="215533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1969477" y="2155337"/>
            <a:ext cx="1496646" cy="15863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342916" y="414996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421358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24517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276855" y="197650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4677" y="1475936"/>
            <a:ext cx="2747839" cy="515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LUẬT CHƠI:</a:t>
            </a:r>
          </a:p>
          <a:p>
            <a:pPr algn="ctr"/>
            <a:r>
              <a:rPr lang="en-US" sz="2000" dirty="0" smtClean="0"/>
              <a:t>1 HS SẼ LẦN LƯỢT TRẢ LỜI CÁC CÂU HỎI.</a:t>
            </a:r>
          </a:p>
          <a:p>
            <a:pPr algn="ctr"/>
            <a:r>
              <a:rPr lang="en-US" sz="2000" dirty="0" smtClean="0"/>
              <a:t>NẾU TRẢ LỜI SAI SẼ NHƯỜNG QUYỀN TRẢ LỜI CHO BẠN KHÁC.</a:t>
            </a:r>
          </a:p>
          <a:p>
            <a:pPr algn="ctr"/>
            <a:r>
              <a:rPr lang="en-US" sz="2000" dirty="0" smtClean="0"/>
              <a:t>HS ĐI ĐẾN CÂU HỎI CUỐI CÙNG SẼ CHIẾN THẮNG.</a:t>
            </a:r>
          </a:p>
          <a:p>
            <a:pPr algn="ctr"/>
            <a:endParaRPr lang="en-US" sz="20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8060689" y="5992837"/>
            <a:ext cx="534671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174406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892800" y="60960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2336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368800" y="3200401"/>
            <a:ext cx="39624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a.100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b.106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c.150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d.37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2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117600" y="2438400"/>
            <a:ext cx="106680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chỉ có phép tính cộng và trừ (hoặc chỉ có phép tính nhân và chia) ta thực hiện theo thứ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tự  nào?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351867" y="3530600"/>
            <a:ext cx="377613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267200" y="3505200"/>
            <a:ext cx="396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Từ trái sang phải</a:t>
            </a:r>
            <a:endParaRPr lang="en-US" sz="30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3962400" y="7000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3</a:t>
            </a: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91067" y="2209800"/>
            <a:ext cx="112776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tính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43151" y="3809999"/>
            <a:ext cx="6038849" cy="90719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641600" y="3886200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Nhân và chia, rồi đến cộng và trừ sau. 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9550400" y="6019806"/>
            <a:ext cx="1507067" cy="554038"/>
            <a:chOff x="4512" y="3792"/>
            <a:chExt cx="712" cy="349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4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086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08000" y="2209801"/>
            <a:ext cx="11176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2800" y="3886200"/>
            <a:ext cx="10871200" cy="46166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/>
              <a:t>Tính lũy thừa trước, rồi đến nhân và chia, cuối cùng đến cộng và trừ.</a:t>
            </a:r>
            <a:endParaRPr lang="en-US" sz="2400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564717" y="6019801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5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578043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27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6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63094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40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16c05727-aa75-4e4a-9b5f-8a80a116589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714</TotalTime>
  <Words>901</Words>
  <Application>Microsoft Office PowerPoint</Application>
  <PresentationFormat>Custom</PresentationFormat>
  <Paragraphs>218</Paragraphs>
  <Slides>21</Slides>
  <Notes>5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Equation</vt:lpstr>
      <vt:lpstr>MathType 6.0 Equation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DELL</cp:lastModifiedBy>
  <cp:revision>49</cp:revision>
  <dcterms:created xsi:type="dcterms:W3CDTF">2021-06-07T13:44:30Z</dcterms:created>
  <dcterms:modified xsi:type="dcterms:W3CDTF">2023-10-25T12:59:44Z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