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7" r:id="rId3"/>
    <p:sldMasterId id="2147483719" r:id="rId4"/>
  </p:sldMasterIdLst>
  <p:notesMasterIdLst>
    <p:notesMasterId r:id="rId28"/>
  </p:notesMasterIdLst>
  <p:sldIdLst>
    <p:sldId id="257" r:id="rId5"/>
    <p:sldId id="287" r:id="rId6"/>
    <p:sldId id="288" r:id="rId7"/>
    <p:sldId id="267" r:id="rId8"/>
    <p:sldId id="268" r:id="rId9"/>
    <p:sldId id="261" r:id="rId10"/>
    <p:sldId id="269" r:id="rId11"/>
    <p:sldId id="270" r:id="rId12"/>
    <p:sldId id="271" r:id="rId13"/>
    <p:sldId id="272" r:id="rId14"/>
    <p:sldId id="262" r:id="rId15"/>
    <p:sldId id="263" r:id="rId16"/>
    <p:sldId id="289" r:id="rId17"/>
    <p:sldId id="266" r:id="rId18"/>
    <p:sldId id="290" r:id="rId19"/>
    <p:sldId id="258" r:id="rId20"/>
    <p:sldId id="259" r:id="rId21"/>
    <p:sldId id="260" r:id="rId22"/>
    <p:sldId id="291" r:id="rId23"/>
    <p:sldId id="292" r:id="rId24"/>
    <p:sldId id="293" r:id="rId25"/>
    <p:sldId id="264" r:id="rId26"/>
    <p:sldId id="35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5426E-724C-469B-9F18-3D2642F0A406}" type="datetimeFigureOut">
              <a:rPr lang="en-US" smtClean="0"/>
              <a:t>9/12/2023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6AC20-BC8F-4F29-BF29-5CB31830B9C3}" type="slidenum">
              <a:rPr lang="en-US" smtClean="0"/>
              <a:t>‹#›</a:t>
            </a:fld>
            <a:endParaRPr lang="en-US"/>
          </a:p>
        </p:txBody>
      </p:sp>
    </p:spTree>
    <p:extLst>
      <p:ext uri="{BB962C8B-B14F-4D97-AF65-F5344CB8AC3E}">
        <p14:creationId xmlns:p14="http://schemas.microsoft.com/office/powerpoint/2010/main" val="283370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A10529-2383-472F-AD1B-0FEA140CCEDF}"/>
              </a:ext>
            </a:extLst>
          </p:cNvPr>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3D970648-70A4-4F37-A16E-B38B9BDFDCAB}"/>
              </a:ext>
            </a:extLst>
          </p:cNvPr>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FA3ACC16-B26B-4D2A-837B-5EDDE5B0A61E}"/>
              </a:ext>
            </a:extLst>
          </p:cNvPr>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a:extLst>
              <a:ext uri="{FF2B5EF4-FFF2-40B4-BE49-F238E27FC236}">
                <a16:creationId xmlns:a16="http://schemas.microsoft.com/office/drawing/2014/main" id="{17E4D7B7-ED52-4235-9EA9-38F6C4BBBA9A}"/>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A431DF2B-CBF0-4DFF-AB41-0386DC0C85AA}"/>
              </a:ext>
            </a:extLst>
          </p:cNvPr>
          <p:cNvSpPr>
            <a:spLocks noGrp="1"/>
          </p:cNvSpPr>
          <p:nvPr>
            <p:ph type="sldNum" sz="quarter" idx="12"/>
          </p:nvPr>
        </p:nvSpPr>
        <p:spPr/>
        <p:txBody>
          <a:bodyPr/>
          <a:lstStyle>
            <a:lvl1pPr>
              <a:defRPr>
                <a:solidFill>
                  <a:srgbClr val="FFFFFF"/>
                </a:solidFill>
              </a:defRPr>
            </a:lvl1pPr>
          </a:lstStyle>
          <a:p>
            <a:pPr>
              <a:defRPr/>
            </a:pPr>
            <a:fld id="{F3A101E5-4302-4893-B008-3E209E14F097}" type="slidenum">
              <a:rPr lang="en-US" altLang="en-US"/>
              <a:pPr>
                <a:defRPr/>
              </a:pPr>
              <a:t>‹#›</a:t>
            </a:fld>
            <a:endParaRPr lang="en-US" altLang="en-US"/>
          </a:p>
        </p:txBody>
      </p:sp>
    </p:spTree>
    <p:extLst>
      <p:ext uri="{BB962C8B-B14F-4D97-AF65-F5344CB8AC3E}">
        <p14:creationId xmlns:p14="http://schemas.microsoft.com/office/powerpoint/2010/main" val="178178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2C5ACC-2FB9-49E2-AB84-816A3AABF05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CF16F8B-8D8C-4CCC-8B7E-61EB7E37BC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DFC03B-4052-42BA-B9EE-499B91EE3092}"/>
              </a:ext>
            </a:extLst>
          </p:cNvPr>
          <p:cNvSpPr>
            <a:spLocks noGrp="1"/>
          </p:cNvSpPr>
          <p:nvPr>
            <p:ph type="sldNum" sz="quarter" idx="12"/>
          </p:nvPr>
        </p:nvSpPr>
        <p:spPr/>
        <p:txBody>
          <a:bodyPr/>
          <a:lstStyle>
            <a:lvl1pPr>
              <a:defRPr/>
            </a:lvl1pPr>
          </a:lstStyle>
          <a:p>
            <a:pPr>
              <a:defRPr/>
            </a:pPr>
            <a:fld id="{BD2311EE-13CC-4B2F-B5FA-FB535DD22A2C}" type="slidenum">
              <a:rPr lang="en-US" altLang="en-US"/>
              <a:pPr>
                <a:defRPr/>
              </a:pPr>
              <a:t>‹#›</a:t>
            </a:fld>
            <a:endParaRPr lang="en-US" altLang="en-US"/>
          </a:p>
        </p:txBody>
      </p:sp>
    </p:spTree>
    <p:extLst>
      <p:ext uri="{BB962C8B-B14F-4D97-AF65-F5344CB8AC3E}">
        <p14:creationId xmlns:p14="http://schemas.microsoft.com/office/powerpoint/2010/main" val="129024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745D1D-CE56-4DD0-BCBC-AE5A0CDF47A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28156E4-D983-41B9-AEF1-FC8E3500C1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753663-CDB7-47DE-BFD3-F00D7C4D50B3}"/>
              </a:ext>
            </a:extLst>
          </p:cNvPr>
          <p:cNvSpPr>
            <a:spLocks noGrp="1"/>
          </p:cNvSpPr>
          <p:nvPr>
            <p:ph type="sldNum" sz="quarter" idx="12"/>
          </p:nvPr>
        </p:nvSpPr>
        <p:spPr/>
        <p:txBody>
          <a:bodyPr/>
          <a:lstStyle>
            <a:lvl1pPr>
              <a:defRPr/>
            </a:lvl1pPr>
          </a:lstStyle>
          <a:p>
            <a:pPr>
              <a:defRPr/>
            </a:pPr>
            <a:fld id="{ED5B3E33-DC3B-41B9-B365-E7AA35FC4068}" type="slidenum">
              <a:rPr lang="en-US" altLang="en-US"/>
              <a:pPr>
                <a:defRPr/>
              </a:pPr>
              <a:t>‹#›</a:t>
            </a:fld>
            <a:endParaRPr lang="en-US" altLang="en-US"/>
          </a:p>
        </p:txBody>
      </p:sp>
    </p:spTree>
    <p:extLst>
      <p:ext uri="{BB962C8B-B14F-4D97-AF65-F5344CB8AC3E}">
        <p14:creationId xmlns:p14="http://schemas.microsoft.com/office/powerpoint/2010/main" val="29568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D2827F53-1609-4BD2-A660-44AA67CE149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848612E-996F-4E21-B84A-41FACBEE5F7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DC7E2E4-AF2E-494F-AF10-D9433564F76B}"/>
              </a:ext>
            </a:extLst>
          </p:cNvPr>
          <p:cNvSpPr>
            <a:spLocks noGrp="1"/>
          </p:cNvSpPr>
          <p:nvPr>
            <p:ph type="sldNum" sz="quarter" idx="12"/>
          </p:nvPr>
        </p:nvSpPr>
        <p:spPr/>
        <p:txBody>
          <a:bodyPr/>
          <a:lstStyle>
            <a:lvl1pPr>
              <a:defRPr/>
            </a:lvl1pPr>
          </a:lstStyle>
          <a:p>
            <a:pPr>
              <a:defRPr/>
            </a:pPr>
            <a:fld id="{4A716DBD-A922-4309-B739-4DD9C0555E7D}" type="slidenum">
              <a:rPr lang="en-US" altLang="en-US"/>
              <a:pPr>
                <a:defRPr/>
              </a:pPr>
              <a:t>‹#›</a:t>
            </a:fld>
            <a:endParaRPr lang="en-US" altLang="en-US"/>
          </a:p>
        </p:txBody>
      </p:sp>
    </p:spTree>
    <p:extLst>
      <p:ext uri="{BB962C8B-B14F-4D97-AF65-F5344CB8AC3E}">
        <p14:creationId xmlns:p14="http://schemas.microsoft.com/office/powerpoint/2010/main" val="3362219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952291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168837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24551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3D30F0-5C1C-4933-8D5B-018C21D45056}"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61570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3D30F0-5C1C-4933-8D5B-018C21D45056}"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3054297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D30F0-5C1C-4933-8D5B-018C21D45056}"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3996930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30F0-5C1C-4933-8D5B-018C21D45056}"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2743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04093F9-641B-48D0-9DA5-B5CD38C707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CC4367-051F-42D7-BFAA-389BE9610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180EA3-636F-4AE0-B98A-13D962519DA2}"/>
              </a:ext>
            </a:extLst>
          </p:cNvPr>
          <p:cNvSpPr>
            <a:spLocks noGrp="1"/>
          </p:cNvSpPr>
          <p:nvPr>
            <p:ph type="sldNum" sz="quarter" idx="12"/>
          </p:nvPr>
        </p:nvSpPr>
        <p:spPr/>
        <p:txBody>
          <a:bodyPr/>
          <a:lstStyle>
            <a:lvl1pPr>
              <a:defRPr/>
            </a:lvl1pPr>
          </a:lstStyle>
          <a:p>
            <a:pPr>
              <a:defRPr/>
            </a:pPr>
            <a:fld id="{68BD5C96-9667-44B5-9ED7-ED699D6379CE}" type="slidenum">
              <a:rPr lang="en-US" altLang="en-US"/>
              <a:pPr>
                <a:defRPr/>
              </a:pPr>
              <a:t>‹#›</a:t>
            </a:fld>
            <a:endParaRPr lang="en-US" altLang="en-US"/>
          </a:p>
        </p:txBody>
      </p:sp>
    </p:spTree>
    <p:extLst>
      <p:ext uri="{BB962C8B-B14F-4D97-AF65-F5344CB8AC3E}">
        <p14:creationId xmlns:p14="http://schemas.microsoft.com/office/powerpoint/2010/main" val="3033657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E3D30F0-5C1C-4933-8D5B-018C21D45056}"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492568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D30F0-5C1C-4933-8D5B-018C21D45056}"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285776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2716629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894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3269352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2932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3711715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697610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D30F0-5C1C-4933-8D5B-018C21D45056}"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1452471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9E0A3A7-5E4B-47BC-BB63-4FA2B69F5CEE}" type="datetimeFigureOut">
              <a:rPr lang="vi-VN" smtClean="0"/>
              <a:t>12/09/2023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182139449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A667A33-9D79-4482-BEB5-3A1AD75890D4}"/>
              </a:ext>
            </a:extLst>
          </p:cNvPr>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4751768-CB53-44A4-9C75-7DD2C70A29D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69D98AB-48EB-420E-9E68-A852ED1C53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92CA39-1B58-434F-97F8-82B622791A48}"/>
              </a:ext>
            </a:extLst>
          </p:cNvPr>
          <p:cNvSpPr>
            <a:spLocks noGrp="1"/>
          </p:cNvSpPr>
          <p:nvPr>
            <p:ph type="sldNum" sz="quarter" idx="12"/>
          </p:nvPr>
        </p:nvSpPr>
        <p:spPr/>
        <p:txBody>
          <a:bodyPr/>
          <a:lstStyle>
            <a:lvl1pPr>
              <a:defRPr/>
            </a:lvl1pPr>
          </a:lstStyle>
          <a:p>
            <a:pPr>
              <a:defRPr/>
            </a:pPr>
            <a:fld id="{F7491928-1041-4BFF-BEB5-3DB0717B2F04}" type="slidenum">
              <a:rPr lang="en-US" altLang="en-US"/>
              <a:pPr>
                <a:defRPr/>
              </a:pPr>
              <a:t>‹#›</a:t>
            </a:fld>
            <a:endParaRPr lang="en-US" altLang="en-US"/>
          </a:p>
        </p:txBody>
      </p:sp>
    </p:spTree>
    <p:extLst>
      <p:ext uri="{BB962C8B-B14F-4D97-AF65-F5344CB8AC3E}">
        <p14:creationId xmlns:p14="http://schemas.microsoft.com/office/powerpoint/2010/main" val="2103619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9E0A3A7-5E4B-47BC-BB63-4FA2B69F5CEE}" type="datetimeFigureOut">
              <a:rPr lang="vi-VN" smtClean="0"/>
              <a:t>12/09/2023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299210268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0A3A7-5E4B-47BC-BB63-4FA2B69F5CEE}" type="datetimeFigureOut">
              <a:rPr lang="vi-VN" smtClean="0"/>
              <a:t>12/09/2023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748001348"/>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9E0A3A7-5E4B-47BC-BB63-4FA2B69F5CEE}" type="datetimeFigureOut">
              <a:rPr lang="vi-VN" smtClean="0"/>
              <a:t>12/09/2023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4283936933"/>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9E0A3A7-5E4B-47BC-BB63-4FA2B69F5CEE}" type="datetimeFigureOut">
              <a:rPr lang="vi-VN" smtClean="0"/>
              <a:t>12/09/2023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376761652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9E0A3A7-5E4B-47BC-BB63-4FA2B69F5CEE}" type="datetimeFigureOut">
              <a:rPr lang="vi-VN" smtClean="0"/>
              <a:t>12/09/2023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848969878"/>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0A3A7-5E4B-47BC-BB63-4FA2B69F5CEE}" type="datetimeFigureOut">
              <a:rPr lang="vi-VN" smtClean="0"/>
              <a:t>12/09/2023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1424240309"/>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0A3A7-5E4B-47BC-BB63-4FA2B69F5CEE}" type="datetimeFigureOut">
              <a:rPr lang="vi-VN" smtClean="0"/>
              <a:t>12/09/2023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2704897159"/>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0A3A7-5E4B-47BC-BB63-4FA2B69F5CEE}" type="datetimeFigureOut">
              <a:rPr lang="vi-VN" smtClean="0"/>
              <a:t>12/09/2023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1433380090"/>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9E0A3A7-5E4B-47BC-BB63-4FA2B69F5CEE}" type="datetimeFigureOut">
              <a:rPr lang="vi-VN" smtClean="0"/>
              <a:t>12/09/2023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69727167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9E0A3A7-5E4B-47BC-BB63-4FA2B69F5CEE}" type="datetimeFigureOut">
              <a:rPr lang="vi-VN" smtClean="0"/>
              <a:t>12/09/2023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B2842F-D617-4352-BE08-AA4914C1A6E8}" type="slidenum">
              <a:rPr lang="vi-VN" smtClean="0"/>
              <a:t>‹#›</a:t>
            </a:fld>
            <a:endParaRPr lang="vi-VN"/>
          </a:p>
        </p:txBody>
      </p:sp>
    </p:spTree>
    <p:extLst>
      <p:ext uri="{BB962C8B-B14F-4D97-AF65-F5344CB8AC3E}">
        <p14:creationId xmlns:p14="http://schemas.microsoft.com/office/powerpoint/2010/main" val="103616339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7FDF6B2-7D62-482D-8D2C-7DAA79C7FEC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2354E4B-6D17-423B-9A5C-6220F779C9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C2BB95-CA09-4D28-B924-A63662325EC5}"/>
              </a:ext>
            </a:extLst>
          </p:cNvPr>
          <p:cNvSpPr>
            <a:spLocks noGrp="1"/>
          </p:cNvSpPr>
          <p:nvPr>
            <p:ph type="sldNum" sz="quarter" idx="12"/>
          </p:nvPr>
        </p:nvSpPr>
        <p:spPr/>
        <p:txBody>
          <a:bodyPr/>
          <a:lstStyle>
            <a:lvl1pPr>
              <a:defRPr/>
            </a:lvl1pPr>
          </a:lstStyle>
          <a:p>
            <a:pPr>
              <a:defRPr/>
            </a:pPr>
            <a:fld id="{FDDAF9AB-6840-4AB7-AC81-361FCEBC9700}" type="slidenum">
              <a:rPr lang="en-US" altLang="en-US"/>
              <a:pPr>
                <a:defRPr/>
              </a:pPr>
              <a:t>‹#›</a:t>
            </a:fld>
            <a:endParaRPr lang="en-US" altLang="en-US"/>
          </a:p>
        </p:txBody>
      </p:sp>
    </p:spTree>
    <p:extLst>
      <p:ext uri="{BB962C8B-B14F-4D97-AF65-F5344CB8AC3E}">
        <p14:creationId xmlns:p14="http://schemas.microsoft.com/office/powerpoint/2010/main" val="519686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399477-432B-4BC3-9A82-5BA7C0FF08BB}"/>
              </a:ext>
            </a:extLst>
          </p:cNvPr>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FBBF323D-D4E6-4F4F-A1F3-686AD8CD72CF}"/>
              </a:ext>
            </a:extLst>
          </p:cNvPr>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377C288B-6765-481B-A432-40AC921950D5}"/>
              </a:ext>
            </a:extLst>
          </p:cNvPr>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a:extLst>
              <a:ext uri="{FF2B5EF4-FFF2-40B4-BE49-F238E27FC236}">
                <a16:creationId xmlns:a16="http://schemas.microsoft.com/office/drawing/2014/main" id="{40DC00BB-D792-418B-92BF-59691C7C7CF8}"/>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C7DDCA8A-3E31-4A04-9CB2-FF4BB864DAB3}"/>
              </a:ext>
            </a:extLst>
          </p:cNvPr>
          <p:cNvSpPr>
            <a:spLocks noGrp="1"/>
          </p:cNvSpPr>
          <p:nvPr>
            <p:ph type="sldNum" sz="quarter" idx="12"/>
          </p:nvPr>
        </p:nvSpPr>
        <p:spPr/>
        <p:txBody>
          <a:bodyPr/>
          <a:lstStyle>
            <a:lvl1pPr>
              <a:defRPr>
                <a:solidFill>
                  <a:srgbClr val="FFFFFF"/>
                </a:solidFill>
              </a:defRPr>
            </a:lvl1pPr>
          </a:lstStyle>
          <a:p>
            <a:pPr>
              <a:defRPr/>
            </a:pPr>
            <a:fld id="{A7FB27B8-38CA-4FAE-9FAB-601E8CC53309}" type="slidenum">
              <a:rPr lang="en-US" altLang="en-US"/>
              <a:pPr>
                <a:defRPr/>
              </a:pPr>
              <a:t>‹#›</a:t>
            </a:fld>
            <a:endParaRPr lang="en-US" altLang="en-US"/>
          </a:p>
        </p:txBody>
      </p:sp>
    </p:spTree>
    <p:extLst>
      <p:ext uri="{BB962C8B-B14F-4D97-AF65-F5344CB8AC3E}">
        <p14:creationId xmlns:p14="http://schemas.microsoft.com/office/powerpoint/2010/main" val="1239981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0ADA7B3-AEDF-471D-863D-90754C09F5A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5B265B2-1266-4738-9814-FA7EFE077A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167FAA-20D4-408C-BF22-CC5922B569F1}"/>
              </a:ext>
            </a:extLst>
          </p:cNvPr>
          <p:cNvSpPr>
            <a:spLocks noGrp="1"/>
          </p:cNvSpPr>
          <p:nvPr>
            <p:ph type="sldNum" sz="quarter" idx="12"/>
          </p:nvPr>
        </p:nvSpPr>
        <p:spPr/>
        <p:txBody>
          <a:bodyPr/>
          <a:lstStyle>
            <a:lvl1pPr>
              <a:defRPr/>
            </a:lvl1pPr>
          </a:lstStyle>
          <a:p>
            <a:pPr>
              <a:defRPr/>
            </a:pPr>
            <a:fld id="{371C6F11-A52D-467C-B690-F26581C00C2B}" type="slidenum">
              <a:rPr lang="en-US" altLang="en-US"/>
              <a:pPr>
                <a:defRPr/>
              </a:pPr>
              <a:t>‹#›</a:t>
            </a:fld>
            <a:endParaRPr lang="en-US" altLang="en-US"/>
          </a:p>
        </p:txBody>
      </p:sp>
    </p:spTree>
    <p:extLst>
      <p:ext uri="{BB962C8B-B14F-4D97-AF65-F5344CB8AC3E}">
        <p14:creationId xmlns:p14="http://schemas.microsoft.com/office/powerpoint/2010/main" val="697347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A29CDD3-FD82-4314-A8B4-6718F1FA192F}"/>
              </a:ext>
            </a:extLst>
          </p:cNvPr>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FB24BBC-3458-470A-88A4-CC94A8BE919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C6B913F-30D1-4B4F-83DA-DB7F11B012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D128AF-9A92-4781-9B94-57B673DE1256}"/>
              </a:ext>
            </a:extLst>
          </p:cNvPr>
          <p:cNvSpPr>
            <a:spLocks noGrp="1"/>
          </p:cNvSpPr>
          <p:nvPr>
            <p:ph type="sldNum" sz="quarter" idx="12"/>
          </p:nvPr>
        </p:nvSpPr>
        <p:spPr/>
        <p:txBody>
          <a:bodyPr/>
          <a:lstStyle>
            <a:lvl1pPr>
              <a:defRPr/>
            </a:lvl1pPr>
          </a:lstStyle>
          <a:p>
            <a:pPr>
              <a:defRPr/>
            </a:pPr>
            <a:fld id="{E3F74B67-A3DE-418E-A796-13396F524040}" type="slidenum">
              <a:rPr lang="en-US" altLang="en-US"/>
              <a:pPr>
                <a:defRPr/>
              </a:pPr>
              <a:t>‹#›</a:t>
            </a:fld>
            <a:endParaRPr lang="en-US" altLang="en-US"/>
          </a:p>
        </p:txBody>
      </p:sp>
    </p:spTree>
    <p:extLst>
      <p:ext uri="{BB962C8B-B14F-4D97-AF65-F5344CB8AC3E}">
        <p14:creationId xmlns:p14="http://schemas.microsoft.com/office/powerpoint/2010/main" val="3024094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A707B7F-198E-4072-AC8E-B5AA4C96251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7FDFD86-3179-4619-A4E1-92BB58D70E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70F4B5-E89A-4D2B-9752-552EB2F7D8D8}"/>
              </a:ext>
            </a:extLst>
          </p:cNvPr>
          <p:cNvSpPr>
            <a:spLocks noGrp="1"/>
          </p:cNvSpPr>
          <p:nvPr>
            <p:ph type="sldNum" sz="quarter" idx="12"/>
          </p:nvPr>
        </p:nvSpPr>
        <p:spPr/>
        <p:txBody>
          <a:bodyPr/>
          <a:lstStyle>
            <a:lvl1pPr>
              <a:defRPr/>
            </a:lvl1pPr>
          </a:lstStyle>
          <a:p>
            <a:pPr>
              <a:defRPr/>
            </a:pPr>
            <a:fld id="{13CDC132-3504-4788-B8FE-F676FA1C6D4D}" type="slidenum">
              <a:rPr lang="en-US" altLang="en-US"/>
              <a:pPr>
                <a:defRPr/>
              </a:pPr>
              <a:t>‹#›</a:t>
            </a:fld>
            <a:endParaRPr lang="en-US" altLang="en-US"/>
          </a:p>
        </p:txBody>
      </p:sp>
    </p:spTree>
    <p:extLst>
      <p:ext uri="{BB962C8B-B14F-4D97-AF65-F5344CB8AC3E}">
        <p14:creationId xmlns:p14="http://schemas.microsoft.com/office/powerpoint/2010/main" val="1811189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EA05239-7866-423D-8E66-935FCB460E2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C9DEF71-24D0-42E3-876F-D31BF713D5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8EE62D1-6CDE-461F-A46E-8E2FE34DE4E1}"/>
              </a:ext>
            </a:extLst>
          </p:cNvPr>
          <p:cNvSpPr>
            <a:spLocks noGrp="1"/>
          </p:cNvSpPr>
          <p:nvPr>
            <p:ph type="sldNum" sz="quarter" idx="12"/>
          </p:nvPr>
        </p:nvSpPr>
        <p:spPr/>
        <p:txBody>
          <a:bodyPr/>
          <a:lstStyle>
            <a:lvl1pPr>
              <a:defRPr/>
            </a:lvl1pPr>
          </a:lstStyle>
          <a:p>
            <a:pPr>
              <a:defRPr/>
            </a:pPr>
            <a:fld id="{A89671F0-315C-4264-A96D-BA77DE92767D}" type="slidenum">
              <a:rPr lang="en-US" altLang="en-US"/>
              <a:pPr>
                <a:defRPr/>
              </a:pPr>
              <a:t>‹#›</a:t>
            </a:fld>
            <a:endParaRPr lang="en-US" altLang="en-US"/>
          </a:p>
        </p:txBody>
      </p:sp>
    </p:spTree>
    <p:extLst>
      <p:ext uri="{BB962C8B-B14F-4D97-AF65-F5344CB8AC3E}">
        <p14:creationId xmlns:p14="http://schemas.microsoft.com/office/powerpoint/2010/main" val="3520401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5EB3FEA-190B-4611-9208-BF8230182F8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AF52088-AB5C-4F00-8995-A86E0CED4A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3E29F35-89F1-4453-A74F-520915E22305}"/>
              </a:ext>
            </a:extLst>
          </p:cNvPr>
          <p:cNvSpPr>
            <a:spLocks noGrp="1"/>
          </p:cNvSpPr>
          <p:nvPr>
            <p:ph type="sldNum" sz="quarter" idx="12"/>
          </p:nvPr>
        </p:nvSpPr>
        <p:spPr/>
        <p:txBody>
          <a:bodyPr/>
          <a:lstStyle>
            <a:lvl1pPr>
              <a:defRPr/>
            </a:lvl1pPr>
          </a:lstStyle>
          <a:p>
            <a:pPr>
              <a:defRPr/>
            </a:pPr>
            <a:fld id="{090A10D0-C576-409F-84FC-C0D3465EBDF3}" type="slidenum">
              <a:rPr lang="en-US" altLang="en-US"/>
              <a:pPr>
                <a:defRPr/>
              </a:pPr>
              <a:t>‹#›</a:t>
            </a:fld>
            <a:endParaRPr lang="en-US" altLang="en-US"/>
          </a:p>
        </p:txBody>
      </p:sp>
    </p:spTree>
    <p:extLst>
      <p:ext uri="{BB962C8B-B14F-4D97-AF65-F5344CB8AC3E}">
        <p14:creationId xmlns:p14="http://schemas.microsoft.com/office/powerpoint/2010/main" val="972704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203D0C-75FA-4C45-BFE9-231EB773D2F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69E3208-89DC-47F2-9578-9895E04FBB1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EF4B56E-3446-41D3-BB0E-2885A37B6D60}"/>
              </a:ext>
            </a:extLst>
          </p:cNvPr>
          <p:cNvSpPr>
            <a:spLocks noGrp="1"/>
          </p:cNvSpPr>
          <p:nvPr>
            <p:ph type="sldNum" sz="quarter" idx="12"/>
          </p:nvPr>
        </p:nvSpPr>
        <p:spPr/>
        <p:txBody>
          <a:bodyPr/>
          <a:lstStyle>
            <a:lvl1pPr>
              <a:defRPr/>
            </a:lvl1pPr>
          </a:lstStyle>
          <a:p>
            <a:pPr>
              <a:defRPr/>
            </a:pPr>
            <a:fld id="{594B9128-6FD7-4A9E-A61C-0FDD2A3D890A}" type="slidenum">
              <a:rPr lang="en-US" altLang="en-US"/>
              <a:pPr>
                <a:defRPr/>
              </a:pPr>
              <a:t>‹#›</a:t>
            </a:fld>
            <a:endParaRPr lang="en-US" altLang="en-US"/>
          </a:p>
        </p:txBody>
      </p:sp>
    </p:spTree>
    <p:extLst>
      <p:ext uri="{BB962C8B-B14F-4D97-AF65-F5344CB8AC3E}">
        <p14:creationId xmlns:p14="http://schemas.microsoft.com/office/powerpoint/2010/main" val="911181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BE1C89B4-3BBB-4EC5-BFDA-B1A430B2448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7710FC3-8ED5-4D7A-8391-45EF884574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9312C9-E786-4FA6-814B-FF6B516502D1}"/>
              </a:ext>
            </a:extLst>
          </p:cNvPr>
          <p:cNvSpPr>
            <a:spLocks noGrp="1"/>
          </p:cNvSpPr>
          <p:nvPr>
            <p:ph type="sldNum" sz="quarter" idx="12"/>
          </p:nvPr>
        </p:nvSpPr>
        <p:spPr/>
        <p:txBody>
          <a:bodyPr/>
          <a:lstStyle>
            <a:lvl1pPr>
              <a:defRPr/>
            </a:lvl1pPr>
          </a:lstStyle>
          <a:p>
            <a:pPr>
              <a:defRPr/>
            </a:pPr>
            <a:fld id="{211C342E-1B68-43E0-96C0-FDBB1621C3E9}" type="slidenum">
              <a:rPr lang="en-US" altLang="en-US"/>
              <a:pPr>
                <a:defRPr/>
              </a:pPr>
              <a:t>‹#›</a:t>
            </a:fld>
            <a:endParaRPr lang="en-US" altLang="en-US"/>
          </a:p>
        </p:txBody>
      </p:sp>
    </p:spTree>
    <p:extLst>
      <p:ext uri="{BB962C8B-B14F-4D97-AF65-F5344CB8AC3E}">
        <p14:creationId xmlns:p14="http://schemas.microsoft.com/office/powerpoint/2010/main" val="2897806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3E7C4C4-52FC-4A04-AFE0-3125FF3ACBA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7872033-A205-49C2-9055-0E252F0780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9B03B4-477B-44A7-8CB4-B0B6F0C3532B}"/>
              </a:ext>
            </a:extLst>
          </p:cNvPr>
          <p:cNvSpPr>
            <a:spLocks noGrp="1"/>
          </p:cNvSpPr>
          <p:nvPr>
            <p:ph type="sldNum" sz="quarter" idx="12"/>
          </p:nvPr>
        </p:nvSpPr>
        <p:spPr/>
        <p:txBody>
          <a:bodyPr/>
          <a:lstStyle>
            <a:lvl1pPr>
              <a:defRPr/>
            </a:lvl1pPr>
          </a:lstStyle>
          <a:p>
            <a:pPr>
              <a:defRPr/>
            </a:pPr>
            <a:fld id="{742BEA95-7A06-405E-9106-6B3AECEB3DBE}" type="slidenum">
              <a:rPr lang="en-US" altLang="en-US"/>
              <a:pPr>
                <a:defRPr/>
              </a:pPr>
              <a:t>‹#›</a:t>
            </a:fld>
            <a:endParaRPr lang="en-US" altLang="en-US"/>
          </a:p>
        </p:txBody>
      </p:sp>
    </p:spTree>
    <p:extLst>
      <p:ext uri="{BB962C8B-B14F-4D97-AF65-F5344CB8AC3E}">
        <p14:creationId xmlns:p14="http://schemas.microsoft.com/office/powerpoint/2010/main" val="3265109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F13D12E-5EF3-4590-8558-6ECD8C7E29F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AB1FD15-FBF0-4AC0-85E5-FAD2917B1F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7C6C71-8751-4E6F-8DEF-AD07382CBF72}"/>
              </a:ext>
            </a:extLst>
          </p:cNvPr>
          <p:cNvSpPr>
            <a:spLocks noGrp="1"/>
          </p:cNvSpPr>
          <p:nvPr>
            <p:ph type="sldNum" sz="quarter" idx="12"/>
          </p:nvPr>
        </p:nvSpPr>
        <p:spPr/>
        <p:txBody>
          <a:bodyPr/>
          <a:lstStyle>
            <a:lvl1pPr>
              <a:defRPr/>
            </a:lvl1pPr>
          </a:lstStyle>
          <a:p>
            <a:pPr>
              <a:defRPr/>
            </a:pPr>
            <a:fld id="{E988F127-E340-4092-9AF5-EAD94AE04907}" type="slidenum">
              <a:rPr lang="en-US" altLang="en-US"/>
              <a:pPr>
                <a:defRPr/>
              </a:pPr>
              <a:t>‹#›</a:t>
            </a:fld>
            <a:endParaRPr lang="en-US" altLang="en-US"/>
          </a:p>
        </p:txBody>
      </p:sp>
    </p:spTree>
    <p:extLst>
      <p:ext uri="{BB962C8B-B14F-4D97-AF65-F5344CB8AC3E}">
        <p14:creationId xmlns:p14="http://schemas.microsoft.com/office/powerpoint/2010/main" val="93011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5A0BB32-14D0-4816-8D4A-A5C629D5CF2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C7671D9-EE9E-4C33-9FB4-5753C972297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5DFAF6E-2ED0-46A7-A067-322A4414636E}"/>
              </a:ext>
            </a:extLst>
          </p:cNvPr>
          <p:cNvSpPr>
            <a:spLocks noGrp="1"/>
          </p:cNvSpPr>
          <p:nvPr>
            <p:ph type="sldNum" sz="quarter" idx="12"/>
          </p:nvPr>
        </p:nvSpPr>
        <p:spPr/>
        <p:txBody>
          <a:bodyPr/>
          <a:lstStyle>
            <a:lvl1pPr>
              <a:defRPr/>
            </a:lvl1pPr>
          </a:lstStyle>
          <a:p>
            <a:pPr>
              <a:defRPr/>
            </a:pPr>
            <a:fld id="{51361CB0-0BD4-4EF6-BAB5-73E7D9AFCB2E}" type="slidenum">
              <a:rPr lang="en-US" altLang="en-US"/>
              <a:pPr>
                <a:defRPr/>
              </a:pPr>
              <a:t>‹#›</a:t>
            </a:fld>
            <a:endParaRPr lang="en-US" altLang="en-US"/>
          </a:p>
        </p:txBody>
      </p:sp>
    </p:spTree>
    <p:extLst>
      <p:ext uri="{BB962C8B-B14F-4D97-AF65-F5344CB8AC3E}">
        <p14:creationId xmlns:p14="http://schemas.microsoft.com/office/powerpoint/2010/main" val="1361953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8C52F1-C6F4-4C99-A666-22C90E7324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E7E7E8-1FB5-44F6-BEFE-FE1EDCD80F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78216B-C749-4F34-83A5-ED5CF3658DA3}"/>
              </a:ext>
            </a:extLst>
          </p:cNvPr>
          <p:cNvSpPr>
            <a:spLocks noGrp="1"/>
          </p:cNvSpPr>
          <p:nvPr>
            <p:ph type="sldNum" sz="quarter" idx="12"/>
          </p:nvPr>
        </p:nvSpPr>
        <p:spPr/>
        <p:txBody>
          <a:bodyPr/>
          <a:lstStyle>
            <a:lvl1pPr>
              <a:defRPr/>
            </a:lvl1pPr>
          </a:lstStyle>
          <a:p>
            <a:pPr>
              <a:defRPr/>
            </a:pPr>
            <a:fld id="{6131B076-BB91-4184-B1BA-B1C5B4E35303}" type="slidenum">
              <a:rPr lang="en-US" altLang="en-US"/>
              <a:pPr>
                <a:defRPr/>
              </a:pPr>
              <a:t>‹#›</a:t>
            </a:fld>
            <a:endParaRPr lang="en-US" altLang="en-US"/>
          </a:p>
        </p:txBody>
      </p:sp>
    </p:spTree>
    <p:extLst>
      <p:ext uri="{BB962C8B-B14F-4D97-AF65-F5344CB8AC3E}">
        <p14:creationId xmlns:p14="http://schemas.microsoft.com/office/powerpoint/2010/main" val="4120589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4547F386-DC66-417A-B836-983A0D0EC49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FA39C1D-4973-43AF-8DC7-5E08398D7AA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3844FF-1584-48F4-BE0A-6CD34C318334}"/>
              </a:ext>
            </a:extLst>
          </p:cNvPr>
          <p:cNvSpPr>
            <a:spLocks noGrp="1"/>
          </p:cNvSpPr>
          <p:nvPr>
            <p:ph type="sldNum" sz="quarter" idx="12"/>
          </p:nvPr>
        </p:nvSpPr>
        <p:spPr/>
        <p:txBody>
          <a:bodyPr/>
          <a:lstStyle>
            <a:lvl1pPr>
              <a:defRPr/>
            </a:lvl1pPr>
          </a:lstStyle>
          <a:p>
            <a:pPr>
              <a:defRPr/>
            </a:pPr>
            <a:fld id="{27C0148C-61B4-4DFE-AB9B-228B9D3D1D8C}" type="slidenum">
              <a:rPr lang="en-US" altLang="en-US"/>
              <a:pPr>
                <a:defRPr/>
              </a:pPr>
              <a:t>‹#›</a:t>
            </a:fld>
            <a:endParaRPr lang="en-US" altLang="en-US"/>
          </a:p>
        </p:txBody>
      </p:sp>
    </p:spTree>
    <p:extLst>
      <p:ext uri="{BB962C8B-B14F-4D97-AF65-F5344CB8AC3E}">
        <p14:creationId xmlns:p14="http://schemas.microsoft.com/office/powerpoint/2010/main" val="29922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39F823B-5964-4F2C-8CE0-A71B9F91ED0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A6E7356-EA56-4732-962A-EB8FE3068E9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B0A8E4E-28E1-4E1E-9D6E-836ED3AEEBEA}"/>
              </a:ext>
            </a:extLst>
          </p:cNvPr>
          <p:cNvSpPr>
            <a:spLocks noGrp="1"/>
          </p:cNvSpPr>
          <p:nvPr>
            <p:ph type="sldNum" sz="quarter" idx="12"/>
          </p:nvPr>
        </p:nvSpPr>
        <p:spPr/>
        <p:txBody>
          <a:bodyPr/>
          <a:lstStyle>
            <a:lvl1pPr>
              <a:defRPr/>
            </a:lvl1pPr>
          </a:lstStyle>
          <a:p>
            <a:pPr>
              <a:defRPr/>
            </a:pPr>
            <a:fld id="{6B388CB0-8B56-4C31-B099-0B3103CD99BC}" type="slidenum">
              <a:rPr lang="en-US" altLang="en-US"/>
              <a:pPr>
                <a:defRPr/>
              </a:pPr>
              <a:t>‹#›</a:t>
            </a:fld>
            <a:endParaRPr lang="en-US" altLang="en-US"/>
          </a:p>
        </p:txBody>
      </p:sp>
    </p:spTree>
    <p:extLst>
      <p:ext uri="{BB962C8B-B14F-4D97-AF65-F5344CB8AC3E}">
        <p14:creationId xmlns:p14="http://schemas.microsoft.com/office/powerpoint/2010/main" val="215786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E5E85E-7E59-4DBD-B190-38340E9CAC5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AAE1977-3ADC-434C-9329-D916A254FEA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5BE674D-7D8D-4949-BDD4-F5529111082C}"/>
              </a:ext>
            </a:extLst>
          </p:cNvPr>
          <p:cNvSpPr>
            <a:spLocks noGrp="1"/>
          </p:cNvSpPr>
          <p:nvPr>
            <p:ph type="sldNum" sz="quarter" idx="12"/>
          </p:nvPr>
        </p:nvSpPr>
        <p:spPr/>
        <p:txBody>
          <a:bodyPr/>
          <a:lstStyle>
            <a:lvl1pPr>
              <a:defRPr/>
            </a:lvl1pPr>
          </a:lstStyle>
          <a:p>
            <a:pPr>
              <a:defRPr/>
            </a:pPr>
            <a:fld id="{1C933AA2-179C-428F-8F2A-B2753C897992}" type="slidenum">
              <a:rPr lang="en-US" altLang="en-US"/>
              <a:pPr>
                <a:defRPr/>
              </a:pPr>
              <a:t>‹#›</a:t>
            </a:fld>
            <a:endParaRPr lang="en-US" altLang="en-US"/>
          </a:p>
        </p:txBody>
      </p:sp>
    </p:spTree>
    <p:extLst>
      <p:ext uri="{BB962C8B-B14F-4D97-AF65-F5344CB8AC3E}">
        <p14:creationId xmlns:p14="http://schemas.microsoft.com/office/powerpoint/2010/main" val="250144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0C81CA1D-DDB4-42E2-9371-C9D8C5DEBB6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0E775B9-9400-42F1-9C50-856678EB8D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117AFC-79E5-49C3-AB28-F6BC42770FEC}"/>
              </a:ext>
            </a:extLst>
          </p:cNvPr>
          <p:cNvSpPr>
            <a:spLocks noGrp="1"/>
          </p:cNvSpPr>
          <p:nvPr>
            <p:ph type="sldNum" sz="quarter" idx="12"/>
          </p:nvPr>
        </p:nvSpPr>
        <p:spPr/>
        <p:txBody>
          <a:bodyPr/>
          <a:lstStyle>
            <a:lvl1pPr>
              <a:defRPr/>
            </a:lvl1pPr>
          </a:lstStyle>
          <a:p>
            <a:pPr>
              <a:defRPr/>
            </a:pPr>
            <a:fld id="{0EB4C231-4B30-4E45-A9B1-F926163BD5AF}" type="slidenum">
              <a:rPr lang="en-US" altLang="en-US"/>
              <a:pPr>
                <a:defRPr/>
              </a:pPr>
              <a:t>‹#›</a:t>
            </a:fld>
            <a:endParaRPr lang="en-US" altLang="en-US"/>
          </a:p>
        </p:txBody>
      </p:sp>
    </p:spTree>
    <p:extLst>
      <p:ext uri="{BB962C8B-B14F-4D97-AF65-F5344CB8AC3E}">
        <p14:creationId xmlns:p14="http://schemas.microsoft.com/office/powerpoint/2010/main" val="218691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AADE4BE-E69E-4E10-A08E-925062A4A7C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D5BCF23-0B3B-4072-BCBA-2FC15AC911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0129B9-FA4E-449D-9D3E-457E145E60FE}"/>
              </a:ext>
            </a:extLst>
          </p:cNvPr>
          <p:cNvSpPr>
            <a:spLocks noGrp="1"/>
          </p:cNvSpPr>
          <p:nvPr>
            <p:ph type="sldNum" sz="quarter" idx="12"/>
          </p:nvPr>
        </p:nvSpPr>
        <p:spPr/>
        <p:txBody>
          <a:bodyPr/>
          <a:lstStyle>
            <a:lvl1pPr>
              <a:defRPr/>
            </a:lvl1pPr>
          </a:lstStyle>
          <a:p>
            <a:pPr>
              <a:defRPr/>
            </a:pPr>
            <a:fld id="{D496870B-761D-4312-A6D9-4E733219F277}" type="slidenum">
              <a:rPr lang="en-US" altLang="en-US"/>
              <a:pPr>
                <a:defRPr/>
              </a:pPr>
              <a:t>‹#›</a:t>
            </a:fld>
            <a:endParaRPr lang="en-US" altLang="en-US"/>
          </a:p>
        </p:txBody>
      </p:sp>
    </p:spTree>
    <p:extLst>
      <p:ext uri="{BB962C8B-B14F-4D97-AF65-F5344CB8AC3E}">
        <p14:creationId xmlns:p14="http://schemas.microsoft.com/office/powerpoint/2010/main" val="424792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3FCAA-76D7-4E2A-8D2D-5E6BFEBC81A7}"/>
              </a:ext>
            </a:extLst>
          </p:cNvPr>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D7AC8415-A5B0-44D2-AB09-E299B41F5732}"/>
              </a:ext>
            </a:extLst>
          </p:cNvPr>
          <p:cNvSpPr>
            <a:spLocks noGrp="1" noChangeArrowheads="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57483C3-190F-4558-9A2F-6B1A3E56D1CD}"/>
              </a:ext>
            </a:extLst>
          </p:cNvPr>
          <p:cNvSpPr>
            <a:spLocks noGrp="1" noChangeArrowheads="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6679B2-B6C6-442C-A3CC-142336D1CF1D}"/>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9E76599-7EA3-4FD7-A17E-C5222FB6B71B}"/>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D1CE52A-D0EC-436E-A53F-BB9E5F0C3CF2}"/>
              </a:ext>
            </a:extLst>
          </p:cNvPr>
          <p:cNvSpPr>
            <a:spLocks noGrp="1"/>
          </p:cNvSpPr>
          <p:nvPr>
            <p:ph type="sldNum" sz="quarter" idx="4"/>
          </p:nvPr>
        </p:nvSpPr>
        <p:spPr>
          <a:xfrm>
            <a:off x="6997700" y="6224588"/>
            <a:ext cx="127952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solidFill>
                <a:latin typeface="+mn-lt"/>
              </a:defRPr>
            </a:lvl1pPr>
          </a:lstStyle>
          <a:p>
            <a:pPr>
              <a:defRPr/>
            </a:pPr>
            <a:fld id="{96A1F180-434C-43CA-BC60-19967314EBAE}" type="slidenum">
              <a:rPr lang="en-US" altLang="en-US"/>
              <a:pPr>
                <a:defRPr/>
              </a:pPr>
              <a:t>‹#›</a:t>
            </a:fld>
            <a:endParaRPr lang="en-US" altLang="en-US"/>
          </a:p>
        </p:txBody>
      </p:sp>
    </p:spTree>
    <p:extLst>
      <p:ext uri="{BB962C8B-B14F-4D97-AF65-F5344CB8AC3E}">
        <p14:creationId xmlns:p14="http://schemas.microsoft.com/office/powerpoint/2010/main" val="2163385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6A1F180-434C-43CA-BC60-19967314EBAE}" type="slidenum">
              <a:rPr lang="en-US" altLang="en-US" smtClean="0"/>
              <a:pPr>
                <a:defRPr/>
              </a:pPr>
              <a:t>‹#›</a:t>
            </a:fld>
            <a:endParaRPr lang="en-US" altLang="en-US"/>
          </a:p>
        </p:txBody>
      </p:sp>
    </p:spTree>
    <p:extLst>
      <p:ext uri="{BB962C8B-B14F-4D97-AF65-F5344CB8AC3E}">
        <p14:creationId xmlns:p14="http://schemas.microsoft.com/office/powerpoint/2010/main" val="5839602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0A3A7-5E4B-47BC-BB63-4FA2B69F5CEE}" type="datetimeFigureOut">
              <a:rPr lang="vi-VN" smtClean="0"/>
              <a:t>12/09/2023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2842F-D617-4352-BE08-AA4914C1A6E8}" type="slidenum">
              <a:rPr lang="vi-VN" smtClean="0"/>
              <a:t>‹#›</a:t>
            </a:fld>
            <a:endParaRPr lang="vi-VN"/>
          </a:p>
        </p:txBody>
      </p:sp>
    </p:spTree>
    <p:extLst>
      <p:ext uri="{BB962C8B-B14F-4D97-AF65-F5344CB8AC3E}">
        <p14:creationId xmlns:p14="http://schemas.microsoft.com/office/powerpoint/2010/main" val="425934505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ADB7F3-BAA9-4FDD-AD9C-8A816BABF767}"/>
              </a:ext>
            </a:extLst>
          </p:cNvPr>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01F5C89B-17C2-4093-B2CE-899371AFC5CA}"/>
              </a:ext>
            </a:extLst>
          </p:cNvPr>
          <p:cNvSpPr>
            <a:spLocks noGrp="1" noChangeArrowheads="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1D7E332-CA19-464B-BA8F-AF443E2F32EB}"/>
              </a:ext>
            </a:extLst>
          </p:cNvPr>
          <p:cNvSpPr>
            <a:spLocks noGrp="1" noChangeArrowheads="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CEFA7B-1578-4488-B9AB-B7E60E4C705B}"/>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F31A44CD-4B1C-49E0-96F7-3AE9BAF7301C}"/>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54312DC-E33A-4E86-BAAF-64D74EE52BF1}"/>
              </a:ext>
            </a:extLst>
          </p:cNvPr>
          <p:cNvSpPr>
            <a:spLocks noGrp="1"/>
          </p:cNvSpPr>
          <p:nvPr>
            <p:ph type="sldNum" sz="quarter" idx="4"/>
          </p:nvPr>
        </p:nvSpPr>
        <p:spPr>
          <a:xfrm>
            <a:off x="6997700" y="6224588"/>
            <a:ext cx="127952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solidFill>
                <a:latin typeface="+mn-lt"/>
              </a:defRPr>
            </a:lvl1pPr>
          </a:lstStyle>
          <a:p>
            <a:pPr>
              <a:defRPr/>
            </a:pPr>
            <a:fld id="{A7CD6278-7CFB-4661-A13A-648C9C4F3789}" type="slidenum">
              <a:rPr lang="en-US" altLang="en-US"/>
              <a:pPr>
                <a:defRPr/>
              </a:pPr>
              <a:t>‹#›</a:t>
            </a:fld>
            <a:endParaRPr lang="en-US" altLang="en-US"/>
          </a:p>
        </p:txBody>
      </p:sp>
    </p:spTree>
    <p:extLst>
      <p:ext uri="{BB962C8B-B14F-4D97-AF65-F5344CB8AC3E}">
        <p14:creationId xmlns:p14="http://schemas.microsoft.com/office/powerpoint/2010/main" val="351775418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30.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30.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1.gif"/><Relationship Id="rId7" Type="http://schemas.openxmlformats.org/officeDocument/2006/relationships/oleObject" Target="../embeddings/oleObject1.bin"/><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34.gif"/><Relationship Id="rId5" Type="http://schemas.openxmlformats.org/officeDocument/2006/relationships/image" Target="../media/image33.gif"/><Relationship Id="rId10" Type="http://schemas.openxmlformats.org/officeDocument/2006/relationships/image" Target="../media/image30.wmf"/><Relationship Id="rId4" Type="http://schemas.openxmlformats.org/officeDocument/2006/relationships/image" Target="../media/image32.gif"/><Relationship Id="rId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vi-VN"/>
          </a:p>
        </p:txBody>
      </p:sp>
      <p:sp>
        <p:nvSpPr>
          <p:cNvPr id="5123" name="Rectangle 3"/>
          <p:cNvSpPr>
            <a:spLocks noGrp="1" noChangeArrowheads="1"/>
          </p:cNvSpPr>
          <p:nvPr>
            <p:ph idx="1"/>
          </p:nvPr>
        </p:nvSpPr>
        <p:spPr/>
        <p:txBody>
          <a:bodyPr/>
          <a:lstStyle/>
          <a:p>
            <a:endParaRPr lang="vi-VN"/>
          </a:p>
        </p:txBody>
      </p:sp>
      <p:pic>
        <p:nvPicPr>
          <p:cNvPr id="5124" name="Picture 5" descr="1halong-bay"/>
          <p:cNvPicPr>
            <a:picLocks noChangeAspect="1" noChangeArrowheads="1"/>
          </p:cNvPicPr>
          <p:nvPr/>
        </p:nvPicPr>
        <p:blipFill>
          <a:blip r:embed="rId2"/>
          <a:srcRect/>
          <a:stretch>
            <a:fillRect/>
          </a:stretch>
        </p:blipFill>
        <p:spPr bwMode="auto">
          <a:xfrm>
            <a:off x="0" y="46038"/>
            <a:ext cx="9144000" cy="6811962"/>
          </a:xfrm>
          <a:prstGeom prst="rect">
            <a:avLst/>
          </a:prstGeom>
          <a:noFill/>
          <a:ln w="9525">
            <a:noFill/>
            <a:miter lim="800000"/>
            <a:headEnd/>
            <a:tailEnd/>
          </a:ln>
        </p:spPr>
      </p:pic>
      <p:sp>
        <p:nvSpPr>
          <p:cNvPr id="5125" name="TextBox 5"/>
          <p:cNvSpPr txBox="1">
            <a:spLocks noChangeArrowheads="1"/>
          </p:cNvSpPr>
          <p:nvPr/>
        </p:nvSpPr>
        <p:spPr bwMode="auto">
          <a:xfrm>
            <a:off x="0" y="2133600"/>
            <a:ext cx="8763000" cy="2554288"/>
          </a:xfrm>
          <a:prstGeom prst="rect">
            <a:avLst/>
          </a:prstGeom>
          <a:noFill/>
          <a:ln w="9525">
            <a:noFill/>
            <a:miter lim="800000"/>
            <a:headEnd/>
            <a:tailEnd/>
          </a:ln>
        </p:spPr>
        <p:txBody>
          <a:bodyPr>
            <a:spAutoFit/>
          </a:bodyPr>
          <a:lstStyle/>
          <a:p>
            <a:pPr algn="ctr"/>
            <a:r>
              <a:rPr lang="en-US" sz="4000" b="1" u="sng" dirty="0">
                <a:solidFill>
                  <a:srgbClr val="FF0000"/>
                </a:solidFill>
                <a:latin typeface="Times New Roman" pitchFamily="18" charset="0"/>
                <a:cs typeface="Times New Roman" pitchFamily="18" charset="0"/>
              </a:rPr>
              <a:t> TIẾT 5: </a:t>
            </a:r>
          </a:p>
          <a:p>
            <a:pPr algn="ctr"/>
            <a:r>
              <a:rPr lang="en-US" sz="4000" b="1" dirty="0">
                <a:solidFill>
                  <a:schemeClr val="bg1"/>
                </a:solidFill>
                <a:latin typeface="Times New Roman" pitchFamily="18" charset="0"/>
                <a:cs typeface="Times New Roman" pitchFamily="18" charset="0"/>
              </a:rPr>
              <a:t>LUYỆN TẬP SỬ DỤNG MỘT SỐ BIỆN PHÁP NGHÊ THUẬT TRONG VĂN BẢN THUYẾT MINH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4624"/>
            <a:ext cx="8715436" cy="7263527"/>
          </a:xfrm>
          <a:prstGeom prst="rect">
            <a:avLst/>
          </a:prstGeom>
          <a:noFill/>
        </p:spPr>
        <p:txBody>
          <a:bodyPr wrap="square" rtlCol="0">
            <a:spAutoFit/>
          </a:bodyPr>
          <a:lstStyle/>
          <a:p>
            <a:pPr algn="just">
              <a:buFontTx/>
              <a:buChar char="-"/>
            </a:pPr>
            <a:r>
              <a:rPr lang="pt-BR" sz="2800" dirty="0">
                <a:latin typeface="Times New Roman" pitchFamily="18" charset="0"/>
                <a:cs typeface="Times New Roman" pitchFamily="18" charset="0"/>
              </a:rPr>
              <a:t> Nón lá là nguồn cảm hứng vô tận cho thơ ca, nhạc họa, nó mang niềm vui rạo rực “em đội nón bài thơ, đi đón ngày hội mở”, gợi dáng mẹ tảo tần “Mẹ về nón lá nghiêng che”....</a:t>
            </a:r>
          </a:p>
          <a:p>
            <a:pPr algn="just"/>
            <a:r>
              <a:rPr lang="pt-BR" sz="2800" dirty="0">
                <a:latin typeface="Times New Roman" pitchFamily="18" charset="0"/>
                <a:cs typeface="Times New Roman" pitchFamily="18" charset="0"/>
              </a:rPr>
              <a:t>- Là món quà kỉ niệm đối với khách du lịch.</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Trở thành đạo cụ không thể thiếu đối với một số loại hình nghệ thuật: múa nón, hát quan họ.......</a:t>
            </a:r>
            <a:endParaRPr lang="en-US" sz="2800" dirty="0">
              <a:latin typeface="Times New Roman" pitchFamily="18" charset="0"/>
              <a:cs typeface="Times New Roman" pitchFamily="18" charset="0"/>
            </a:endParaRPr>
          </a:p>
          <a:p>
            <a:pPr algn="just"/>
            <a:r>
              <a:rPr lang="pt-BR" sz="2800" b="1" dirty="0">
                <a:latin typeface="Times New Roman" pitchFamily="18" charset="0"/>
                <a:cs typeface="Times New Roman" pitchFamily="18" charset="0"/>
              </a:rPr>
              <a:t>5. Cách bảo quản:</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Để nón ở nơi khô ráo, tránh ẩm mốc</a:t>
            </a:r>
            <a:endParaRPr lang="en-US" sz="2800" dirty="0">
              <a:latin typeface="Times New Roman" pitchFamily="18" charset="0"/>
              <a:cs typeface="Times New Roman" pitchFamily="18" charset="0"/>
            </a:endParaRPr>
          </a:p>
          <a:p>
            <a:pPr algn="just"/>
            <a:r>
              <a:rPr lang="pt-BR" sz="2800" b="1" u="sng" dirty="0">
                <a:latin typeface="Times New Roman" pitchFamily="18" charset="0"/>
                <a:cs typeface="Times New Roman" pitchFamily="18" charset="0"/>
              </a:rPr>
              <a:t>III. Kết bài: </a:t>
            </a:r>
            <a:r>
              <a:rPr lang="pt-BR" sz="2800" dirty="0">
                <a:latin typeface="Times New Roman" pitchFamily="18" charset="0"/>
                <a:cs typeface="Times New Roman" pitchFamily="18" charset="0"/>
              </a:rPr>
              <a:t>Nêu cảm nghĩ, thái độ của em về chiếc nón lá VN như yêu thích, trân trọng, tự hào về vẻ đẹp, ý nghĩa của chiếc nón lá và sự tài hoa của người thợ. Là món quà kỉ niệm đối với khách du lịch.</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Trở thành đạo cụ không thể thiếu đối với một số loại hình nghệ thuật: múa nón, hát quan họ.......</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Thuyáº¿t minh vá» chiáº¿c nÃ³n lÃ¡ - bÃ i 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Thuyáº¿t minh vá» chiáº¿c nÃ³n lÃ¡ - bÃ i 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Nón lá – Một biểu tượng đặc trưng của văn hóa Việt">
            <a:extLst>
              <a:ext uri="{FF2B5EF4-FFF2-40B4-BE49-F238E27FC236}">
                <a16:creationId xmlns:a16="http://schemas.microsoft.com/office/drawing/2014/main" id="{7599A44B-B5F2-413C-9CAF-1D699641F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12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ón lá – Một biểu tượng đặc trưng của văn hóa Việt">
            <a:extLst>
              <a:ext uri="{FF2B5EF4-FFF2-40B4-BE49-F238E27FC236}">
                <a16:creationId xmlns:a16="http://schemas.microsoft.com/office/drawing/2014/main" id="{1D666B97-A187-41ED-983C-443145C08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9144000"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Thuyáº¿t minh vá» chiáº¿c nÃ³n lÃ¡ - bÃ i 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238E7618-DC07-4C3B-8924-AF8854C2440F}"/>
              </a:ext>
            </a:extLst>
          </p:cNvPr>
          <p:cNvPicPr>
            <a:picLocks noChangeAspect="1"/>
          </p:cNvPicPr>
          <p:nvPr/>
        </p:nvPicPr>
        <p:blipFill>
          <a:blip r:embed="rId2"/>
          <a:stretch>
            <a:fillRect/>
          </a:stretch>
        </p:blipFill>
        <p:spPr>
          <a:xfrm>
            <a:off x="0" y="19836"/>
            <a:ext cx="4572000" cy="3501009"/>
          </a:xfrm>
          <a:prstGeom prst="rect">
            <a:avLst/>
          </a:prstGeom>
        </p:spPr>
      </p:pic>
      <p:pic>
        <p:nvPicPr>
          <p:cNvPr id="3" name="Picture 2">
            <a:extLst>
              <a:ext uri="{FF2B5EF4-FFF2-40B4-BE49-F238E27FC236}">
                <a16:creationId xmlns:a16="http://schemas.microsoft.com/office/drawing/2014/main" id="{BBCD052A-50C5-4718-8FF4-ACE087EC5D07}"/>
              </a:ext>
            </a:extLst>
          </p:cNvPr>
          <p:cNvPicPr>
            <a:picLocks noChangeAspect="1"/>
          </p:cNvPicPr>
          <p:nvPr/>
        </p:nvPicPr>
        <p:blipFill>
          <a:blip r:embed="rId3"/>
          <a:stretch>
            <a:fillRect/>
          </a:stretch>
        </p:blipFill>
        <p:spPr>
          <a:xfrm>
            <a:off x="4522339" y="44520"/>
            <a:ext cx="4572000" cy="3501009"/>
          </a:xfrm>
          <a:prstGeom prst="rect">
            <a:avLst/>
          </a:prstGeom>
        </p:spPr>
      </p:pic>
      <p:pic>
        <p:nvPicPr>
          <p:cNvPr id="4" name="Picture 3">
            <a:extLst>
              <a:ext uri="{FF2B5EF4-FFF2-40B4-BE49-F238E27FC236}">
                <a16:creationId xmlns:a16="http://schemas.microsoft.com/office/drawing/2014/main" id="{EC68CB98-128B-4961-9A19-D4F23D7311E3}"/>
              </a:ext>
            </a:extLst>
          </p:cNvPr>
          <p:cNvPicPr>
            <a:picLocks noChangeAspect="1"/>
          </p:cNvPicPr>
          <p:nvPr/>
        </p:nvPicPr>
        <p:blipFill>
          <a:blip r:embed="rId4"/>
          <a:stretch>
            <a:fillRect/>
          </a:stretch>
        </p:blipFill>
        <p:spPr>
          <a:xfrm>
            <a:off x="4522339" y="3570213"/>
            <a:ext cx="4572000" cy="3429000"/>
          </a:xfrm>
          <a:prstGeom prst="rect">
            <a:avLst/>
          </a:prstGeom>
        </p:spPr>
      </p:pic>
      <p:pic>
        <p:nvPicPr>
          <p:cNvPr id="6" name="Picture 5">
            <a:extLst>
              <a:ext uri="{FF2B5EF4-FFF2-40B4-BE49-F238E27FC236}">
                <a16:creationId xmlns:a16="http://schemas.microsoft.com/office/drawing/2014/main" id="{995AD0DF-1CA8-4C80-B389-82302117733A}"/>
              </a:ext>
            </a:extLst>
          </p:cNvPr>
          <p:cNvPicPr>
            <a:picLocks noChangeAspect="1"/>
          </p:cNvPicPr>
          <p:nvPr/>
        </p:nvPicPr>
        <p:blipFill>
          <a:blip r:embed="rId5"/>
          <a:stretch>
            <a:fillRect/>
          </a:stretch>
        </p:blipFill>
        <p:spPr>
          <a:xfrm>
            <a:off x="49661" y="3520845"/>
            <a:ext cx="4472678" cy="35010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Thuyáº¿t minh vá» chiáº¿c nÃ³n lÃ¡ - bÃ i 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7410" name="Picture 2" descr="Nguyên liệu làm nón lá">
            <a:extLst>
              <a:ext uri="{FF2B5EF4-FFF2-40B4-BE49-F238E27FC236}">
                <a16:creationId xmlns:a16="http://schemas.microsoft.com/office/drawing/2014/main" id="{F5BE7985-BA28-4C94-88A6-8C043AC14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 y="-26545"/>
            <a:ext cx="4456449" cy="364502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Nón lá Việt Nam - nét đẹp văn hóa của người Việt">
            <a:extLst>
              <a:ext uri="{FF2B5EF4-FFF2-40B4-BE49-F238E27FC236}">
                <a16:creationId xmlns:a16="http://schemas.microsoft.com/office/drawing/2014/main" id="{8115C9F6-7745-4A74-B858-36357BC2C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794" y="3618479"/>
            <a:ext cx="4720206" cy="323952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Làng nghề truyền thống khâu nón lá tại Phú Thọ.">
            <a:extLst>
              <a:ext uri="{FF2B5EF4-FFF2-40B4-BE49-F238E27FC236}">
                <a16:creationId xmlns:a16="http://schemas.microsoft.com/office/drawing/2014/main" id="{2880011C-161C-411A-9586-8A4607CA0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0"/>
            <a:ext cx="4600466" cy="3618479"/>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Nét duyên nón lá Phú Mỹ - Nhịp sống Hà Nội">
            <a:extLst>
              <a:ext uri="{FF2B5EF4-FFF2-40B4-BE49-F238E27FC236}">
                <a16:creationId xmlns:a16="http://schemas.microsoft.com/office/drawing/2014/main" id="{01A61CF3-13C3-433D-91D4-50EAC7048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18480"/>
            <a:ext cx="4423793" cy="323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19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uyet-minh-gioi-thieu-ve-chiec-non-la-viet-n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ner Design Photos, 300+ High Quality Free Stock Photos"/>
          <p:cNvPicPr>
            <a:picLocks noChangeAspect="1" noChangeArrowheads="1"/>
          </p:cNvPicPr>
          <p:nvPr/>
        </p:nvPicPr>
        <p:blipFill>
          <a:blip r:embed="rId2"/>
          <a:srcRect/>
          <a:stretch>
            <a:fillRect/>
          </a:stretch>
        </p:blipFill>
        <p:spPr bwMode="auto">
          <a:xfrm>
            <a:off x="0" y="608494"/>
            <a:ext cx="9144000" cy="6249506"/>
          </a:xfrm>
          <a:prstGeom prst="rect">
            <a:avLst/>
          </a:prstGeom>
          <a:noFill/>
        </p:spPr>
      </p:pic>
      <p:sp>
        <p:nvSpPr>
          <p:cNvPr id="5" name="Rectangle 4"/>
          <p:cNvSpPr/>
          <p:nvPr/>
        </p:nvSpPr>
        <p:spPr>
          <a:xfrm>
            <a:off x="214282" y="488866"/>
            <a:ext cx="2500330"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DÀN BÀI</a:t>
            </a:r>
            <a:endParaRPr kumimoji="0" lang="en-US"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Calibri"/>
              <a:ea typeface="+mn-ea"/>
              <a:cs typeface="+mn-cs"/>
            </a:endParaRPr>
          </a:p>
        </p:txBody>
      </p:sp>
      <p:cxnSp>
        <p:nvCxnSpPr>
          <p:cNvPr id="7" name="Straight Arrow Connector 6"/>
          <p:cNvCxnSpPr/>
          <p:nvPr/>
        </p:nvCxnSpPr>
        <p:spPr>
          <a:xfrm rot="5400000">
            <a:off x="1965307" y="3250405"/>
            <a:ext cx="5214180" cy="794"/>
          </a:xfrm>
          <a:prstGeom prst="straightConnector1">
            <a:avLst/>
          </a:prstGeom>
          <a:ln>
            <a:solidFill>
              <a:schemeClr val="bg1"/>
            </a:solidFill>
            <a:headEnd type="none" w="med" len="med"/>
            <a:tailEnd type="none" w="med" len="med"/>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2805723" y="1285555"/>
            <a:ext cx="5715040" cy="1588"/>
          </a:xfrm>
          <a:prstGeom prst="line">
            <a:avLst/>
          </a:prstGeom>
          <a:ln w="28575">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357686" y="1000108"/>
            <a:ext cx="428628" cy="500066"/>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mn-cs"/>
            </a:endParaRPr>
          </a:p>
        </p:txBody>
      </p:sp>
      <p:sp>
        <p:nvSpPr>
          <p:cNvPr id="19" name="Rectangle 18"/>
          <p:cNvSpPr/>
          <p:nvPr/>
        </p:nvSpPr>
        <p:spPr>
          <a:xfrm>
            <a:off x="2746139" y="785794"/>
            <a:ext cx="1468671"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rPr>
              <a:t>MỞ BÀI</a:t>
            </a:r>
            <a:endParaRPr kumimoji="0" lang="en-US"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cxnSp>
        <p:nvCxnSpPr>
          <p:cNvPr id="21" name="Straight Connector 20"/>
          <p:cNvCxnSpPr/>
          <p:nvPr/>
        </p:nvCxnSpPr>
        <p:spPr>
          <a:xfrm>
            <a:off x="714348" y="3213098"/>
            <a:ext cx="5715040" cy="1588"/>
          </a:xfrm>
          <a:prstGeom prst="line">
            <a:avLst/>
          </a:prstGeom>
          <a:ln w="28575">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86050" y="5284800"/>
            <a:ext cx="5715040" cy="1588"/>
          </a:xfrm>
          <a:prstGeom prst="line">
            <a:avLst/>
          </a:prstGeom>
          <a:ln w="28575">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357686" y="2928934"/>
            <a:ext cx="428628" cy="500066"/>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mn-cs"/>
            </a:endParaRPr>
          </a:p>
        </p:txBody>
      </p:sp>
      <p:sp>
        <p:nvSpPr>
          <p:cNvPr id="15" name="Oval 14"/>
          <p:cNvSpPr/>
          <p:nvPr/>
        </p:nvSpPr>
        <p:spPr>
          <a:xfrm>
            <a:off x="4357686" y="5000636"/>
            <a:ext cx="428628" cy="500066"/>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mn-cs"/>
            </a:endParaRPr>
          </a:p>
        </p:txBody>
      </p:sp>
      <p:sp>
        <p:nvSpPr>
          <p:cNvPr id="23" name="Rectangle 22"/>
          <p:cNvSpPr/>
          <p:nvPr/>
        </p:nvSpPr>
        <p:spPr>
          <a:xfrm>
            <a:off x="4661861" y="2714620"/>
            <a:ext cx="1838965"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rPr>
              <a:t>THÂN BÀI</a:t>
            </a:r>
            <a:endParaRPr kumimoji="0" lang="en-US"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24" name="Rectangle 23"/>
          <p:cNvSpPr/>
          <p:nvPr/>
        </p:nvSpPr>
        <p:spPr>
          <a:xfrm>
            <a:off x="2805723" y="4763168"/>
            <a:ext cx="1551963"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rPr>
              <a:t>KẾT BÀI</a:t>
            </a:r>
            <a:endParaRPr kumimoji="0" lang="en-US"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25" name="TextBox 24"/>
          <p:cNvSpPr txBox="1"/>
          <p:nvPr/>
        </p:nvSpPr>
        <p:spPr>
          <a:xfrm>
            <a:off x="4857752" y="642918"/>
            <a:ext cx="38576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DẪN DẮT VÀ GIỚI THIỆU CÁI QUẠT</a:t>
            </a:r>
          </a:p>
        </p:txBody>
      </p:sp>
      <p:sp>
        <p:nvSpPr>
          <p:cNvPr id="26" name="TextBox 25"/>
          <p:cNvSpPr txBox="1"/>
          <p:nvPr/>
        </p:nvSpPr>
        <p:spPr>
          <a:xfrm>
            <a:off x="785786" y="2629911"/>
            <a:ext cx="38576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NGUỒN GỐC, ĐẶC ĐiỂM, CÔNG DỤNG, CÁCH BẢO QUẢN</a:t>
            </a:r>
          </a:p>
        </p:txBody>
      </p:sp>
      <p:sp>
        <p:nvSpPr>
          <p:cNvPr id="27" name="TextBox 26"/>
          <p:cNvSpPr txBox="1"/>
          <p:nvPr/>
        </p:nvSpPr>
        <p:spPr>
          <a:xfrm>
            <a:off x="4714876" y="4701613"/>
            <a:ext cx="38576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NÊU SUY NGHĨ, TÌNH CẢM VỀ CÁI QUẠT</a:t>
            </a:r>
          </a:p>
        </p:txBody>
      </p:sp>
      <p:sp>
        <p:nvSpPr>
          <p:cNvPr id="20" name="Rectangle 19">
            <a:extLst>
              <a:ext uri="{FF2B5EF4-FFF2-40B4-BE49-F238E27FC236}">
                <a16:creationId xmlns:a16="http://schemas.microsoft.com/office/drawing/2014/main" id="{B7E303A0-3067-4A67-B3AB-AA79EB4B173E}"/>
              </a:ext>
            </a:extLst>
          </p:cNvPr>
          <p:cNvSpPr/>
          <p:nvPr/>
        </p:nvSpPr>
        <p:spPr>
          <a:xfrm>
            <a:off x="-36512" y="-99392"/>
            <a:ext cx="8966230"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Đề</a:t>
            </a:r>
            <a:r>
              <a:rPr kumimoji="0" lang="en-US"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 </a:t>
            </a:r>
            <a:r>
              <a:rPr kumimoji="0" lang="en-US" sz="4000" b="1" i="0" u="none" strike="noStrike" kern="1200" cap="none" spc="0" normalizeH="0" baseline="0" noProof="0" dirty="0" err="1">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bài</a:t>
            </a:r>
            <a:r>
              <a:rPr kumimoji="0" lang="en-US"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 </a:t>
            </a:r>
            <a:r>
              <a:rPr kumimoji="0" lang="en-US" sz="4000" b="1" i="0" u="none" strike="noStrike" kern="1200" cap="none" spc="0" normalizeH="0" baseline="0" noProof="0" dirty="0" err="1">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Thuyết</a:t>
            </a:r>
            <a:r>
              <a:rPr kumimoji="0" lang="en-US"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 </a:t>
            </a:r>
            <a:r>
              <a:rPr kumimoji="0" lang="en-US" sz="4000" b="1" i="0" u="none" strike="noStrike" kern="1200" cap="none" spc="0" normalizeH="0" baseline="0" noProof="0" dirty="0" err="1">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minh</a:t>
            </a:r>
            <a:r>
              <a:rPr kumimoji="0" lang="en-US"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 </a:t>
            </a:r>
            <a:r>
              <a:rPr kumimoji="0" lang="en-US" sz="4000" b="1" i="0" u="none" strike="noStrike" kern="1200" cap="none" spc="0" normalizeH="0" baseline="0" noProof="0" dirty="0" err="1">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cái</a:t>
            </a:r>
            <a:r>
              <a:rPr kumimoji="0" lang="en-US"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 </a:t>
            </a:r>
            <a:r>
              <a:rPr kumimoji="0" lang="en-US" sz="4000" b="1" i="0" u="none" strike="noStrike" kern="1200" cap="none" spc="0" normalizeH="0" baseline="0" noProof="0" dirty="0" err="1">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quạt</a:t>
            </a:r>
            <a:r>
              <a:rPr kumimoji="0" lang="en-US"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Arial" panose="020B0604020202020204" pitchFamily="34" charset="0"/>
                <a:ea typeface="+mn-ea"/>
                <a:cs typeface="+mn-cs"/>
              </a:rPr>
              <a:t> </a:t>
            </a:r>
            <a:endParaRPr kumimoji="0" lang="en-US" sz="4000" b="1" i="0" u="none" strike="noStrike" kern="1200" cap="none" spc="0" normalizeH="0" baseline="0" noProof="0" dirty="0">
              <a:ln w="18000">
                <a:solidFill>
                  <a:srgbClr val="DA1F28">
                    <a:lumMod val="60000"/>
                    <a:lumOff val="40000"/>
                  </a:srgbClr>
                </a:solidFill>
                <a:prstDash val="solid"/>
                <a:miter lim="800000"/>
              </a:ln>
              <a:effectLst>
                <a:outerShdw blurRad="25500" dist="23000" dir="7020000" algn="tl">
                  <a:srgbClr val="000000">
                    <a:alpha val="50000"/>
                  </a:srgbClr>
                </a:outerShdw>
              </a:effectLst>
              <a:uLnTx/>
              <a:uFillTx/>
              <a:latin typeface="Calibri"/>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ner Design Photos, 300+ High Quality Free Stock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00034" y="357166"/>
            <a:ext cx="27350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Arial" panose="020B0604020202020204" pitchFamily="34" charset="0"/>
                <a:ea typeface="+mn-ea"/>
                <a:cs typeface="+mn-cs"/>
              </a:rPr>
              <a:t>I. MỞ BÀI</a:t>
            </a:r>
            <a:endParaRPr kumimoji="0" lang="en-US"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Calibri"/>
              <a:ea typeface="+mn-ea"/>
              <a:cs typeface="+mn-cs"/>
            </a:endParaRPr>
          </a:p>
        </p:txBody>
      </p:sp>
      <p:sp>
        <p:nvSpPr>
          <p:cNvPr id="4" name="TextBox 3"/>
          <p:cNvSpPr txBox="1"/>
          <p:nvPr/>
        </p:nvSpPr>
        <p:spPr>
          <a:xfrm>
            <a:off x="571472" y="1071546"/>
            <a:ext cx="6572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DẪN DẮT VÀ GIỚI THIỆU CÁI QUẠT</a:t>
            </a:r>
          </a:p>
        </p:txBody>
      </p:sp>
      <p:sp>
        <p:nvSpPr>
          <p:cNvPr id="6" name="Oval 5"/>
          <p:cNvSpPr/>
          <p:nvPr/>
        </p:nvSpPr>
        <p:spPr>
          <a:xfrm>
            <a:off x="714348" y="2143116"/>
            <a:ext cx="2500330" cy="150019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CÓ 2 CÁCH MỞ BÀI</a:t>
            </a:r>
          </a:p>
        </p:txBody>
      </p:sp>
      <p:cxnSp>
        <p:nvCxnSpPr>
          <p:cNvPr id="8" name="Straight Arrow Connector 7"/>
          <p:cNvCxnSpPr/>
          <p:nvPr/>
        </p:nvCxnSpPr>
        <p:spPr>
          <a:xfrm flipV="1">
            <a:off x="3214678" y="2214554"/>
            <a:ext cx="1285884" cy="64294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14678" y="2857496"/>
            <a:ext cx="1204922" cy="9191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69851" y="1857364"/>
            <a:ext cx="2631041"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rPr>
              <a:t>TRỰC TiẾP</a:t>
            </a:r>
            <a:endParaRPr kumimoji="0" lang="en-US" sz="3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12" name="Rectangle 11"/>
          <p:cNvSpPr/>
          <p:nvPr/>
        </p:nvSpPr>
        <p:spPr>
          <a:xfrm>
            <a:off x="4429124" y="3425611"/>
            <a:ext cx="2416239"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rPr>
              <a:t>GIÁN TiẾP</a:t>
            </a:r>
            <a:endParaRPr kumimoji="0" lang="en-US" sz="3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ner Design Photos, 300+ High Quality Free Stock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00034" y="357166"/>
            <a:ext cx="351250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Arial" panose="020B0604020202020204" pitchFamily="34" charset="0"/>
                <a:ea typeface="+mn-ea"/>
                <a:cs typeface="+mn-cs"/>
              </a:rPr>
              <a:t>II. THÂN BÀI</a:t>
            </a:r>
            <a:endParaRPr kumimoji="0" lang="en-US"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Calibri"/>
              <a:ea typeface="+mn-ea"/>
              <a:cs typeface="+mn-cs"/>
            </a:endParaRPr>
          </a:p>
        </p:txBody>
      </p:sp>
      <p:sp>
        <p:nvSpPr>
          <p:cNvPr id="7" name="TextBox 6"/>
          <p:cNvSpPr txBox="1"/>
          <p:nvPr/>
        </p:nvSpPr>
        <p:spPr>
          <a:xfrm>
            <a:off x="571472" y="1000108"/>
            <a:ext cx="6572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1. NGUỒN GỐC, XUẤT XỨ</a:t>
            </a:r>
          </a:p>
        </p:txBody>
      </p:sp>
      <p:grpSp>
        <p:nvGrpSpPr>
          <p:cNvPr id="6" name="Group 5"/>
          <p:cNvGrpSpPr/>
          <p:nvPr/>
        </p:nvGrpSpPr>
        <p:grpSpPr>
          <a:xfrm>
            <a:off x="0" y="1357298"/>
            <a:ext cx="9001156" cy="5500702"/>
            <a:chOff x="0" y="1071546"/>
            <a:chExt cx="9001156" cy="5786454"/>
          </a:xfrm>
        </p:grpSpPr>
        <p:sp>
          <p:nvSpPr>
            <p:cNvPr id="5" name="Rounded Rectangle 4"/>
            <p:cNvSpPr/>
            <p:nvPr/>
          </p:nvSpPr>
          <p:spPr>
            <a:xfrm>
              <a:off x="7858148" y="1447291"/>
              <a:ext cx="1143008" cy="2143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QUẠT THỦ CÔNG</a:t>
              </a:r>
            </a:p>
          </p:txBody>
        </p:sp>
        <p:sp>
          <p:nvSpPr>
            <p:cNvPr id="4" name="Rectangle 3"/>
            <p:cNvSpPr/>
            <p:nvPr/>
          </p:nvSpPr>
          <p:spPr>
            <a:xfrm>
              <a:off x="0" y="1071546"/>
              <a:ext cx="8001024" cy="5786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TextBox 7"/>
          <p:cNvSpPr txBox="1"/>
          <p:nvPr/>
        </p:nvSpPr>
        <p:spPr>
          <a:xfrm>
            <a:off x="-32" y="1428736"/>
            <a:ext cx="3929090" cy="5016758"/>
          </a:xfrm>
          <a:prstGeom prst="rect">
            <a:avLst/>
          </a:prstGeom>
          <a:noFill/>
        </p:spPr>
        <p:txBody>
          <a:bodyPr wrap="square" rtlCol="0">
            <a:spAutoFit/>
          </a:bodyPr>
          <a:lstStyle/>
          <a:p>
            <a:pPr marL="512064" marR="0" lvl="0" indent="-45720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Quạt thủ công đã xuất hiện từ rất lâu</a:t>
            </a:r>
          </a:p>
          <a:p>
            <a:pPr marL="512064" marR="0" lvl="0" indent="-45720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 Từ xưa, các vua chúa đã sử dụng những chiếc quạt to, làm bằng lông vũ để tạo sự thoải mái cho giấc ngủ;</a:t>
            </a:r>
          </a:p>
          <a:p>
            <a:pPr marL="512064" marR="0" lvl="0" indent="-45720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 Các sĩ tử sử dụng quạt giấy hoặc vải để thể hiện sự nho nhã, có học của mình.</a:t>
            </a:r>
          </a:p>
          <a:p>
            <a:pPr marL="512064" marR="0" lvl="0" indent="-45720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  Ông cha ta còn sử dụng một số loại lá cây như cọ, cau, ... Để làm những chiếc quạt vừa nhẹ vừa mát, mà gần gũi, dân dã, bình dị.</a:t>
            </a:r>
          </a:p>
          <a:p>
            <a:pPr marL="512064" marR="0" lvl="0" indent="-45720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Quạt vải được sử dụng hết sức phổ biến.</a:t>
            </a:r>
          </a:p>
        </p:txBody>
      </p:sp>
      <p:pic>
        <p:nvPicPr>
          <p:cNvPr id="9" name="Picture 8" descr="C:\Users\vie\Desktop\Chrome nhu cc.PNG"/>
          <p:cNvPicPr>
            <a:picLocks noChangeAspect="1" noChangeArrowheads="1"/>
          </p:cNvPicPr>
          <p:nvPr/>
        </p:nvPicPr>
        <p:blipFill>
          <a:blip r:embed="rId3"/>
          <a:srcRect/>
          <a:stretch>
            <a:fillRect/>
          </a:stretch>
        </p:blipFill>
        <p:spPr bwMode="auto">
          <a:xfrm>
            <a:off x="4071934" y="2643182"/>
            <a:ext cx="3672419" cy="2714644"/>
          </a:xfrm>
          <a:prstGeom prst="rect">
            <a:avLst/>
          </a:prstGeom>
          <a:noFill/>
        </p:spPr>
      </p:pic>
      <p:pic>
        <p:nvPicPr>
          <p:cNvPr id="10" name="Picture 5" descr="D:\Setup\tải xuống (1).jpg"/>
          <p:cNvPicPr>
            <a:picLocks noChangeAspect="1" noChangeArrowheads="1"/>
          </p:cNvPicPr>
          <p:nvPr/>
        </p:nvPicPr>
        <p:blipFill>
          <a:blip r:embed="rId4"/>
          <a:srcRect/>
          <a:stretch>
            <a:fillRect/>
          </a:stretch>
        </p:blipFill>
        <p:spPr bwMode="auto">
          <a:xfrm>
            <a:off x="3929058" y="2285992"/>
            <a:ext cx="3857652" cy="2009452"/>
          </a:xfrm>
          <a:prstGeom prst="rect">
            <a:avLst/>
          </a:prstGeom>
          <a:noFill/>
        </p:spPr>
      </p:pic>
      <p:pic>
        <p:nvPicPr>
          <p:cNvPr id="17410" name="Picture 2" descr="QUẠT THƯ PHÁP - QUẠT TỪ TÂM"/>
          <p:cNvPicPr>
            <a:picLocks noChangeAspect="1" noChangeArrowheads="1"/>
          </p:cNvPicPr>
          <p:nvPr/>
        </p:nvPicPr>
        <p:blipFill>
          <a:blip r:embed="rId5"/>
          <a:srcRect/>
          <a:stretch>
            <a:fillRect/>
          </a:stretch>
        </p:blipFill>
        <p:spPr bwMode="auto">
          <a:xfrm>
            <a:off x="4429124" y="4536289"/>
            <a:ext cx="2643206" cy="1982405"/>
          </a:xfrm>
          <a:prstGeom prst="rect">
            <a:avLst/>
          </a:prstGeom>
          <a:noFill/>
        </p:spPr>
      </p:pic>
      <p:grpSp>
        <p:nvGrpSpPr>
          <p:cNvPr id="12" name="Group 11"/>
          <p:cNvGrpSpPr/>
          <p:nvPr/>
        </p:nvGrpSpPr>
        <p:grpSpPr>
          <a:xfrm>
            <a:off x="-142908" y="1357298"/>
            <a:ext cx="8929718" cy="5500702"/>
            <a:chOff x="-142844" y="1071546"/>
            <a:chExt cx="8929718" cy="5786454"/>
          </a:xfrm>
        </p:grpSpPr>
        <p:sp>
          <p:nvSpPr>
            <p:cNvPr id="13" name="Rounded Rectangle 12"/>
            <p:cNvSpPr/>
            <p:nvPr/>
          </p:nvSpPr>
          <p:spPr>
            <a:xfrm>
              <a:off x="7643866" y="3662799"/>
              <a:ext cx="1143008" cy="2143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QUẠT ĐiỆN</a:t>
              </a:r>
            </a:p>
          </p:txBody>
        </p:sp>
        <p:sp>
          <p:nvSpPr>
            <p:cNvPr id="14" name="Rectangle 13"/>
            <p:cNvSpPr/>
            <p:nvPr/>
          </p:nvSpPr>
          <p:spPr>
            <a:xfrm>
              <a:off x="-142844" y="1071546"/>
              <a:ext cx="8001024" cy="5786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5" name="TextBox 14"/>
          <p:cNvSpPr txBox="1"/>
          <p:nvPr/>
        </p:nvSpPr>
        <p:spPr>
          <a:xfrm>
            <a:off x="-71470" y="1285860"/>
            <a:ext cx="4572032" cy="6109365"/>
          </a:xfrm>
          <a:prstGeom prst="rect">
            <a:avLst/>
          </a:prstGeom>
          <a:noFill/>
        </p:spPr>
        <p:txBody>
          <a:bodyPr wrap="square" rtlCol="0">
            <a:spAutoFit/>
          </a:bodyPr>
          <a:lstStyle/>
          <a:p>
            <a:pPr marL="512064" marR="0" lvl="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Khoa Học-Công nghệ phát triển, những chiếc quạt điện xuất hiện ở mọi nơi, nhà nhà đều dùng. </a:t>
            </a:r>
          </a:p>
          <a:p>
            <a:pPr marL="512064" marR="0" lvl="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512064" marR="0" lvl="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Mọi người đều biết để làm ra một chiếc quạt điện là cả một quá trình dà, khó khăn cùng công sức suy nghĩ và sáng tạo của rất nhiều người. Và người đầu tiên chế tạo ra chiếc quạt điện là Oman-Rajeen Jumalu vào năm 1832. </a:t>
            </a:r>
          </a:p>
          <a:p>
            <a:pPr marL="512064" marR="0" lvl="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512064" marR="0" lvl="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Ông  gọi phát minh của mình là máy quạt ly tâm hoạt động như máy bơm không khí. Rồi khi Thomas Alva Edisen và Nihola Tesla phát hiện ra nguốn năng lượng điện cho toàn thế giới vào cuối thế kỷ XIX-đầu thế kỷ XX. Từ đó các loại quạt chạy bằng cơ học được cải tiến chạy bằng điện hay còn được gọi là quạt điện,</a:t>
            </a:r>
          </a:p>
          <a:p>
            <a:pPr marL="512064" marR="0" lvl="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512064" marR="0" lvl="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extBox 16"/>
          <p:cNvSpPr txBox="1"/>
          <p:nvPr/>
        </p:nvSpPr>
        <p:spPr>
          <a:xfrm>
            <a:off x="214314" y="2603368"/>
            <a:ext cx="4357686"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p>
        </p:txBody>
      </p:sp>
      <p:pic>
        <p:nvPicPr>
          <p:cNvPr id="18" name="Picture 2" descr="D:\Setup\3-count-alessandro-volta-1745-1827-granger.jpg"/>
          <p:cNvPicPr>
            <a:picLocks noChangeAspect="1" noChangeArrowheads="1"/>
          </p:cNvPicPr>
          <p:nvPr/>
        </p:nvPicPr>
        <p:blipFill>
          <a:blip r:embed="rId6"/>
          <a:srcRect/>
          <a:stretch>
            <a:fillRect/>
          </a:stretch>
        </p:blipFill>
        <p:spPr bwMode="auto">
          <a:xfrm>
            <a:off x="4891804" y="2428868"/>
            <a:ext cx="2901653" cy="3714776"/>
          </a:xfrm>
          <a:prstGeom prst="rect">
            <a:avLst/>
          </a:prstGeom>
          <a:noFill/>
        </p:spPr>
      </p:pic>
      <p:pic>
        <p:nvPicPr>
          <p:cNvPr id="22" name="Picture 4" descr="D:\Setup\tải xuống (2).jpg"/>
          <p:cNvPicPr>
            <a:picLocks noChangeAspect="1" noChangeArrowheads="1"/>
          </p:cNvPicPr>
          <p:nvPr/>
        </p:nvPicPr>
        <p:blipFill>
          <a:blip r:embed="rId7"/>
          <a:srcRect/>
          <a:stretch>
            <a:fillRect/>
          </a:stretch>
        </p:blipFill>
        <p:spPr bwMode="auto">
          <a:xfrm>
            <a:off x="4572000" y="2786058"/>
            <a:ext cx="3214710" cy="230620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xit" presetSubtype="0" fill="hold" nodeType="clickEffect">
                                  <p:stCondLst>
                                    <p:cond delay="0"/>
                                  </p:stCondLst>
                                  <p:childTnLst>
                                    <p:anim to="" calcmode="lin" valueType="num">
                                      <p:cBhvr>
                                        <p:cTn id="21" dur="1"/>
                                        <p:tgtEl>
                                          <p:spTgt spid="9"/>
                                        </p:tgtEl>
                                        <p:attrNameLst>
                                          <p:attrName/>
                                        </p:attrNameLst>
                                      </p:cBhvr>
                                    </p:anim>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7410"/>
                                        </p:tgtEl>
                                        <p:attrNameLst>
                                          <p:attrName>style.visibility</p:attrName>
                                        </p:attrNameLst>
                                      </p:cBhvr>
                                      <p:to>
                                        <p:strVal val="visible"/>
                                      </p:to>
                                    </p:set>
                                    <p:anim to="" calcmode="lin" valueType="num">
                                      <p:cBhvr>
                                        <p:cTn id="32" dur="1" fill="hold"/>
                                        <p:tgtEl>
                                          <p:spTgt spid="1741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from="(-#ppt_w/2)" to="(#ppt_x)" calcmode="lin" valueType="num">
                                      <p:cBhvr>
                                        <p:cTn id="37" dur="600" fill="hold">
                                          <p:stCondLst>
                                            <p:cond delay="0"/>
                                          </p:stCondLst>
                                        </p:cTn>
                                        <p:tgtEl>
                                          <p:spTgt spid="12"/>
                                        </p:tgtEl>
                                        <p:attrNameLst>
                                          <p:attrName>ppt_x</p:attrName>
                                        </p:attrNameLst>
                                      </p:cBhvr>
                                    </p:anim>
                                    <p:anim from="0" to="-1.0" calcmode="lin" valueType="num">
                                      <p:cBhvr>
                                        <p:cTn id="38" dur="200" decel="50000" autoRev="1" fill="hold">
                                          <p:stCondLst>
                                            <p:cond delay="600"/>
                                          </p:stCondLst>
                                        </p:cTn>
                                        <p:tgtEl>
                                          <p:spTgt spid="12"/>
                                        </p:tgtEl>
                                        <p:attrNameLst>
                                          <p:attrName>xshear</p:attrName>
                                        </p:attrNameLst>
                                      </p:cBhvr>
                                    </p:anim>
                                    <p:animScale>
                                      <p:cBhvr>
                                        <p:cTn id="39" dur="200" decel="100000" autoRev="1" fill="hold">
                                          <p:stCondLst>
                                            <p:cond delay="600"/>
                                          </p:stCondLst>
                                        </p:cTn>
                                        <p:tgtEl>
                                          <p:spTgt spid="12"/>
                                        </p:tgtEl>
                                      </p:cBhvr>
                                      <p:from x="100000" y="100000"/>
                                      <p:to x="80000" y="100000"/>
                                    </p:animScale>
                                    <p:anim by="(#ppt_h/3+#ppt_w*0.1)" calcmode="lin" valueType="num">
                                      <p:cBhvr additive="sum">
                                        <p:cTn id="40" dur="200" decel="100000" autoRev="1" fill="hold">
                                          <p:stCondLst>
                                            <p:cond delay="600"/>
                                          </p:stCondLst>
                                        </p:cTn>
                                        <p:tgtEl>
                                          <p:spTgt spid="12"/>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to="" calcmode="lin" valueType="num">
                                      <p:cBhvr>
                                        <p:cTn id="45" dur="1" fill="hold"/>
                                        <p:tgtEl>
                                          <p:spTgt spid="15"/>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to="" calcmode="lin" valueType="num">
                                      <p:cBhvr>
                                        <p:cTn id="50" dur="1" fill="hold"/>
                                        <p:tgtEl>
                                          <p:spTgt spid="18"/>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xit" presetSubtype="0" fill="hold" nodeType="clickEffect">
                                  <p:stCondLst>
                                    <p:cond delay="0"/>
                                  </p:stCondLst>
                                  <p:childTnLst>
                                    <p:anim to="" calcmode="lin" valueType="num">
                                      <p:cBhvr>
                                        <p:cTn id="54" dur="1"/>
                                        <p:tgtEl>
                                          <p:spTgt spid="18"/>
                                        </p:tgtEl>
                                        <p:attrNameLst>
                                          <p:attrName/>
                                        </p:attrNameLst>
                                      </p:cBhvr>
                                    </p:anim>
                                    <p:set>
                                      <p:cBhvr>
                                        <p:cTn id="55" dur="1" fill="hold">
                                          <p:stCondLst>
                                            <p:cond delay="0"/>
                                          </p:stCondLst>
                                        </p:cTn>
                                        <p:tgtEl>
                                          <p:spTgt spid="18"/>
                                        </p:tgtEl>
                                        <p:attrNameLst>
                                          <p:attrName>style.visibility</p:attrName>
                                        </p:attrNameLst>
                                      </p:cBhvr>
                                      <p:to>
                                        <p:strVal val="hidden"/>
                                      </p:to>
                                    </p:set>
                                  </p:childTnLst>
                                </p:cTn>
                              </p:par>
                            </p:childTnLst>
                          </p:cTn>
                        </p:par>
                        <p:par>
                          <p:cTn id="56" fill="hold">
                            <p:stCondLst>
                              <p:cond delay="0"/>
                            </p:stCondLst>
                            <p:childTnLst>
                              <p:par>
                                <p:cTn id="57" presetID="24"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to="" calcmode="lin" valueType="num">
                                      <p:cBhvr>
                                        <p:cTn id="59" dur="1" fill="hold"/>
                                        <p:tgtEl>
                                          <p:spTgt spid="22"/>
                                        </p:tgtEl>
                                        <p:attrNameLst>
                                          <p:attrName/>
                                        </p:attrNameLst>
                                      </p:cBhvr>
                                    </p:anim>
                                  </p:childTnLst>
                                </p:cTn>
                              </p:par>
                            </p:childTnLst>
                          </p:cTn>
                        </p:par>
                        <p:par>
                          <p:cTn id="60" fill="hold">
                            <p:stCondLst>
                              <p:cond delay="0"/>
                            </p:stCondLst>
                            <p:childTnLst>
                              <p:par>
                                <p:cTn id="61" presetID="24" presetClass="exit" presetSubtype="0" fill="hold" nodeType="afterEffect">
                                  <p:stCondLst>
                                    <p:cond delay="1000"/>
                                  </p:stCondLst>
                                  <p:childTnLst>
                                    <p:anim to="" calcmode="lin" valueType="num">
                                      <p:cBhvr>
                                        <p:cTn id="62" dur="1"/>
                                        <p:tgtEl>
                                          <p:spTgt spid="22"/>
                                        </p:tgtEl>
                                        <p:attrNameLst>
                                          <p:attrName/>
                                        </p:attrNameLst>
                                      </p:cBhvr>
                                    </p:anim>
                                    <p:set>
                                      <p:cBhvr>
                                        <p:cTn id="63"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ner Design Photos, 300+ High Quality Free Stock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71472" y="1000108"/>
            <a:ext cx="6572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 ĐẶC ĐiỂM, CẤU TẠO</a:t>
            </a:r>
          </a:p>
        </p:txBody>
      </p:sp>
      <p:sp>
        <p:nvSpPr>
          <p:cNvPr id="4" name="Rectangle 3"/>
          <p:cNvSpPr/>
          <p:nvPr/>
        </p:nvSpPr>
        <p:spPr>
          <a:xfrm>
            <a:off x="500034" y="357166"/>
            <a:ext cx="351250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Arial" panose="020B0604020202020204" pitchFamily="34" charset="0"/>
                <a:ea typeface="+mn-ea"/>
                <a:cs typeface="+mn-cs"/>
              </a:rPr>
              <a:t>II. THÂN BÀI</a:t>
            </a:r>
            <a:endParaRPr kumimoji="0" lang="en-US"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Calibri"/>
              <a:ea typeface="+mn-ea"/>
              <a:cs typeface="+mn-cs"/>
            </a:endParaRPr>
          </a:p>
        </p:txBody>
      </p:sp>
      <p:grpSp>
        <p:nvGrpSpPr>
          <p:cNvPr id="8" name="Group 7"/>
          <p:cNvGrpSpPr/>
          <p:nvPr/>
        </p:nvGrpSpPr>
        <p:grpSpPr>
          <a:xfrm>
            <a:off x="428596" y="1357298"/>
            <a:ext cx="4500594" cy="3143272"/>
            <a:chOff x="428596" y="928670"/>
            <a:chExt cx="4714908" cy="3143272"/>
          </a:xfrm>
        </p:grpSpPr>
        <p:sp>
          <p:nvSpPr>
            <p:cNvPr id="7" name="Rectangular Callout 6"/>
            <p:cNvSpPr/>
            <p:nvPr/>
          </p:nvSpPr>
          <p:spPr>
            <a:xfrm>
              <a:off x="428596" y="928670"/>
              <a:ext cx="4714908" cy="3143272"/>
            </a:xfrm>
            <a:prstGeom prst="wedgeRectCallout">
              <a:avLst>
                <a:gd name="adj1" fmla="val 65809"/>
                <a:gd name="adj2" fmla="val 9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5"/>
            <p:cNvSpPr txBox="1"/>
            <p:nvPr/>
          </p:nvSpPr>
          <p:spPr>
            <a:xfrm>
              <a:off x="642910" y="928670"/>
              <a:ext cx="414340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Dù đã xuất hiện từ rất lâu nhưng chủ yếu mọi người thường dùng là quạt nan, quạt giấy, quạt vải. Nguyên liệu chính để làm ra là nan, tre, giấy, vải. Ngày xưa quạt chỉ có họa tiết là thư pháp hoặc màu trơn nhưng ngày nay nó được làm đẹp hơn, tinh tế hơn với nhiều kiểu dáng, họa tiết khác nhau như hình vẽ rồng phượng, cảnh thiên nhiên rừng núi,...</a:t>
              </a:r>
            </a:p>
          </p:txBody>
        </p:sp>
      </p:grpSp>
      <p:pic>
        <p:nvPicPr>
          <p:cNvPr id="16386" name="Picture 2" descr="Quạt Giấy Thủ Công Mỹ Nghệ, Quạt Giấy Trang Trí, Quạt Giấy Quà Tặng Quạt  Giấy Xuất Khẩu"/>
          <p:cNvPicPr>
            <a:picLocks noChangeAspect="1" noChangeArrowheads="1"/>
          </p:cNvPicPr>
          <p:nvPr/>
        </p:nvPicPr>
        <p:blipFill>
          <a:blip r:embed="rId3"/>
          <a:srcRect/>
          <a:stretch>
            <a:fillRect/>
          </a:stretch>
        </p:blipFill>
        <p:spPr bwMode="auto">
          <a:xfrm>
            <a:off x="642910" y="4643446"/>
            <a:ext cx="3523221" cy="2109267"/>
          </a:xfrm>
          <a:prstGeom prst="rect">
            <a:avLst/>
          </a:prstGeom>
          <a:noFill/>
        </p:spPr>
      </p:pic>
      <p:pic>
        <p:nvPicPr>
          <p:cNvPr id="16388" name="Picture 4" descr="Quạt nan tre việt nam , bà ngoại đan, handmade, siêu bền đẹp. Bamboo fan of  VietNam. | Shopee Việt Nam"/>
          <p:cNvPicPr>
            <a:picLocks noChangeAspect="1" noChangeArrowheads="1"/>
          </p:cNvPicPr>
          <p:nvPr/>
        </p:nvPicPr>
        <p:blipFill>
          <a:blip r:embed="rId4"/>
          <a:srcRect/>
          <a:stretch>
            <a:fillRect/>
          </a:stretch>
        </p:blipFill>
        <p:spPr bwMode="auto">
          <a:xfrm>
            <a:off x="5715008" y="3500438"/>
            <a:ext cx="3143272" cy="3143273"/>
          </a:xfrm>
          <a:prstGeom prst="rect">
            <a:avLst/>
          </a:prstGeom>
          <a:noFill/>
        </p:spPr>
      </p:pic>
      <p:pic>
        <p:nvPicPr>
          <p:cNvPr id="16390" name="Picture 6" descr="Quạt Vải lụa thư pháp - QUẠT VẢI LỤA - In Ấn Theo Yêu Cầu"/>
          <p:cNvPicPr>
            <a:picLocks noChangeAspect="1" noChangeArrowheads="1"/>
          </p:cNvPicPr>
          <p:nvPr/>
        </p:nvPicPr>
        <p:blipFill>
          <a:blip r:embed="rId5"/>
          <a:srcRect/>
          <a:stretch>
            <a:fillRect/>
          </a:stretch>
        </p:blipFill>
        <p:spPr bwMode="auto">
          <a:xfrm>
            <a:off x="5715008" y="-785842"/>
            <a:ext cx="3143272" cy="376576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to="" calcmode="lin" valueType="num">
                                      <p:cBhvr>
                                        <p:cTn id="12" dur="1" fill="hold"/>
                                        <p:tgtEl>
                                          <p:spTgt spid="1639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to="" calcmode="lin" valueType="num">
                                      <p:cBhvr>
                                        <p:cTn id="17" dur="1" fill="hold"/>
                                        <p:tgtEl>
                                          <p:spTgt spid="1638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to="" calcmode="lin" valueType="num">
                                      <p:cBhvr>
                                        <p:cTn id="22" dur="1" fill="hold"/>
                                        <p:tgtEl>
                                          <p:spTgt spid="163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ner Design Photos, 300+ High Quality Free Stock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71472" y="1000108"/>
            <a:ext cx="6572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 ĐẶC ĐiỂM, CẤU TẠO</a:t>
            </a:r>
          </a:p>
        </p:txBody>
      </p:sp>
      <p:sp>
        <p:nvSpPr>
          <p:cNvPr id="4" name="Rectangle 3"/>
          <p:cNvSpPr/>
          <p:nvPr/>
        </p:nvSpPr>
        <p:spPr>
          <a:xfrm>
            <a:off x="500034" y="357166"/>
            <a:ext cx="351250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Arial" panose="020B0604020202020204" pitchFamily="34" charset="0"/>
                <a:ea typeface="+mn-ea"/>
                <a:cs typeface="+mn-cs"/>
              </a:rPr>
              <a:t>II. THÂN BÀI</a:t>
            </a:r>
            <a:endParaRPr kumimoji="0" lang="en-US"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Calibri"/>
              <a:ea typeface="+mn-ea"/>
              <a:cs typeface="+mn-cs"/>
            </a:endParaRPr>
          </a:p>
        </p:txBody>
      </p:sp>
      <p:grpSp>
        <p:nvGrpSpPr>
          <p:cNvPr id="9" name="Group 8"/>
          <p:cNvGrpSpPr/>
          <p:nvPr/>
        </p:nvGrpSpPr>
        <p:grpSpPr>
          <a:xfrm>
            <a:off x="214282" y="1351083"/>
            <a:ext cx="5000660" cy="5355312"/>
            <a:chOff x="500034" y="1351083"/>
            <a:chExt cx="5000660" cy="5355312"/>
          </a:xfrm>
        </p:grpSpPr>
        <p:sp>
          <p:nvSpPr>
            <p:cNvPr id="8" name="Rectangular Callout 7"/>
            <p:cNvSpPr/>
            <p:nvPr/>
          </p:nvSpPr>
          <p:spPr>
            <a:xfrm>
              <a:off x="500034" y="1428736"/>
              <a:ext cx="5000660" cy="5214974"/>
            </a:xfrm>
            <a:prstGeom prst="wedgeRectCallout">
              <a:avLst>
                <a:gd name="adj1" fmla="val 70832"/>
                <a:gd name="adj2" fmla="val -15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4"/>
            <p:cNvSpPr/>
            <p:nvPr/>
          </p:nvSpPr>
          <p:spPr>
            <a:xfrm>
              <a:off x="571472" y="1351083"/>
              <a:ext cx="4786346"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Chiếc quạt điện chắc hẳn vô cùng quen thuộc với tất cả chúng ta như quạt treo tường, quạt thông giớ, quạt cây, quạt hơi nước, quạt trần,...Nó được làm từ những chất liệu vo cùng bền và chắc chắn như vỏ và cánh quạt được làm từ nhựa cứng, các bộ phận bên trong được làm từ đồng và sắt vì vậy tuổi thọ của chúng rất lâu đời.</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Một chiếc quạt điện được chia thành 5 phần: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vi-VN"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đế quạt;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vi-VN"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vỏ quạt;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vi-VN"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cánh quạt [từ 3-5 cánh];</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vi-VN"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động cơ:</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vi-VN"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bộ phận điều khiển</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Động cơ là phần cốt lõi quyết định chất lượng của quạt. Khi động cơ hoạt động, trục quay sẽ làm quay cánh quạt</a:t>
              </a:r>
            </a:p>
          </p:txBody>
        </p:sp>
      </p:grpSp>
      <p:pic>
        <p:nvPicPr>
          <p:cNvPr id="19458" name="Picture 2" descr="Quạt điện Senko để bàn tiện lợi cao cấp B1213 màu ngẫu nhiên - Hàng Chính  Hãng | Tiki.vn"/>
          <p:cNvPicPr>
            <a:picLocks noChangeAspect="1" noChangeArrowheads="1"/>
          </p:cNvPicPr>
          <p:nvPr/>
        </p:nvPicPr>
        <p:blipFill>
          <a:blip r:embed="rId3" cstate="print"/>
          <a:srcRect/>
          <a:stretch>
            <a:fillRect/>
          </a:stretch>
        </p:blipFill>
        <p:spPr bwMode="auto">
          <a:xfrm>
            <a:off x="6000760" y="2643182"/>
            <a:ext cx="3286124" cy="3286124"/>
          </a:xfrm>
          <a:prstGeom prst="rect">
            <a:avLst/>
          </a:prstGeom>
          <a:noFill/>
        </p:spPr>
      </p:pic>
    </p:spTree>
    <p:extLst>
      <p:ext uri="{BB962C8B-B14F-4D97-AF65-F5344CB8AC3E}">
        <p14:creationId xmlns:p14="http://schemas.microsoft.com/office/powerpoint/2010/main" val="6001306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a:extLst>
              <a:ext uri="{FF2B5EF4-FFF2-40B4-BE49-F238E27FC236}">
                <a16:creationId xmlns:a16="http://schemas.microsoft.com/office/drawing/2014/main" id="{D7C997F7-A84F-42AE-9B6A-96281570472C}"/>
              </a:ext>
            </a:extLst>
          </p:cNvPr>
          <p:cNvSpPr>
            <a:spLocks noChangeArrowheads="1"/>
          </p:cNvSpPr>
          <p:nvPr/>
        </p:nvSpPr>
        <p:spPr bwMode="auto">
          <a:xfrm>
            <a:off x="304800" y="512088"/>
            <a:ext cx="86868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pt-BR" altLang="en-US" sz="3200" b="1" dirty="0">
                <a:solidFill>
                  <a:srgbClr val="000000"/>
                </a:solidFill>
                <a:latin typeface="Times New Roman" panose="02020603050405020304" pitchFamily="18" charset="0"/>
                <a:cs typeface="Times New Roman" panose="02020603050405020304" pitchFamily="18" charset="0"/>
              </a:rPr>
              <a:t>I. </a:t>
            </a:r>
            <a:r>
              <a:rPr lang="pt-BR" altLang="en-US" sz="3200" b="1" u="sng" dirty="0">
                <a:solidFill>
                  <a:srgbClr val="000000"/>
                </a:solidFill>
                <a:latin typeface="Times New Roman" panose="02020603050405020304" pitchFamily="18" charset="0"/>
                <a:cs typeface="Times New Roman" panose="02020603050405020304" pitchFamily="18" charset="0"/>
              </a:rPr>
              <a:t>Củng cố kiến thức</a:t>
            </a:r>
            <a:r>
              <a:rPr kumimoji="0" lang="pt-BR"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Thuyết</a:t>
            </a:r>
            <a:r>
              <a:rPr kumimoji="0" lang="pt-BR" altLang="en-US" sz="32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một đồ vật</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altLang="en-US" sz="3200" b="1"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Yêu</a:t>
            </a:r>
            <a:r>
              <a:rPr kumimoji="0" lang="pt-BR" altLang="en-US" sz="3200" b="1" i="0" u="sng"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cầu:</a:t>
            </a:r>
            <a:endParaRPr kumimoji="0" lang="pt-BR"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pt-BR" altLang="en-US" sz="3200" b="1" dirty="0">
                <a:solidFill>
                  <a:srgbClr val="FF0000"/>
                </a:solidFill>
                <a:latin typeface="Times New Roman" panose="02020603050405020304" pitchFamily="18" charset="0"/>
                <a:cs typeface="Times New Roman" panose="02020603050405020304" pitchFamily="18" charset="0"/>
              </a:rPr>
              <a:t>   + Về nội dung</a:t>
            </a:r>
            <a:r>
              <a:rPr kumimoji="0" lang="pt-BR"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pt-BR"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Văn</a:t>
            </a:r>
            <a:r>
              <a:rPr kumimoji="0" lang="pt-BR" altLang="en-US" sz="32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bản thuyết minh phải nêu được công dụng, cấu tạo, chủng loại, lịch sử của các đồ dùng như trong đề nêu.</a:t>
            </a:r>
            <a:endParaRPr kumimoji="0" lang="pt-BR"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pt-BR" altLang="en-US" sz="3200" b="1" dirty="0">
                <a:solidFill>
                  <a:srgbClr val="FF0000"/>
                </a:solidFill>
                <a:latin typeface="Times New Roman" panose="02020603050405020304" pitchFamily="18" charset="0"/>
                <a:cs typeface="Times New Roman" panose="02020603050405020304" pitchFamily="18" charset="0"/>
              </a:rPr>
              <a:t>    + Về hình thức</a:t>
            </a:r>
            <a:r>
              <a:rPr kumimoji="0" lang="pt-BR"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pt-BR"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Phải</a:t>
            </a:r>
            <a:r>
              <a:rPr kumimoji="0" lang="pt-BR" altLang="en-US" sz="32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biết vận dụng một số biện pháp nghệ thuật để giúp cho văn bản thuyết minh thêm sinh động, hấp dẫn. </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8789">
                                            <p:txEl>
                                              <p:pRg st="2" end="2"/>
                                            </p:txEl>
                                          </p:spTgt>
                                        </p:tgtEl>
                                        <p:attrNameLst>
                                          <p:attrName>style.visibility</p:attrName>
                                        </p:attrNameLst>
                                      </p:cBhvr>
                                      <p:to>
                                        <p:strVal val="visible"/>
                                      </p:to>
                                    </p:set>
                                    <p:anim calcmode="discrete" valueType="clr">
                                      <p:cBhvr override="childStyle">
                                        <p:cTn id="7" dur="80"/>
                                        <p:tgtEl>
                                          <p:spTgt spid="11878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878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18789">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8789">
                                            <p:txEl>
                                              <p:pRg st="3" end="3"/>
                                            </p:txEl>
                                          </p:spTgt>
                                        </p:tgtEl>
                                        <p:attrNameLst>
                                          <p:attrName>style.visibility</p:attrName>
                                        </p:attrNameLst>
                                      </p:cBhvr>
                                      <p:to>
                                        <p:strVal val="visible"/>
                                      </p:to>
                                    </p:set>
                                    <p:anim calcmode="discrete" valueType="clr">
                                      <p:cBhvr override="childStyle">
                                        <p:cTn id="14" dur="80"/>
                                        <p:tgtEl>
                                          <p:spTgt spid="11878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8789">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118789">
                                            <p:txEl>
                                              <p:pRg st="3" end="3"/>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18789">
                                            <p:txEl>
                                              <p:pRg st="4" end="4"/>
                                            </p:txEl>
                                          </p:spTgt>
                                        </p:tgtEl>
                                        <p:attrNameLst>
                                          <p:attrName>style.visibility</p:attrName>
                                        </p:attrNameLst>
                                      </p:cBhvr>
                                      <p:to>
                                        <p:strVal val="visible"/>
                                      </p:to>
                                    </p:set>
                                    <p:anim calcmode="discrete" valueType="clr">
                                      <p:cBhvr override="childStyle">
                                        <p:cTn id="21" dur="80"/>
                                        <p:tgtEl>
                                          <p:spTgt spid="11878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8789">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118789">
                                            <p:txEl>
                                              <p:pRg st="4" end="4"/>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18789">
                                            <p:txEl>
                                              <p:pRg st="5" end="5"/>
                                            </p:txEl>
                                          </p:spTgt>
                                        </p:tgtEl>
                                        <p:attrNameLst>
                                          <p:attrName>style.visibility</p:attrName>
                                        </p:attrNameLst>
                                      </p:cBhvr>
                                      <p:to>
                                        <p:strVal val="visible"/>
                                      </p:to>
                                    </p:set>
                                    <p:animEffect transition="in" filter="box(in)">
                                      <p:cBhvr>
                                        <p:cTn id="28" dur="500"/>
                                        <p:tgtEl>
                                          <p:spTgt spid="118789">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18789">
                                            <p:txEl>
                                              <p:pRg st="6" end="6"/>
                                            </p:txEl>
                                          </p:spTgt>
                                        </p:tgtEl>
                                        <p:attrNameLst>
                                          <p:attrName>style.visibility</p:attrName>
                                        </p:attrNameLst>
                                      </p:cBhvr>
                                      <p:to>
                                        <p:strVal val="visible"/>
                                      </p:to>
                                    </p:set>
                                    <p:anim calcmode="discrete" valueType="clr">
                                      <p:cBhvr override="childStyle">
                                        <p:cTn id="33" dur="80"/>
                                        <p:tgtEl>
                                          <p:spTgt spid="11878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8789">
                                            <p:txEl>
                                              <p:pRg st="6" end="6"/>
                                            </p:txEl>
                                          </p:spTgt>
                                        </p:tgtEl>
                                        <p:attrNameLst>
                                          <p:attrName>fillcolor</p:attrName>
                                        </p:attrNameLst>
                                      </p:cBhvr>
                                      <p:tavLst>
                                        <p:tav tm="0">
                                          <p:val>
                                            <p:clrVal>
                                              <a:schemeClr val="accent2"/>
                                            </p:clrVal>
                                          </p:val>
                                        </p:tav>
                                        <p:tav tm="50000">
                                          <p:val>
                                            <p:clrVal>
                                              <a:schemeClr val="hlink"/>
                                            </p:clrVal>
                                          </p:val>
                                        </p:tav>
                                      </p:tavLst>
                                    </p:anim>
                                    <p:set>
                                      <p:cBhvr>
                                        <p:cTn id="35" dur="80"/>
                                        <p:tgtEl>
                                          <p:spTgt spid="118789">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ner Design Photos, 300+ High Quality Free Stock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71472" y="1000108"/>
            <a:ext cx="6572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3. CÔNG DỤNG</a:t>
            </a:r>
          </a:p>
        </p:txBody>
      </p:sp>
      <p:sp>
        <p:nvSpPr>
          <p:cNvPr id="4" name="Rectangle 3"/>
          <p:cNvSpPr/>
          <p:nvPr/>
        </p:nvSpPr>
        <p:spPr>
          <a:xfrm>
            <a:off x="500034" y="357166"/>
            <a:ext cx="351250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Arial" panose="020B0604020202020204" pitchFamily="34" charset="0"/>
                <a:ea typeface="+mn-ea"/>
                <a:cs typeface="+mn-cs"/>
              </a:rPr>
              <a:t>II. THÂN BÀI</a:t>
            </a:r>
            <a:endParaRPr kumimoji="0" lang="en-US"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Calibri"/>
              <a:ea typeface="+mn-ea"/>
              <a:cs typeface="+mn-cs"/>
            </a:endParaRPr>
          </a:p>
        </p:txBody>
      </p:sp>
      <p:sp>
        <p:nvSpPr>
          <p:cNvPr id="6" name="Horizontal Scroll 5"/>
          <p:cNvSpPr/>
          <p:nvPr/>
        </p:nvSpPr>
        <p:spPr>
          <a:xfrm>
            <a:off x="285720" y="1357298"/>
            <a:ext cx="8358246" cy="14287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Giúp làm mát cho ta, đặc biệt, quạt điện được ưa chuộng hơn vì chúng có thể làm mát nhanh mà không cần sức người để quạt</a:t>
            </a:r>
          </a:p>
        </p:txBody>
      </p:sp>
      <p:sp>
        <p:nvSpPr>
          <p:cNvPr id="7" name="Horizontal Scroll 6"/>
          <p:cNvSpPr/>
          <p:nvPr/>
        </p:nvSpPr>
        <p:spPr>
          <a:xfrm>
            <a:off x="285720" y="3000372"/>
            <a:ext cx="8358246" cy="14287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Là một trong những nét đẹp trong văn hóa Việt Nam với những chiếc quạt dùng để biểu diễn các tiết mục nghệ thuật hay được sử dụng như một phụ kiện thời trang mà tinh tế</a:t>
            </a:r>
          </a:p>
        </p:txBody>
      </p:sp>
      <p:sp>
        <p:nvSpPr>
          <p:cNvPr id="8" name="Horizontal Scroll 7"/>
          <p:cNvSpPr/>
          <p:nvPr/>
        </p:nvSpPr>
        <p:spPr>
          <a:xfrm>
            <a:off x="285720" y="4572008"/>
            <a:ext cx="8358246" cy="14287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Ngày nay với sự phát triển của khoa học kỹ thuật, quạt điện được cải tiến có thêm chức năng làm sạch không khí, phun sương,...Với mỗi công dụng, chức năng mà quạt điệ có những cách thức hoạt động khác nhau phù hợp với nhu cầu người dùng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ner Design Photos, 300+ High Quality Free Stock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71472" y="1000108"/>
            <a:ext cx="6572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4. CÁCH BẢO QUẢN</a:t>
            </a:r>
          </a:p>
        </p:txBody>
      </p:sp>
      <p:sp>
        <p:nvSpPr>
          <p:cNvPr id="4" name="Rectangle 3"/>
          <p:cNvSpPr/>
          <p:nvPr/>
        </p:nvSpPr>
        <p:spPr>
          <a:xfrm>
            <a:off x="500034" y="357166"/>
            <a:ext cx="351250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Arial" panose="020B0604020202020204" pitchFamily="34" charset="0"/>
                <a:ea typeface="+mn-ea"/>
                <a:cs typeface="+mn-cs"/>
              </a:rPr>
              <a:t>II. THÂN BÀI</a:t>
            </a:r>
            <a:endParaRPr kumimoji="0" lang="en-US"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Calibri"/>
              <a:ea typeface="+mn-ea"/>
              <a:cs typeface="+mn-cs"/>
            </a:endParaRPr>
          </a:p>
        </p:txBody>
      </p:sp>
      <p:grpSp>
        <p:nvGrpSpPr>
          <p:cNvPr id="13" name="Group 12"/>
          <p:cNvGrpSpPr/>
          <p:nvPr/>
        </p:nvGrpSpPr>
        <p:grpSpPr>
          <a:xfrm>
            <a:off x="0" y="1571612"/>
            <a:ext cx="3071802" cy="4714908"/>
            <a:chOff x="0" y="1571612"/>
            <a:chExt cx="3071802" cy="4714908"/>
          </a:xfrm>
        </p:grpSpPr>
        <p:sp>
          <p:nvSpPr>
            <p:cNvPr id="7" name="Vertical Scroll 6"/>
            <p:cNvSpPr/>
            <p:nvPr/>
          </p:nvSpPr>
          <p:spPr>
            <a:xfrm>
              <a:off x="0" y="1571612"/>
              <a:ext cx="3071802" cy="471490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Định kì cứ 6 tháng tra dầu một lần vào trục xoay để quạy chạy êm hơn </a:t>
              </a:r>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0482" name="Picture 2" descr="Cửa hàng quạt ASIA"/>
            <p:cNvPicPr>
              <a:picLocks noChangeAspect="1" noChangeArrowheads="1"/>
            </p:cNvPicPr>
            <p:nvPr/>
          </p:nvPicPr>
          <p:blipFill>
            <a:blip r:embed="rId3"/>
            <a:srcRect/>
            <a:stretch>
              <a:fillRect/>
            </a:stretch>
          </p:blipFill>
          <p:spPr bwMode="auto">
            <a:xfrm>
              <a:off x="500034" y="4214818"/>
              <a:ext cx="2143140" cy="1428760"/>
            </a:xfrm>
            <a:prstGeom prst="rect">
              <a:avLst/>
            </a:prstGeom>
            <a:noFill/>
          </p:spPr>
        </p:pic>
      </p:grpSp>
      <p:grpSp>
        <p:nvGrpSpPr>
          <p:cNvPr id="14" name="Group 13"/>
          <p:cNvGrpSpPr/>
          <p:nvPr/>
        </p:nvGrpSpPr>
        <p:grpSpPr>
          <a:xfrm>
            <a:off x="3000364" y="1571612"/>
            <a:ext cx="3071834" cy="4714908"/>
            <a:chOff x="3000364" y="1571612"/>
            <a:chExt cx="3071834" cy="4714908"/>
          </a:xfrm>
        </p:grpSpPr>
        <p:sp>
          <p:nvSpPr>
            <p:cNvPr id="8" name="Vertical Scroll 7"/>
            <p:cNvSpPr/>
            <p:nvPr/>
          </p:nvSpPr>
          <p:spPr>
            <a:xfrm>
              <a:off x="3000364" y="1571612"/>
              <a:ext cx="3071834" cy="471490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Thường xuyên lau chùi sạch sẽ, rửa cánh quạt nếu quá bẩn</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p:txBody>
        </p:sp>
        <p:pic>
          <p:nvPicPr>
            <p:cNvPr id="20484" name="Picture 4" descr="Cách vệ sinh đèn quạt trang trí ngay tại nhà | Nội thất Hòa Thịnh"/>
            <p:cNvPicPr>
              <a:picLocks noChangeAspect="1" noChangeArrowheads="1"/>
            </p:cNvPicPr>
            <p:nvPr/>
          </p:nvPicPr>
          <p:blipFill>
            <a:blip r:embed="rId4"/>
            <a:srcRect/>
            <a:stretch>
              <a:fillRect/>
            </a:stretch>
          </p:blipFill>
          <p:spPr bwMode="auto">
            <a:xfrm>
              <a:off x="3571868" y="4214818"/>
              <a:ext cx="2000222" cy="1500166"/>
            </a:xfrm>
            <a:prstGeom prst="rect">
              <a:avLst/>
            </a:prstGeom>
            <a:noFill/>
          </p:spPr>
        </p:pic>
      </p:grpSp>
      <p:grpSp>
        <p:nvGrpSpPr>
          <p:cNvPr id="15" name="Group 14"/>
          <p:cNvGrpSpPr/>
          <p:nvPr/>
        </p:nvGrpSpPr>
        <p:grpSpPr>
          <a:xfrm>
            <a:off x="6000760" y="1571612"/>
            <a:ext cx="3143240" cy="4714908"/>
            <a:chOff x="6000760" y="1571612"/>
            <a:chExt cx="3143240" cy="4714908"/>
          </a:xfrm>
        </p:grpSpPr>
        <p:sp>
          <p:nvSpPr>
            <p:cNvPr id="9" name="Vertical Scroll 8"/>
            <p:cNvSpPr/>
            <p:nvPr/>
          </p:nvSpPr>
          <p:spPr>
            <a:xfrm>
              <a:off x="6000760" y="1571612"/>
              <a:ext cx="3143240" cy="471490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Nếu thấy quạt có biểu hiện bất thường như có tiếng kêu, vỏ quạt bị nứt, cánh quạt lỏng lẻo,... Thì cần phải sửa chữa.</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vi-VN"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p:txBody>
        </p:sp>
        <p:pic>
          <p:nvPicPr>
            <p:cNvPr id="20486" name="Picture 6" descr="Sửa chữa quạt điện gia đình - hướng dẫn bảo dưỡng, sửa chữa tại nhà"/>
            <p:cNvPicPr>
              <a:picLocks noChangeAspect="1" noChangeArrowheads="1"/>
            </p:cNvPicPr>
            <p:nvPr/>
          </p:nvPicPr>
          <p:blipFill>
            <a:blip r:embed="rId5"/>
            <a:srcRect/>
            <a:stretch>
              <a:fillRect/>
            </a:stretch>
          </p:blipFill>
          <p:spPr bwMode="auto">
            <a:xfrm>
              <a:off x="6429388" y="4286256"/>
              <a:ext cx="2309829" cy="1385897"/>
            </a:xfrm>
            <a:prstGeom prst="rect">
              <a:avLst/>
            </a:prstGeom>
            <a:noFill/>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rner Design Photos, 300+ High Quality Free Stock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500034" y="357166"/>
            <a:ext cx="325602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Arial" panose="020B0604020202020204" pitchFamily="34" charset="0"/>
                <a:ea typeface="+mn-ea"/>
                <a:cs typeface="+mn-cs"/>
              </a:rPr>
              <a:t>III. KẾT BÀI</a:t>
            </a:r>
            <a:endParaRPr kumimoji="0" lang="en-US" sz="4000" b="1" i="0" u="none" strike="noStrike" kern="1200" cap="none" spc="200" normalizeH="0" baseline="0" noProof="0" dirty="0">
              <a:ln w="29210">
                <a:solidFill>
                  <a:srgbClr val="DA1F28">
                    <a:lumMod val="60000"/>
                    <a:lumOff val="40000"/>
                  </a:srgbClr>
                </a:solidFill>
              </a:ln>
              <a:solidFill>
                <a:srgbClr val="DA1F28">
                  <a:lumMod val="40000"/>
                  <a:lumOff val="60000"/>
                </a:srgbClr>
              </a:solidFill>
              <a:effectLst>
                <a:innerShdw blurRad="50800" dist="50800" dir="8100000">
                  <a:srgbClr val="7D7D7D">
                    <a:alpha val="73000"/>
                  </a:srgbClr>
                </a:innerShdw>
              </a:effectLst>
              <a:uLnTx/>
              <a:uFillTx/>
              <a:latin typeface="Calibri"/>
              <a:ea typeface="+mn-ea"/>
              <a:cs typeface="+mn-cs"/>
            </a:endParaRPr>
          </a:p>
        </p:txBody>
      </p:sp>
      <p:sp>
        <p:nvSpPr>
          <p:cNvPr id="7" name="TextBox 6"/>
          <p:cNvSpPr txBox="1"/>
          <p:nvPr/>
        </p:nvSpPr>
        <p:spPr>
          <a:xfrm>
            <a:off x="500034" y="1000108"/>
            <a:ext cx="6572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NÊU SUY NGHĨ, TÌNH CẢM VỀ CÁI QUẠT</a:t>
            </a:r>
          </a:p>
        </p:txBody>
      </p:sp>
      <p:sp>
        <p:nvSpPr>
          <p:cNvPr id="8" name="TextBox 7"/>
          <p:cNvSpPr txBox="1"/>
          <p:nvPr/>
        </p:nvSpPr>
        <p:spPr>
          <a:xfrm>
            <a:off x="642910" y="2000240"/>
            <a:ext cx="7929618"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rPr>
              <a:t>    Mỗi đồ dùng hay vật nuôi ta gắn bó đủ lâu đều có thể chất chứa những tình cảm riêng và quạt cũng không phải ngoại lệ. Mỗi chiếc quạt nan đưa ta về thời ấu thơ nằm trong vòng tay bà và mẹ trong những trưa hè oi ả, ta thiu thiu với những làn gió nhẹ và tiếng ru à ơi. Với những chiếc quạt giấy, quạt vải chất chứa những bài học triết lý về cuộc đời về con người, về ca dao, tục ngữ, về phong cảnh thiên nhiên thơ mộng hữu tình của đất nước. Vậy nên dù sử dụng bất kì loại quạt nào thì chúng ta cũng cần trân trọng, nâng niu chúng để mỗi chiếc quạt không chỉ ở bên cạnh ta với mục đích làm mát mà còn trở thành một kỉ niệm, một người bạn của chúng ta gắn bó lâu dài.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4CA509ED-4821-4F11-9451-17E0769CECC1}"/>
              </a:ext>
            </a:extLst>
          </p:cNvPr>
          <p:cNvSpPr>
            <a:spLocks noGrp="1" noChangeArrowheads="1"/>
          </p:cNvSpPr>
          <p:nvPr>
            <p:ph type="body" sz="half" idx="4294967295"/>
          </p:nvPr>
        </p:nvSpPr>
        <p:spPr>
          <a:xfrm>
            <a:off x="1000125" y="1662113"/>
            <a:ext cx="7556500" cy="4448175"/>
          </a:xfrm>
        </p:spPr>
        <p:txBody>
          <a:bodyPr rtlCol="0">
            <a:normAutofit fontScale="25000" lnSpcReduction="20000"/>
          </a:bodyPr>
          <a:lstStyle/>
          <a:p>
            <a:pPr marL="533400" indent="-533400" eaLnBrk="1" fontAlgn="auto" hangingPunct="1">
              <a:lnSpc>
                <a:spcPct val="120000"/>
              </a:lnSpc>
              <a:spcAft>
                <a:spcPts val="0"/>
              </a:spcAft>
              <a:buFontTx/>
              <a:buNone/>
              <a:defRPr/>
            </a:pPr>
            <a:r>
              <a:rPr lang="en-US" altLang="en-US" sz="9600" b="1" dirty="0">
                <a:latin typeface="Times New Roman" panose="02020603050405020304" pitchFamily="18" charset="0"/>
                <a:cs typeface="Times New Roman" panose="02020603050405020304" pitchFamily="18" charset="0"/>
              </a:rPr>
              <a:t> </a:t>
            </a:r>
            <a:r>
              <a:rPr lang="en-US" altLang="en-US" sz="9600" b="1" dirty="0">
                <a:solidFill>
                  <a:schemeClr val="tx1"/>
                </a:solidFill>
                <a:latin typeface="Times New Roman" panose="02020603050405020304" pitchFamily="18" charset="0"/>
                <a:cs typeface="Times New Roman" panose="02020603050405020304" pitchFamily="18" charset="0"/>
              </a:rPr>
              <a:t>1. </a:t>
            </a:r>
            <a:r>
              <a:rPr lang="en-US" altLang="en-US" sz="9600" b="1" u="sng" dirty="0" err="1">
                <a:solidFill>
                  <a:schemeClr val="tx1"/>
                </a:solidFill>
                <a:latin typeface="Times New Roman" panose="02020603050405020304" pitchFamily="18" charset="0"/>
                <a:cs typeface="Times New Roman" panose="02020603050405020304" pitchFamily="18" charset="0"/>
              </a:rPr>
              <a:t>Bài</a:t>
            </a:r>
            <a:r>
              <a:rPr lang="en-US" altLang="en-US" sz="9600" b="1" u="sng" dirty="0">
                <a:solidFill>
                  <a:schemeClr val="tx1"/>
                </a:solidFill>
                <a:latin typeface="Times New Roman" panose="02020603050405020304" pitchFamily="18" charset="0"/>
                <a:cs typeface="Times New Roman" panose="02020603050405020304" pitchFamily="18" charset="0"/>
              </a:rPr>
              <a:t> </a:t>
            </a:r>
            <a:r>
              <a:rPr lang="en-US" altLang="en-US" sz="9600" b="1" u="sng" dirty="0" err="1">
                <a:solidFill>
                  <a:schemeClr val="tx1"/>
                </a:solidFill>
                <a:latin typeface="Times New Roman" panose="02020603050405020304" pitchFamily="18" charset="0"/>
                <a:cs typeface="Times New Roman" panose="02020603050405020304" pitchFamily="18" charset="0"/>
              </a:rPr>
              <a:t>vừa</a:t>
            </a:r>
            <a:r>
              <a:rPr lang="en-US" altLang="en-US" sz="9600" b="1" u="sng" dirty="0">
                <a:solidFill>
                  <a:schemeClr val="tx1"/>
                </a:solidFill>
                <a:latin typeface="Times New Roman" panose="02020603050405020304" pitchFamily="18" charset="0"/>
                <a:cs typeface="Times New Roman" panose="02020603050405020304" pitchFamily="18" charset="0"/>
              </a:rPr>
              <a:t> </a:t>
            </a:r>
            <a:r>
              <a:rPr lang="en-US" altLang="en-US" sz="9600" b="1" u="sng" dirty="0" err="1">
                <a:solidFill>
                  <a:schemeClr val="tx1"/>
                </a:solidFill>
                <a:latin typeface="Times New Roman" panose="02020603050405020304" pitchFamily="18" charset="0"/>
                <a:cs typeface="Times New Roman" panose="02020603050405020304" pitchFamily="18" charset="0"/>
              </a:rPr>
              <a:t>học</a:t>
            </a:r>
            <a:r>
              <a:rPr lang="en-US" altLang="en-US" sz="9600" b="1" u="sng" dirty="0">
                <a:solidFill>
                  <a:schemeClr val="tx1"/>
                </a:solidFill>
                <a:latin typeface="Times New Roman" panose="02020603050405020304" pitchFamily="18" charset="0"/>
                <a:cs typeface="Times New Roman" panose="02020603050405020304" pitchFamily="18" charset="0"/>
              </a:rPr>
              <a:t>:</a:t>
            </a:r>
          </a:p>
          <a:p>
            <a:pPr marL="533400" indent="-533400" eaLnBrk="1" fontAlgn="auto" hangingPunct="1">
              <a:lnSpc>
                <a:spcPct val="120000"/>
              </a:lnSpc>
              <a:spcAft>
                <a:spcPts val="0"/>
              </a:spcAft>
              <a:buFontTx/>
              <a:buNone/>
              <a:defRPr/>
            </a:pPr>
            <a:r>
              <a:rPr lang="en-US" altLang="en-US" sz="9600" dirty="0">
                <a:solidFill>
                  <a:schemeClr val="tx1"/>
                </a:solidFill>
                <a:latin typeface="Times New Roman" panose="02020603050405020304" pitchFamily="18" charset="0"/>
                <a:cs typeface="Times New Roman" panose="02020603050405020304" pitchFamily="18" charset="0"/>
              </a:rPr>
              <a:t>	- </a:t>
            </a:r>
            <a:r>
              <a:rPr lang="en-US" altLang="en-US" sz="9600" dirty="0" err="1">
                <a:solidFill>
                  <a:schemeClr val="tx1"/>
                </a:solidFill>
                <a:latin typeface="Times New Roman" panose="02020603050405020304" pitchFamily="18" charset="0"/>
                <a:cs typeface="Times New Roman" panose="02020603050405020304" pitchFamily="18" charset="0"/>
              </a:rPr>
              <a:t>Nắm</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được</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nội</a:t>
            </a:r>
            <a:r>
              <a:rPr lang="en-US" altLang="en-US" sz="9600" dirty="0">
                <a:solidFill>
                  <a:schemeClr val="tx1"/>
                </a:solidFill>
                <a:latin typeface="Times New Roman" panose="02020603050405020304" pitchFamily="18" charset="0"/>
                <a:cs typeface="Times New Roman" panose="02020603050405020304" pitchFamily="18" charset="0"/>
              </a:rPr>
              <a:t> dung </a:t>
            </a:r>
            <a:r>
              <a:rPr lang="en-US" altLang="en-US" sz="9600" dirty="0" err="1">
                <a:solidFill>
                  <a:schemeClr val="tx1"/>
                </a:solidFill>
                <a:latin typeface="Times New Roman" panose="02020603050405020304" pitchFamily="18" charset="0"/>
                <a:cs typeface="Times New Roman" panose="02020603050405020304" pitchFamily="18" charset="0"/>
              </a:rPr>
              <a:t>bài</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vừa</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học</a:t>
            </a:r>
            <a:r>
              <a:rPr lang="en-US" altLang="en-US" sz="9600" dirty="0">
                <a:solidFill>
                  <a:schemeClr val="tx1"/>
                </a:solidFill>
                <a:latin typeface="Times New Roman" panose="02020603050405020304" pitchFamily="18" charset="0"/>
                <a:cs typeface="Times New Roman" panose="02020603050405020304" pitchFamily="18" charset="0"/>
              </a:rPr>
              <a:t>.</a:t>
            </a:r>
          </a:p>
          <a:p>
            <a:pPr marL="533400" indent="-533400" eaLnBrk="1" fontAlgn="auto" hangingPunct="1">
              <a:lnSpc>
                <a:spcPct val="120000"/>
              </a:lnSpc>
              <a:spcAft>
                <a:spcPts val="0"/>
              </a:spcAft>
              <a:buFontTx/>
              <a:buNone/>
              <a:defRPr/>
            </a:pPr>
            <a:r>
              <a:rPr lang="en-US" altLang="en-US" sz="9600" dirty="0">
                <a:solidFill>
                  <a:schemeClr val="tx1"/>
                </a:solidFill>
                <a:latin typeface="Times New Roman" panose="02020603050405020304" pitchFamily="18" charset="0"/>
                <a:cs typeface="Times New Roman" panose="02020603050405020304" pitchFamily="18" charset="0"/>
              </a:rPr>
              <a:t>	- </a:t>
            </a:r>
            <a:r>
              <a:rPr lang="en-US" altLang="en-US" sz="9600" dirty="0" err="1">
                <a:solidFill>
                  <a:schemeClr val="tx1"/>
                </a:solidFill>
                <a:latin typeface="Times New Roman" panose="02020603050405020304" pitchFamily="18" charset="0"/>
                <a:cs typeface="Times New Roman" panose="02020603050405020304" pitchFamily="18" charset="0"/>
              </a:rPr>
              <a:t>Hoàn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thành</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đề</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bài</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trên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lưu</a:t>
            </a:r>
            <a:r>
              <a:rPr lang="en-US" altLang="en-US" sz="9600" dirty="0">
                <a:solidFill>
                  <a:schemeClr val="tx1"/>
                </a:solidFill>
                <a:latin typeface="Times New Roman" panose="02020603050405020304" pitchFamily="18" charset="0"/>
                <a:cs typeface="Times New Roman" panose="02020603050405020304" pitchFamily="18" charset="0"/>
              </a:rPr>
              <a:t> ý </a:t>
            </a:r>
            <a:r>
              <a:rPr lang="en-US" altLang="en-US" sz="9600" dirty="0" err="1">
                <a:solidFill>
                  <a:schemeClr val="tx1"/>
                </a:solidFill>
                <a:latin typeface="Times New Roman" panose="02020603050405020304" pitchFamily="18" charset="0"/>
                <a:cs typeface="Times New Roman" panose="02020603050405020304" pitchFamily="18" charset="0"/>
              </a:rPr>
              <a:t>trong</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bài</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có</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sử</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dụng</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một</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số</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biện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pháp</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nghệ</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thuật</a:t>
            </a:r>
            <a:r>
              <a:rPr lang="en-US" altLang="en-US" sz="9600" dirty="0">
                <a:solidFill>
                  <a:schemeClr val="tx1"/>
                </a:solidFill>
                <a:latin typeface="Times New Roman" panose="02020603050405020304" pitchFamily="18" charset="0"/>
                <a:cs typeface="Times New Roman" panose="02020603050405020304" pitchFamily="18" charset="0"/>
              </a:rPr>
              <a:t>).</a:t>
            </a:r>
          </a:p>
          <a:p>
            <a:pPr marL="533400" indent="-533400" eaLnBrk="1" fontAlgn="auto" hangingPunct="1">
              <a:lnSpc>
                <a:spcPct val="120000"/>
              </a:lnSpc>
              <a:spcAft>
                <a:spcPts val="0"/>
              </a:spcAft>
              <a:buFontTx/>
              <a:buNone/>
              <a:defRPr/>
            </a:pPr>
            <a:endParaRPr lang="en-US" altLang="en-US" sz="2800" dirty="0">
              <a:solidFill>
                <a:schemeClr val="tx1"/>
              </a:solidFill>
              <a:latin typeface="Times New Roman" panose="02020603050405020304" pitchFamily="18" charset="0"/>
              <a:cs typeface="Times New Roman" panose="02020603050405020304" pitchFamily="18" charset="0"/>
            </a:endParaRPr>
          </a:p>
          <a:p>
            <a:pPr marL="533400" indent="-533400" eaLnBrk="1" fontAlgn="auto" hangingPunct="1">
              <a:lnSpc>
                <a:spcPct val="120000"/>
              </a:lnSpc>
              <a:spcAft>
                <a:spcPts val="0"/>
              </a:spcAft>
              <a:buClr>
                <a:schemeClr val="tx1"/>
              </a:buClr>
              <a:buFont typeface="Wingdings" panose="05000000000000000000" pitchFamily="2" charset="2"/>
              <a:buNone/>
              <a:defRPr/>
            </a:pP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b="1" dirty="0">
                <a:solidFill>
                  <a:schemeClr val="tx1"/>
                </a:solidFill>
                <a:latin typeface="Times New Roman" panose="02020603050405020304" pitchFamily="18" charset="0"/>
                <a:cs typeface="Times New Roman" panose="02020603050405020304" pitchFamily="18" charset="0"/>
              </a:rPr>
              <a:t>2.  </a:t>
            </a:r>
            <a:r>
              <a:rPr lang="en-US" altLang="en-US" sz="9600" b="1" u="sng" dirty="0" err="1">
                <a:solidFill>
                  <a:schemeClr val="tx1"/>
                </a:solidFill>
                <a:latin typeface="Times New Roman" panose="02020603050405020304" pitchFamily="18" charset="0"/>
                <a:cs typeface="Times New Roman" panose="02020603050405020304" pitchFamily="18" charset="0"/>
              </a:rPr>
              <a:t>Bài</a:t>
            </a:r>
            <a:r>
              <a:rPr lang="en-US" altLang="en-US" sz="9600" b="1" u="sng" dirty="0">
                <a:solidFill>
                  <a:schemeClr val="tx1"/>
                </a:solidFill>
                <a:latin typeface="Times New Roman" panose="02020603050405020304" pitchFamily="18" charset="0"/>
                <a:cs typeface="Times New Roman" panose="02020603050405020304" pitchFamily="18" charset="0"/>
              </a:rPr>
              <a:t> </a:t>
            </a:r>
            <a:r>
              <a:rPr lang="en-US" altLang="en-US" sz="9600" b="1" u="sng" dirty="0" err="1">
                <a:solidFill>
                  <a:schemeClr val="tx1"/>
                </a:solidFill>
                <a:latin typeface="Times New Roman" panose="02020603050405020304" pitchFamily="18" charset="0"/>
                <a:cs typeface="Times New Roman" panose="02020603050405020304" pitchFamily="18" charset="0"/>
              </a:rPr>
              <a:t>sắp</a:t>
            </a:r>
            <a:r>
              <a:rPr lang="en-US" altLang="en-US" sz="9600" b="1" u="sng" dirty="0">
                <a:solidFill>
                  <a:schemeClr val="tx1"/>
                </a:solidFill>
                <a:latin typeface="Times New Roman" panose="02020603050405020304" pitchFamily="18" charset="0"/>
                <a:cs typeface="Times New Roman" panose="02020603050405020304" pitchFamily="18" charset="0"/>
              </a:rPr>
              <a:t> </a:t>
            </a:r>
            <a:r>
              <a:rPr lang="en-US" altLang="en-US" sz="9600" b="1" u="sng" dirty="0" err="1">
                <a:solidFill>
                  <a:schemeClr val="tx1"/>
                </a:solidFill>
                <a:latin typeface="Times New Roman" panose="02020603050405020304" pitchFamily="18" charset="0"/>
                <a:cs typeface="Times New Roman" panose="02020603050405020304" pitchFamily="18" charset="0"/>
              </a:rPr>
              <a:t>học</a:t>
            </a:r>
            <a:r>
              <a:rPr lang="en-US" altLang="en-US" sz="9600" b="1" dirty="0">
                <a:solidFill>
                  <a:schemeClr val="tx1"/>
                </a:solidFill>
                <a:latin typeface="Times New Roman" panose="02020603050405020304" pitchFamily="18" charset="0"/>
                <a:cs typeface="Times New Roman" panose="02020603050405020304" pitchFamily="18" charset="0"/>
              </a:rPr>
              <a:t>: ĐẤU TRANH CHO MỘT THẾ GIỚI HOÀ BÌNH</a:t>
            </a:r>
            <a:r>
              <a:rPr lang="en-US" altLang="en-US" sz="9600" b="1" i="1" dirty="0">
                <a:solidFill>
                  <a:schemeClr val="tx1"/>
                </a:solidFill>
                <a:latin typeface="Times New Roman" panose="02020603050405020304" pitchFamily="18" charset="0"/>
                <a:cs typeface="Times New Roman" panose="02020603050405020304" pitchFamily="18" charset="0"/>
              </a:rPr>
              <a:t>/ </a:t>
            </a:r>
            <a:r>
              <a:rPr lang="en-US" altLang="en-US" sz="9600" b="1" i="1" dirty="0" err="1">
                <a:solidFill>
                  <a:schemeClr val="tx1"/>
                </a:solidFill>
                <a:latin typeface="Times New Roman" panose="02020603050405020304" pitchFamily="18" charset="0"/>
                <a:cs typeface="Times New Roman" panose="02020603050405020304" pitchFamily="18" charset="0"/>
              </a:rPr>
              <a:t>sgk</a:t>
            </a:r>
            <a:r>
              <a:rPr lang="en-US" altLang="en-US" sz="9600" b="1" i="1" dirty="0">
                <a:solidFill>
                  <a:schemeClr val="tx1"/>
                </a:solidFill>
                <a:latin typeface="Times New Roman" panose="02020603050405020304" pitchFamily="18" charset="0"/>
                <a:cs typeface="Times New Roman" panose="02020603050405020304" pitchFamily="18" charset="0"/>
              </a:rPr>
              <a:t>/17 -&gt;20</a:t>
            </a:r>
          </a:p>
          <a:p>
            <a:pPr marL="533400" indent="-533400" eaLnBrk="1" fontAlgn="auto" hangingPunct="1">
              <a:lnSpc>
                <a:spcPct val="120000"/>
              </a:lnSpc>
              <a:spcAft>
                <a:spcPts val="0"/>
              </a:spcAft>
              <a:buFontTx/>
              <a:buNone/>
              <a:defRPr/>
            </a:pPr>
            <a:r>
              <a:rPr lang="en-US" altLang="en-US" sz="9600" dirty="0">
                <a:solidFill>
                  <a:schemeClr val="tx1"/>
                </a:solidFill>
                <a:latin typeface="Times New Roman" panose="02020603050405020304" pitchFamily="18" charset="0"/>
                <a:cs typeface="Times New Roman" panose="02020603050405020304" pitchFamily="18" charset="0"/>
              </a:rPr>
              <a:t>        - </a:t>
            </a:r>
            <a:r>
              <a:rPr lang="en-US" altLang="en-US" sz="9600" dirty="0" err="1">
                <a:solidFill>
                  <a:schemeClr val="tx1"/>
                </a:solidFill>
                <a:latin typeface="Times New Roman" panose="02020603050405020304" pitchFamily="18" charset="0"/>
                <a:cs typeface="Times New Roman" panose="02020603050405020304" pitchFamily="18" charset="0"/>
              </a:rPr>
              <a:t>Đọc</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kĩ</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văn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bản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và</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các</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chú</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thích</a:t>
            </a:r>
            <a:r>
              <a:rPr lang="en-US" altLang="en-US" sz="9600" dirty="0">
                <a:solidFill>
                  <a:schemeClr val="tx1"/>
                </a:solidFill>
                <a:latin typeface="Times New Roman" panose="02020603050405020304" pitchFamily="18" charset="0"/>
                <a:cs typeface="Times New Roman" panose="02020603050405020304" pitchFamily="18" charset="0"/>
              </a:rPr>
              <a:t>.</a:t>
            </a:r>
          </a:p>
          <a:p>
            <a:pPr marL="533400" indent="-533400" eaLnBrk="1" fontAlgn="auto" hangingPunct="1">
              <a:lnSpc>
                <a:spcPct val="120000"/>
              </a:lnSpc>
              <a:spcAft>
                <a:spcPts val="0"/>
              </a:spcAft>
              <a:buFontTx/>
              <a:buNone/>
              <a:defRPr/>
            </a:pPr>
            <a:r>
              <a:rPr lang="en-US" altLang="en-US" sz="9600" dirty="0">
                <a:solidFill>
                  <a:schemeClr val="tx1"/>
                </a:solidFill>
                <a:latin typeface="Times New Roman" panose="02020603050405020304" pitchFamily="18" charset="0"/>
                <a:cs typeface="Times New Roman" panose="02020603050405020304" pitchFamily="18" charset="0"/>
              </a:rPr>
              <a:t>        - </a:t>
            </a:r>
            <a:r>
              <a:rPr lang="en-US" altLang="en-US" sz="9600" dirty="0" err="1">
                <a:solidFill>
                  <a:schemeClr val="tx1"/>
                </a:solidFill>
                <a:latin typeface="Times New Roman" panose="02020603050405020304" pitchFamily="18" charset="0"/>
                <a:cs typeface="Times New Roman" panose="02020603050405020304" pitchFamily="18" charset="0"/>
              </a:rPr>
              <a:t>Trả</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lời</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câu</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hỏi</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phần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Đọc-hiểu</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văn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bản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sgk</a:t>
            </a:r>
            <a:r>
              <a:rPr lang="en-US" altLang="en-US" sz="9600" dirty="0">
                <a:solidFill>
                  <a:schemeClr val="tx1"/>
                </a:solidFill>
                <a:latin typeface="Times New Roman" panose="02020603050405020304" pitchFamily="18" charset="0"/>
                <a:cs typeface="Times New Roman" panose="02020603050405020304" pitchFamily="18" charset="0"/>
              </a:rPr>
              <a:t>/20.</a:t>
            </a:r>
          </a:p>
          <a:p>
            <a:pPr marL="533400" indent="-533400" eaLnBrk="1" fontAlgn="auto" hangingPunct="1">
              <a:lnSpc>
                <a:spcPct val="120000"/>
              </a:lnSpc>
              <a:spcAft>
                <a:spcPts val="0"/>
              </a:spcAft>
              <a:buFontTx/>
              <a:buNone/>
              <a:defRPr/>
            </a:pPr>
            <a:r>
              <a:rPr lang="en-US" altLang="en-US" sz="9600" dirty="0">
                <a:solidFill>
                  <a:schemeClr val="tx1"/>
                </a:solidFill>
                <a:latin typeface="Times New Roman" panose="02020603050405020304" pitchFamily="18" charset="0"/>
                <a:cs typeface="Times New Roman" panose="02020603050405020304" pitchFamily="18" charset="0"/>
              </a:rPr>
              <a:t>        - </a:t>
            </a:r>
            <a:r>
              <a:rPr lang="en-US" altLang="en-US" sz="9600" dirty="0" err="1">
                <a:solidFill>
                  <a:schemeClr val="tx1"/>
                </a:solidFill>
                <a:latin typeface="Times New Roman" panose="02020603050405020304" pitchFamily="18" charset="0"/>
                <a:cs typeface="Times New Roman" panose="02020603050405020304" pitchFamily="18" charset="0"/>
              </a:rPr>
              <a:t>Chuẩn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bị</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bài</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tập</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phần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Luyện</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tập</a:t>
            </a:r>
            <a:r>
              <a:rPr lang="en-US" altLang="en-US" sz="9600" dirty="0">
                <a:solidFill>
                  <a:schemeClr val="tx1"/>
                </a:solidFill>
                <a:latin typeface="Times New Roman" panose="02020603050405020304" pitchFamily="18" charset="0"/>
                <a:cs typeface="Times New Roman" panose="02020603050405020304" pitchFamily="18" charset="0"/>
              </a:rPr>
              <a:t>/ </a:t>
            </a:r>
            <a:r>
              <a:rPr lang="en-US" altLang="en-US" sz="9600" dirty="0" err="1">
                <a:solidFill>
                  <a:schemeClr val="tx1"/>
                </a:solidFill>
                <a:latin typeface="Times New Roman" panose="02020603050405020304" pitchFamily="18" charset="0"/>
                <a:cs typeface="Times New Roman" panose="02020603050405020304" pitchFamily="18" charset="0"/>
              </a:rPr>
              <a:t>sgk</a:t>
            </a:r>
            <a:r>
              <a:rPr lang="en-US" altLang="en-US" sz="9600" dirty="0">
                <a:solidFill>
                  <a:schemeClr val="tx1"/>
                </a:solidFill>
                <a:latin typeface="Times New Roman" panose="02020603050405020304" pitchFamily="18" charset="0"/>
                <a:cs typeface="Times New Roman" panose="02020603050405020304" pitchFamily="18" charset="0"/>
              </a:rPr>
              <a:t>/ 21.</a:t>
            </a:r>
          </a:p>
        </p:txBody>
      </p:sp>
      <p:pic>
        <p:nvPicPr>
          <p:cNvPr id="27651" name="Picture 5" descr="bball">
            <a:extLst>
              <a:ext uri="{FF2B5EF4-FFF2-40B4-BE49-F238E27FC236}">
                <a16:creationId xmlns:a16="http://schemas.microsoft.com/office/drawing/2014/main" id="{65C7A447-E474-469B-B4AE-2B881ED9F1C8}"/>
              </a:ext>
            </a:extLst>
          </p:cNvPr>
          <p:cNvPicPr>
            <a:picLocks noGrp="1" noChangeAspect="1" noChangeArrowheads="1" noCrop="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8429625" y="1447800"/>
            <a:ext cx="714375" cy="714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7" descr="penpaper3">
            <a:extLst>
              <a:ext uri="{FF2B5EF4-FFF2-40B4-BE49-F238E27FC236}">
                <a16:creationId xmlns:a16="http://schemas.microsoft.com/office/drawing/2014/main" id="{D77FF051-5BC6-4738-965C-CCD64876456F}"/>
              </a:ext>
            </a:extLst>
          </p:cNvPr>
          <p:cNvPicPr>
            <a:picLocks noGrp="1" noChangeAspect="1" noChangeArrowheads="1" noCrop="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8523288" y="533400"/>
            <a:ext cx="620712" cy="6953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AutoShape 3">
            <a:extLst>
              <a:ext uri="{FF2B5EF4-FFF2-40B4-BE49-F238E27FC236}">
                <a16:creationId xmlns:a16="http://schemas.microsoft.com/office/drawing/2014/main" id="{BA5563D8-0796-4130-88C7-6596DBE91570}"/>
              </a:ext>
            </a:extLst>
          </p:cNvPr>
          <p:cNvSpPr>
            <a:spLocks noChangeArrowheads="1"/>
          </p:cNvSpPr>
          <p:nvPr/>
        </p:nvSpPr>
        <p:spPr bwMode="auto">
          <a:xfrm>
            <a:off x="228600" y="1371600"/>
            <a:ext cx="8382000" cy="5257800"/>
          </a:xfrm>
          <a:prstGeom prst="roundRect">
            <a:avLst>
              <a:gd name="adj" fmla="val 16667"/>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7654" name="Picture 4" descr="01_08_W">
            <a:extLst>
              <a:ext uri="{FF2B5EF4-FFF2-40B4-BE49-F238E27FC236}">
                <a16:creationId xmlns:a16="http://schemas.microsoft.com/office/drawing/2014/main" id="{2F59457F-D124-4D2C-9298-F0A4C9B1A81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04800"/>
            <a:ext cx="1041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bball">
            <a:extLst>
              <a:ext uri="{FF2B5EF4-FFF2-40B4-BE49-F238E27FC236}">
                <a16:creationId xmlns:a16="http://schemas.microsoft.com/office/drawing/2014/main" id="{81B35C85-4464-4A96-8889-508042139C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WordArt 8">
            <a:extLst>
              <a:ext uri="{FF2B5EF4-FFF2-40B4-BE49-F238E27FC236}">
                <a16:creationId xmlns:a16="http://schemas.microsoft.com/office/drawing/2014/main" id="{AD13FC8C-4D46-4CC9-BAF3-16A6CB8F0E4F}"/>
              </a:ext>
            </a:extLst>
          </p:cNvPr>
          <p:cNvSpPr>
            <a:spLocks noChangeArrowheads="1" noChangeShapeType="1" noTextEdit="1"/>
          </p:cNvSpPr>
          <p:nvPr/>
        </p:nvSpPr>
        <p:spPr bwMode="auto">
          <a:xfrm>
            <a:off x="1981200" y="152400"/>
            <a:ext cx="6172200" cy="866775"/>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3600" b="0" i="0" u="none" strike="noStrike" kern="10" cap="none" spc="0" normalizeH="0" baseline="0" noProof="0">
                <a:ln w="9525">
                  <a:solidFill>
                    <a:srgbClr val="00FFFF"/>
                  </a:solidFill>
                  <a:round/>
                  <a:headEnd/>
                  <a:tailEnd/>
                </a:ln>
                <a:solidFill>
                  <a:srgbClr val="FF0000"/>
                </a:solidFill>
                <a:effectLst>
                  <a:outerShdw dist="35921"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HƯỚNG DẪN VỀ NHÀ</a:t>
            </a:r>
            <a:endParaRPr kumimoji="0" lang="en-US" sz="3600" b="0" i="0" u="none" strike="noStrike" kern="10" cap="none" spc="0" normalizeH="0" baseline="0" noProof="0">
              <a:ln w="9525">
                <a:solidFill>
                  <a:srgbClr val="00FFFF"/>
                </a:solidFill>
                <a:round/>
                <a:headEnd/>
                <a:tailEnd/>
              </a:ln>
              <a:solidFill>
                <a:srgbClr val="FF0000"/>
              </a:solidFill>
              <a:effectLst>
                <a:outerShdw dist="35921"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grpSp>
        <p:nvGrpSpPr>
          <p:cNvPr id="27657" name="Group 9">
            <a:extLst>
              <a:ext uri="{FF2B5EF4-FFF2-40B4-BE49-F238E27FC236}">
                <a16:creationId xmlns:a16="http://schemas.microsoft.com/office/drawing/2014/main" id="{6ECE2C42-0B6E-4DD7-A94D-DBA9750A2043}"/>
              </a:ext>
            </a:extLst>
          </p:cNvPr>
          <p:cNvGrpSpPr>
            <a:grpSpLocks/>
          </p:cNvGrpSpPr>
          <p:nvPr/>
        </p:nvGrpSpPr>
        <p:grpSpPr bwMode="auto">
          <a:xfrm>
            <a:off x="146050" y="31750"/>
            <a:ext cx="8997950" cy="6910388"/>
            <a:chOff x="92" y="48"/>
            <a:chExt cx="5668" cy="4353"/>
          </a:xfrm>
        </p:grpSpPr>
        <p:grpSp>
          <p:nvGrpSpPr>
            <p:cNvPr id="27658" name="Group 10">
              <a:extLst>
                <a:ext uri="{FF2B5EF4-FFF2-40B4-BE49-F238E27FC236}">
                  <a16:creationId xmlns:a16="http://schemas.microsoft.com/office/drawing/2014/main" id="{153D3E84-E410-458A-A378-B19D856169B8}"/>
                </a:ext>
              </a:extLst>
            </p:cNvPr>
            <p:cNvGrpSpPr>
              <a:grpSpLocks/>
            </p:cNvGrpSpPr>
            <p:nvPr/>
          </p:nvGrpSpPr>
          <p:grpSpPr bwMode="auto">
            <a:xfrm>
              <a:off x="92" y="48"/>
              <a:ext cx="5620" cy="4353"/>
              <a:chOff x="92" y="48"/>
              <a:chExt cx="5620" cy="4353"/>
            </a:xfrm>
          </p:grpSpPr>
          <p:grpSp>
            <p:nvGrpSpPr>
              <p:cNvPr id="27661" name="Group 4">
                <a:extLst>
                  <a:ext uri="{FF2B5EF4-FFF2-40B4-BE49-F238E27FC236}">
                    <a16:creationId xmlns:a16="http://schemas.microsoft.com/office/drawing/2014/main" id="{3FB1481F-3344-408A-9666-C3873D0B71C6}"/>
                  </a:ext>
                </a:extLst>
              </p:cNvPr>
              <p:cNvGrpSpPr>
                <a:grpSpLocks/>
              </p:cNvGrpSpPr>
              <p:nvPr/>
            </p:nvGrpSpPr>
            <p:grpSpPr bwMode="auto">
              <a:xfrm rot="10800000">
                <a:off x="96" y="48"/>
                <a:ext cx="5568" cy="48"/>
                <a:chOff x="384" y="864"/>
                <a:chExt cx="3600" cy="102"/>
              </a:xfrm>
            </p:grpSpPr>
            <p:pic>
              <p:nvPicPr>
                <p:cNvPr id="27671" name="Picture 5" descr="thin bar2">
                  <a:extLst>
                    <a:ext uri="{FF2B5EF4-FFF2-40B4-BE49-F238E27FC236}">
                      <a16:creationId xmlns:a16="http://schemas.microsoft.com/office/drawing/2014/main" id="{DA669A6C-764D-4C2A-BABB-7B53CB46088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4" y="864"/>
                  <a:ext cx="360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6" descr="thin bar2">
                  <a:extLst>
                    <a:ext uri="{FF2B5EF4-FFF2-40B4-BE49-F238E27FC236}">
                      <a16:creationId xmlns:a16="http://schemas.microsoft.com/office/drawing/2014/main" id="{01730B75-223C-40E8-8D64-8316AD09365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4" y="960"/>
                  <a:ext cx="360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62" name="Group 7">
                <a:extLst>
                  <a:ext uri="{FF2B5EF4-FFF2-40B4-BE49-F238E27FC236}">
                    <a16:creationId xmlns:a16="http://schemas.microsoft.com/office/drawing/2014/main" id="{FAA052C2-B405-46F4-A48B-FEE9CD6FF61C}"/>
                  </a:ext>
                </a:extLst>
              </p:cNvPr>
              <p:cNvGrpSpPr>
                <a:grpSpLocks/>
              </p:cNvGrpSpPr>
              <p:nvPr/>
            </p:nvGrpSpPr>
            <p:grpSpPr bwMode="auto">
              <a:xfrm rot="10800000" flipV="1">
                <a:off x="96" y="4224"/>
                <a:ext cx="5568" cy="48"/>
                <a:chOff x="384" y="864"/>
                <a:chExt cx="3600" cy="102"/>
              </a:xfrm>
            </p:grpSpPr>
            <p:pic>
              <p:nvPicPr>
                <p:cNvPr id="27669" name="Picture 8" descr="thin bar2">
                  <a:extLst>
                    <a:ext uri="{FF2B5EF4-FFF2-40B4-BE49-F238E27FC236}">
                      <a16:creationId xmlns:a16="http://schemas.microsoft.com/office/drawing/2014/main" id="{20F142D3-3F20-4CBE-B70F-3C06B56B51C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4" y="864"/>
                  <a:ext cx="360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9" descr="thin bar2">
                  <a:extLst>
                    <a:ext uri="{FF2B5EF4-FFF2-40B4-BE49-F238E27FC236}">
                      <a16:creationId xmlns:a16="http://schemas.microsoft.com/office/drawing/2014/main" id="{AA4BB800-92F4-4125-9CD3-1505E3F292B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4" y="960"/>
                  <a:ext cx="360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63" name="Group 10">
                <a:extLst>
                  <a:ext uri="{FF2B5EF4-FFF2-40B4-BE49-F238E27FC236}">
                    <a16:creationId xmlns:a16="http://schemas.microsoft.com/office/drawing/2014/main" id="{0AB0946E-F06D-4896-9D5C-3C0E0CDCBAB7}"/>
                  </a:ext>
                </a:extLst>
              </p:cNvPr>
              <p:cNvGrpSpPr>
                <a:grpSpLocks/>
              </p:cNvGrpSpPr>
              <p:nvPr/>
            </p:nvGrpSpPr>
            <p:grpSpPr bwMode="auto">
              <a:xfrm rot="5400000">
                <a:off x="-1876" y="2017"/>
                <a:ext cx="4352" cy="415"/>
                <a:chOff x="384" y="-11"/>
                <a:chExt cx="3709" cy="881"/>
              </a:xfrm>
            </p:grpSpPr>
            <p:pic>
              <p:nvPicPr>
                <p:cNvPr id="27667" name="Picture 11" descr="thin bar2">
                  <a:extLst>
                    <a:ext uri="{FF2B5EF4-FFF2-40B4-BE49-F238E27FC236}">
                      <a16:creationId xmlns:a16="http://schemas.microsoft.com/office/drawing/2014/main" id="{6AFE4ECC-FDDD-4249-9E76-9D5D0E8E9DE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4" y="864"/>
                  <a:ext cx="360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12" descr="thin bar2">
                  <a:extLst>
                    <a:ext uri="{FF2B5EF4-FFF2-40B4-BE49-F238E27FC236}">
                      <a16:creationId xmlns:a16="http://schemas.microsoft.com/office/drawing/2014/main" id="{307E0FB5-F702-4E5D-A4B3-D485A8E7F36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3" y="-11"/>
                  <a:ext cx="360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64" name="Group 13">
                <a:extLst>
                  <a:ext uri="{FF2B5EF4-FFF2-40B4-BE49-F238E27FC236}">
                    <a16:creationId xmlns:a16="http://schemas.microsoft.com/office/drawing/2014/main" id="{33C34D21-8879-4D3D-A32E-12416175A0AC}"/>
                  </a:ext>
                </a:extLst>
              </p:cNvPr>
              <p:cNvGrpSpPr>
                <a:grpSpLocks/>
              </p:cNvGrpSpPr>
              <p:nvPr/>
            </p:nvGrpSpPr>
            <p:grpSpPr bwMode="auto">
              <a:xfrm rot="16200000" flipH="1">
                <a:off x="3600" y="2160"/>
                <a:ext cx="4176" cy="48"/>
                <a:chOff x="384" y="864"/>
                <a:chExt cx="3600" cy="102"/>
              </a:xfrm>
            </p:grpSpPr>
            <p:pic>
              <p:nvPicPr>
                <p:cNvPr id="27665" name="Picture 14" descr="thin bar2">
                  <a:extLst>
                    <a:ext uri="{FF2B5EF4-FFF2-40B4-BE49-F238E27FC236}">
                      <a16:creationId xmlns:a16="http://schemas.microsoft.com/office/drawing/2014/main" id="{184CBE0E-9ECA-4463-B5B2-94B727C2811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4" y="864"/>
                  <a:ext cx="360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15" descr="thin bar2">
                  <a:extLst>
                    <a:ext uri="{FF2B5EF4-FFF2-40B4-BE49-F238E27FC236}">
                      <a16:creationId xmlns:a16="http://schemas.microsoft.com/office/drawing/2014/main" id="{02763D5F-B15C-4C26-9227-2C7A6A0D8A6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4" y="960"/>
                  <a:ext cx="360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27659" name="Object 23">
              <a:extLst>
                <a:ext uri="{FF2B5EF4-FFF2-40B4-BE49-F238E27FC236}">
                  <a16:creationId xmlns:a16="http://schemas.microsoft.com/office/drawing/2014/main" id="{E65966BB-4321-401C-93DD-F21715137AE7}"/>
                </a:ext>
              </a:extLst>
            </p:cNvPr>
            <p:cNvGraphicFramePr>
              <a:graphicFrameLocks noChangeAspect="1"/>
            </p:cNvGraphicFramePr>
            <p:nvPr/>
          </p:nvGraphicFramePr>
          <p:xfrm>
            <a:off x="524" y="153"/>
            <a:ext cx="720" cy="718"/>
          </p:xfrm>
          <a:graphic>
            <a:graphicData uri="http://schemas.openxmlformats.org/presentationml/2006/ole">
              <mc:AlternateContent xmlns:mc="http://schemas.openxmlformats.org/markup-compatibility/2006">
                <mc:Choice xmlns:v="urn:schemas-microsoft-com:vml" Requires="v">
                  <p:oleObj spid="_x0000_s1028" name="Clip" r:id="rId7" imgW="1278331" imgH="1273759" progId="MS_ClipArt_Gallery.2">
                    <p:embed/>
                  </p:oleObj>
                </mc:Choice>
                <mc:Fallback>
                  <p:oleObj name="Clip" r:id="rId7" imgW="1278331" imgH="1273759" progId="MS_ClipArt_Gallery.2">
                    <p:embed/>
                    <p:pic>
                      <p:nvPicPr>
                        <p:cNvPr id="27659" name="Object 23">
                          <a:extLst>
                            <a:ext uri="{FF2B5EF4-FFF2-40B4-BE49-F238E27FC236}">
                              <a16:creationId xmlns:a16="http://schemas.microsoft.com/office/drawing/2014/main" id="{E65966BB-4321-401C-93DD-F21715137A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 y="153"/>
                          <a:ext cx="720" cy="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0" name="Object 24">
              <a:extLst>
                <a:ext uri="{FF2B5EF4-FFF2-40B4-BE49-F238E27FC236}">
                  <a16:creationId xmlns:a16="http://schemas.microsoft.com/office/drawing/2014/main" id="{8AB6FEFD-0910-429E-890A-9E088B8B82E4}"/>
                </a:ext>
              </a:extLst>
            </p:cNvPr>
            <p:cNvGraphicFramePr>
              <a:graphicFrameLocks noChangeAspect="1"/>
            </p:cNvGraphicFramePr>
            <p:nvPr/>
          </p:nvGraphicFramePr>
          <p:xfrm>
            <a:off x="5040" y="3660"/>
            <a:ext cx="720" cy="660"/>
          </p:xfrm>
          <a:graphic>
            <a:graphicData uri="http://schemas.openxmlformats.org/presentationml/2006/ole">
              <mc:AlternateContent xmlns:mc="http://schemas.openxmlformats.org/markup-compatibility/2006">
                <mc:Choice xmlns:v="urn:schemas-microsoft-com:vml" Requires="v">
                  <p:oleObj spid="_x0000_s1029" name="Clip" r:id="rId9" imgW="1999793" imgH="1831543" progId="MS_ClipArt_Gallery.2">
                    <p:embed/>
                  </p:oleObj>
                </mc:Choice>
                <mc:Fallback>
                  <p:oleObj name="Clip" r:id="rId9" imgW="1999793" imgH="1831543" progId="MS_ClipArt_Gallery.2">
                    <p:embed/>
                    <p:pic>
                      <p:nvPicPr>
                        <p:cNvPr id="27660" name="Object 24">
                          <a:extLst>
                            <a:ext uri="{FF2B5EF4-FFF2-40B4-BE49-F238E27FC236}">
                              <a16:creationId xmlns:a16="http://schemas.microsoft.com/office/drawing/2014/main" id="{8AB6FEFD-0910-429E-890A-9E088B8B82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0" y="3660"/>
                          <a:ext cx="720" cy="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1970">
                                            <p:txEl>
                                              <p:pRg st="0" end="0"/>
                                            </p:txEl>
                                          </p:spTgt>
                                        </p:tgtEl>
                                        <p:attrNameLst>
                                          <p:attrName>style.visibility</p:attrName>
                                        </p:attrNameLst>
                                      </p:cBhvr>
                                      <p:to>
                                        <p:strVal val="visible"/>
                                      </p:to>
                                    </p:set>
                                    <p:anim calcmode="lin" valueType="num">
                                      <p:cBhvr>
                                        <p:cTn id="7" dur="500" fill="hold"/>
                                        <p:tgtEl>
                                          <p:spTgt spid="2119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197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197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1970">
                                            <p:txEl>
                                              <p:pRg st="1" end="1"/>
                                            </p:txEl>
                                          </p:spTgt>
                                        </p:tgtEl>
                                        <p:attrNameLst>
                                          <p:attrName>style.visibility</p:attrName>
                                        </p:attrNameLst>
                                      </p:cBhvr>
                                      <p:to>
                                        <p:strVal val="visible"/>
                                      </p:to>
                                    </p:set>
                                    <p:anim calcmode="lin" valueType="num">
                                      <p:cBhvr>
                                        <p:cTn id="14" dur="500" fill="hold"/>
                                        <p:tgtEl>
                                          <p:spTgt spid="21197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1197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1197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1970">
                                            <p:txEl>
                                              <p:pRg st="2" end="2"/>
                                            </p:txEl>
                                          </p:spTgt>
                                        </p:tgtEl>
                                        <p:attrNameLst>
                                          <p:attrName>style.visibility</p:attrName>
                                        </p:attrNameLst>
                                      </p:cBhvr>
                                      <p:to>
                                        <p:strVal val="visible"/>
                                      </p:to>
                                    </p:set>
                                    <p:anim calcmode="lin" valueType="num">
                                      <p:cBhvr>
                                        <p:cTn id="21" dur="500" fill="hold"/>
                                        <p:tgtEl>
                                          <p:spTgt spid="21197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1197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1197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1970">
                                            <p:txEl>
                                              <p:pRg st="4" end="4"/>
                                            </p:txEl>
                                          </p:spTgt>
                                        </p:tgtEl>
                                        <p:attrNameLst>
                                          <p:attrName>style.visibility</p:attrName>
                                        </p:attrNameLst>
                                      </p:cBhvr>
                                      <p:to>
                                        <p:strVal val="visible"/>
                                      </p:to>
                                    </p:set>
                                    <p:anim calcmode="lin" valueType="num">
                                      <p:cBhvr>
                                        <p:cTn id="28" dur="500" fill="hold"/>
                                        <p:tgtEl>
                                          <p:spTgt spid="211970">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11970">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11970">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11970">
                                            <p:txEl>
                                              <p:pRg st="5" end="5"/>
                                            </p:txEl>
                                          </p:spTgt>
                                        </p:tgtEl>
                                        <p:attrNameLst>
                                          <p:attrName>style.visibility</p:attrName>
                                        </p:attrNameLst>
                                      </p:cBhvr>
                                      <p:to>
                                        <p:strVal val="visible"/>
                                      </p:to>
                                    </p:set>
                                    <p:anim calcmode="lin" valueType="num">
                                      <p:cBhvr>
                                        <p:cTn id="35" dur="500" fill="hold"/>
                                        <p:tgtEl>
                                          <p:spTgt spid="211970">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11970">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11970">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11970">
                                            <p:txEl>
                                              <p:pRg st="6" end="6"/>
                                            </p:txEl>
                                          </p:spTgt>
                                        </p:tgtEl>
                                        <p:attrNameLst>
                                          <p:attrName>style.visibility</p:attrName>
                                        </p:attrNameLst>
                                      </p:cBhvr>
                                      <p:to>
                                        <p:strVal val="visible"/>
                                      </p:to>
                                    </p:set>
                                    <p:anim calcmode="lin" valueType="num">
                                      <p:cBhvr>
                                        <p:cTn id="42" dur="500" fill="hold"/>
                                        <p:tgtEl>
                                          <p:spTgt spid="211970">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11970">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11970">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11970">
                                            <p:txEl>
                                              <p:pRg st="7" end="7"/>
                                            </p:txEl>
                                          </p:spTgt>
                                        </p:tgtEl>
                                        <p:attrNameLst>
                                          <p:attrName>style.visibility</p:attrName>
                                        </p:attrNameLst>
                                      </p:cBhvr>
                                      <p:to>
                                        <p:strVal val="visible"/>
                                      </p:to>
                                    </p:set>
                                    <p:anim calcmode="lin" valueType="num">
                                      <p:cBhvr>
                                        <p:cTn id="49" dur="500" fill="hold"/>
                                        <p:tgtEl>
                                          <p:spTgt spid="211970">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11970">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119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a:extLst>
              <a:ext uri="{FF2B5EF4-FFF2-40B4-BE49-F238E27FC236}">
                <a16:creationId xmlns:a16="http://schemas.microsoft.com/office/drawing/2014/main" id="{D7C997F7-A84F-42AE-9B6A-96281570472C}"/>
              </a:ext>
            </a:extLst>
          </p:cNvPr>
          <p:cNvSpPr>
            <a:spLocks noChangeArrowheads="1"/>
          </p:cNvSpPr>
          <p:nvPr/>
        </p:nvSpPr>
        <p:spPr bwMode="auto">
          <a:xfrm>
            <a:off x="304800" y="-243408"/>
            <a:ext cx="31150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II.</a:t>
            </a:r>
            <a:r>
              <a:rPr kumimoji="0" lang="pt-BR" altLang="en-US" sz="32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altLang="en-US" sz="3200" b="1" i="0" u="sng"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Luyện tập</a:t>
            </a:r>
            <a:r>
              <a:rPr kumimoji="0" lang="pt-BR" altLang="en-US" sz="32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4" descr="thuyet minh ve chiec non la">
            <a:extLst>
              <a:ext uri="{FF2B5EF4-FFF2-40B4-BE49-F238E27FC236}">
                <a16:creationId xmlns:a16="http://schemas.microsoft.com/office/drawing/2014/main" id="{5299B164-202D-4CC0-A416-AF11805ED039}"/>
              </a:ext>
            </a:extLst>
          </p:cNvPr>
          <p:cNvPicPr>
            <a:picLocks noChangeAspect="1" noChangeArrowheads="1"/>
          </p:cNvPicPr>
          <p:nvPr/>
        </p:nvPicPr>
        <p:blipFill>
          <a:blip r:embed="rId2"/>
          <a:srcRect/>
          <a:stretch>
            <a:fillRect/>
          </a:stretch>
        </p:blipFill>
        <p:spPr bwMode="auto">
          <a:xfrm>
            <a:off x="285720" y="901054"/>
            <a:ext cx="3998248" cy="2887985"/>
          </a:xfrm>
          <a:prstGeom prst="rect">
            <a:avLst/>
          </a:prstGeom>
          <a:noFill/>
        </p:spPr>
      </p:pic>
      <p:pic>
        <p:nvPicPr>
          <p:cNvPr id="4" name="Picture 2" descr="thuyáº¿t minh vá» chiáº¿c nÃ³n lÃ¡">
            <a:extLst>
              <a:ext uri="{FF2B5EF4-FFF2-40B4-BE49-F238E27FC236}">
                <a16:creationId xmlns:a16="http://schemas.microsoft.com/office/drawing/2014/main" id="{DB3D2DD5-EA79-496A-8B0C-3669396E3B47}"/>
              </a:ext>
            </a:extLst>
          </p:cNvPr>
          <p:cNvPicPr>
            <a:picLocks noChangeAspect="1" noChangeArrowheads="1"/>
          </p:cNvPicPr>
          <p:nvPr/>
        </p:nvPicPr>
        <p:blipFill>
          <a:blip r:embed="rId3"/>
          <a:srcRect/>
          <a:stretch>
            <a:fillRect/>
          </a:stretch>
        </p:blipFill>
        <p:spPr bwMode="auto">
          <a:xfrm>
            <a:off x="4283968" y="3753746"/>
            <a:ext cx="4680520" cy="2887984"/>
          </a:xfrm>
          <a:prstGeom prst="rect">
            <a:avLst/>
          </a:prstGeom>
          <a:noFill/>
        </p:spPr>
      </p:pic>
      <p:sp>
        <p:nvSpPr>
          <p:cNvPr id="5" name="TextBox 4">
            <a:extLst>
              <a:ext uri="{FF2B5EF4-FFF2-40B4-BE49-F238E27FC236}">
                <a16:creationId xmlns:a16="http://schemas.microsoft.com/office/drawing/2014/main" id="{0778C957-2465-4610-93BB-18A02BDDF4AE}"/>
              </a:ext>
            </a:extLst>
          </p:cNvPr>
          <p:cNvSpPr txBox="1"/>
          <p:nvPr/>
        </p:nvSpPr>
        <p:spPr>
          <a:xfrm>
            <a:off x="5076056" y="1179909"/>
            <a:ext cx="3571868" cy="1384995"/>
          </a:xfrm>
          <a:prstGeom prst="rect">
            <a:avLst/>
          </a:prstGeom>
          <a:noFill/>
        </p:spPr>
        <p:txBody>
          <a:bodyPr wrap="square" rtlCol="0">
            <a:spAutoFit/>
          </a:bodyPr>
          <a:lstStyle/>
          <a:p>
            <a:r>
              <a:rPr lang="en-US" sz="2800" b="1" dirty="0" err="1">
                <a:solidFill>
                  <a:prstClr val="black"/>
                </a:solidFill>
                <a:latin typeface="Times New Roman" pitchFamily="18" charset="0"/>
                <a:cs typeface="Times New Roman" pitchFamily="18" charset="0"/>
              </a:rPr>
              <a:t>Đề</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bài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Thuyết</a:t>
            </a:r>
            <a:r>
              <a:rPr lang="en-US" sz="2800" b="1" dirty="0">
                <a:solidFill>
                  <a:prstClr val="black"/>
                </a:solidFill>
                <a:latin typeface="Times New Roman" pitchFamily="18" charset="0"/>
                <a:cs typeface="Times New Roman" pitchFamily="18" charset="0"/>
              </a:rPr>
              <a:t> minh </a:t>
            </a:r>
            <a:r>
              <a:rPr lang="en-US" sz="2800" b="1" dirty="0" err="1">
                <a:solidFill>
                  <a:prstClr val="black"/>
                </a:solidFill>
                <a:latin typeface="Times New Roman" pitchFamily="18" charset="0"/>
                <a:cs typeface="Times New Roman" pitchFamily="18" charset="0"/>
              </a:rPr>
              <a:t>về</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chiếc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nón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lá</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Việt</a:t>
            </a:r>
            <a:r>
              <a:rPr lang="en-US" sz="2800" b="1" dirty="0">
                <a:solidFill>
                  <a:prstClr val="black"/>
                </a:solidFill>
                <a:latin typeface="Times New Roman" pitchFamily="18" charset="0"/>
                <a:cs typeface="Times New Roman" pitchFamily="18" charset="0"/>
              </a:rPr>
              <a:t>  Nam</a:t>
            </a:r>
          </a:p>
        </p:txBody>
      </p:sp>
    </p:spTree>
    <p:extLst>
      <p:ext uri="{BB962C8B-B14F-4D97-AF65-F5344CB8AC3E}">
        <p14:creationId xmlns:p14="http://schemas.microsoft.com/office/powerpoint/2010/main" val="12604669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8789">
                                            <p:txEl>
                                              <p:pRg st="2" end="2"/>
                                            </p:txEl>
                                          </p:spTgt>
                                        </p:tgtEl>
                                        <p:attrNameLst>
                                          <p:attrName>style.visibility</p:attrName>
                                        </p:attrNameLst>
                                      </p:cBhvr>
                                      <p:to>
                                        <p:strVal val="visible"/>
                                      </p:to>
                                    </p:set>
                                    <p:anim calcmode="discrete" valueType="clr">
                                      <p:cBhvr override="childStyle">
                                        <p:cTn id="7" dur="80"/>
                                        <p:tgtEl>
                                          <p:spTgt spid="11878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878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1878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642918"/>
            <a:ext cx="5214974" cy="954107"/>
          </a:xfrm>
          <a:prstGeom prst="rect">
            <a:avLst/>
          </a:prstGeom>
          <a:noFill/>
        </p:spPr>
        <p:txBody>
          <a:bodyPr wrap="square" rtlCol="0">
            <a:spAutoFit/>
          </a:bodyPr>
          <a:lstStyle/>
          <a:p>
            <a:pPr>
              <a:buFontTx/>
              <a:buChar char="-"/>
            </a:pP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thuyết</a:t>
            </a:r>
            <a:r>
              <a:rPr lang="en-US" sz="2800" b="1" dirty="0">
                <a:latin typeface="Times New Roman" pitchFamily="18" charset="0"/>
                <a:cs typeface="Times New Roman" pitchFamily="18" charset="0"/>
              </a:rPr>
              <a:t> minh</a:t>
            </a:r>
            <a:r>
              <a:rPr lang="en-US" dirty="0"/>
              <a:t>: </a:t>
            </a:r>
          </a:p>
        </p:txBody>
      </p:sp>
      <p:sp>
        <p:nvSpPr>
          <p:cNvPr id="5" name="TextBox 4"/>
          <p:cNvSpPr txBox="1"/>
          <p:nvPr/>
        </p:nvSpPr>
        <p:spPr>
          <a:xfrm>
            <a:off x="2571736" y="642918"/>
            <a:ext cx="4786346"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Thuyết</a:t>
            </a:r>
            <a:r>
              <a:rPr lang="en-US" sz="2800" b="1" dirty="0">
                <a:solidFill>
                  <a:srgbClr val="FF0000"/>
                </a:solidFill>
                <a:latin typeface="Times New Roman" pitchFamily="18" charset="0"/>
                <a:cs typeface="Times New Roman" pitchFamily="18" charset="0"/>
              </a:rPr>
              <a:t> minh</a:t>
            </a:r>
          </a:p>
        </p:txBody>
      </p:sp>
      <p:sp>
        <p:nvSpPr>
          <p:cNvPr id="6" name="TextBox 5"/>
          <p:cNvSpPr txBox="1"/>
          <p:nvPr/>
        </p:nvSpPr>
        <p:spPr>
          <a:xfrm>
            <a:off x="4714876" y="1052736"/>
            <a:ext cx="4429124"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Chiếc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Nam</a:t>
            </a:r>
          </a:p>
        </p:txBody>
      </p:sp>
      <p:pic>
        <p:nvPicPr>
          <p:cNvPr id="8" name="Picture 6" descr="Thuyáº¿t minh vá» chiáº¿c nÃ³n lÃ¡ - bÃ i 4"/>
          <p:cNvPicPr>
            <a:picLocks noChangeAspect="1" noChangeArrowheads="1"/>
          </p:cNvPicPr>
          <p:nvPr/>
        </p:nvPicPr>
        <p:blipFill>
          <a:blip r:embed="rId2"/>
          <a:srcRect/>
          <a:stretch>
            <a:fillRect/>
          </a:stretch>
        </p:blipFill>
        <p:spPr bwMode="auto">
          <a:xfrm>
            <a:off x="0" y="2071678"/>
            <a:ext cx="9144000" cy="4786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0"/>
            <a:ext cx="8929718" cy="6555641"/>
          </a:xfrm>
          <a:prstGeom prst="rect">
            <a:avLst/>
          </a:prstGeom>
          <a:noFill/>
        </p:spPr>
        <p:txBody>
          <a:bodyPr wrap="square" rtlCol="0">
            <a:spAutoFit/>
          </a:bodyPr>
          <a:lstStyle/>
          <a:p>
            <a:pPr>
              <a:buFont typeface="Arial" charset="0"/>
              <a:buChar char="•"/>
            </a:pPr>
            <a:r>
              <a:rPr lang="en-US" sz="2800" b="1" dirty="0">
                <a:latin typeface="Times New Roman" pitchFamily="18" charset="0"/>
                <a:cs typeface="Times New Roman" pitchFamily="18" charset="0"/>
              </a:rPr>
              <a:t> DÀN Ý:</a:t>
            </a:r>
          </a:p>
          <a:p>
            <a:r>
              <a:rPr lang="pt-BR" sz="2800" b="1" dirty="0">
                <a:latin typeface="Times New Roman" pitchFamily="18" charset="0"/>
                <a:cs typeface="Times New Roman" pitchFamily="18" charset="0"/>
              </a:rPr>
              <a:t>I. </a:t>
            </a:r>
            <a:r>
              <a:rPr lang="pt-BR" sz="2800" b="1" u="sng" dirty="0">
                <a:latin typeface="Times New Roman" pitchFamily="18" charset="0"/>
                <a:cs typeface="Times New Roman" pitchFamily="18" charset="0"/>
              </a:rPr>
              <a:t>Mở bài:</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Giới thiệu đối tượng thuyết minh( Nêu khái quát ý nghĩa của  chiếc nón lá trong đời sống dân tộc hoặc trích dẫn một vài câu thơ, một vài ý kiến về chiếc nón lá VN, hoặc nhập vai chiếc nón tự giới thiệu về mình).</a:t>
            </a:r>
            <a:endParaRPr lang="en-US" sz="2800" dirty="0">
              <a:latin typeface="Times New Roman" pitchFamily="18" charset="0"/>
              <a:cs typeface="Times New Roman" pitchFamily="18" charset="0"/>
            </a:endParaRPr>
          </a:p>
          <a:p>
            <a:r>
              <a:rPr lang="pt-BR" sz="2800" b="1" dirty="0">
                <a:latin typeface="Times New Roman" pitchFamily="18" charset="0"/>
                <a:cs typeface="Times New Roman" pitchFamily="18" charset="0"/>
              </a:rPr>
              <a:t>II.</a:t>
            </a:r>
            <a:r>
              <a:rPr lang="pt-BR" sz="2800" b="1" u="sng" dirty="0">
                <a:latin typeface="Times New Roman" pitchFamily="18" charset="0"/>
                <a:cs typeface="Times New Roman" pitchFamily="18" charset="0"/>
              </a:rPr>
              <a:t>Thân bài</a:t>
            </a:r>
            <a:r>
              <a:rPr lang="pt-BR" sz="2800" dirty="0">
                <a:latin typeface="Times New Roman" pitchFamily="18" charset="0"/>
                <a:cs typeface="Times New Roman" pitchFamily="18" charset="0"/>
              </a:rPr>
              <a:t>: Thuyết minh đối tượng</a:t>
            </a:r>
            <a:endParaRPr lang="en-US" sz="2800" dirty="0">
              <a:latin typeface="Times New Roman" pitchFamily="18" charset="0"/>
              <a:cs typeface="Times New Roman" pitchFamily="18" charset="0"/>
            </a:endParaRPr>
          </a:p>
          <a:p>
            <a:r>
              <a:rPr lang="pt-BR" sz="2800" b="1" dirty="0">
                <a:latin typeface="Times New Roman" pitchFamily="18" charset="0"/>
                <a:cs typeface="Times New Roman" pitchFamily="18" charset="0"/>
              </a:rPr>
              <a:t>1.Nguồn gốc xuất xứ và chủng loại, những làng nghề làm nón nổi tiếng.</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 Nguồn gốc: Chiếc nón lá xuất hiện sớm trong lịch sử dân tộc VN. Hình ảnh tiền thân của nó đó được chạm khắc trên trống đồng Ngọc Lũ và  thạp đồng Đào Thịnh  cách đây 2500-3000 năm.</a:t>
            </a:r>
            <a:endParaRPr lang="en-US" sz="2800" dirty="0">
              <a:latin typeface="Times New Roman" pitchFamily="18" charset="0"/>
              <a:cs typeface="Times New Roman" pitchFamily="18" charset="0"/>
            </a:endParaRPr>
          </a:p>
          <a:p>
            <a:endParaRPr lang="en-US" sz="2800" b="1" dirty="0">
              <a:latin typeface="Times New Roman" pitchFamily="18" charset="0"/>
              <a:cs typeface="Times New Roman" pitchFamily="18" charset="0"/>
            </a:endParaRPr>
          </a:p>
          <a:p>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Thuyáº¿t minh vá» chiáº¿c nÃ³n lÃ¡ - bÃ i 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Thuyáº¿t minh vá» chiáº¿c nÃ³n lÃ¡ - bÃ i 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14282" y="285728"/>
            <a:ext cx="8643998" cy="6124754"/>
          </a:xfrm>
          <a:prstGeom prst="rect">
            <a:avLst/>
          </a:prstGeom>
          <a:noFill/>
        </p:spPr>
        <p:txBody>
          <a:bodyPr wrap="square" rtlCol="0">
            <a:spAutoFit/>
          </a:bodyPr>
          <a:lstStyle/>
          <a:p>
            <a:pPr algn="just"/>
            <a:r>
              <a:rPr lang="pt-BR" sz="2800" dirty="0">
                <a:latin typeface="Times New Roman" pitchFamily="18" charset="0"/>
                <a:cs typeface="Times New Roman" pitchFamily="18" charset="0"/>
              </a:rPr>
              <a:t>- Chủng loại: Chiếc nón thông dụng là nón lá, người Bình Định có nón ngựa làm bằng lá dứa chuyên dùng đội khi đi cưỡi ngựa.Người Bắc Ninh có nón thúng quai thao,người Huế có nón bài thơ. Lính tráng thời xưa hay đội nón dấu. Ngoài ra còn có nón rơm, nón khua (dùng cho người hầu các quan lại).....</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Những làng nghề nón  nổi tiếng: Nón làng Chuông (Hà Tây) bền và đẹp từng là vật để cung tiến hoàng hậu, công chúa, là kỉ vật của những cô gái khi lên xe hoa về nhà chồng, nón Gò Găng (Bình Định), nón Huế thanh mảnh.....</a:t>
            </a:r>
            <a:endParaRPr lang="en-US" sz="2800" dirty="0">
              <a:latin typeface="Times New Roman" pitchFamily="18" charset="0"/>
              <a:cs typeface="Times New Roman" pitchFamily="18" charset="0"/>
            </a:endParaRPr>
          </a:p>
          <a:p>
            <a:pPr algn="just"/>
            <a:r>
              <a:rPr lang="pt-BR" sz="2800" b="1" dirty="0">
                <a:latin typeface="Times New Roman" pitchFamily="18" charset="0"/>
                <a:cs typeface="Times New Roman" pitchFamily="18" charset="0"/>
              </a:rPr>
              <a:t>2. Đặc điểm của chiếc nón.</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Nguyên liệu làm nón: lá cọ, lá hồi, lá dứa, bẹ măng khô....rơm, tre...</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44624"/>
            <a:ext cx="8822214" cy="7417415"/>
          </a:xfrm>
          <a:prstGeom prst="rect">
            <a:avLst/>
          </a:prstGeom>
          <a:noFill/>
        </p:spPr>
        <p:txBody>
          <a:bodyPr wrap="square" rtlCol="0">
            <a:spAutoFit/>
          </a:bodyPr>
          <a:lstStyle/>
          <a:p>
            <a:pPr algn="just"/>
            <a:r>
              <a:rPr lang="pt-BR" sz="2800" dirty="0">
                <a:latin typeface="Times New Roman" pitchFamily="18" charset="0"/>
                <a:cs typeface="Times New Roman" pitchFamily="18" charset="0"/>
              </a:rPr>
              <a:t>- Hình dáng: Hình chóp như một chiếc kim tự tháp thu nhỏ. Đường kính rộng 41 cm</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Cấu tạo: 3 phần: Khung nón, vành nón và chóp nón</a:t>
            </a:r>
            <a:endParaRPr lang="en-US" sz="2800" dirty="0">
              <a:latin typeface="Times New Roman" pitchFamily="18" charset="0"/>
              <a:cs typeface="Times New Roman" pitchFamily="18" charset="0"/>
            </a:endParaRPr>
          </a:p>
          <a:p>
            <a:pPr algn="just"/>
            <a:r>
              <a:rPr lang="pt-BR" sz="2800" b="1" dirty="0">
                <a:latin typeface="Times New Roman" pitchFamily="18" charset="0"/>
                <a:cs typeface="Times New Roman" pitchFamily="18" charset="0"/>
              </a:rPr>
              <a:t>3. Qui trình làm nón:</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Chọn và làm lá: </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Lá  non, không bị sâu và rách.</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Lá được vò trong cát, sau đó phơi dưới nắng nhẹ hay sấy trong  cho chuyển thành màu trắng rồi hơ qua 1 lượt diêm sinh cho lá bền không mốc.</a:t>
            </a:r>
          </a:p>
          <a:p>
            <a:pPr algn="just"/>
            <a:r>
              <a:rPr lang="pt-BR" sz="2800" dirty="0">
                <a:latin typeface="Times New Roman" pitchFamily="18" charset="0"/>
                <a:cs typeface="Times New Roman" pitchFamily="18" charset="0"/>
              </a:rPr>
              <a:t>+ Lấy giẻ nhúng nước, đem hơ trên lửa cho nóng rồi chà nhẹ lên lá để lá thẳng và những đường gân cũng bằng với mặt lá, rồi treo lên từng chùm cho lá thẳng.</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Uốn và nức vành:</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Vành nón được làm từ cật nứa vót nhẵn. Dùng cây mác sắc, chuốt mỏng từng sợi tre thành 16 nan vành.</a:t>
            </a:r>
            <a:endParaRPr lang="en-US" sz="2800" dirty="0">
              <a:latin typeface="Times New Roman" pitchFamily="18" charset="0"/>
              <a:cs typeface="Times New Roman" pitchFamily="18" charset="0"/>
            </a:endParaRPr>
          </a:p>
          <a:p>
            <a:endParaRPr lang="pt-BR"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0"/>
            <a:ext cx="8534752" cy="7263527"/>
          </a:xfrm>
          <a:prstGeom prst="rect">
            <a:avLst/>
          </a:prstGeom>
          <a:noFill/>
        </p:spPr>
        <p:txBody>
          <a:bodyPr wrap="square" rtlCol="0">
            <a:spAutoFit/>
          </a:bodyPr>
          <a:lstStyle/>
          <a:p>
            <a:pPr algn="just"/>
            <a:r>
              <a:rPr lang="pt-BR" sz="2800" dirty="0">
                <a:latin typeface="Times New Roman" pitchFamily="18" charset="0"/>
                <a:cs typeface="Times New Roman" pitchFamily="18" charset="0"/>
              </a:rPr>
              <a:t>+ Khung nón được những người thợ cao tay làm sẵn có sáu cây sườn chính, khoảng cách giống nhau để gài 16 nan vành lớn nhỏ khác nhau.</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Dựng những nan vành uốn vòng thật tròn trịa vào khung.</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Xây và lợp lá:</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Lấy kéo cắt chéo đầu trên của lá, sau đó lấy kim xâu chừng 20-25 chiếc lá lại với nhau xếp đều lên khuôn nón từ vành đầu tiên đến vành cuối cùng (chóp nón). Xếp đến đâu phải buộc dây gai lại đến đó cho nón không xô lệch (Nón Huế có hai lớp, nón Chuông có ba lớp)</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Khâu nón:</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Khâu từ vành đầu tiên đến vành cuối cùng là chóp nón.</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Chỉ khâu là dây cước, dai, bền. Mũi khâu đều tay thì nón mới đẹp.</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384"/>
            <a:ext cx="9144000" cy="6832640"/>
          </a:xfrm>
          <a:prstGeom prst="rect">
            <a:avLst/>
          </a:prstGeom>
          <a:noFill/>
        </p:spPr>
        <p:txBody>
          <a:bodyPr wrap="square" rtlCol="0">
            <a:spAutoFit/>
          </a:bodyPr>
          <a:lstStyle/>
          <a:p>
            <a:pPr algn="just"/>
            <a:r>
              <a:rPr lang="pt-BR" sz="2800" dirty="0">
                <a:latin typeface="Times New Roman" pitchFamily="18" charset="0"/>
                <a:cs typeface="Times New Roman" pitchFamily="18" charset="0"/>
              </a:rPr>
              <a:t> + Trong lòng nón người thợ có thể dùng một số bức tranh trang trí. Nón Huế luôn có những lăng tẩm đình đài cùng cô gái Huế trong tà áo dài tím được thêu bên ngoài.</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 Phía trong chóp nón , có thể được đính một mảnh gương nhỏ. </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 Khâu giăng mắc ở hai điểm đối diện trong lòng nón bằng chỉ màu để buộc quai nón.</a:t>
            </a:r>
            <a:endParaRPr lang="en-US" sz="2800" dirty="0">
              <a:latin typeface="Times New Roman" pitchFamily="18" charset="0"/>
              <a:cs typeface="Times New Roman" pitchFamily="18" charset="0"/>
            </a:endParaRPr>
          </a:p>
          <a:p>
            <a:pPr algn="just">
              <a:buFontTx/>
              <a:buChar char="-"/>
            </a:pPr>
            <a:r>
              <a:rPr lang="pt-BR" sz="2800" dirty="0">
                <a:latin typeface="Times New Roman" pitchFamily="18" charset="0"/>
                <a:cs typeface="Times New Roman" pitchFamily="18" charset="0"/>
              </a:rPr>
              <a:t> Sau khi hoàn thiện : cần quét một lớp dầu bóng để nón bền và đẹp.</a:t>
            </a:r>
          </a:p>
          <a:p>
            <a:pPr algn="just"/>
            <a:r>
              <a:rPr lang="pt-BR" sz="2800" b="1" dirty="0">
                <a:latin typeface="Times New Roman" pitchFamily="18" charset="0"/>
                <a:cs typeface="Times New Roman" pitchFamily="18" charset="0"/>
              </a:rPr>
              <a:t>4. Giá trị:</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Nón dùng để che nắng, che mưa.</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Nón là người bạn thủy chung  của người nông dân một nắng hai sương: chiếc nón trở thành chiếc quạt mát xua đi cái nắng nóng trưa hè, trở thành chiếc cốc xua đi cơn khát cháy khô ...</a:t>
            </a:r>
            <a:endParaRPr lang="en-US" sz="2800" dirty="0">
              <a:latin typeface="Times New Roman" pitchFamily="18" charset="0"/>
              <a:cs typeface="Times New Roman" pitchFamily="18" charset="0"/>
            </a:endParaRPr>
          </a:p>
          <a:p>
            <a:pPr algn="just"/>
            <a:r>
              <a:rPr lang="pt-BR" sz="2800" dirty="0">
                <a:latin typeface="Times New Roman" pitchFamily="18" charset="0"/>
                <a:cs typeface="Times New Roman" pitchFamily="18" charset="0"/>
              </a:rPr>
              <a:t>- Chiếc nón góp phần tôn lên vẻ đẹp của người phụ nữ VN.</a:t>
            </a:r>
            <a:endParaRPr lang="en-US" sz="2800" dirty="0">
              <a:latin typeface="Times New Roman" pitchFamily="18" charset="0"/>
              <a:cs typeface="Times New Roman" pitchFamily="18" charset="0"/>
            </a:endParaRPr>
          </a:p>
          <a:p>
            <a:pPr>
              <a:buFontTx/>
              <a:buChar cha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1950</Words>
  <Application>Microsoft Office PowerPoint</Application>
  <PresentationFormat>On-screen Show (4:3)</PresentationFormat>
  <Paragraphs>131</Paragraphs>
  <Slides>23</Slides>
  <Notes>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6" baseType="lpstr">
      <vt:lpstr>Arial</vt:lpstr>
      <vt:lpstr>Calibri</vt:lpstr>
      <vt:lpstr>Corbel</vt:lpstr>
      <vt:lpstr>Tahoma</vt:lpstr>
      <vt:lpstr>Times New Roman</vt:lpstr>
      <vt:lpstr>Trebuchet MS</vt:lpstr>
      <vt:lpstr>Wingdings</vt:lpstr>
      <vt:lpstr>Wingdings 3</vt:lpstr>
      <vt:lpstr>Basis</vt:lpstr>
      <vt:lpstr>Facet</vt:lpstr>
      <vt:lpstr>Office Theme</vt:lpstr>
      <vt:lpstr>1_Basis</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7</cp:revision>
  <dcterms:created xsi:type="dcterms:W3CDTF">2019-08-20T04:05:18Z</dcterms:created>
  <dcterms:modified xsi:type="dcterms:W3CDTF">2023-09-12T03:16:56Z</dcterms:modified>
</cp:coreProperties>
</file>