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5" r:id="rId4"/>
  </p:sldMasterIdLst>
  <p:notesMasterIdLst>
    <p:notesMasterId r:id="rId18"/>
  </p:notesMasterIdLst>
  <p:sldIdLst>
    <p:sldId id="261" r:id="rId5"/>
    <p:sldId id="306" r:id="rId6"/>
    <p:sldId id="295" r:id="rId7"/>
    <p:sldId id="263" r:id="rId8"/>
    <p:sldId id="298" r:id="rId9"/>
    <p:sldId id="296" r:id="rId10"/>
    <p:sldId id="265" r:id="rId11"/>
    <p:sldId id="266" r:id="rId12"/>
    <p:sldId id="305" r:id="rId13"/>
    <p:sldId id="268" r:id="rId14"/>
    <p:sldId id="270" r:id="rId15"/>
    <p:sldId id="291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hu" initials="NT" lastIdx="1" clrIdx="0">
    <p:extLst>
      <p:ext uri="{19B8F6BF-5375-455C-9EA6-DF929625EA0E}">
        <p15:presenceInfo xmlns="" xmlns:p15="http://schemas.microsoft.com/office/powerpoint/2012/main" userId="62a294b10e3cce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C1D"/>
    <a:srgbClr val="B5C070"/>
    <a:srgbClr val="B2B2B2"/>
    <a:srgbClr val="808080"/>
    <a:srgbClr val="FF3300"/>
    <a:srgbClr val="E3F53B"/>
    <a:srgbClr val="FCFCFC"/>
    <a:srgbClr val="DC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 autoAdjust="0"/>
    <p:restoredTop sz="94434" autoAdjust="0"/>
  </p:normalViewPr>
  <p:slideViewPr>
    <p:cSldViewPr snapToGrid="0">
      <p:cViewPr varScale="1">
        <p:scale>
          <a:sx n="109" d="100"/>
          <a:sy n="10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4C31-109F-4392-97A9-62FC1641BAC3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A48D4-7D0E-4E1F-BF92-4960C72A2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7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300">
                <a:solidFill>
                  <a:prstClr val="black"/>
                </a:solidFill>
              </a:rPr>
              <a:pPr/>
              <a:t>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1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0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7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6154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5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6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2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76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51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91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0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9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50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9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97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25833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769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0437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2621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39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90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8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6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312572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>
                <a:solidFill>
                  <a:srgbClr val="9D0F00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4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516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9856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489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2746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0002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3491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316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588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56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4176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82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221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50836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26/10/2023</a:t>
            </a:fld>
            <a:endParaRPr lang="en-US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74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44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652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91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50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53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7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37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90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321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93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9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25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4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7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0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0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3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91C7-17DD-498D-AD12-307A60148D2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A237-EE02-46EB-8324-FF98189C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4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0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5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6" Type="http://schemas.microsoft.com/office/2017/06/relationships/model3d" Target="../media/model3d1.glb"/><Relationship Id="rId5" Type="http://schemas.openxmlformats.org/officeDocument/2006/relationships/image" Target="../media/image26.png"/><Relationship Id="rId4" Type="http://schemas.openxmlformats.org/officeDocument/2006/relationships/hyperlink" Target="https://www.publicdomainpictures.net/view-image.php?image=209446&amp;picture=tropical-beach-scene" TargetMode="Externa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tmp"/><Relationship Id="rId5" Type="http://schemas.openxmlformats.org/officeDocument/2006/relationships/image" Target="../media/image31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2169" r="-1" b="12168"/>
          <a:stretch/>
        </p:blipFill>
        <p:spPr>
          <a:xfrm>
            <a:off x="2088106" y="54651"/>
            <a:ext cx="10103893" cy="327123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t="31562" b="3023"/>
          <a:stretch/>
        </p:blipFill>
        <p:spPr>
          <a:xfrm>
            <a:off x="577157" y="3591806"/>
            <a:ext cx="11614843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4" name="Rectangle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558" y="1039569"/>
            <a:ext cx="7924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sung), que,..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D458B6-D56F-44A8-8B13-744797EA0168}"/>
              </a:ext>
            </a:extLst>
          </p:cNvPr>
          <p:cNvSpPr/>
          <p:nvPr/>
        </p:nvSpPr>
        <p:spPr>
          <a:xfrm>
            <a:off x="3543300" y="3836186"/>
            <a:ext cx="7848600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: Shape 64">
            <a:extLst>
              <a:ext uri="{FF2B5EF4-FFF2-40B4-BE49-F238E27FC236}">
                <a16:creationId xmlns:a16="http://schemas.microsoft.com/office/drawing/2014/main" xmlns="" id="{61ABD889-CCEB-4BFD-B139-AA3762F04A82}"/>
              </a:ext>
            </a:extLst>
          </p:cNvPr>
          <p:cNvSpPr/>
          <p:nvPr/>
        </p:nvSpPr>
        <p:spPr>
          <a:xfrm rot="5400000">
            <a:off x="-158014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8657147">
            <a:off x="-1444920" y="1235601"/>
            <a:ext cx="5628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lphaUcPeriod"/>
            </a:pPr>
            <a:r>
              <a:rPr lang="en-US" sz="28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DẠY HỌC </a:t>
            </a:r>
          </a:p>
          <a:p>
            <a:pPr algn="ctr"/>
            <a:r>
              <a:rPr lang="en-US" sz="28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HỌC LIỆU</a:t>
            </a:r>
            <a:endParaRPr lang="en-US" sz="280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6" y="193184"/>
            <a:ext cx="4724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VẼ HÌNH BÌNH HÀNH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4135" y="928096"/>
            <a:ext cx="6468299" cy="1334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5910" y="767920"/>
            <a:ext cx="1352280" cy="726029"/>
            <a:chOff x="478087" y="1283444"/>
            <a:chExt cx="1378037" cy="772732"/>
          </a:xfrm>
        </p:grpSpPr>
        <p:sp>
          <p:nvSpPr>
            <p:cNvPr id="10" name="Rounded Rectangle 9"/>
            <p:cNvSpPr/>
            <p:nvPr/>
          </p:nvSpPr>
          <p:spPr>
            <a:xfrm>
              <a:off x="890209" y="1429071"/>
              <a:ext cx="965915" cy="504756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78087" y="1283444"/>
              <a:ext cx="772732" cy="77273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0435" y="1405792"/>
              <a:ext cx="528035" cy="52803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897254" y="864305"/>
            <a:ext cx="369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136" y="942302"/>
            <a:ext cx="66719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trước hai đoạn thẳng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AB, AD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25. Vẽ hình bình hành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nhận hai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AB, AD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cạnh.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75524" y="5639881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25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71860" y="6293427"/>
            <a:ext cx="4320000" cy="28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68190" y="5217810"/>
            <a:ext cx="2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608419" y="5171429"/>
            <a:ext cx="100800" cy="10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15982" y="3869635"/>
            <a:ext cx="485097" cy="13455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932017" y="3839587"/>
            <a:ext cx="100800" cy="10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468190" y="5164801"/>
            <a:ext cx="100800" cy="10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2744" y="508756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190" y="522182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5403" y="354027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7905" y="6114384"/>
            <a:ext cx="4320000" cy="32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12048" y="1823800"/>
            <a:ext cx="4320000" cy="6581557"/>
            <a:chOff x="2612048" y="1823800"/>
            <a:chExt cx="4320000" cy="6581557"/>
          </a:xfrm>
        </p:grpSpPr>
        <p:grpSp>
          <p:nvGrpSpPr>
            <p:cNvPr id="14" name="Group 13"/>
            <p:cNvGrpSpPr/>
            <p:nvPr/>
          </p:nvGrpSpPr>
          <p:grpSpPr>
            <a:xfrm>
              <a:off x="4772048" y="1823800"/>
              <a:ext cx="2160000" cy="3263763"/>
              <a:chOff x="7864173" y="716404"/>
              <a:chExt cx="2160000" cy="3263763"/>
            </a:xfrm>
          </p:grpSpPr>
          <p:sp>
            <p:nvSpPr>
              <p:cNvPr id="44" name="Isosceles Triangle 61"/>
              <p:cNvSpPr/>
              <p:nvPr/>
            </p:nvSpPr>
            <p:spPr>
              <a:xfrm>
                <a:off x="7864173" y="1100167"/>
                <a:ext cx="2160000" cy="2880000"/>
              </a:xfrm>
              <a:custGeom>
                <a:avLst/>
                <a:gdLst>
                  <a:gd name="connsiteX0" fmla="*/ 0 w 2160000"/>
                  <a:gd name="connsiteY0" fmla="*/ 2880000 h 2880000"/>
                  <a:gd name="connsiteX1" fmla="*/ 1080000 w 2160000"/>
                  <a:gd name="connsiteY1" fmla="*/ 0 h 2880000"/>
                  <a:gd name="connsiteX2" fmla="*/ 2160000 w 2160000"/>
                  <a:gd name="connsiteY2" fmla="*/ 2880000 h 2880000"/>
                  <a:gd name="connsiteX3" fmla="*/ 0 w 2160000"/>
                  <a:gd name="connsiteY3" fmla="*/ 2880000 h 2880000"/>
                  <a:gd name="connsiteX0" fmla="*/ 0 w 2160000"/>
                  <a:gd name="connsiteY0" fmla="*/ 2880000 h 2880000"/>
                  <a:gd name="connsiteX1" fmla="*/ 1080000 w 2160000"/>
                  <a:gd name="connsiteY1" fmla="*/ 0 h 2880000"/>
                  <a:gd name="connsiteX2" fmla="*/ 2160000 w 2160000"/>
                  <a:gd name="connsiteY2" fmla="*/ 2880000 h 2880000"/>
                  <a:gd name="connsiteX3" fmla="*/ 1086678 w 2160000"/>
                  <a:gd name="connsiteY3" fmla="*/ 675861 h 2880000"/>
                  <a:gd name="connsiteX4" fmla="*/ 0 w 2160000"/>
                  <a:gd name="connsiteY4" fmla="*/ 2880000 h 28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00" h="2880000">
                    <a:moveTo>
                      <a:pt x="0" y="2880000"/>
                    </a:moveTo>
                    <a:lnTo>
                      <a:pt x="1080000" y="0"/>
                    </a:lnTo>
                    <a:lnTo>
                      <a:pt x="2160000" y="2880000"/>
                    </a:lnTo>
                    <a:cubicBezTo>
                      <a:pt x="1934748" y="2874157"/>
                      <a:pt x="1311930" y="681704"/>
                      <a:pt x="1086678" y="675861"/>
                    </a:cubicBezTo>
                    <a:lnTo>
                      <a:pt x="0" y="288000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utoShape 51"/>
              <p:cNvSpPr>
                <a:spLocks noChangeArrowheads="1"/>
              </p:cNvSpPr>
              <p:nvPr/>
            </p:nvSpPr>
            <p:spPr bwMode="auto">
              <a:xfrm flipH="1">
                <a:off x="8699837" y="1255254"/>
                <a:ext cx="486958" cy="5947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81 w 21600"/>
                  <a:gd name="T25" fmla="*/ 3174 h 21600"/>
                  <a:gd name="T26" fmla="*/ 18419 w 21600"/>
                  <a:gd name="T27" fmla="*/ 1842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8121" y="10800"/>
                    </a:moveTo>
                    <a:cubicBezTo>
                      <a:pt x="8121" y="12280"/>
                      <a:pt x="9320" y="13479"/>
                      <a:pt x="10800" y="13479"/>
                    </a:cubicBezTo>
                    <a:cubicBezTo>
                      <a:pt x="12280" y="13479"/>
                      <a:pt x="13479" y="12280"/>
                      <a:pt x="13479" y="10800"/>
                    </a:cubicBezTo>
                    <a:cubicBezTo>
                      <a:pt x="13479" y="9320"/>
                      <a:pt x="12280" y="8121"/>
                      <a:pt x="10800" y="8121"/>
                    </a:cubicBezTo>
                    <a:cubicBezTo>
                      <a:pt x="9320" y="8121"/>
                      <a:pt x="8121" y="9320"/>
                      <a:pt x="8121" y="10800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52"/>
              <p:cNvSpPr>
                <a:spLocks noChangeArrowheads="1"/>
              </p:cNvSpPr>
              <p:nvPr/>
            </p:nvSpPr>
            <p:spPr bwMode="auto">
              <a:xfrm flipH="1">
                <a:off x="8871712" y="716404"/>
                <a:ext cx="143206" cy="767526"/>
              </a:xfrm>
              <a:prstGeom prst="can">
                <a:avLst>
                  <a:gd name="adj" fmla="val 116288"/>
                </a:avLst>
              </a:prstGeom>
              <a:solidFill>
                <a:srgbClr val="5D3B3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612048" y="5140157"/>
              <a:ext cx="4320000" cy="3265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7473883" y="1356099"/>
            <a:ext cx="4774002" cy="5177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14811" y="1591496"/>
            <a:ext cx="464422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vẽ:</a:t>
            </a:r>
          </a:p>
          <a:p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làm tâm vẽ một phần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có bán kính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làm tâm vẽ một phần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có bán kính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giao điểm của hai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hần đường tròn này.</a:t>
            </a:r>
          </a:p>
          <a:p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đoạn thẳng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đoạn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711827" y="2674976"/>
            <a:ext cx="2862000" cy="5400000"/>
            <a:chOff x="2612048" y="1823800"/>
            <a:chExt cx="4320000" cy="6581557"/>
          </a:xfrm>
        </p:grpSpPr>
        <p:grpSp>
          <p:nvGrpSpPr>
            <p:cNvPr id="41" name="Group 40"/>
            <p:cNvGrpSpPr/>
            <p:nvPr/>
          </p:nvGrpSpPr>
          <p:grpSpPr>
            <a:xfrm>
              <a:off x="4772048" y="1823800"/>
              <a:ext cx="2160000" cy="3263763"/>
              <a:chOff x="7864173" y="716404"/>
              <a:chExt cx="2160000" cy="3263763"/>
            </a:xfrm>
          </p:grpSpPr>
          <p:sp>
            <p:nvSpPr>
              <p:cNvPr id="47" name="Isosceles Triangle 61"/>
              <p:cNvSpPr/>
              <p:nvPr/>
            </p:nvSpPr>
            <p:spPr>
              <a:xfrm>
                <a:off x="7864173" y="1100167"/>
                <a:ext cx="2160000" cy="2880000"/>
              </a:xfrm>
              <a:custGeom>
                <a:avLst/>
                <a:gdLst>
                  <a:gd name="connsiteX0" fmla="*/ 0 w 2160000"/>
                  <a:gd name="connsiteY0" fmla="*/ 2880000 h 2880000"/>
                  <a:gd name="connsiteX1" fmla="*/ 1080000 w 2160000"/>
                  <a:gd name="connsiteY1" fmla="*/ 0 h 2880000"/>
                  <a:gd name="connsiteX2" fmla="*/ 2160000 w 2160000"/>
                  <a:gd name="connsiteY2" fmla="*/ 2880000 h 2880000"/>
                  <a:gd name="connsiteX3" fmla="*/ 0 w 2160000"/>
                  <a:gd name="connsiteY3" fmla="*/ 2880000 h 2880000"/>
                  <a:gd name="connsiteX0" fmla="*/ 0 w 2160000"/>
                  <a:gd name="connsiteY0" fmla="*/ 2880000 h 2880000"/>
                  <a:gd name="connsiteX1" fmla="*/ 1080000 w 2160000"/>
                  <a:gd name="connsiteY1" fmla="*/ 0 h 2880000"/>
                  <a:gd name="connsiteX2" fmla="*/ 2160000 w 2160000"/>
                  <a:gd name="connsiteY2" fmla="*/ 2880000 h 2880000"/>
                  <a:gd name="connsiteX3" fmla="*/ 1086678 w 2160000"/>
                  <a:gd name="connsiteY3" fmla="*/ 675861 h 2880000"/>
                  <a:gd name="connsiteX4" fmla="*/ 0 w 2160000"/>
                  <a:gd name="connsiteY4" fmla="*/ 2880000 h 28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00" h="2880000">
                    <a:moveTo>
                      <a:pt x="0" y="2880000"/>
                    </a:moveTo>
                    <a:lnTo>
                      <a:pt x="1080000" y="0"/>
                    </a:lnTo>
                    <a:lnTo>
                      <a:pt x="2160000" y="2880000"/>
                    </a:lnTo>
                    <a:cubicBezTo>
                      <a:pt x="1934748" y="2874157"/>
                      <a:pt x="1311930" y="681704"/>
                      <a:pt x="1086678" y="675861"/>
                    </a:cubicBezTo>
                    <a:lnTo>
                      <a:pt x="0" y="288000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utoShape 51"/>
              <p:cNvSpPr>
                <a:spLocks noChangeArrowheads="1"/>
              </p:cNvSpPr>
              <p:nvPr/>
            </p:nvSpPr>
            <p:spPr bwMode="auto">
              <a:xfrm flipH="1">
                <a:off x="8699837" y="1255254"/>
                <a:ext cx="486958" cy="5947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81 w 21600"/>
                  <a:gd name="T25" fmla="*/ 3174 h 21600"/>
                  <a:gd name="T26" fmla="*/ 18419 w 21600"/>
                  <a:gd name="T27" fmla="*/ 1842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8121" y="10800"/>
                    </a:moveTo>
                    <a:cubicBezTo>
                      <a:pt x="8121" y="12280"/>
                      <a:pt x="9320" y="13479"/>
                      <a:pt x="10800" y="13479"/>
                    </a:cubicBezTo>
                    <a:cubicBezTo>
                      <a:pt x="12280" y="13479"/>
                      <a:pt x="13479" y="12280"/>
                      <a:pt x="13479" y="10800"/>
                    </a:cubicBezTo>
                    <a:cubicBezTo>
                      <a:pt x="13479" y="9320"/>
                      <a:pt x="12280" y="8121"/>
                      <a:pt x="10800" y="8121"/>
                    </a:cubicBezTo>
                    <a:cubicBezTo>
                      <a:pt x="9320" y="8121"/>
                      <a:pt x="8121" y="9320"/>
                      <a:pt x="8121" y="10800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2"/>
              <p:cNvSpPr>
                <a:spLocks noChangeArrowheads="1"/>
              </p:cNvSpPr>
              <p:nvPr/>
            </p:nvSpPr>
            <p:spPr bwMode="auto">
              <a:xfrm flipH="1">
                <a:off x="8871712" y="716404"/>
                <a:ext cx="143206" cy="767526"/>
              </a:xfrm>
              <a:prstGeom prst="can">
                <a:avLst>
                  <a:gd name="adj" fmla="val 116288"/>
                </a:avLst>
              </a:prstGeom>
              <a:solidFill>
                <a:srgbClr val="5D3B3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612048" y="5140157"/>
              <a:ext cx="4320000" cy="3265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32" y="3693210"/>
            <a:ext cx="1163854" cy="16424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08955" y="341180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980464" y="3875448"/>
            <a:ext cx="2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310" y="3773472"/>
            <a:ext cx="191944" cy="19232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2343" y="2878397"/>
            <a:ext cx="2362745" cy="14424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104" y="3809909"/>
            <a:ext cx="191944" cy="1923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575" y="3770864"/>
            <a:ext cx="191944" cy="1923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37" y="3797071"/>
            <a:ext cx="191944" cy="192326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 flipV="1">
            <a:off x="3656584" y="3849966"/>
            <a:ext cx="485097" cy="13455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487" y="3770450"/>
            <a:ext cx="191944" cy="1923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628" y="5148385"/>
            <a:ext cx="191944" cy="1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17 L -0.26589 0.012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72 0.01875 L -0.22943 -0.178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-988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209 L -0.29622 -0.0213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-97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23 -0.02547 L -0.12265 -0.0210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50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3" grpId="0"/>
      <p:bldP spid="19" grpId="0"/>
      <p:bldP spid="35" grpId="0"/>
      <p:bldP spid="36" grpId="0" animBg="1"/>
      <p:bldP spid="38" grpId="0" animBg="1"/>
      <p:bldP spid="39" grpId="0" animBg="1"/>
      <p:bldP spid="6" grpId="0"/>
      <p:bldP spid="7" grpId="0"/>
      <p:bldP spid="43" grpId="0"/>
      <p:bldP spid="28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01078" y="1986170"/>
            <a:ext cx="8189843" cy="2400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431284" y="1341468"/>
            <a:ext cx="1709480" cy="1507749"/>
            <a:chOff x="238539" y="3551583"/>
            <a:chExt cx="2093745" cy="2070139"/>
          </a:xfrm>
        </p:grpSpPr>
        <p:sp>
          <p:nvSpPr>
            <p:cNvPr id="14" name="Oval 13"/>
            <p:cNvSpPr/>
            <p:nvPr/>
          </p:nvSpPr>
          <p:spPr>
            <a:xfrm>
              <a:off x="238539" y="3551583"/>
              <a:ext cx="2093745" cy="207013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463874" y="3771900"/>
              <a:ext cx="1643073" cy="1643073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162133" y="2379348"/>
            <a:ext cx="7843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803204" y="238835"/>
            <a:ext cx="3575713" cy="132383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3204" y="1160059"/>
            <a:ext cx="10590663" cy="1760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1694" y="1364777"/>
            <a:ext cx="9612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 Lê muốn ghép ba tấm ván như hình dưới thành một mặt bàn hình bình hành. Em hãy giúp bác Lê thực hiện việc này nhé!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9707" y="4594601"/>
            <a:ext cx="2304004" cy="2050754"/>
            <a:chOff x="238539" y="3551583"/>
            <a:chExt cx="2093745" cy="2070139"/>
          </a:xfrm>
        </p:grpSpPr>
        <p:sp>
          <p:nvSpPr>
            <p:cNvPr id="8" name="Oval 7"/>
            <p:cNvSpPr/>
            <p:nvPr/>
          </p:nvSpPr>
          <p:spPr>
            <a:xfrm>
              <a:off x="238539" y="3551583"/>
              <a:ext cx="2093745" cy="20701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463874" y="3771900"/>
              <a:ext cx="1643073" cy="1643073"/>
            </a:xfrm>
            <a:prstGeom prst="rect">
              <a:avLst/>
            </a:prstGeom>
          </p:spPr>
        </p:pic>
      </p:grpSp>
      <p:sp>
        <p:nvSpPr>
          <p:cNvPr id="17" name="Parallelogram 16"/>
          <p:cNvSpPr/>
          <p:nvPr/>
        </p:nvSpPr>
        <p:spPr>
          <a:xfrm>
            <a:off x="3124960" y="4169391"/>
            <a:ext cx="1764000" cy="756000"/>
          </a:xfrm>
          <a:prstGeom prst="parallelogram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7370531" y="3838600"/>
            <a:ext cx="1951200" cy="1512000"/>
          </a:xfrm>
          <a:prstGeom prst="parallelogram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>
            <a:off x="5136257" y="3623480"/>
            <a:ext cx="2268000" cy="2268000"/>
          </a:xfrm>
          <a:prstGeom prst="parallelogram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833 L -0.37917 0.15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625 L -0.06627 0.080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F653541-0580-4BB9-9E83-5C7B6E9E6941}"/>
              </a:ext>
            </a:extLst>
          </p:cNvPr>
          <p:cNvSpPr txBox="1">
            <a:spLocks/>
          </p:cNvSpPr>
          <p:nvPr/>
        </p:nvSpPr>
        <p:spPr>
          <a:xfrm>
            <a:off x="2569028" y="1089341"/>
            <a:ext cx="5665760" cy="28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2800">
              <a:solidFill>
                <a:prstClr val="white"/>
              </a:solidFill>
              <a:latin typeface="Rtim"/>
            </a:endParaRPr>
          </a:p>
        </p:txBody>
      </p:sp>
      <p:sp>
        <p:nvSpPr>
          <p:cNvPr id="8" name="Rectangle 7"/>
          <p:cNvSpPr/>
          <p:nvPr/>
        </p:nvSpPr>
        <p:spPr>
          <a:xfrm rot="20958394">
            <a:off x="165683" y="1242957"/>
            <a:ext cx="5611813" cy="4732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9D0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9D0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D0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9D0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D0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9D0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9D0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9D0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9D0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SGK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104.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1153627" y="2784661"/>
            <a:ext cx="2733846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3458133" y="190500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8" y="2042477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0" y="2641977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6" y="2983406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7" y="1848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318080" y="758061"/>
            <a:ext cx="2733847" cy="693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9151" y="835303"/>
            <a:ext cx="2700762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4631" y="81140"/>
            <a:ext cx="2700762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0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xmlns="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11" y="3302761"/>
            <a:ext cx="7794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ABE8D0B-29EA-465A-B95E-DCF48706D0EE}"/>
              </a:ext>
            </a:extLst>
          </p:cNvPr>
          <p:cNvGrpSpPr/>
          <p:nvPr/>
        </p:nvGrpSpPr>
        <p:grpSpPr>
          <a:xfrm>
            <a:off x="4874651" y="2472668"/>
            <a:ext cx="6304424" cy="2077839"/>
            <a:chOff x="3524814" y="2883746"/>
            <a:chExt cx="5441110" cy="2077839"/>
          </a:xfrm>
        </p:grpSpPr>
        <p:pic>
          <p:nvPicPr>
            <p:cNvPr id="21510" name="Picture 6" descr="Cover">
              <a:extLst>
                <a:ext uri="{FF2B5EF4-FFF2-40B4-BE49-F238E27FC236}">
                  <a16:creationId xmlns:a16="http://schemas.microsoft.com/office/drawing/2014/main" xmlns="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479184A6-4EF3-434A-8F67-BE933F8941DC}"/>
                </a:ext>
              </a:extLst>
            </p:cNvPr>
            <p:cNvSpPr/>
            <p:nvPr/>
          </p:nvSpPr>
          <p:spPr>
            <a:xfrm>
              <a:off x="5247209" y="3178759"/>
              <a:ext cx="3718715" cy="104476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6593133-7286-4597-BA24-6A7025C27379}"/>
              </a:ext>
            </a:extLst>
          </p:cNvPr>
          <p:cNvGrpSpPr/>
          <p:nvPr/>
        </p:nvGrpSpPr>
        <p:grpSpPr>
          <a:xfrm>
            <a:off x="3801400" y="876906"/>
            <a:ext cx="5308296" cy="2470725"/>
            <a:chOff x="2368169" y="743376"/>
            <a:chExt cx="5308296" cy="24707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E251AD20-8C98-40FE-AE1B-648D64085EB3}"/>
                </a:ext>
              </a:extLst>
            </p:cNvPr>
            <p:cNvSpPr/>
            <p:nvPr/>
          </p:nvSpPr>
          <p:spPr>
            <a:xfrm>
              <a:off x="4851356" y="743376"/>
              <a:ext cx="2825109" cy="104476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11" name="Picture 6" descr="image006">
              <a:extLst>
                <a:ext uri="{FF2B5EF4-FFF2-40B4-BE49-F238E27FC236}">
                  <a16:creationId xmlns:a16="http://schemas.microsoft.com/office/drawing/2014/main" xmlns="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8385C7-7C6C-4CF8-9E6E-CA234E0AD858}"/>
              </a:ext>
            </a:extLst>
          </p:cNvPr>
          <p:cNvGrpSpPr/>
          <p:nvPr/>
        </p:nvGrpSpPr>
        <p:grpSpPr>
          <a:xfrm>
            <a:off x="4512625" y="3107147"/>
            <a:ext cx="6371738" cy="2739378"/>
            <a:chOff x="2930158" y="3772875"/>
            <a:chExt cx="6371738" cy="27393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4069443" cy="1009777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TẬP, VẬN DỤNG</a:t>
              </a:r>
            </a:p>
          </p:txBody>
        </p:sp>
        <p:pic>
          <p:nvPicPr>
            <p:cNvPr id="13" name="Picture 2" descr="image002">
              <a:extLst>
                <a:ext uri="{FF2B5EF4-FFF2-40B4-BE49-F238E27FC236}">
                  <a16:creationId xmlns:a16="http://schemas.microsoft.com/office/drawing/2014/main" xmlns="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xmlns="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15" y="2219179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54667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324317" y="3847199"/>
            <a:ext cx="2526604" cy="2526604"/>
          </a:xfrm>
          <a:prstGeom prst="rect">
            <a:avLst/>
          </a:prstGeom>
        </p:spPr>
      </p:pic>
      <p:pic>
        <p:nvPicPr>
          <p:cNvPr id="3" name="Picture 2" descr="ibf122541318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99" y="1484401"/>
            <a:ext cx="5836961" cy="35676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-142648" y="-66363"/>
            <a:ext cx="4759454" cy="365401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ảnh cánh cổng inox bên trên và cho biết trên cánh cổng này có những hình gì?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580" y="2240923"/>
            <a:ext cx="1326524" cy="1313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>
            <a:off x="7729449" y="2573279"/>
            <a:ext cx="695459" cy="648934"/>
          </a:xfrm>
          <a:prstGeom prst="triangl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440213" y="2527262"/>
            <a:ext cx="1120463" cy="718214"/>
          </a:xfrm>
          <a:prstGeom prst="diamond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17842" y="2343955"/>
            <a:ext cx="663262" cy="1103999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8860665" y="2840565"/>
            <a:ext cx="579548" cy="1932664"/>
            <a:chOff x="8860665" y="2840565"/>
            <a:chExt cx="579548" cy="1932664"/>
          </a:xfrm>
        </p:grpSpPr>
        <p:cxnSp>
          <p:nvCxnSpPr>
            <p:cNvPr id="12" name="Straight Connector 11"/>
            <p:cNvCxnSpPr>
              <a:endCxn id="7" idx="1"/>
            </p:cNvCxnSpPr>
            <p:nvPr/>
          </p:nvCxnSpPr>
          <p:spPr>
            <a:xfrm flipV="1">
              <a:off x="8860665" y="2886369"/>
              <a:ext cx="579548" cy="381861"/>
            </a:xfrm>
            <a:prstGeom prst="line">
              <a:avLst/>
            </a:prstGeom>
            <a:ln w="76200">
              <a:solidFill>
                <a:srgbClr val="FC0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860665" y="4352731"/>
              <a:ext cx="579548" cy="381861"/>
            </a:xfrm>
            <a:prstGeom prst="line">
              <a:avLst/>
            </a:prstGeom>
            <a:ln w="76200">
              <a:solidFill>
                <a:srgbClr val="FC0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8860665" y="3238889"/>
              <a:ext cx="1" cy="1534340"/>
            </a:xfrm>
            <a:prstGeom prst="line">
              <a:avLst/>
            </a:prstGeom>
            <a:ln w="76200">
              <a:solidFill>
                <a:srgbClr val="FC0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9440212" y="2840565"/>
              <a:ext cx="1" cy="1534340"/>
            </a:xfrm>
            <a:prstGeom prst="line">
              <a:avLst/>
            </a:prstGeom>
            <a:ln w="76200">
              <a:solidFill>
                <a:srgbClr val="FC0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Line Callout 2 (Border and Accent Bar) 19"/>
          <p:cNvSpPr/>
          <p:nvPr/>
        </p:nvSpPr>
        <p:spPr>
          <a:xfrm>
            <a:off x="5917842" y="208161"/>
            <a:ext cx="1500389" cy="80927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8959"/>
              <a:gd name="adj6" fmla="val -45531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Callout 2 (Border and Accent Bar) 20"/>
          <p:cNvSpPr/>
          <p:nvPr/>
        </p:nvSpPr>
        <p:spPr>
          <a:xfrm>
            <a:off x="8293994" y="354972"/>
            <a:ext cx="1751527" cy="85059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8078"/>
              <a:gd name="adj6" fmla="val -3009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Callout 2 (Border and Accent Bar) 21"/>
          <p:cNvSpPr/>
          <p:nvPr/>
        </p:nvSpPr>
        <p:spPr>
          <a:xfrm>
            <a:off x="10560676" y="354972"/>
            <a:ext cx="1455313" cy="83798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2074"/>
              <a:gd name="adj6" fmla="val -3756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Callout 2 (Border and Accent Bar) 24"/>
          <p:cNvSpPr/>
          <p:nvPr/>
        </p:nvSpPr>
        <p:spPr>
          <a:xfrm rot="10800000">
            <a:off x="4172752" y="5803749"/>
            <a:ext cx="1673663" cy="98059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8847"/>
              <a:gd name="adj6" fmla="val -2812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1871" y="5830236"/>
            <a:ext cx="161454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Callout 2 (Border and Accent Bar) 26"/>
          <p:cNvSpPr/>
          <p:nvPr/>
        </p:nvSpPr>
        <p:spPr>
          <a:xfrm rot="10800000">
            <a:off x="7418228" y="5921162"/>
            <a:ext cx="1709336" cy="93683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2094"/>
              <a:gd name="adj6" fmla="val -1494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96990" y="5964608"/>
            <a:ext cx="1630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bình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xmlns="" id="{79205986-A2D3-44A3-A522-0FD8790C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-49271"/>
            <a:ext cx="12192000" cy="6874727"/>
          </a:xfrm>
          <a:prstGeom prst="rect">
            <a:avLst/>
          </a:prstGeom>
        </p:spPr>
      </p:pic>
      <p:pic>
        <p:nvPicPr>
          <p:cNvPr id="8" name="Picture 7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xmlns="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72" y="152400"/>
            <a:ext cx="7718039" cy="4954857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1348B4F4-4B2E-450A-A528-0B447569DA7E}"/>
              </a:ext>
            </a:extLst>
          </p:cNvPr>
          <p:cNvSpPr/>
          <p:nvPr/>
        </p:nvSpPr>
        <p:spPr>
          <a:xfrm>
            <a:off x="5521183" y="380999"/>
            <a:ext cx="6140934" cy="3342678"/>
          </a:xfrm>
          <a:prstGeom prst="cloudCallout">
            <a:avLst>
              <a:gd name="adj1" fmla="val -46660"/>
              <a:gd name="adj2" fmla="val 5545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" name="3D Model 1" descr="Question Mark">
                <a:extLst>
                  <a:ext uri="{FF2B5EF4-FFF2-40B4-BE49-F238E27FC236}">
                    <a16:creationId xmlns:a16="http://schemas.microsoft.com/office/drawing/2014/main" id="{0D4AA96E-F6DC-422B-A874-152A9F53C3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1303629"/>
                  </p:ext>
                </p:extLst>
              </p:nvPr>
            </p:nvGraphicFramePr>
            <p:xfrm>
              <a:off x="3950144" y="2646243"/>
              <a:ext cx="849329" cy="107743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849329" cy="1077434"/>
                    </a:xfrm>
                    <a:prstGeom prst="rect">
                      <a:avLst/>
                    </a:prstGeom>
                  </am3d:spPr>
                  <am3d:camera>
                    <am3d:pos x="0" y="0" z="586152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75758" d="1000000"/>
                    <am3d:preTrans dx="-721111" dy="-18000000" dz="8896"/>
                    <am3d:scale>
                      <am3d:sx n="1000000" d="1000000"/>
                      <am3d:sy n="1000000" d="1000000"/>
                      <am3d:sz n="1000000" d="1000000"/>
                    </am3d:scale>
                    <am3d:rot ax="1548616" ay="952790" az="452303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3159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Question Mark">
                <a:extLst>
                  <a:ext uri="{FF2B5EF4-FFF2-40B4-BE49-F238E27FC236}">
                    <a16:creationId xmlns:a16="http://schemas.microsoft.com/office/drawing/2014/main" xmlns="" id="{0D4AA96E-F6DC-422B-A874-152A9F53C3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0144" y="2646243"/>
                <a:ext cx="849329" cy="1077434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58DC44CD-7D4C-4F4A-8010-D73F67586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78" y="4346916"/>
            <a:ext cx="1516340" cy="24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FF36D7-F03F-40FC-8722-8ACBE7CD6F1E}"/>
              </a:ext>
            </a:extLst>
          </p:cNvPr>
          <p:cNvSpPr/>
          <p:nvPr/>
        </p:nvSpPr>
        <p:spPr>
          <a:xfrm>
            <a:off x="6170067" y="1144397"/>
            <a:ext cx="5198012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Trong bài hôm nay chúng ta sẽ tìm hiểu về cách nhận </a:t>
            </a:r>
            <a:r>
              <a:rPr lang="en-US" sz="2800" smtClean="0">
                <a:latin typeface="Times New Roman" panose="02020603050405020304" pitchFamily="18" charset="0"/>
                <a:ea typeface="Calibri" panose="020F0502020204030204" pitchFamily="34" charset="0"/>
              </a:rPr>
              <a:t>biết;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cách vẽ </a:t>
            </a:r>
            <a:r>
              <a:rPr lang="en-US" sz="2800" smtClean="0">
                <a:latin typeface="Times New Roman" panose="02020603050405020304" pitchFamily="18" charset="0"/>
                <a:ea typeface="Calibri" panose="020F0502020204030204" pitchFamily="34" charset="0"/>
              </a:rPr>
              <a:t>và công thức tính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chu vi, diện tích hình bình hành.</a:t>
            </a:r>
            <a:endParaRPr lang="en-US" sz="2800" b="1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mph" presetSubtype="128" repeatCount="indefinite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187" y="1665027"/>
            <a:ext cx="8709155" cy="66874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TIẾT… </a:t>
            </a:r>
          </a:p>
          <a:p>
            <a:endParaRPr lang="en-US" sz="44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   </a:t>
            </a:r>
            <a:r>
              <a:rPr lang="en-US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</a:t>
            </a:r>
            <a:endParaRPr lang="en-US" sz="44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366" y="193184"/>
            <a:ext cx="3946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 BÌNH HÀNH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90911" y="4812406"/>
            <a:ext cx="1980950" cy="19809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77726" y="1025183"/>
            <a:ext cx="9707753" cy="1986064"/>
            <a:chOff x="748217" y="1102842"/>
            <a:chExt cx="9707753" cy="1986064"/>
          </a:xfrm>
        </p:grpSpPr>
        <p:sp>
          <p:nvSpPr>
            <p:cNvPr id="2" name="Rounded Rectangle 1"/>
            <p:cNvSpPr/>
            <p:nvPr/>
          </p:nvSpPr>
          <p:spPr>
            <a:xfrm>
              <a:off x="748217" y="1102842"/>
              <a:ext cx="9427336" cy="170134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8846" y="1334580"/>
              <a:ext cx="939712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sử dụng bốn chiếc que, trong đó hai que ngắn có đồ </a:t>
              </a:r>
              <a:endPara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bằng 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nhau, hai que dài có độ dài bằng nhau, để xếp 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</a:p>
            <a:p>
              <a:pPr algn="ctr"/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 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 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ở hình 21. </a:t>
              </a:r>
            </a:p>
            <a:p>
              <a:endParaRPr lang="en-US" sz="240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1944710" y="3734873"/>
            <a:ext cx="1828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44710" y="4016061"/>
            <a:ext cx="1828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44710" y="4415307"/>
            <a:ext cx="2614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44710" y="4812406"/>
            <a:ext cx="2614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37724" y="4913291"/>
            <a:ext cx="2614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849414" y="3588857"/>
            <a:ext cx="491544" cy="1337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28079" y="3588857"/>
            <a:ext cx="2614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425305" y="3591939"/>
            <a:ext cx="491544" cy="1337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38391" y="5067449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21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8707" y="716404"/>
            <a:ext cx="1378037" cy="772732"/>
            <a:chOff x="139220" y="717282"/>
            <a:chExt cx="1378037" cy="772732"/>
          </a:xfrm>
        </p:grpSpPr>
        <p:grpSp>
          <p:nvGrpSpPr>
            <p:cNvPr id="24" name="Group 23"/>
            <p:cNvGrpSpPr/>
            <p:nvPr/>
          </p:nvGrpSpPr>
          <p:grpSpPr>
            <a:xfrm>
              <a:off x="139220" y="717282"/>
              <a:ext cx="1378037" cy="772732"/>
              <a:chOff x="478087" y="1283444"/>
              <a:chExt cx="1378037" cy="77273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890209" y="1429071"/>
                <a:ext cx="965915" cy="504756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78087" y="1283444"/>
                <a:ext cx="772732" cy="772732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00435" y="1405792"/>
                <a:ext cx="528035" cy="52803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991805" y="78278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7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5891" y="152400"/>
            <a:ext cx="6585625" cy="44382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0299" y="-1848"/>
            <a:ext cx="1378037" cy="772732"/>
            <a:chOff x="478087" y="1283444"/>
            <a:chExt cx="1378037" cy="772732"/>
          </a:xfrm>
        </p:grpSpPr>
        <p:sp>
          <p:nvSpPr>
            <p:cNvPr id="4" name="Rounded Rectangle 3"/>
            <p:cNvSpPr/>
            <p:nvPr/>
          </p:nvSpPr>
          <p:spPr>
            <a:xfrm>
              <a:off x="890209" y="1429071"/>
              <a:ext cx="965915" cy="504756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78087" y="1283444"/>
              <a:ext cx="772732" cy="77273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0435" y="1405792"/>
              <a:ext cx="528035" cy="52803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779756" y="94537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71" y="5202847"/>
            <a:ext cx="1655153" cy="16551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1822" y="1913004"/>
            <a:ext cx="67399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Cắt hình bình hành 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PRSQ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đường chéo </a:t>
            </a:r>
            <a:r>
              <a:rPr lang="en-US" sz="28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hai tam giác 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PQR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(tô màu xanh)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tam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RSP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(tô màu hồng) (Hình 23 a), b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  <a:p>
            <a:pPr lvl="0"/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* So sánh: Cặp cạnh đối QR và PS; cặp cạnh đối PQ và RS.</a:t>
            </a:r>
          </a:p>
          <a:p>
            <a:pPr lvl="0"/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* So sánh góc PSR và góc PQR.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4134" y="94537"/>
            <a:ext cx="10614032" cy="2479493"/>
            <a:chOff x="-579434" y="111983"/>
            <a:chExt cx="10614032" cy="2479493"/>
          </a:xfrm>
        </p:grpSpPr>
        <p:sp>
          <p:nvSpPr>
            <p:cNvPr id="9" name="TextBox 8"/>
            <p:cNvSpPr txBox="1"/>
            <p:nvPr/>
          </p:nvSpPr>
          <p:spPr>
            <a:xfrm>
              <a:off x="-579434" y="199846"/>
              <a:ext cx="670568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hình bình hành </a:t>
              </a:r>
              <a:r>
                <a:rPr lang="en-U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PQRS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như ở </a:t>
              </a:r>
            </a:p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22, thực hiện các hoạt động sau:</a:t>
              </a:r>
            </a:p>
            <a:p>
              <a:pPr marL="457200" indent="-457200">
                <a:buAutoNum type="alphaLcParenR"/>
              </a:pP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xem các cặp cạnh đối </a:t>
              </a:r>
              <a:r>
                <a:rPr lang="en-U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PQ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</a:t>
              </a:r>
            </a:p>
            <a:p>
              <a:r>
                <a:rPr lang="en-U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RS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</a:t>
              </a:r>
              <a:r>
                <a:rPr lang="en-U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QR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song song với nhau không?</a:t>
              </a:r>
              <a:r>
                <a:rPr lang="en-US" sz="2800" smtClean="0"/>
                <a:t> </a:t>
              </a:r>
              <a:endParaRPr lang="en-US" sz="2800"/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481" y="111983"/>
              <a:ext cx="3291117" cy="208257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790651" y="2160589"/>
              <a:ext cx="1101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22</a:t>
              </a:r>
              <a:endParaRPr lang="en-US" sz="22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650198"/>
              </p:ext>
            </p:extLst>
          </p:nvPr>
        </p:nvGraphicFramePr>
        <p:xfrm>
          <a:off x="7607989" y="2574030"/>
          <a:ext cx="3003200" cy="4239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FX Draw" r:id="rId7" imgW="2383137" imgH="3922452" progId="FXDraw.Graphic">
                  <p:embed/>
                </p:oleObj>
              </mc:Choice>
              <mc:Fallback>
                <p:oleObj name="FX Draw" r:id="rId7" imgW="2383137" imgH="3922452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989" y="2574030"/>
                        <a:ext cx="3003200" cy="4239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91822" y="4750080"/>
            <a:ext cx="6649694" cy="1557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cạnh đối </a:t>
            </a:r>
            <a:r>
              <a:rPr lang="en-US" sz="2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nhau.</a:t>
            </a:r>
          </a:p>
          <a:p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cạnh đối PS và QR bằng nhau.</a:t>
            </a:r>
          </a:p>
          <a:p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góc PSR và PQR bằng nhau.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2433" y="542715"/>
            <a:ext cx="6149625" cy="18947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 hành ABCD và rút ra nhận xét về các góc và các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23" y="-22153"/>
            <a:ext cx="1248922" cy="772732"/>
            <a:chOff x="478087" y="1283444"/>
            <a:chExt cx="1248922" cy="772732"/>
          </a:xfrm>
        </p:grpSpPr>
        <p:sp>
          <p:nvSpPr>
            <p:cNvPr id="8" name="Rounded Rectangle 7"/>
            <p:cNvSpPr/>
            <p:nvPr/>
          </p:nvSpPr>
          <p:spPr>
            <a:xfrm>
              <a:off x="761094" y="1387895"/>
              <a:ext cx="965915" cy="504756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8087" y="1283444"/>
              <a:ext cx="772732" cy="77273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0435" y="1405792"/>
              <a:ext cx="528035" cy="52803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445" y="425210"/>
            <a:ext cx="3928714" cy="2942458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52198" y="3567663"/>
            <a:ext cx="10469866" cy="25465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6006" y="3567663"/>
            <a:ext cx="10169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AB=CD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BC=AD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500</Words>
  <Application>Microsoft Office PowerPoint</Application>
  <PresentationFormat>Custom</PresentationFormat>
  <Paragraphs>75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FX 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</dc:creator>
  <cp:lastModifiedBy>DELL</cp:lastModifiedBy>
  <cp:revision>116</cp:revision>
  <dcterms:created xsi:type="dcterms:W3CDTF">2021-07-10T15:02:39Z</dcterms:created>
  <dcterms:modified xsi:type="dcterms:W3CDTF">2023-10-26T05:45:43Z</dcterms:modified>
</cp:coreProperties>
</file>