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00FF"/>
    <a:srgbClr val="66FF33"/>
    <a:srgbClr val="4DDA00"/>
    <a:srgbClr val="99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Khoảng cách giúp cho TĐ nhận đ</a:t>
            </a:r>
            <a:r>
              <a:rPr lang="vi-VN"/>
              <a:t>ư</a:t>
            </a:r>
            <a:r>
              <a:rPr lang="en-US"/>
              <a:t>ợc l</a:t>
            </a:r>
            <a:r>
              <a:rPr lang="vi-VN"/>
              <a:t>ư</a:t>
            </a:r>
            <a:r>
              <a:rPr lang="en-US"/>
              <a:t>ợng nhiệt và ánh sáng phù hợp để sự sống có thể tồn  tại, phát triển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815E7-014A-4650-B1C0-6D5E20299D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1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Khoảng cách giúp cho TĐ nhận đ</a:t>
            </a:r>
            <a:r>
              <a:rPr lang="vi-VN"/>
              <a:t>ư</a:t>
            </a:r>
            <a:r>
              <a:rPr lang="en-US"/>
              <a:t>ợc l</a:t>
            </a:r>
            <a:r>
              <a:rPr lang="vi-VN"/>
              <a:t>ư</a:t>
            </a:r>
            <a:r>
              <a:rPr lang="en-US"/>
              <a:t>ợng nhiệt và ánh sáng phù hợp để sự sống có thể tồn  tại, phát triển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815E7-014A-4650-B1C0-6D5E20299D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1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727200" y="127002"/>
            <a:ext cx="7518400" cy="6349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tên cho t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8684368" y="3657600"/>
            <a:ext cx="3048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8968848" y="3870960"/>
            <a:ext cx="247904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Dải </a:t>
            </a:r>
          </a:p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Ngân </a:t>
            </a:r>
          </a:p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000" b="1" i="1" dirty="0">
              <a:solidFill>
                <a:srgbClr val="4F22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8818181" y="3388361"/>
            <a:ext cx="2780375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tên là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8026400" y="1923311"/>
            <a:ext cx="3549227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99" y="2074112"/>
            <a:ext cx="945411" cy="907191"/>
          </a:xfrm>
          <a:prstGeom prst="rect">
            <a:avLst/>
          </a:prstGeom>
        </p:spPr>
      </p:pic>
      <p:sp>
        <p:nvSpPr>
          <p:cNvPr id="23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8000019" y="1437284"/>
            <a:ext cx="968663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24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006485" y="1373134"/>
            <a:ext cx="94228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9944037" y="1277087"/>
            <a:ext cx="94228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0955232" y="1321864"/>
            <a:ext cx="94228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7" name="Picture 26" descr="C:\Users\PTS\Desktop\Ảnh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066799"/>
            <a:ext cx="7530905" cy="539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1E743-7329-413E-9B86-56C65C99DEC0}"/>
              </a:ext>
            </a:extLst>
          </p:cNvPr>
          <p:cNvSpPr txBox="1"/>
          <p:nvPr/>
        </p:nvSpPr>
        <p:spPr>
          <a:xfrm>
            <a:off x="4760688" y="6370806"/>
            <a:ext cx="73152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22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Hình 1. Các hành tinh trong hệ Mặt Trời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19F7FD-7E3C-444D-9B80-0E9ED8E2C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46" t="29612" r="31192" b="26357"/>
          <a:stretch/>
        </p:blipFill>
        <p:spPr>
          <a:xfrm>
            <a:off x="4741336" y="2179807"/>
            <a:ext cx="7315200" cy="4200451"/>
          </a:xfrm>
          <a:prstGeom prst="rect">
            <a:avLst/>
          </a:prstGeom>
          <a:ln>
            <a:solidFill>
              <a:srgbClr val="4F2270"/>
            </a:solidFill>
          </a:ln>
        </p:spPr>
      </p:pic>
      <p:sp>
        <p:nvSpPr>
          <p:cNvPr id="22" name="Cloud Callout 21"/>
          <p:cNvSpPr/>
          <p:nvPr/>
        </p:nvSpPr>
        <p:spPr>
          <a:xfrm>
            <a:off x="304800" y="2362200"/>
            <a:ext cx="4165600" cy="2743200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nghĩa của khoảng cách từ Trái Đất đến  Mặt Trời.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1469574"/>
            <a:ext cx="11582400" cy="53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lnSpc>
                <a:spcPct val="150000"/>
              </a:lnSpc>
            </a:pPr>
            <a:r>
              <a:rPr lang="pt-BR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=&gt; Trái Đất là hành tinh duy nhất trong Hệ Mặt Trời có sự sống.</a:t>
            </a:r>
            <a:endParaRPr kumimoji="0" lang="pt-B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6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" y="1117603"/>
            <a:ext cx="756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u="sng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Vị trí của Trái Đất trong hệ 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8040" y="1676400"/>
            <a:ext cx="11679160" cy="20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Hệ Mặt Trời gồm có 8 hành tinh.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Tx/>
              <a:buChar char="-"/>
            </a:pPr>
            <a:r>
              <a:rPr lang="pt-BR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Mặt Trời nằm ở trung tâm Hệ Mặt Trời và có khả năng phát sáng.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Trái Đất nằm ở vị trí thứ ba theo thứ tự xa dần Hệ Mặt Trời.</a:t>
            </a:r>
          </a:p>
          <a:p>
            <a:pPr lvl="0" algn="just" eaLnBrk="1" hangingPunct="1">
              <a:lnSpc>
                <a:spcPct val="150000"/>
              </a:lnSpc>
            </a:pPr>
            <a:r>
              <a:rPr lang="pt-BR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=&gt; Trái Đất là hành tinh duy nhất trong Hệ Mặt Trời có sự sống.</a:t>
            </a:r>
            <a:endParaRPr lang="pt-BR" sz="2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3556" y="990600"/>
          <a:ext cx="11633981" cy="5410200"/>
        </p:xfrm>
        <a:graphic>
          <a:graphicData uri="http://schemas.openxmlformats.org/drawingml/2006/table">
            <a:tbl>
              <a:tblPr/>
              <a:tblGrid>
                <a:gridCol w="11633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10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Thiên Hà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chứa.......................................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gọi là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............................................................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Nằm ở trung tâm của Hệ Mặt Trời là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.........................................................................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Hệ Mặt Trời gồm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….................hành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tinh.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-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………...............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nằm ờ vị trí thứ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.........là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vật thể duy nhất có khả năng tự phát sáng.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- Trong Hệ Mặt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Trời,...........................................chuyển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động xung quanh Mặt Trời và tự quay quanh mình.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- Hành tinh nằm ở vị trí xa Mặt Trời nhất là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………...........................................……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- Hành tinh nằm ở vị trí gần  Mặt Trời nhất là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……................................................…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Ý nghĩa vị trí Trái Đất trong Hệ Mặt Trời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:................................................................</a:t>
                      </a:r>
                      <a:endParaRPr lang="en-US" sz="2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4818" y="1"/>
            <a:ext cx="118871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en-US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3 phút các đội chơi điền được các thông tin vào phiếu học tập sau: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7962" y="1581443"/>
          <a:ext cx="11254154" cy="4636477"/>
        </p:xfrm>
        <a:graphic>
          <a:graphicData uri="http://schemas.openxmlformats.org/drawingml/2006/table">
            <a:tbl>
              <a:tblPr/>
              <a:tblGrid>
                <a:gridCol w="1125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64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Thiên Hà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chứa</a:t>
                      </a:r>
                      <a:r>
                        <a:rPr lang="en-US" sz="2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1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Hệ Mặt Trời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gọi là </a:t>
                      </a:r>
                      <a:r>
                        <a:rPr lang="en-US" sz="21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dải Ngân Hà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Nằm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ở trung tâm của Hệ Mặt Trời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 </a:t>
                      </a:r>
                      <a:r>
                        <a:rPr lang="en-US" sz="21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Mặt Trời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Hệ Mặt Trời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gồm </a:t>
                      </a:r>
                      <a:r>
                        <a:rPr kumimoji="0" lang="en-US" sz="2100" b="1" kern="12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tám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hành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tinh.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- </a:t>
                      </a:r>
                      <a:r>
                        <a:rPr kumimoji="0" lang="en-US" sz="2100" b="1" kern="12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Trái Đất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nằm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ờ vị trí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thứ </a:t>
                      </a:r>
                      <a:r>
                        <a:rPr lang="en-US" sz="2100" b="1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</a:rPr>
                        <a:t>ba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là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vật thể duy nhất có khả năng tự phát sáng.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- Trong Hệ Mặt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Trời, </a:t>
                      </a:r>
                      <a:r>
                        <a:rPr lang="en-US" sz="2100" b="1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</a:rPr>
                        <a:t>các hành tinh</a:t>
                      </a:r>
                      <a:r>
                        <a:rPr lang="en-US" sz="21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chuyển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động xung quanh Mặt Trời và tự quay quanh mình.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- Hành tinh nằm ở vị trí xa Mặt Trời nhất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là </a:t>
                      </a:r>
                      <a:r>
                        <a:rPr lang="en-US" sz="2100" b="1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</a:rPr>
                        <a:t>Hải V</a:t>
                      </a:r>
                      <a:r>
                        <a:rPr lang="vi-VN" sz="2100" b="1" dirty="0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ươ</a:t>
                      </a:r>
                      <a:r>
                        <a:rPr lang="en-US" sz="2100" b="1" dirty="0" smtClean="0">
                          <a:solidFill>
                            <a:srgbClr val="FF0000"/>
                          </a:solidFill>
                          <a:latin typeface="+mn-lt"/>
                          <a:ea typeface="Arial"/>
                        </a:rPr>
                        <a:t>ng tinh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Hành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tinh nằm ở vị trí gần  Mặt Trời nhất 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là </a:t>
                      </a:r>
                      <a:r>
                        <a:rPr lang="en-US" sz="2100" b="1" dirty="0" smtClean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</a:rPr>
                        <a:t>Thủy tinh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Ý nghĩa vị trí Trái Đất trong Hệ Mặt Trời</a:t>
                      </a:r>
                      <a:r>
                        <a:rPr lang="en-US" sz="2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en-US" sz="21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là hành tinh duy nhất có sự sống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4818" y="1"/>
            <a:ext cx="118871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en-US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3 phút các đội chơi điền được các thông tin vào phiếu học tập sau: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117603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Hình dạng, kích th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của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20" y="1545775"/>
            <a:ext cx="5065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a. Hình dạng của Trái Đất</a:t>
            </a:r>
            <a:endParaRPr lang="en-US" sz="2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A2503-00C8-431B-BA52-B45BBF5481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81" t="60188" r="43130" b="12829"/>
          <a:stretch/>
        </p:blipFill>
        <p:spPr>
          <a:xfrm>
            <a:off x="227392" y="2057400"/>
            <a:ext cx="5900637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FE645A-3C53-4D82-A50B-AE99E977F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02" t="32593" r="43135" b="41225"/>
          <a:stretch/>
        </p:blipFill>
        <p:spPr>
          <a:xfrm>
            <a:off x="6197600" y="2057400"/>
            <a:ext cx="5872605" cy="3124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012799-FCD1-4E6E-8888-C1874A42E961}"/>
              </a:ext>
            </a:extLst>
          </p:cNvPr>
          <p:cNvSpPr txBox="1"/>
          <p:nvPr/>
        </p:nvSpPr>
        <p:spPr>
          <a:xfrm>
            <a:off x="942535" y="5370276"/>
            <a:ext cx="407963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Hình ảnh Trái Đất chụp từ vệ tinh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64CB49-83F2-4ADA-9DBA-66F2A0281992}"/>
              </a:ext>
            </a:extLst>
          </p:cNvPr>
          <p:cNvSpPr txBox="1"/>
          <p:nvPr/>
        </p:nvSpPr>
        <p:spPr>
          <a:xfrm>
            <a:off x="7174523" y="5221506"/>
            <a:ext cx="402336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Bóng Trái Đất che Mặt Trăng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đêm nguyệt  thực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D6DEFC-D393-40EA-8E20-FBAD08B711AB}"/>
              </a:ext>
            </a:extLst>
          </p:cNvPr>
          <p:cNvSpPr txBox="1"/>
          <p:nvPr/>
        </p:nvSpPr>
        <p:spPr>
          <a:xfrm>
            <a:off x="2602523" y="6172201"/>
            <a:ext cx="6485206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Một số bằng chứng về khối cầu của Trái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117603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Hình dạng, kích th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của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20" y="1545775"/>
            <a:ext cx="4963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a. Hình dạng của Trái Đất</a:t>
            </a:r>
            <a:endParaRPr lang="en-US" sz="2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06400" y="2133600"/>
            <a:ext cx="6807200" cy="2895600"/>
          </a:xfrm>
          <a:prstGeom prst="cloudCallout">
            <a:avLst>
              <a:gd name="adj1" fmla="val 70411"/>
              <a:gd name="adj2" fmla="val 47029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SGK và bằng kiến thức thực tế cho biết hình dạng của Trái Đất.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0000">
            <a:off x="7871154" y="1294206"/>
            <a:ext cx="3953091" cy="3953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117603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Hình dạng, kích th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của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20" y="1545775"/>
            <a:ext cx="6386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a. Hình dạng của Trái Đất</a:t>
            </a:r>
            <a:endParaRPr lang="en-US" sz="2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06400" y="3200400"/>
            <a:ext cx="6807200" cy="2895600"/>
          </a:xfrm>
          <a:prstGeom prst="cloudCallout">
            <a:avLst>
              <a:gd name="adj1" fmla="val 70411"/>
              <a:gd name="adj2" fmla="val 47029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cho biết những hình dạng của Trái Đất được nhắc đến trong các câu chuyện lịch sử ở Việt Nam và trên thế giới.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32" y="1934035"/>
            <a:ext cx="6778168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Trái Đất có dạng hình cầu.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Quả địa cầu là mô hình thu nhỏ của bề mặt Trái đất.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0000">
            <a:off x="7871154" y="1294206"/>
            <a:ext cx="3953091" cy="3953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 descr="C:\Users\PTS\Desktop\Ảnh\trai-dat-hinh-gi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2233" y="1259112"/>
            <a:ext cx="6705601" cy="3929063"/>
          </a:xfrm>
          <a:prstGeom prst="rect">
            <a:avLst/>
          </a:prstGeom>
          <a:noFill/>
        </p:spPr>
      </p:pic>
      <p:pic>
        <p:nvPicPr>
          <p:cNvPr id="25602" name="Picture 2" descr="C:\Users\PTS\Desktop\Ảnh\trai-dat-hinh-vuong-6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873" y="2685138"/>
            <a:ext cx="6604000" cy="398510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26812" y="5396634"/>
            <a:ext cx="4580561" cy="769441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latin typeface="+mj-lt"/>
              </a:rPr>
              <a:t>Xa xưa, người ta tin rằng</a:t>
            </a:r>
            <a:r>
              <a:rPr lang="en-US" sz="2200" b="1" dirty="0" smtClean="0">
                <a:latin typeface="+mj-lt"/>
              </a:rPr>
              <a:t> </a:t>
            </a:r>
            <a:r>
              <a:rPr lang="vi-VN" sz="2200" b="1" dirty="0" smtClean="0">
                <a:latin typeface="+mj-lt"/>
              </a:rPr>
              <a:t>Trái Đất là mặt phẳng</a:t>
            </a:r>
            <a:r>
              <a:rPr lang="en-US" sz="2200" b="1" dirty="0" smtClean="0">
                <a:latin typeface="+mj-lt"/>
              </a:rPr>
              <a:t>...</a:t>
            </a:r>
            <a:endParaRPr lang="en-US" sz="22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672771"/>
            <a:ext cx="4775200" cy="430887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...hay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có dạng hình vuông...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335" y="5409028"/>
            <a:ext cx="5080000" cy="769441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...nh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câu chuyện s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tích bánh ch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ng, bánh giầy..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C:\Users\PTS\Desktop\Ảnh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281332"/>
            <a:ext cx="6496956" cy="3505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780" y="1117603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Hình dạng, kích th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của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117603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Hình dạng, kích th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của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20" y="1545775"/>
            <a:ext cx="6589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b. Kích th</a:t>
            </a:r>
            <a:r>
              <a:rPr lang="vi-VN" sz="2200" b="1" i="1" u="sng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c của Trái Đất</a:t>
            </a:r>
            <a:endParaRPr lang="en-US" sz="2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C07453-18AF-4072-BA7C-CC3693460026}"/>
              </a:ext>
            </a:extLst>
          </p:cNvPr>
          <p:cNvSpPr txBox="1"/>
          <p:nvPr/>
        </p:nvSpPr>
        <p:spPr>
          <a:xfrm>
            <a:off x="8440617" y="4666344"/>
            <a:ext cx="3291840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Bán kính Xích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Trái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8BCABF-EB8A-4BCB-9B6A-FD9C9E1E3902}"/>
              </a:ext>
            </a:extLst>
          </p:cNvPr>
          <p:cNvSpPr txBox="1"/>
          <p:nvPr/>
        </p:nvSpPr>
        <p:spPr>
          <a:xfrm>
            <a:off x="7518400" y="5638801"/>
            <a:ext cx="44704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Mô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phỏng kích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thước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tinh trong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hệ Mặt Trời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0937" y="2019773"/>
            <a:ext cx="7213600" cy="110799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 có nhận xét gì về kích th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của Trái Đất?</a:t>
            </a: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Kích th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và khối l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vậy có ảnh 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ưở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gì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Trái Đất?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341" y="1981200"/>
            <a:ext cx="7112000" cy="110799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 dài bán kính Xích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Trái Đất là bao nhiêu?</a:t>
            </a:r>
          </a:p>
          <a:p>
            <a:pPr algn="just"/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So sánh kích th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của Trái Đất với các hành tinh khác trong Hệ Mặt Trời.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259" y="1148861"/>
            <a:ext cx="3320646" cy="3419476"/>
          </a:xfrm>
          <a:prstGeom prst="rect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D7E750-D3ED-46B8-9F74-F44543B0EF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33" t="23066" r="29969" b="51575"/>
          <a:stretch/>
        </p:blipFill>
        <p:spPr>
          <a:xfrm>
            <a:off x="313314" y="3422205"/>
            <a:ext cx="7001886" cy="3435795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20" grpId="0" animBg="1"/>
      <p:bldP spid="23" grpId="0" animBg="1"/>
      <p:bldP spid="24" grpId="0" animBg="1"/>
      <p:bldP spid="2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117603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Hình dạng, kích th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của Trái Đất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20" y="1545775"/>
            <a:ext cx="6589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b. Kích th</a:t>
            </a:r>
            <a:r>
              <a:rPr lang="vi-VN" sz="2200" b="1" i="1" u="sng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c của Trái Đất</a:t>
            </a:r>
            <a:endParaRPr lang="en-US" sz="2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424" y="1930405"/>
            <a:ext cx="11480800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Trái đất có kích thước rất lớn: diện tích là 510 triệu km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; bán kính xích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là 6.378km.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459955"/>
            <a:ext cx="11480800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- Nhờ kích thước và khối lượng lớn, Trái Đất đã tạo ra lực hút giữ được các chất khí làm thành lớp vỏ khí bảo vệ mình.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727200" y="127002"/>
            <a:ext cx="7518400" cy="6349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tên cho t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8742424" y="3657600"/>
            <a:ext cx="3048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9026904" y="3870960"/>
            <a:ext cx="247904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</a:p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t </a:t>
            </a:r>
          </a:p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000" b="1" i="1" dirty="0">
              <a:solidFill>
                <a:srgbClr val="4F22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8876237" y="3388361"/>
            <a:ext cx="2780375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tên là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8219920" y="1923311"/>
            <a:ext cx="3549227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99" y="2074112"/>
            <a:ext cx="945411" cy="907191"/>
          </a:xfrm>
          <a:prstGeom prst="rect">
            <a:avLst/>
          </a:prstGeom>
        </p:spPr>
      </p:pic>
      <p:sp>
        <p:nvSpPr>
          <p:cNvPr id="23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8000019" y="1437284"/>
            <a:ext cx="968663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24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006485" y="1373134"/>
            <a:ext cx="94228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9944037" y="1277087"/>
            <a:ext cx="94228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0955232" y="1321864"/>
            <a:ext cx="94228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 descr="C:\Users\PTS\Desktop\Ảnh\images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1" y="990599"/>
            <a:ext cx="7674708" cy="55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0" y="0"/>
            <a:ext cx="2269067" cy="1694438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3149600" y="0"/>
            <a:ext cx="60960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LUY ỆN TẬP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2133601"/>
            <a:ext cx="11684000" cy="155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tập 1.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GV sử dụng quả Địa Cầu và hướng dẫn cách chơi (2 em một cặp, chơi trò chơi có tên "Nói gì chỉ đó". Ví dụ bạn A nói " Cực Nam" thì bạn B phải chỉ được "Cực Nam",  mỗi bạn có 2 lượt thay phiên nhau, HS làm tốt có thể cho điểm cộng hoặc điểm  miệng  để động viên.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5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0280" y="87085"/>
            <a:ext cx="11582400" cy="10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tập 2. Căn cứ vào hình dưới đây, hãy điền tên các hành tinh trong Hệ Mặt Trời theo thứ tự từ 1 đến 8.</a:t>
            </a: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:\Users\PTS\Desktop\Ảnh\downloa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68" y="1533378"/>
            <a:ext cx="7971026" cy="532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3085" y="1361604"/>
            <a:ext cx="3548185" cy="55092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1: M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 Trời.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2: Sao Thủy (Thủy tinh)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3: Sao Kim (Kim tinh).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4: Trái Đất.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5: Sao Hỏa (Hỏa tỉnh).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6: Sao Mộc (Mộc Tinh).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7: Sao Thổ (Thổ tinh).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8: Sao Thiên v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(Thiên v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tinh)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6672" y="1401462"/>
            <a:ext cx="3548185" cy="452431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727200" y="127002"/>
            <a:ext cx="7518400" cy="6349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tên cho t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8703720" y="3657600"/>
            <a:ext cx="3048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8988200" y="3870960"/>
            <a:ext cx="247904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Trái  </a:t>
            </a:r>
          </a:p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sp>
        <p:nvSpPr>
          <p:cNvPr id="20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8837533" y="3388361"/>
            <a:ext cx="2780375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tên là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8026400" y="1923311"/>
            <a:ext cx="3549227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99" y="2074112"/>
            <a:ext cx="945411" cy="907191"/>
          </a:xfrm>
          <a:prstGeom prst="rect">
            <a:avLst/>
          </a:prstGeom>
        </p:spPr>
      </p:pic>
      <p:sp>
        <p:nvSpPr>
          <p:cNvPr id="23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8000019" y="1437284"/>
            <a:ext cx="968663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24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006485" y="1373134"/>
            <a:ext cx="94228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9944037" y="1277087"/>
            <a:ext cx="94228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0955232" y="1321864"/>
            <a:ext cx="94228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 descr="C:\Users\PTS\Desktop\Ảnh\images 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399"/>
            <a:ext cx="7404295" cy="461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9D738183-A132-4ADD-B6B2-EF399F837337}"/>
              </a:ext>
            </a:extLst>
          </p:cNvPr>
          <p:cNvSpPr/>
          <p:nvPr/>
        </p:nvSpPr>
        <p:spPr>
          <a:xfrm>
            <a:off x="1727200" y="127002"/>
            <a:ext cx="7518400" cy="6349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tên cho t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F76E2-87B6-43C2-98E9-E75252A4CBB0}"/>
              </a:ext>
            </a:extLst>
          </p:cNvPr>
          <p:cNvSpPr/>
          <p:nvPr/>
        </p:nvSpPr>
        <p:spPr>
          <a:xfrm>
            <a:off x="8529552" y="3657600"/>
            <a:ext cx="3048000" cy="273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945C56-2106-41C4-BE72-04373870FF15}"/>
              </a:ext>
            </a:extLst>
          </p:cNvPr>
          <p:cNvSpPr/>
          <p:nvPr/>
        </p:nvSpPr>
        <p:spPr>
          <a:xfrm>
            <a:off x="8814032" y="3870960"/>
            <a:ext cx="2479040" cy="2326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t </a:t>
            </a:r>
          </a:p>
          <a:p>
            <a:pPr algn="ctr">
              <a:lnSpc>
                <a:spcPct val="150000"/>
              </a:lnSpc>
            </a:pPr>
            <a:r>
              <a:rPr lang="en-US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000" b="1" i="1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000" b="1" i="1" dirty="0">
              <a:solidFill>
                <a:srgbClr val="4F22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: Rounded Corners 16">
            <a:extLst>
              <a:ext uri="{FF2B5EF4-FFF2-40B4-BE49-F238E27FC236}">
                <a16:creationId xmlns:a16="http://schemas.microsoft.com/office/drawing/2014/main" id="{993CFAE4-DC43-400A-BE5B-4E93274ECDD0}"/>
              </a:ext>
            </a:extLst>
          </p:cNvPr>
          <p:cNvSpPr/>
          <p:nvPr/>
        </p:nvSpPr>
        <p:spPr>
          <a:xfrm>
            <a:off x="8663365" y="3388361"/>
            <a:ext cx="2780375" cy="542025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tên là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78FD6E09-F5FB-46EA-B484-B09448555BFF}"/>
              </a:ext>
            </a:extLst>
          </p:cNvPr>
          <p:cNvSpPr/>
          <p:nvPr/>
        </p:nvSpPr>
        <p:spPr>
          <a:xfrm>
            <a:off x="8026400" y="1923311"/>
            <a:ext cx="3549227" cy="134111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4EF501-F0E3-4B1E-8B00-75F189F6C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99" y="2074112"/>
            <a:ext cx="945411" cy="907191"/>
          </a:xfrm>
          <a:prstGeom prst="rect">
            <a:avLst/>
          </a:prstGeom>
        </p:spPr>
      </p:pic>
      <p:sp>
        <p:nvSpPr>
          <p:cNvPr id="23" name="Speech Bubble: Oval 20">
            <a:extLst>
              <a:ext uri="{FF2B5EF4-FFF2-40B4-BE49-F238E27FC236}">
                <a16:creationId xmlns:a16="http://schemas.microsoft.com/office/drawing/2014/main" id="{80298B65-CB4D-47D0-A97D-E6DB6297D3F2}"/>
              </a:ext>
            </a:extLst>
          </p:cNvPr>
          <p:cNvSpPr/>
          <p:nvPr/>
        </p:nvSpPr>
        <p:spPr>
          <a:xfrm>
            <a:off x="8000019" y="1437284"/>
            <a:ext cx="968663" cy="486027"/>
          </a:xfrm>
          <a:prstGeom prst="wedgeEllipseCallout">
            <a:avLst>
              <a:gd name="adj1" fmla="val 75456"/>
              <a:gd name="adj2" fmla="val 678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sp>
        <p:nvSpPr>
          <p:cNvPr id="24" name="Speech Bubble: Oval 21">
            <a:extLst>
              <a:ext uri="{FF2B5EF4-FFF2-40B4-BE49-F238E27FC236}">
                <a16:creationId xmlns:a16="http://schemas.microsoft.com/office/drawing/2014/main" id="{4DF5AB7F-602F-400D-984C-3318E3B8541A}"/>
              </a:ext>
            </a:extLst>
          </p:cNvPr>
          <p:cNvSpPr/>
          <p:nvPr/>
        </p:nvSpPr>
        <p:spPr>
          <a:xfrm>
            <a:off x="9006485" y="1373134"/>
            <a:ext cx="942281" cy="400964"/>
          </a:xfrm>
          <a:prstGeom prst="wedgeEllipseCallout">
            <a:avLst>
              <a:gd name="adj1" fmla="val 33330"/>
              <a:gd name="adj2" fmla="val 102277"/>
            </a:avLst>
          </a:prstGeom>
          <a:solidFill>
            <a:srgbClr val="E34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Speech Bubble: Oval 22">
            <a:extLst>
              <a:ext uri="{FF2B5EF4-FFF2-40B4-BE49-F238E27FC236}">
                <a16:creationId xmlns:a16="http://schemas.microsoft.com/office/drawing/2014/main" id="{5D80F1C3-314C-4EC1-919D-A0A052F0BD9B}"/>
              </a:ext>
            </a:extLst>
          </p:cNvPr>
          <p:cNvSpPr/>
          <p:nvPr/>
        </p:nvSpPr>
        <p:spPr>
          <a:xfrm>
            <a:off x="9944037" y="1277087"/>
            <a:ext cx="942281" cy="400964"/>
          </a:xfrm>
          <a:prstGeom prst="wedgeEllipseCallout">
            <a:avLst>
              <a:gd name="adj1" fmla="val 10762"/>
              <a:gd name="adj2" fmla="val 102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Speech Bubble: Oval 23">
            <a:extLst>
              <a:ext uri="{FF2B5EF4-FFF2-40B4-BE49-F238E27FC236}">
                <a16:creationId xmlns:a16="http://schemas.microsoft.com/office/drawing/2014/main" id="{4B5EDF13-0809-44F4-9464-0DA80B3DE472}"/>
              </a:ext>
            </a:extLst>
          </p:cNvPr>
          <p:cNvSpPr/>
          <p:nvPr/>
        </p:nvSpPr>
        <p:spPr>
          <a:xfrm>
            <a:off x="10955232" y="1321864"/>
            <a:ext cx="942281" cy="400964"/>
          </a:xfrm>
          <a:prstGeom prst="wedgeEllipseCallout">
            <a:avLst>
              <a:gd name="adj1" fmla="val -52428"/>
              <a:gd name="adj2" fmla="val 9697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 descr="C:\Users\PTS\Desktop\Ảnh\download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7502769" cy="49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385234" y="3314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vi-VN" sz="180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824A6-2BF8-481D-841F-1F7436128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0" t="23333" r="22333" b="55852"/>
          <a:stretch/>
        </p:blipFill>
        <p:spPr>
          <a:xfrm>
            <a:off x="0" y="0"/>
            <a:ext cx="12192000" cy="2489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D196B-40C7-45DA-947D-D99A3089713B}"/>
              </a:ext>
            </a:extLst>
          </p:cNvPr>
          <p:cNvSpPr txBox="1"/>
          <p:nvPr/>
        </p:nvSpPr>
        <p:spPr>
          <a:xfrm>
            <a:off x="508000" y="2743200"/>
            <a:ext cx="113792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TRÁI ĐẤT – HÀNH TINH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 HỆ MẶT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406400" y="457200"/>
            <a:ext cx="11785600" cy="2262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- BÀI 6. </a:t>
            </a:r>
          </a:p>
          <a:p>
            <a:pPr algn="ctr">
              <a:lnSpc>
                <a:spcPct val="150000"/>
              </a:lnSpc>
            </a:pPr>
            <a:r>
              <a:rPr lang="en-US" sz="5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 ĐẤT TRONG HỆ MẶT TR</a:t>
            </a:r>
            <a:r>
              <a:rPr lang="vi-VN" sz="5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5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5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000">
            <a:off x="4911190" y="2994467"/>
            <a:ext cx="3028572" cy="3028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smtClean="0">
                <a:latin typeface="Times New Roman" pitchFamily="18" charset="0"/>
              </a:rPr>
              <a:t>TIẾT </a:t>
            </a:r>
            <a:r>
              <a:rPr lang="en-US" sz="2500" b="1" smtClean="0">
                <a:latin typeface="Times New Roman" pitchFamily="18" charset="0"/>
              </a:rPr>
              <a:t>9- </a:t>
            </a:r>
            <a:r>
              <a:rPr lang="en-US" sz="2500" b="1" dirty="0" smtClean="0">
                <a:latin typeface="Times New Roman" pitchFamily="18" charset="0"/>
              </a:rPr>
              <a:t>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" y="1117603"/>
            <a:ext cx="104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u="sng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Vị trí của Trái Đất trong hệ 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1E743-7329-413E-9B86-56C65C99DEC0}"/>
              </a:ext>
            </a:extLst>
          </p:cNvPr>
          <p:cNvSpPr txBox="1"/>
          <p:nvPr/>
        </p:nvSpPr>
        <p:spPr>
          <a:xfrm>
            <a:off x="4760688" y="6370806"/>
            <a:ext cx="73152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22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Hình 1. Các hành tinh trong hệ Mặt Trời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19F7FD-7E3C-444D-9B80-0E9ED8E2C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46" t="29612" r="31192" b="26357"/>
          <a:stretch/>
        </p:blipFill>
        <p:spPr>
          <a:xfrm>
            <a:off x="4741336" y="1899139"/>
            <a:ext cx="7315200" cy="4481120"/>
          </a:xfrm>
          <a:prstGeom prst="rect">
            <a:avLst/>
          </a:prstGeom>
          <a:ln>
            <a:solidFill>
              <a:srgbClr val="4F2270"/>
            </a:solidFill>
          </a:ln>
        </p:spPr>
      </p:pic>
      <p:sp>
        <p:nvSpPr>
          <p:cNvPr id="22" name="Cloud Callout 21"/>
          <p:cNvSpPr/>
          <p:nvPr/>
        </p:nvSpPr>
        <p:spPr>
          <a:xfrm>
            <a:off x="0" y="2209800"/>
            <a:ext cx="4470400" cy="2305929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tên các hành tinh quay quanh Mặt Trời.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1469574"/>
            <a:ext cx="11582400" cy="53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Hệ Mặt Trời gồm có 8 hành tinh.</a:t>
            </a:r>
            <a:endParaRPr kumimoji="0" lang="pt-B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2" grpId="0" animBg="1"/>
      <p:bldP spid="22" grpId="1" animBg="1"/>
      <p:bldP spid="266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1E743-7329-413E-9B86-56C65C99DEC0}"/>
              </a:ext>
            </a:extLst>
          </p:cNvPr>
          <p:cNvSpPr txBox="1"/>
          <p:nvPr/>
        </p:nvSpPr>
        <p:spPr>
          <a:xfrm>
            <a:off x="4760688" y="6370806"/>
            <a:ext cx="73152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22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Hình 1. Các hành tinh trong hệ Mặt Trời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19F7FD-7E3C-444D-9B80-0E9ED8E2C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46" t="29612" r="31192" b="26357"/>
          <a:stretch/>
        </p:blipFill>
        <p:spPr>
          <a:xfrm>
            <a:off x="4741336" y="1969477"/>
            <a:ext cx="7315200" cy="4410782"/>
          </a:xfrm>
          <a:prstGeom prst="rect">
            <a:avLst/>
          </a:prstGeom>
          <a:ln>
            <a:solidFill>
              <a:srgbClr val="4F2270"/>
            </a:solidFill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76" y="1447800"/>
            <a:ext cx="11582400" cy="53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Mặt Trời nằm ở trung tâm Hệ Mặt Trời và có khả năng phát sáng.</a:t>
            </a:r>
            <a:endParaRPr kumimoji="0" lang="pt-B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"/>
            <a:ext cx="12192000" cy="7619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 b="1" dirty="0" smtClean="0">
                <a:latin typeface="Times New Roman" pitchFamily="18" charset="0"/>
              </a:rPr>
              <a:t>TIẾT - BÀI 6. TRÁI ĐẤT TRONG HỆ MẶT TRỜI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81099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56" y="22002"/>
            <a:ext cx="914400" cy="7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084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1E743-7329-413E-9B86-56C65C99DEC0}"/>
              </a:ext>
            </a:extLst>
          </p:cNvPr>
          <p:cNvSpPr txBox="1"/>
          <p:nvPr/>
        </p:nvSpPr>
        <p:spPr>
          <a:xfrm>
            <a:off x="4760688" y="6370806"/>
            <a:ext cx="73152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4F22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Hình 1. Các hành tinh trong hệ Mặt Trời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19F7FD-7E3C-444D-9B80-0E9ED8E2C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46" t="29612" r="31192" b="26357"/>
          <a:stretch/>
        </p:blipFill>
        <p:spPr>
          <a:xfrm>
            <a:off x="4741336" y="2179807"/>
            <a:ext cx="7315200" cy="4200451"/>
          </a:xfrm>
          <a:prstGeom prst="rect">
            <a:avLst/>
          </a:prstGeom>
          <a:ln>
            <a:solidFill>
              <a:srgbClr val="4F2270"/>
            </a:solidFill>
          </a:ln>
        </p:spPr>
      </p:pic>
      <p:sp>
        <p:nvSpPr>
          <p:cNvPr id="22" name="Cloud Callout 21"/>
          <p:cNvSpPr/>
          <p:nvPr/>
        </p:nvSpPr>
        <p:spPr>
          <a:xfrm>
            <a:off x="0" y="2209800"/>
            <a:ext cx="4470400" cy="2895600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 Đất nằm ở vị trí thứ mấy tính từ Mặt Trời?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1469574"/>
            <a:ext cx="11582400" cy="53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Trái Đất nằm ở vị trí thứ ba theo thứ tự xa dần Hệ Mặt Trời.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944677-6880-4F53-B849-C62007EDEE04}"/>
              </a:ext>
            </a:extLst>
          </p:cNvPr>
          <p:cNvSpPr/>
          <p:nvPr/>
        </p:nvSpPr>
        <p:spPr>
          <a:xfrm>
            <a:off x="8229601" y="5334000"/>
            <a:ext cx="991751" cy="745066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endParaRPr lang="en-US" sz="5328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6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1409</Words>
  <Application>Microsoft Office PowerPoint</Application>
  <PresentationFormat>Widescreen</PresentationFormat>
  <Paragraphs>165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144</cp:revision>
  <dcterms:created xsi:type="dcterms:W3CDTF">2021-06-28T12:43:46Z</dcterms:created>
  <dcterms:modified xsi:type="dcterms:W3CDTF">2023-10-11T01:55:50Z</dcterms:modified>
</cp:coreProperties>
</file>