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5" r:id="rId3"/>
    <p:sldId id="296" r:id="rId4"/>
    <p:sldId id="297" r:id="rId5"/>
    <p:sldId id="298" r:id="rId6"/>
    <p:sldId id="299" r:id="rId7"/>
    <p:sldId id="300" r:id="rId8"/>
    <p:sldId id="286" r:id="rId9"/>
    <p:sldId id="257" r:id="rId10"/>
    <p:sldId id="267" r:id="rId11"/>
    <p:sldId id="287" r:id="rId12"/>
    <p:sldId id="270" r:id="rId13"/>
    <p:sldId id="273" r:id="rId14"/>
    <p:sldId id="290" r:id="rId15"/>
    <p:sldId id="288" r:id="rId16"/>
    <p:sldId id="269" r:id="rId17"/>
    <p:sldId id="302" r:id="rId18"/>
    <p:sldId id="301" r:id="rId19"/>
    <p:sldId id="282" r:id="rId20"/>
    <p:sldId id="291" r:id="rId21"/>
    <p:sldId id="279" r:id="rId22"/>
    <p:sldId id="292" r:id="rId23"/>
    <p:sldId id="264" r:id="rId24"/>
    <p:sldId id="293" r:id="rId25"/>
    <p:sldId id="294" r:id="rId26"/>
    <p:sldId id="280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6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3D822F-1D7C-4C51-8F7C-16966ACB3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FD17A6-947F-44D0-8F07-D6C4DE297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378A4C-65D3-45A5-AF17-8964301C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80C169-EB24-4293-B13F-67FAFB0C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AD3CAA-F7E3-420F-AC1F-F54ECA1F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CAA33C-93F1-4593-AAAC-885BCBBB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D35B59-6356-41C7-B843-ABBA1CD0C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517EF1-2AF0-46FC-9280-AA4B7E26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FB4632-7CE3-45E1-A200-88843D4E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88E5A-8E4F-4E95-A6D3-4CB75467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081C88-2BE3-4D09-984E-467CB7684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E0DFB3-B2DE-4AA0-ADB6-AD4284939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5BF5A0-CD04-45D3-89E6-8D02FDEC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CD19F0-8BFE-46EF-A466-4EE1C6FD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1591B8-58F4-4590-87BB-D8FB4A95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8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08201-3FCF-47D1-82C9-48DB6A64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15D00C-299B-46ED-9D4B-963F27BBA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796CB-7F7E-46D0-84D1-D03AFE2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8297B-143B-4899-A746-9AE6959E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321057-8510-4226-A589-6197954A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3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89A16-2226-49A8-B8E1-B09F1BB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83C99C-B322-4235-84A3-43B8A40E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C37E03-DBD0-4560-9943-AE242070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947434-2F8D-4716-9F2C-F0134A8C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8A17B5-07AE-495B-AC00-288D4644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0C16B3-B823-486F-8BED-735C38DB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2F7A68-1AEC-478E-849D-C86491B7B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8A2FBC-5B0E-4E67-BE3A-23035C7E9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02AD85-2180-41BC-9E4C-0D27B5A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1F83A1-4D3A-42C0-B194-58B987F9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E18E1E-7263-4F08-972E-A3E7B304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21B925-38F6-4E79-91D0-C52E78C8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D00FB8-5EDD-4513-B0F4-506B5C0CB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FB8EB8-F945-4E27-8299-5486D539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DB95539-ED21-49FA-93BD-6A20D3AD4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B7E8011-BCD1-4468-8910-281B010A8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226975-67F2-46AB-B335-BB305EA2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7E3535F-32B3-4836-9191-DFD3601C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270FFD5-E8C9-4F67-AD27-7CB43CF7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DB31-2260-425F-A53A-21BB993D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0440141-B8AA-4018-AC40-8F2FDA93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CE5868-17FE-4349-B05A-FB91166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0E13D1-78CC-4628-B7F0-6A42A55D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521362-0198-421F-AD6F-C6C5F71E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7B22303-2C7F-445F-8C4E-1F8A0ACC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153B58-DD65-4659-B84F-0C298AC7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531F78-FC7F-4B55-A655-1FC8EE28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D4CCD4-EBAE-4445-AFEB-2762A8A4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8EB2E7-20E8-4E3E-ACC8-24357FEEB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0E96B8-04A5-445B-BA53-18E96C70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99E9F2-0667-4277-BAFB-95FCA4E1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398867-8E74-473C-97E4-4E70BE37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083F24-3E2F-4890-9233-E0B8E858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C060A2-86DF-4F3B-9E7A-5D7C03DDD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4465A24-C6AF-4223-96FC-7CA5CFE52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C6633D-31F6-4BD9-BDEE-3C3F31F9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764D33-AAF2-409C-9B87-6FF42F46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BEF01F-89CC-433D-9D75-4E785B9A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6410CEC-AF31-4EFE-8733-6C5A32D0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BA9C08-4AC7-44EA-98FA-388512C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4988D8-BE57-41E0-95A0-B6C08E3DE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96B8-BC8D-47FD-8CE3-453D8AEE78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2EBD66-3620-46D2-9A04-FC576E94D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460C0B-03AB-413A-B652-2D624C563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5E25-FCEB-461E-975D-2A2418E24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file:///E:\ClipArt\Anhdong\Nguoi_vat\ag00355_.gif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ord2">
            <a:extLst>
              <a:ext uri="{FF2B5EF4-FFF2-40B4-BE49-F238E27FC236}">
                <a16:creationId xmlns="" xmlns:a16="http://schemas.microsoft.com/office/drawing/2014/main" id="{0224B25C-7379-494B-8EAF-DE60B25E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8420"/>
          <a:stretch>
            <a:fillRect/>
          </a:stretch>
        </p:blipFill>
        <p:spPr bwMode="auto">
          <a:xfrm>
            <a:off x="1308100" y="1426845"/>
            <a:ext cx="10522106" cy="57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ord2">
            <a:extLst>
              <a:ext uri="{FF2B5EF4-FFF2-40B4-BE49-F238E27FC236}">
                <a16:creationId xmlns="" xmlns:a16="http://schemas.microsoft.com/office/drawing/2014/main" id="{1205140D-8CAB-4B3F-B573-E24E0087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7" t="15640" r="1315" b="12415"/>
          <a:stretch>
            <a:fillRect/>
          </a:stretch>
        </p:blipFill>
        <p:spPr bwMode="auto">
          <a:xfrm>
            <a:off x="96520" y="3256280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A2B46E4C-15E0-4380-9E32-F2FC2A1A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" y="167887"/>
            <a:ext cx="10657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PHÁT TRIỂN CỦA PHONG </a:t>
            </a: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DÂN TỘC VÀ SỰ TAN RÃ  CỦA HỆ THỐNG THUỘC ĐỊA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6">
            <a:extLst>
              <a:ext uri="{FF2B5EF4-FFF2-40B4-BE49-F238E27FC236}">
                <a16:creationId xmlns="" xmlns:a16="http://schemas.microsoft.com/office/drawing/2014/main" id="{42C077AE-D077-4442-9171-C5061AAC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44" y="6331267"/>
            <a:ext cx="184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25E325-4D77-4049-AA76-9708A1BCB4F2}"/>
              </a:ext>
            </a:extLst>
          </p:cNvPr>
          <p:cNvSpPr txBox="1"/>
          <p:nvPr/>
        </p:nvSpPr>
        <p:spPr>
          <a:xfrm>
            <a:off x="172720" y="1678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i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1800" b="1" i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8A66F992-48B7-4154-ACD9-790B11075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="" xmlns:a16="http://schemas.microsoft.com/office/drawing/2014/main" id="{364451B6-B5CB-4874-9EC9-187202F47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1230816"/>
            <a:ext cx="11724640" cy="11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Khái quát tình hình các nước châu Á, châu Phi và Mĩ – Latinh trước chiến tranh thế giới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ord2">
            <a:extLst>
              <a:ext uri="{FF2B5EF4-FFF2-40B4-BE49-F238E27FC236}">
                <a16:creationId xmlns="" xmlns:a16="http://schemas.microsoft.com/office/drawing/2014/main" id="{0224B25C-7379-494B-8EAF-DE60B25E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8420"/>
          <a:stretch>
            <a:fillRect/>
          </a:stretch>
        </p:blipFill>
        <p:spPr bwMode="auto">
          <a:xfrm>
            <a:off x="1308100" y="1426845"/>
            <a:ext cx="10522106" cy="57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ord2">
            <a:extLst>
              <a:ext uri="{FF2B5EF4-FFF2-40B4-BE49-F238E27FC236}">
                <a16:creationId xmlns="" xmlns:a16="http://schemas.microsoft.com/office/drawing/2014/main" id="{1205140D-8CAB-4B3F-B573-E24E0087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7" t="15640" r="1315" b="12415"/>
          <a:stretch>
            <a:fillRect/>
          </a:stretch>
        </p:blipFill>
        <p:spPr bwMode="auto">
          <a:xfrm>
            <a:off x="96520" y="3256280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A2B46E4C-15E0-4380-9E32-F2FC2A1A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" y="167887"/>
            <a:ext cx="10657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PHÁT TRIỂN CỦA PHONG </a:t>
            </a: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DÂN TỘC VÀ SỰ TAN RÃ  CỦA HỆ THỐNG THUỘC ĐỊA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25E325-4D77-4049-AA76-9708A1BCB4F2}"/>
              </a:ext>
            </a:extLst>
          </p:cNvPr>
          <p:cNvSpPr txBox="1"/>
          <p:nvPr/>
        </p:nvSpPr>
        <p:spPr>
          <a:xfrm>
            <a:off x="172720" y="1678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i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1800" b="1" i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669CB17F-E268-43B3-AD2D-52BC1B5FA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="" xmlns:a16="http://schemas.microsoft.com/office/drawing/2014/main" id="{D642C60D-A972-4EA5-80F3-A2B7655A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2382798"/>
            <a:ext cx="10932313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-Trước chiến tranh thế giới II, phần lớn các nước châu Á, châu Phi và Mĩ – Latinh là thuộc địa hoặc lệ thuộc vào đế quốc phương Tây.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3DEC774A-89BD-45B8-96F6-ED8FC87D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1230816"/>
            <a:ext cx="11724640" cy="11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Khái quát tình hình các nước châu Á, châu Phi và Mĩ – Latinh trước chiến tranh thế giới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8" name="Rectangle 80">
            <a:extLst>
              <a:ext uri="{FF2B5EF4-FFF2-40B4-BE49-F238E27FC236}">
                <a16:creationId xmlns="" xmlns:a16="http://schemas.microsoft.com/office/drawing/2014/main" id="{25B97239-2685-48C8-8104-1D4E4E383D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636" name="Picture 12" descr="SGK%20Lich%20su%208%20hinh%2071">
            <a:extLst>
              <a:ext uri="{FF2B5EF4-FFF2-40B4-BE49-F238E27FC236}">
                <a16:creationId xmlns="" xmlns:a16="http://schemas.microsoft.com/office/drawing/2014/main" id="{BEB5D457-2382-4B9E-8C52-3053A2BD6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r="-2" b="5060"/>
          <a:stretch/>
        </p:blipFill>
        <p:spPr bwMode="auto">
          <a:xfrm>
            <a:off x="321734" y="321733"/>
            <a:ext cx="5674894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hinh phu bu nhin">
            <a:extLst>
              <a:ext uri="{FF2B5EF4-FFF2-40B4-BE49-F238E27FC236}">
                <a16:creationId xmlns="" xmlns:a16="http://schemas.microsoft.com/office/drawing/2014/main" id="{4F3A6754-4A85-467B-BE07-D765C6C9A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23711" b="-1"/>
          <a:stretch/>
        </p:blipFill>
        <p:spPr bwMode="auto">
          <a:xfrm>
            <a:off x="321735" y="3524289"/>
            <a:ext cx="2676579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v5">
            <a:extLst>
              <a:ext uri="{FF2B5EF4-FFF2-40B4-BE49-F238E27FC236}">
                <a16:creationId xmlns="" xmlns:a16="http://schemas.microsoft.com/office/drawing/2014/main" id="{DCE2856A-4969-43B0-A152-35E56DA4C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r="4325" b="-4"/>
          <a:stretch/>
        </p:blipFill>
        <p:spPr bwMode="auto">
          <a:xfrm>
            <a:off x="3159553" y="3514855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ANd9GcSTYONmxmx-Y7tD4S0VqMMNQ18zNLayXtDmyftKRialXAg_syKNgA">
            <a:extLst>
              <a:ext uri="{FF2B5EF4-FFF2-40B4-BE49-F238E27FC236}">
                <a16:creationId xmlns="" xmlns:a16="http://schemas.microsoft.com/office/drawing/2014/main" id="{F6EEEBFE-AB69-4972-B714-FE870624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r="2" b="2"/>
          <a:stretch/>
        </p:blipFill>
        <p:spPr bwMode="auto">
          <a:xfrm>
            <a:off x="6195373" y="321733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669CB17F-E268-43B3-AD2D-52BC1B5FA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="" xmlns:a16="http://schemas.microsoft.com/office/drawing/2014/main" id="{D642C60D-A972-4EA5-80F3-A2B7655A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2382798"/>
            <a:ext cx="10932313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-Trước chiến tranh thế giới II, phần lớn các nước châu Á, châu Phi và Mĩ – Latinh là thuộc địa hoặc lệ thuộc vào đế quốc phương Tây.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3DEC774A-89BD-45B8-96F6-ED8FC87D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1230816"/>
            <a:ext cx="11724640" cy="11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Khái quát tình hình các nước châu Á, châu Phi và Mĩ – Latinh trước chiến tranh thế giới II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26CDEB74-731A-4165-91E3-D112E1AA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3777154"/>
            <a:ext cx="11125200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chiến tranh thế giới II, một số nước bị phát xít Italia, phát xít Nhật chiếm đóng và nô dịch.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D56F437A-E6DF-4DDE-BFDB-BE570BC6C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5297691"/>
            <a:ext cx="11125200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 </a:t>
            </a:r>
            <a:r>
              <a:rPr lang="en-US" altLang="en-US" sz="3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đấu tranh giải phóng dân tộc, thoát khỏi sự lệ thuộc vào chủ nghĩa đế quốc.</a:t>
            </a:r>
          </a:p>
        </p:txBody>
      </p:sp>
    </p:spTree>
    <p:extLst>
      <p:ext uri="{BB962C8B-B14F-4D97-AF65-F5344CB8AC3E}">
        <p14:creationId xmlns:p14="http://schemas.microsoft.com/office/powerpoint/2010/main" val="28385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5E3EDC-E572-4FFF-8BE0-8CEC5FAE4B86}"/>
              </a:ext>
            </a:extLst>
          </p:cNvPr>
          <p:cNvSpPr txBox="1"/>
          <p:nvPr/>
        </p:nvSpPr>
        <p:spPr>
          <a:xfrm>
            <a:off x="213360" y="1056779"/>
            <a:ext cx="11053354" cy="2973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Giai đoạn từ năm 1945 đến giữa những năm 60 của thế kỉ XX</a:t>
            </a:r>
            <a:endParaRPr lang="en-US" sz="3000" b="1" u="sng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trào đấu tranh khởi đầu từ Đông Nam Á với những thắng lợi trong các cuộc khởi nghĩa giành chính quyền và tuyên bố độc 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ở các nước như In-đô-nê-xi-a (17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1945), Việt Nam (2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Lào (12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>
            <a:extLst>
              <a:ext uri="{FF2B5EF4-FFF2-40B4-BE49-F238E27FC236}">
                <a16:creationId xmlns="" xmlns:a16="http://schemas.microsoft.com/office/drawing/2014/main" id="{401A2C30-7147-4187-AAE1-D3B37848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6308726"/>
            <a:ext cx="7540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Lược đồ phong trào giải phóng dân tộc ở châu Á sau Thế chiến II</a:t>
            </a:r>
          </a:p>
        </p:txBody>
      </p:sp>
      <p:pic>
        <p:nvPicPr>
          <p:cNvPr id="14340" name="Picture 6" descr="asia-map">
            <a:extLst>
              <a:ext uri="{FF2B5EF4-FFF2-40B4-BE49-F238E27FC236}">
                <a16:creationId xmlns="" xmlns:a16="http://schemas.microsoft.com/office/drawing/2014/main" id="{7050D9CA-6EF5-44EC-AED6-FE4CE46E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"/>
            <a:ext cx="10830560" cy="65532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13" descr="ag00355_.gif">
            <a:hlinkClick r:id="rId3" action="ppaction://hlinkfile"/>
            <a:extLst>
              <a:ext uri="{FF2B5EF4-FFF2-40B4-BE49-F238E27FC236}">
                <a16:creationId xmlns="" xmlns:a16="http://schemas.microsoft.com/office/drawing/2014/main" id="{EF5C2638-B0D9-45A2-993C-D67D08CF76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110706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3" descr="ag00355_.gif">
            <a:hlinkClick r:id="rId3" action="ppaction://hlinkfile"/>
            <a:extLst>
              <a:ext uri="{FF2B5EF4-FFF2-40B4-BE49-F238E27FC236}">
                <a16:creationId xmlns="" xmlns:a16="http://schemas.microsoft.com/office/drawing/2014/main" id="{276991BE-60A7-4407-BEED-BB155F9DF5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240850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 descr="ag00355_.gif">
            <a:hlinkClick r:id="rId3" action="ppaction://hlinkfile"/>
            <a:extLst>
              <a:ext uri="{FF2B5EF4-FFF2-40B4-BE49-F238E27FC236}">
                <a16:creationId xmlns="" xmlns:a16="http://schemas.microsoft.com/office/drawing/2014/main" id="{AFB1E7F9-8EBF-4B38-AAD7-6147ACCF8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81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ag00355_.gif">
            <a:hlinkClick r:id="rId3" action="ppaction://hlinkfile"/>
            <a:extLst>
              <a:ext uri="{FF2B5EF4-FFF2-40B4-BE49-F238E27FC236}">
                <a16:creationId xmlns="" xmlns:a16="http://schemas.microsoft.com/office/drawing/2014/main" id="{280B3126-FCE2-41A5-A169-50BA77C948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1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120px-Flag_of_Laos">
            <a:extLst>
              <a:ext uri="{FF2B5EF4-FFF2-40B4-BE49-F238E27FC236}">
                <a16:creationId xmlns="" xmlns:a16="http://schemas.microsoft.com/office/drawing/2014/main" id="{0708AE6F-EDFA-41E1-BF31-23E5342C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1" y="3488372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120px-Flag_of_Vietnam">
            <a:extLst>
              <a:ext uri="{FF2B5EF4-FFF2-40B4-BE49-F238E27FC236}">
                <a16:creationId xmlns="" xmlns:a16="http://schemas.microsoft.com/office/drawing/2014/main" id="{85C71D8E-3414-4180-8FF0-AC3F176D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122581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120px-Flag_of_India">
            <a:extLst>
              <a:ext uri="{FF2B5EF4-FFF2-40B4-BE49-F238E27FC236}">
                <a16:creationId xmlns="" xmlns:a16="http://schemas.microsoft.com/office/drawing/2014/main" id="{5C2ADE0D-D37F-465D-B0D7-2ABF262C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045744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120px-Flag_of_Indonesia">
            <a:extLst>
              <a:ext uri="{FF2B5EF4-FFF2-40B4-BE49-F238E27FC236}">
                <a16:creationId xmlns="" xmlns:a16="http://schemas.microsoft.com/office/drawing/2014/main" id="{DEE99307-CD72-474F-BC8A-3D5BBC22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32758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5E3EDC-E572-4FFF-8BE0-8CEC5FAE4B86}"/>
              </a:ext>
            </a:extLst>
          </p:cNvPr>
          <p:cNvSpPr txBox="1"/>
          <p:nvPr/>
        </p:nvSpPr>
        <p:spPr>
          <a:xfrm>
            <a:off x="213360" y="1056779"/>
            <a:ext cx="11053354" cy="412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Giai đoạn từ năm 1945 đến giữa những năm 60 của thế kỉ XX</a:t>
            </a:r>
            <a:endParaRPr lang="en-US" sz="3000" b="1" u="sng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trào đấu tranh khởi đầu từ Đông Nam Á với những thắng lợi trong các cuộc khởi nghĩa giành chính quyền và tuyên bố độc 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ở các nước như In-đô-nê-xi-a (17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1945), Việt Nam (2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Lào (12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Phong trào tiếp tục lan sang Nam Á, Bắc Phi như ở Ấn Độ, Ai Cập và An-giê-ri,...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D Chau Phi">
            <a:extLst>
              <a:ext uri="{FF2B5EF4-FFF2-40B4-BE49-F238E27FC236}">
                <a16:creationId xmlns="" xmlns:a16="http://schemas.microsoft.com/office/drawing/2014/main" id="{F78727EE-F48B-4AF3-82A1-8DF5EBAC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6787" r="5063" b="6335"/>
          <a:stretch>
            <a:fillRect/>
          </a:stretch>
        </p:blipFill>
        <p:spPr bwMode="auto">
          <a:xfrm>
            <a:off x="4495800" y="381000"/>
            <a:ext cx="6172200" cy="6096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3" descr="ag00355_.gif">
            <a:hlinkClick r:id="rId3" action="ppaction://hlinkfile"/>
            <a:extLst>
              <a:ext uri="{FF2B5EF4-FFF2-40B4-BE49-F238E27FC236}">
                <a16:creationId xmlns="" xmlns:a16="http://schemas.microsoft.com/office/drawing/2014/main" id="{3A7A40EB-B22A-47A0-A98A-FBEC347FEB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64191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ag00355_.gif">
            <a:hlinkClick r:id="rId3" action="ppaction://hlinkfile"/>
            <a:extLst>
              <a:ext uri="{FF2B5EF4-FFF2-40B4-BE49-F238E27FC236}">
                <a16:creationId xmlns="" xmlns:a16="http://schemas.microsoft.com/office/drawing/2014/main" id="{5D05B403-26FA-43AA-88A8-AB375282B4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064191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5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>
            <a:extLst>
              <a:ext uri="{FF2B5EF4-FFF2-40B4-BE49-F238E27FC236}">
                <a16:creationId xmlns="" xmlns:a16="http://schemas.microsoft.com/office/drawing/2014/main" id="{EE10CC08-95F4-46BC-8A53-C7077CAC1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712" y="1626055"/>
            <a:ext cx="9380575" cy="523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endParaRPr lang="en-US" altLang="en-US" sz="3000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5000"/>
              </a:lnSpc>
              <a:buFontTx/>
              <a:buChar char="-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nước Đông Nam Á bị phát xít Nhật chiếm đóng, khi quân Nhật đầu hàng là cơ hội để các nước giải phóng dân tộc.</a:t>
            </a:r>
          </a:p>
          <a:p>
            <a:pPr algn="just" eaLnBrk="1" hangingPunct="1">
              <a:lnSpc>
                <a:spcPct val="125000"/>
              </a:lnSpc>
              <a:buFontTx/>
              <a:buChar char="-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Giai cấp vô sản, tư sản dân tộc đã vươn lên nắm ngọn cờ lãnh đạo nhân dân đấu tranh.</a:t>
            </a:r>
          </a:p>
          <a:p>
            <a:pPr algn="just" eaLnBrk="1" hangingPunct="1">
              <a:lnSpc>
                <a:spcPct val="125000"/>
              </a:lnSpc>
              <a:buFontTx/>
              <a:buChar char="-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dân Đông Nam Á có truyền thống yêu nước chống ngoại xâm.</a:t>
            </a:r>
          </a:p>
          <a:p>
            <a:pPr algn="just" eaLnBrk="1" hangingPunct="1">
              <a:lnSpc>
                <a:spcPct val="125000"/>
              </a:lnSpc>
            </a:pPr>
            <a:endParaRPr lang="en-US" altLang="en-US" sz="3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0D22E0FE-C46C-47D1-9657-1FE8752B7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0" y="482600"/>
            <a:ext cx="102920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  <a:p>
            <a:pPr eaLnBrk="1" hangingPunct="1"/>
            <a:r>
              <a:rPr lang="en-US" altLang="en-US" sz="3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Vì sao khu vực Đông Nam Á là nơi khởi đầu của phong trào đấu tranh giải phóng dân tộc trên thế giới?</a:t>
            </a:r>
          </a:p>
        </p:txBody>
      </p:sp>
    </p:spTree>
    <p:extLst>
      <p:ext uri="{BB962C8B-B14F-4D97-AF65-F5344CB8AC3E}">
        <p14:creationId xmlns:p14="http://schemas.microsoft.com/office/powerpoint/2010/main" val="409524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A34B0F-EB62-44DA-BD7D-4853B848CEB6}"/>
              </a:ext>
            </a:extLst>
          </p:cNvPr>
          <p:cNvSpPr txBox="1"/>
          <p:nvPr/>
        </p:nvSpPr>
        <p:spPr>
          <a:xfrm>
            <a:off x="375920" y="158694"/>
            <a:ext cx="10789920" cy="6602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1. Năm 1973, tình hình thế giới có đặc điểm gì nổi bật?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Cuộc khủng hoảng tài chính bùng nổ ở các nước châu Á.</a:t>
            </a: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Cuộc khủng hoảng dầu mỏ làm ảnh hưởng đến kinh tế toàn cầu.</a:t>
            </a: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Cuộc đại khủng hoảng kinh tế thế giới bùng nổ.</a:t>
            </a: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Tất cả các đáp án trên.</a:t>
            </a: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B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2. Trước bối cảnh cuộc khủng hoảng dầu mỏ năm 1973, Liên Xô đã: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Tiến hành cải cách kinh tế, chính trị, xã hội cho phù hợp.</a:t>
            </a:r>
          </a:p>
          <a:p>
            <a:pPr algn="just">
              <a:lnSpc>
                <a:spcPct val="13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Kịp thời thay đổi để thích ứng với tình hình thế giới.</a:t>
            </a:r>
          </a:p>
          <a:p>
            <a:pPr algn="just">
              <a:lnSpc>
                <a:spcPct val="13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Không tiến hành những cải cách về kinh tế và xã hội.</a:t>
            </a:r>
          </a:p>
          <a:p>
            <a:pPr algn="just">
              <a:lnSpc>
                <a:spcPct val="13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Có cải cách kinh tế, chính trị nhưng chưa triệt để.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C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5E3EDC-E572-4FFF-8BE0-8CEC5FAE4B86}"/>
              </a:ext>
            </a:extLst>
          </p:cNvPr>
          <p:cNvSpPr txBox="1"/>
          <p:nvPr/>
        </p:nvSpPr>
        <p:spPr>
          <a:xfrm>
            <a:off x="213360" y="1056779"/>
            <a:ext cx="11602720" cy="298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Giai đoạn từ năm 1945 đến giữa những năm 60 của thế kỉ XX</a:t>
            </a:r>
            <a:endParaRPr lang="en-US" sz="3000" b="1" u="sng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spc="-2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1960 là "Năm châu Phi" với 17 nước ở lục địa này tuyên bố độc lập.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Ngày 1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1959, cuộc cách mạng nhân dân thắng lợi ở Cu-ba.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quả: tới giữa những năm 60 của thế kỉ XX, hệ thống thuộc địa của chủ nghĩa đế quốc về cơ bản đã bị sụp đổ </a:t>
            </a:r>
            <a:endParaRPr lang="en-US" sz="3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1280915002_Bac_Ho_doc_Tuyen_ngon_Doc_lap_0jhvs">
            <a:extLst>
              <a:ext uri="{FF2B5EF4-FFF2-40B4-BE49-F238E27FC236}">
                <a16:creationId xmlns="" xmlns:a16="http://schemas.microsoft.com/office/drawing/2014/main" id="{906EF76F-F70C-429F-AA1C-7D7526F0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7244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fidel-01">
            <a:extLst>
              <a:ext uri="{FF2B5EF4-FFF2-40B4-BE49-F238E27FC236}">
                <a16:creationId xmlns="" xmlns:a16="http://schemas.microsoft.com/office/drawing/2014/main" id="{070B32E8-035C-4B2B-BCBB-E35C720C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007429" cy="375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afrdecol2">
            <a:extLst>
              <a:ext uri="{FF2B5EF4-FFF2-40B4-BE49-F238E27FC236}">
                <a16:creationId xmlns="" xmlns:a16="http://schemas.microsoft.com/office/drawing/2014/main" id="{E5FBE734-F9CB-46EE-AA3D-DB27229B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1" y="2971800"/>
            <a:ext cx="401682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AutoShape 12" descr="Kết quả hình ảnh cho trung quốc 1949">
            <a:extLst>
              <a:ext uri="{FF2B5EF4-FFF2-40B4-BE49-F238E27FC236}">
                <a16:creationId xmlns="" xmlns:a16="http://schemas.microsoft.com/office/drawing/2014/main" id="{56F92DF5-E70D-4A6F-9284-82DD81F794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82" name="Picture 14" descr="mtd_1-10-1949_400">
            <a:extLst>
              <a:ext uri="{FF2B5EF4-FFF2-40B4-BE49-F238E27FC236}">
                <a16:creationId xmlns="" xmlns:a16="http://schemas.microsoft.com/office/drawing/2014/main" id="{18CA2456-7521-4455-83A9-27799FB9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4C6787-14EE-4733-8B13-F3C3993E3887}"/>
              </a:ext>
            </a:extLst>
          </p:cNvPr>
          <p:cNvSpPr txBox="1"/>
          <p:nvPr/>
        </p:nvSpPr>
        <p:spPr>
          <a:xfrm>
            <a:off x="177800" y="1109271"/>
            <a:ext cx="9880600" cy="305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Giai đoạn từ giữa những năm 60 đến giữa những năm 70 của thế kỉ XX </a:t>
            </a:r>
          </a:p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hắng lợi của phong trào đấu tranh lật đổ ách thống trị của thực dân Bồ Đào Nha, giành độc lập ở ba nước Ăng-gô-la, Mô-dăm-bích và Ghi-nê Bít-xao vào những năm 1974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1975.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D Chau Phi">
            <a:extLst>
              <a:ext uri="{FF2B5EF4-FFF2-40B4-BE49-F238E27FC236}">
                <a16:creationId xmlns="" xmlns:a16="http://schemas.microsoft.com/office/drawing/2014/main" id="{F78727EE-F48B-4AF3-82A1-8DF5EBAC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6787" r="5063" b="6335"/>
          <a:stretch>
            <a:fillRect/>
          </a:stretch>
        </p:blipFill>
        <p:spPr bwMode="auto">
          <a:xfrm>
            <a:off x="4419600" y="685800"/>
            <a:ext cx="6172200" cy="6096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3" descr="ag00355_.gif">
            <a:hlinkClick r:id="rId3" action="ppaction://hlinkfile"/>
            <a:extLst>
              <a:ext uri="{FF2B5EF4-FFF2-40B4-BE49-F238E27FC236}">
                <a16:creationId xmlns="" xmlns:a16="http://schemas.microsoft.com/office/drawing/2014/main" id="{3A7A40EB-B22A-47A0-A98A-FBEC347FEB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ag00355_.gif">
            <a:hlinkClick r:id="rId3" action="ppaction://hlinkfile"/>
            <a:extLst>
              <a:ext uri="{FF2B5EF4-FFF2-40B4-BE49-F238E27FC236}">
                <a16:creationId xmlns="" xmlns:a16="http://schemas.microsoft.com/office/drawing/2014/main" id="{59B3D5CF-9CF3-4E4F-B7AE-885952C9D2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800600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ag00355_.gif">
            <a:hlinkClick r:id="rId3" action="ppaction://hlinkfile"/>
            <a:extLst>
              <a:ext uri="{FF2B5EF4-FFF2-40B4-BE49-F238E27FC236}">
                <a16:creationId xmlns="" xmlns:a16="http://schemas.microsoft.com/office/drawing/2014/main" id="{5D05B403-26FA-43AA-88A8-AB375282B4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2FE4A7-CF76-47B3-BB72-E9248379DAD2}"/>
              </a:ext>
            </a:extLst>
          </p:cNvPr>
          <p:cNvSpPr txBox="1"/>
          <p:nvPr/>
        </p:nvSpPr>
        <p:spPr>
          <a:xfrm>
            <a:off x="76200" y="1211218"/>
            <a:ext cx="11745686" cy="3551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Giai đoạn từ giữa những năm 70 đến giữa những năm 90 của thế kỉ XX</a:t>
            </a:r>
            <a:endParaRPr lang="en-US" sz="3000" b="1" u="sng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uộc đấu tranh xoá bỏ chế độ phân biệt chủng tộc (A-pac-thai), tập trung ở 3 nước miền Nam châu Phi.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 nhiều năm đấu tranh ngoan cường của người da đen, chế độ phân biệt chủng tộc đã bị xoá bỏ; người da đen được quyền bầu cử và các quyền tự do dân chủ khác. </a:t>
            </a:r>
          </a:p>
        </p:txBody>
      </p:sp>
    </p:spTree>
    <p:extLst>
      <p:ext uri="{BB962C8B-B14F-4D97-AF65-F5344CB8AC3E}">
        <p14:creationId xmlns:p14="http://schemas.microsoft.com/office/powerpoint/2010/main" val="15017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2FE4A7-CF76-47B3-BB72-E9248379DAD2}"/>
              </a:ext>
            </a:extLst>
          </p:cNvPr>
          <p:cNvSpPr txBox="1"/>
          <p:nvPr/>
        </p:nvSpPr>
        <p:spPr>
          <a:xfrm>
            <a:off x="213360" y="1058817"/>
            <a:ext cx="11765280" cy="7242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Giai đoạn từ giữa những năm 70 đến giữa những năm 90 của thế kỉ XX</a:t>
            </a:r>
            <a:endParaRPr lang="en-US" sz="3000" b="1" u="sng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Cuộc đấu tranh đã giành được thắng lợi ở Rô-đê-di-a năm1980 (nay là Cộng hoà Dim-ba-bu-ê), ở Tây Nam Phi năm 1990 (nay là Cộng hoà Na-mi-bi-a), đặc biệt ở Cộng hoà Nam Phi – sào huyệt lớn nhất và cuối cùng của chế độ A-pac-thai. </a:t>
            </a:r>
          </a:p>
          <a:p>
            <a:pPr>
              <a:lnSpc>
                <a:spcPct val="125000"/>
              </a:lnSpc>
            </a:pPr>
            <a:r>
              <a:rPr lang="en-US" sz="30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 vậy, hệ thống thuộc địa của chủ nghĩa đế quốc đã bị sụp đổ hoàn toàn.</a:t>
            </a:r>
          </a:p>
          <a:p>
            <a:pPr algn="just">
              <a:lnSpc>
                <a:spcPct val="125000"/>
              </a:lnSpc>
              <a:spcAft>
                <a:spcPts val="1700"/>
              </a:spcAft>
            </a:pPr>
            <a:r>
              <a:rPr lang="en-US" sz="30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Nhiệm vụ của các nước Á, Phi, Mĩ La-tinh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củng cố nền độc lập dân tộc, xây dựng và phát triển đất nước nhằm khắc phục tình trạng đói nghèo, lạc hậu đã kéo dài từ bao đời nay.</a:t>
            </a:r>
          </a:p>
          <a:p>
            <a:pPr algn="just">
              <a:spcAft>
                <a:spcPts val="1700"/>
              </a:spcAft>
            </a:pPr>
            <a:r>
              <a:rPr lang="en-US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25000"/>
              </a:lnSpc>
            </a:pP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afrdecol2">
            <a:extLst>
              <a:ext uri="{FF2B5EF4-FFF2-40B4-BE49-F238E27FC236}">
                <a16:creationId xmlns="" xmlns:a16="http://schemas.microsoft.com/office/drawing/2014/main" id="{41674FF8-162D-4657-8542-8971F6BE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LDTG">
            <a:extLst>
              <a:ext uri="{FF2B5EF4-FFF2-40B4-BE49-F238E27FC236}">
                <a16:creationId xmlns="" xmlns:a16="http://schemas.microsoft.com/office/drawing/2014/main" id="{9AC0BE4A-E139-4A8C-8473-DB22EEFB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7013" r="2609" b="8826"/>
          <a:stretch>
            <a:fillRect/>
          </a:stretch>
        </p:blipFill>
        <p:spPr bwMode="auto">
          <a:xfrm>
            <a:off x="193040" y="147321"/>
            <a:ext cx="11875554" cy="647699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A34B0F-EB62-44DA-BD7D-4853B848CEB6}"/>
              </a:ext>
            </a:extLst>
          </p:cNvPr>
          <p:cNvSpPr txBox="1"/>
          <p:nvPr/>
        </p:nvSpPr>
        <p:spPr>
          <a:xfrm>
            <a:off x="127000" y="0"/>
            <a:ext cx="10789920" cy="3597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 Xô tiến hành công cuộc cải tổ đất nước trong những năm 80 của thế kỉ XX vì: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kinh tế - xã hội lâm vào tình trạng trì trệ, khủng hoảng.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đất nước đã phát triển nhưng chưa đuổi kịp Tây Âu và Mĩ.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cải tổ để sớm áp dụng thành tựu khoa học, kĩ thuật thế giới.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các thế lực chống chủ nghĩa xã hội trong và ngoài nước luôn chống phá.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A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44DF16-3E7A-4863-922A-05DC8E3A584D}"/>
              </a:ext>
            </a:extLst>
          </p:cNvPr>
          <p:cNvSpPr txBox="1"/>
          <p:nvPr/>
        </p:nvSpPr>
        <p:spPr>
          <a:xfrm>
            <a:off x="127000" y="3429000"/>
            <a:ext cx="11643360" cy="4546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spc="-3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</a:t>
            </a:r>
            <a:r>
              <a:rPr lang="en-US" sz="2600" b="1" spc="-3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 hoảng, </a:t>
            </a:r>
            <a:r>
              <a:rPr lang="vi-VN" sz="2600" b="1" spc="-3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 đổ của chế độ XHCN ở các nước Đông Âu và Liên Xô </a:t>
            </a:r>
            <a:r>
              <a:rPr lang="en-US" sz="2600" b="1" spc="-3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 dẫn đến: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600" b="1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Hội đồng tương trợ kinh tế chấm dứt hoạt động.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Nhiều nước cộng hòa mới ra đời ở châu Âu.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Hệ thống xã hội chủ nghĩa thế giới tan vỡ, sụp đổ.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A và C đúng.</a:t>
            </a:r>
          </a:p>
          <a:p>
            <a:pPr>
              <a:lnSpc>
                <a:spcPct val="1250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D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600" b="1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600" b="1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AD774C-AEAB-4F42-B92E-CACD12441547}"/>
              </a:ext>
            </a:extLst>
          </p:cNvPr>
          <p:cNvSpPr txBox="1"/>
          <p:nvPr/>
        </p:nvSpPr>
        <p:spPr>
          <a:xfrm>
            <a:off x="279400" y="161791"/>
            <a:ext cx="11633200" cy="6534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nào </a:t>
            </a: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đúng mục tiêu của công cuộc cải tổ ở Liên Xô?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Xây dựng chủ nghĩa xã hội trở thành một hệ thống lớn mạnh nhất thế giới.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Khắc phục những sai lầm, thiếu sót trước đây.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Xây dựng chủ nghĩa xã hội theo đúng bản chất nhân văn đích thực .	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Cuộc cách mạng nhằm đưa đất nước thoát khỏi khủng hoảng.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A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6.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nào </a:t>
            </a: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đúng biện pháp của Ban lãnh đạo Liên Xô đề ra trong công cuộc cải tổ?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Thực hiện chế độ tổng thống tập trung mọi quyền lực.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Thực hiện chế độ đa nguyên về chính trị, nhiều đảng cùng tham gia công việc chính trị của đất nước.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Tuyên bố dân chủ và công khai mọi mặt .	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Tiếp tục giữ vững vai trò lãnh đạo tối cao của Đảng cộng sản.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C84E63-F74E-4388-8111-7D37634B8572}"/>
              </a:ext>
            </a:extLst>
          </p:cNvPr>
          <p:cNvSpPr txBox="1"/>
          <p:nvPr/>
        </p:nvSpPr>
        <p:spPr>
          <a:xfrm>
            <a:off x="9688285" y="6096391"/>
            <a:ext cx="3233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806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1D600E-58EC-4D73-B1DC-E73775D20703}"/>
              </a:ext>
            </a:extLst>
          </p:cNvPr>
          <p:cNvSpPr txBox="1"/>
          <p:nvPr/>
        </p:nvSpPr>
        <p:spPr>
          <a:xfrm>
            <a:off x="294640" y="50969"/>
            <a:ext cx="11602720" cy="4841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7. Hạn chế trong quá trình thực hiện công cuộc cải tổ ở Liên Xô là gì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Không có sự chuẩn bị đầy đủ các điều kiện cần thiết, thiếu một đuờng lối chiến lược toàn diện nhất quán.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Thiếu một đuờng lối chiến lược toàn diện nhất quán, không phù hợp với xu thế phát triển của thế giới.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Không nhận được sự đồng tình ủng hộ của nhân dân .	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Thiếu sự chuẩn bị đầy đủ các điều kiện cần thiết, không thu hút được sự quan tâm ủng hộ của quần chúng nhân dân 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A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62F0A8-B9DB-4C6C-A87B-9DDE8A6D8BF6}"/>
              </a:ext>
            </a:extLst>
          </p:cNvPr>
          <p:cNvSpPr txBox="1"/>
          <p:nvPr/>
        </p:nvSpPr>
        <p:spPr>
          <a:xfrm>
            <a:off x="294640" y="4453245"/>
            <a:ext cx="11308080" cy="235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8.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cơ bản của công cuộc cải tổ của Liên Xô là gì?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A. Cải tổ triệt để về kinh tế - xã hội.	   B. Cải tổ hệ thống chính trị.</a:t>
            </a:r>
          </a:p>
          <a:p>
            <a:pPr algn="r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Cải tổ văn hóa – giáo dục.		D. Cải tổ toàn diện kinh tế, chính trị, văn hóa, xã hội.</a:t>
            </a: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B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B0531D-6C5D-4C42-A4C4-A058126EFA2B}"/>
              </a:ext>
            </a:extLst>
          </p:cNvPr>
          <p:cNvSpPr txBox="1"/>
          <p:nvPr/>
        </p:nvSpPr>
        <p:spPr>
          <a:xfrm>
            <a:off x="213360" y="91440"/>
            <a:ext cx="11582400" cy="7021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9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Sự sụp đổ của chế độ xã hội chủ nghĩa ở các nước Đông Âu và Liên Xô là: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sự sụp đổ của chế độ XHCN.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sự sụp đổ của mô hình XHCN chưa khoa học.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sự sụp đổ của một đường lối sai lầm.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sự sụp đổ của tư tưởng chủ quan, nóng vội.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B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10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 nhân cơ bản nào làm cho chủ nghĩa xã hội ở Liên Xô và Đông Âu sụp đổ?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Các thế lực chống CNXH trong và ngoài nước chống phá.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Chậm sửa chữa những sai lầm.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Nhận thấy CNXH không tiến bộ nên muốn thay đổi chế độ.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Xây dựng mô hình chủ nghĩa xã hội không phù hợp.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D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36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9191FE-7BB9-48F1-ABD3-B7B229C49A2D}"/>
              </a:ext>
            </a:extLst>
          </p:cNvPr>
          <p:cNvSpPr txBox="1"/>
          <p:nvPr/>
        </p:nvSpPr>
        <p:spPr>
          <a:xfrm>
            <a:off x="365760" y="257971"/>
            <a:ext cx="11145520" cy="632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11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kiện đánh dấu nhà nước Liên bang Xô  viết chính thức sụp đổ là: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Ngày 19 tháng 8 năm 1991 cuộc đảo chính lật đổ Tổng thống Goóc -ba-chốp.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Ngày 21 tháng 12 năm 1991 kí hiệp định thành lập cộng đồng các nước SNG.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Ngày 25 tháng 12 năm 1991, Goóc -ba-chốp tuyên bố từ chức tổng thống.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Tất cả các đáp án trên.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B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12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 hình Liên Xô trong khi thực hiện công cuộc cải tổ là: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Nhiều cuộc bãi công, mâu thuẫn sác tộc bùng nổ.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Nhiều nước cộng hòa đòi độc lập, li khai khỏi nhà nước liên bang.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Chấm dứt các tệ nạn xã hội, giải quyết các nhu cầu thiết yếu của nhân dân 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A và B đúng.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D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ord2">
            <a:extLst>
              <a:ext uri="{FF2B5EF4-FFF2-40B4-BE49-F238E27FC236}">
                <a16:creationId xmlns="" xmlns:a16="http://schemas.microsoft.com/office/drawing/2014/main" id="{0224B25C-7379-494B-8EAF-DE60B25E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8420"/>
          <a:stretch>
            <a:fillRect/>
          </a:stretch>
        </p:blipFill>
        <p:spPr bwMode="auto">
          <a:xfrm>
            <a:off x="1308100" y="1426845"/>
            <a:ext cx="10522106" cy="57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ord2">
            <a:extLst>
              <a:ext uri="{FF2B5EF4-FFF2-40B4-BE49-F238E27FC236}">
                <a16:creationId xmlns="" xmlns:a16="http://schemas.microsoft.com/office/drawing/2014/main" id="{1205140D-8CAB-4B3F-B573-E24E0087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7" t="15640" r="1315" b="12415"/>
          <a:stretch>
            <a:fillRect/>
          </a:stretch>
        </p:blipFill>
        <p:spPr bwMode="auto">
          <a:xfrm>
            <a:off x="96520" y="3256280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A2B46E4C-15E0-4380-9E32-F2FC2A1A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" y="167887"/>
            <a:ext cx="10657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PHÁT TRIỂN CỦA PHONG </a:t>
            </a: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DÂN TỘC VÀ SỰ TAN RÃ  CỦA HỆ THỐNG THUỘC ĐỊA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6">
            <a:extLst>
              <a:ext uri="{FF2B5EF4-FFF2-40B4-BE49-F238E27FC236}">
                <a16:creationId xmlns="" xmlns:a16="http://schemas.microsoft.com/office/drawing/2014/main" id="{42C077AE-D077-4442-9171-C5061AAC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6172201"/>
            <a:ext cx="5935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Điệp – Thcs Lê Quý Đôn Hải Dương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25E325-4D77-4049-AA76-9708A1BCB4F2}"/>
              </a:ext>
            </a:extLst>
          </p:cNvPr>
          <p:cNvSpPr txBox="1"/>
          <p:nvPr/>
        </p:nvSpPr>
        <p:spPr>
          <a:xfrm>
            <a:off x="172720" y="1678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i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1800" b="1" i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5DB3C5DC-574B-4E57-AF94-A75F69CDC2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76400" y="152400"/>
            <a:ext cx="8686800" cy="9604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Á, PHI, MĨ-LA-TINH TỪ NĂM 1945 ĐẾN NAY</a:t>
            </a:r>
            <a:b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250D3507-4E13-47E6-BF9C-AFDA63FB1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8320" y="952316"/>
            <a:ext cx="1052576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24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1617</Words>
  <Application>Microsoft Office PowerPoint</Application>
  <PresentationFormat>Widescreen</PresentationFormat>
  <Paragraphs>148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SimSun</vt:lpstr>
      <vt:lpstr>.VnTime</vt:lpstr>
      <vt:lpstr>Arial</vt:lpstr>
      <vt:lpstr>Calibri</vt:lpstr>
      <vt:lpstr>Calibri Light</vt:lpstr>
      <vt:lpstr>Garamond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II  CÁC NƯỚC Á, PHI, MĨ-LA-TINH TỪ NĂM 1945 ĐẾN NAY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Nguyen</dc:creator>
  <cp:lastModifiedBy>dell</cp:lastModifiedBy>
  <cp:revision>22</cp:revision>
  <dcterms:created xsi:type="dcterms:W3CDTF">2020-09-28T03:28:56Z</dcterms:created>
  <dcterms:modified xsi:type="dcterms:W3CDTF">2022-10-13T04:51:17Z</dcterms:modified>
</cp:coreProperties>
</file>