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479" r:id="rId3"/>
    <p:sldId id="258" r:id="rId4"/>
    <p:sldId id="522" r:id="rId5"/>
    <p:sldId id="523" r:id="rId6"/>
    <p:sldId id="524" r:id="rId7"/>
    <p:sldId id="525" r:id="rId8"/>
    <p:sldId id="526" r:id="rId9"/>
    <p:sldId id="455"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494" r:id="rId24"/>
    <p:sldId id="520" r:id="rId25"/>
    <p:sldId id="521" r:id="rId26"/>
    <p:sldId id="540" r:id="rId27"/>
    <p:sldId id="541" r:id="rId28"/>
    <p:sldId id="542" r:id="rId29"/>
    <p:sldId id="3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63" d="100"/>
          <a:sy n="63" d="100"/>
        </p:scale>
        <p:origin x="137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10/13/2022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10/13/2022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10/13/2022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10/13/2022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10/13/2022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en-VN" smtClean="0"/>
              <a:t>10/13/2022</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en-VN" smtClean="0"/>
              <a:t>10/13/2022</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en-VN" smtClean="0"/>
              <a:t>10/13/2022</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en-VN" smtClean="0"/>
              <a:t>10/13/2022</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en-VN" smtClean="0"/>
              <a:t>10/13/2022</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10/13/2022</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10/13/2022</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en-VN" smtClean="0"/>
              <a:t>10/13/2022</a:t>
            </a:fld>
            <a:endParaRPr lang="en-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en-VN" smtClean="0"/>
              <a:t>‹#›</a:t>
            </a:fld>
            <a:endParaRPr lang="en-VN"/>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id="{A34EEF55-29CB-40A4-B306-34E06BA21A02}"/>
              </a:ext>
            </a:extLst>
          </p:cNvPr>
          <p:cNvSpPr/>
          <p:nvPr/>
        </p:nvSpPr>
        <p:spPr>
          <a:xfrm>
            <a:off x="1676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a:ln>
                  <a:solidFill>
                    <a:schemeClr val="tx1"/>
                  </a:solidFill>
                </a:ln>
                <a:solidFill>
                  <a:srgbClr val="FF0000"/>
                </a:solidFill>
                <a:latin typeface="Times New Roman" pitchFamily="18" charset="0"/>
                <a:cs typeface="Times New Roman" pitchFamily="18" charset="0"/>
              </a:rPr>
              <a:t>CẶP ĐÔI ĂN Ý</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4580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4650215" y="357446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18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332515" y="1745665"/>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134426"/>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332515" y="1191480"/>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3709483396"/>
              </p:ext>
            </p:extLst>
          </p:nvPr>
        </p:nvGraphicFramePr>
        <p:xfrm>
          <a:off x="96097" y="2189278"/>
          <a:ext cx="8923214" cy="412959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Ấn tượng của cáo về hoàng tử bé:</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Hoàng tử khen: “Bạn dễ thương quá”</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Hoàng tử lịch sự, thân thiện, không bị giới hạn bởi định kiến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918F3C8A-4538-4C91-9CB2-21018B1932D0}"/>
              </a:ext>
            </a:extLst>
          </p:cNvPr>
          <p:cNvSpPr/>
          <p:nvPr/>
        </p:nvSpPr>
        <p:spPr bwMode="auto">
          <a:xfrm>
            <a:off x="2133600" y="4946073"/>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id="{C6A84CE1-0675-4811-8548-8DC86297B657}"/>
              </a:ext>
            </a:extLst>
          </p:cNvPr>
          <p:cNvSpPr/>
          <p:nvPr/>
        </p:nvSpPr>
        <p:spPr bwMode="auto">
          <a:xfrm>
            <a:off x="3276600" y="4946073"/>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id="{BBEB0EE1-3FF0-4BF9-8461-B05396651557}"/>
              </a:ext>
            </a:extLst>
          </p:cNvPr>
          <p:cNvSpPr/>
          <p:nvPr/>
        </p:nvSpPr>
        <p:spPr bwMode="auto">
          <a:xfrm>
            <a:off x="4343400" y="4946073"/>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N3</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id="{37127439-4F10-4A98-8CE7-6A051E46C297}"/>
              </a:ext>
            </a:extLst>
          </p:cNvPr>
          <p:cNvSpPr/>
          <p:nvPr/>
        </p:nvSpPr>
        <p:spPr bwMode="auto">
          <a:xfrm>
            <a:off x="5486400" y="4946073"/>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id="{AB0E2B5A-C4C6-48B9-AE38-FDF29D47C71E}"/>
              </a:ext>
            </a:extLst>
          </p:cNvPr>
          <p:cNvSpPr/>
          <p:nvPr/>
        </p:nvSpPr>
        <p:spPr bwMode="auto">
          <a:xfrm>
            <a:off x="6667500" y="4946073"/>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N5</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A29AAEF4-D269-4F44-829B-F0D64FFEA476}"/>
              </a:ext>
            </a:extLst>
          </p:cNvPr>
          <p:cNvSpPr txBox="1"/>
          <p:nvPr/>
        </p:nvSpPr>
        <p:spPr>
          <a:xfrm>
            <a:off x="228600" y="1143000"/>
            <a:ext cx="8763000" cy="3354765"/>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SƠ ĐỒ DI CHUYỂN</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id="{AF101619-2FE1-4150-92C3-85CC4212DD5B}"/>
              </a:ext>
            </a:extLst>
          </p:cNvPr>
          <p:cNvSpPr txBox="1">
            <a:spLocks noChangeArrowheads="1"/>
          </p:cNvSpPr>
          <p:nvPr/>
        </p:nvSpPr>
        <p:spPr bwMode="auto">
          <a:xfrm>
            <a:off x="28865" y="735728"/>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a:solidFill>
                  <a:srgbClr val="FF0000"/>
                </a:solidFill>
              </a:rPr>
              <a:t>Vòng 2: vòng mảnh ghép (  8 phút)</a:t>
            </a:r>
            <a:endParaRPr lang="en-US">
              <a:solidFill>
                <a:srgbClr val="FF0000"/>
              </a:solidFill>
            </a:endParaRPr>
          </a:p>
          <a:p>
            <a:pPr algn="just" eaLnBrk="1" fontAlgn="base" hangingPunct="1">
              <a:lnSpc>
                <a:spcPct val="110000"/>
              </a:lnSpc>
              <a:spcBef>
                <a:spcPct val="20000"/>
              </a:spcBef>
              <a:spcAft>
                <a:spcPct val="0"/>
              </a:spcAft>
            </a:pPr>
            <a:r>
              <a:rPr lang="nl-NL" b="0">
                <a:solidFill>
                  <a:srgbClr val="000000"/>
                </a:solidFill>
              </a:rPr>
              <a:t>Các nhóm chuyên gia tạo thành nhóm mới (5 nhóm)</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1: </a:t>
            </a:r>
            <a:r>
              <a:rPr lang="nl-NL" b="0">
                <a:solidFill>
                  <a:srgbClr val="000000"/>
                </a:solidFill>
              </a:rPr>
              <a:t>Các thành viên trong nhóm </a:t>
            </a:r>
            <a:r>
              <a:rPr lang="en-US" b="0">
                <a:solidFill>
                  <a:schemeClr val="tx1"/>
                </a:solidFill>
              </a:rPr>
              <a:t>c</a:t>
            </a:r>
            <a:r>
              <a:rPr lang="vi-VN" b="0">
                <a:solidFill>
                  <a:schemeClr val="tx1"/>
                </a:solidFill>
              </a:rPr>
              <a:t>hia sẻ kết quả thảo luận ở vòng chuyên sâu</a:t>
            </a:r>
            <a:r>
              <a:rPr lang="en-US" b="0">
                <a:solidFill>
                  <a:schemeClr val="tx1"/>
                </a:solidFill>
              </a:rPr>
              <a:t>.</a:t>
            </a:r>
            <a:r>
              <a:rPr lang="vi-VN" b="0">
                <a:solidFill>
                  <a:schemeClr val="tx1"/>
                </a:solidFill>
              </a:rPr>
              <a:t> </a:t>
            </a:r>
            <a:r>
              <a:rPr lang="nl-NL" b="0">
                <a:solidFill>
                  <a:srgbClr val="000000"/>
                </a:solidFill>
              </a:rPr>
              <a:t> (3 phút)</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2: </a:t>
            </a:r>
            <a:r>
              <a:rPr lang="nl-NL" b="0">
                <a:solidFill>
                  <a:schemeClr val="tx1"/>
                </a:solidFill>
              </a:rPr>
              <a:t>( 5 phút)</a:t>
            </a:r>
          </a:p>
          <a:p>
            <a:r>
              <a:rPr lang="en-US" b="0">
                <a:solidFill>
                  <a:schemeClr val="tx1"/>
                </a:solidFill>
              </a:rPr>
              <a:t>? Nếu được cảm hóa cuộc sống của cáo sẽ thay đổi như thế nào? </a:t>
            </a:r>
          </a:p>
          <a:p>
            <a:r>
              <a:rPr lang="en-US" b="0">
                <a:solidFill>
                  <a:schemeClr val="tx1"/>
                </a:solidFill>
              </a:rPr>
              <a:t>? Qua đó em hiểu được ý nghĩa gì của tình bạn? </a:t>
            </a:r>
          </a:p>
        </p:txBody>
      </p:sp>
      <p:pic>
        <p:nvPicPr>
          <p:cNvPr id="22" name="图片 24">
            <a:extLst>
              <a:ext uri="{FF2B5EF4-FFF2-40B4-BE49-F238E27FC236}">
                <a16:creationId xmlns:a16="http://schemas.microsoft.com/office/drawing/2014/main"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642" y="3680285"/>
            <a:ext cx="3520035" cy="2919249"/>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63063"/>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Nếu được cảm hóa, cuộc sống của cáo sẽ thay đổi: từ buồn tẻ, quẩn quanh, sợ hãi trở nên tươi sáng, đẹp đẽ, tràn đầy hạnh phúc như được chiếu sáng. </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Con cáo sẽ rất vui thích khi được kết bạn với hoàng tử bé và nhận ra được giá trị của tình bạn.</a:t>
            </a:r>
            <a:endParaRPr lang="en-US" sz="2400"/>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634045"/>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en-VN" altLang="en-VN"/>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en-VN" altLang="en-VN"/>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Hoàng tử bé</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Nhắc lại lời nói của cáo để cho nhớ: </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Người ta chỉ thấy rõ với trái tim. Điều cốt lõi vô hình trong mắt trần.</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Chính thời gian mà bạn bỏ ra cho bông hoa hồng của bạn đã khiến nông hồng của bạn trở nên quan trọng đến thế</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Bạn có trách nhiệm mãi mãi với những gì bạn cảm hóa. Bạn có trách nhiệm với bông hồng của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290950"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id="{1BFEDB4F-7B03-44D0-8059-2D27E9C43F47}"/>
              </a:ext>
            </a:extLst>
          </p:cNvPr>
          <p:cNvSpPr/>
          <p:nvPr/>
        </p:nvSpPr>
        <p:spPr>
          <a:xfrm>
            <a:off x="651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651167"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id="{ED7F5347-7DD5-4979-9131-2CD74447BA99}"/>
              </a:ext>
            </a:extLst>
          </p:cNvPr>
          <p:cNvSpPr/>
          <p:nvPr/>
        </p:nvSpPr>
        <p:spPr>
          <a:xfrm>
            <a:off x="2258290" y="3396829"/>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35" y="837009"/>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B87419C-56C7-4D5D-AF79-30E7C96DF880}"/>
              </a:ext>
            </a:extLst>
          </p:cNvPr>
          <p:cNvSpPr>
            <a:spLocks noChangeArrowheads="1"/>
          </p:cNvSpPr>
          <p:nvPr/>
        </p:nvSpPr>
        <p:spPr bwMode="auto">
          <a:xfrm>
            <a:off x="1315641" y="2053830"/>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id="{4285B8CF-0008-4AED-9131-EF29D8494FF5}"/>
              </a:ext>
            </a:extLst>
          </p:cNvPr>
          <p:cNvSpPr>
            <a:spLocks noChangeArrowheads="1" noChangeShapeType="1" noTextEdit="1"/>
          </p:cNvSpPr>
          <p:nvPr/>
        </p:nvSpPr>
        <p:spPr bwMode="auto">
          <a:xfrm>
            <a:off x="1714500" y="2628900"/>
            <a:ext cx="5772150" cy="571500"/>
          </a:xfrm>
          <a:prstGeom prst="rect">
            <a:avLst/>
          </a:prstGeom>
        </p:spPr>
        <p:txBody>
          <a:bodyPr wrap="none" fromWordArt="1">
            <a:prstTxWarp prst="textPlain">
              <a:avLst>
                <a:gd name="adj" fmla="val 50000"/>
              </a:avLst>
            </a:prstTxWarp>
          </a:bodyPr>
          <a:lstStyle/>
          <a:p>
            <a:pPr algn="ctr"/>
            <a:r>
              <a:rPr lang="vi-VN"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TRÂN TRỌNG CẢM ƠN!</a:t>
            </a:r>
            <a:endParaRPr lang="en-US"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79344"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sz="2400" b="1">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Đề tài sáng tác: </a:t>
            </a:r>
            <a:r>
              <a:rPr lang="en-US" altLang="en-VN"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en-VN" altLang="en-VN"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Phong cách sáng tác: </a:t>
            </a:r>
            <a:r>
              <a:rPr lang="en-US" altLang="en-VN" sz="2400">
                <a:latin typeface="Times New Roman" panose="02020603050405020304" pitchFamily="18" charset="0"/>
                <a:cs typeface="Times New Roman" panose="02020603050405020304" pitchFamily="18" charset="0"/>
              </a:rPr>
              <a:t>Ngòi bút của Xanh-tơ E- xu-pe-ri đậm chất trữ tình, trong treo, giàu cảm hứng lãng mạn.</a:t>
            </a:r>
            <a:endParaRPr lang="en-VN" altLang="en-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1995980"/>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a:solidFill>
                  <a:srgbClr val="050505"/>
                </a:solidFill>
                <a:latin typeface="+mj-lt"/>
              </a:rPr>
              <a:t>"Nếu cậu muốn có một người bạn thì hãy thuần hoá tớ!</a:t>
            </a:r>
            <a:br>
              <a:rPr lang="vi-VN" sz="2400">
                <a:latin typeface="+mj-lt"/>
              </a:rPr>
            </a:br>
            <a:r>
              <a:rPr lang="vi-VN" sz="2400">
                <a:solidFill>
                  <a:srgbClr val="050505"/>
                </a:solidFill>
                <a:latin typeface="+mj-lt"/>
              </a:rPr>
              <a:t>-Thế phải làm gì mới được? hoàng tử bé nói.</a:t>
            </a:r>
            <a:br>
              <a:rPr lang="vi-VN" sz="2400">
                <a:latin typeface="+mj-lt"/>
              </a:rPr>
            </a:br>
            <a:r>
              <a:rPr lang="vi-VN" sz="240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586698"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660396" y="4868801"/>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724583" y="3395958"/>
            <a:ext cx="794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a:latin typeface="Times New Roman" panose="02020603050405020304" pitchFamily="18" charset="0"/>
                <a:cs typeface="Times New Roman" panose="02020603050405020304" pitchFamily="18" charset="0"/>
              </a:rPr>
              <a:t>- Xuất xứ</a:t>
            </a:r>
            <a:r>
              <a:rPr lang="en-US" altLang="en-VN" sz="2400">
                <a:latin typeface="Times New Roman" panose="02020603050405020304" pitchFamily="18" charset="0"/>
                <a:cs typeface="Times New Roman" panose="02020603050405020304" pitchFamily="18" charset="0"/>
              </a:rPr>
              <a:t>: Đoạn trích “ Nếu cậu muốn có một người bạn ( chương XXI) của tác phẩm Hoàng tử bé ( tên tiếng Pháp </a:t>
            </a:r>
            <a:r>
              <a:rPr lang="en-US" sz="2400">
                <a:latin typeface="Times New Roman" panose="02020603050405020304" pitchFamily="18" charset="0"/>
                <a:ea typeface="Calibri" panose="020F0502020204030204" pitchFamily="34" charset="0"/>
                <a:cs typeface="Times New Roman" panose="02020603050405020304" pitchFamily="18" charset="0"/>
              </a:rPr>
              <a:t>Le Petit Prince). Xuất bản năm 1943</a:t>
            </a:r>
            <a:endParaRPr lang="en-VN" altLang="en-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396463" y="-3424"/>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386131"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471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378877"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452575" y="3885125"/>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516762" y="3229702"/>
            <a:ext cx="7615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a:latin typeface="Times New Roman" panose="02020603050405020304" pitchFamily="18" charset="0"/>
                <a:cs typeface="Times New Roman" panose="02020603050405020304" pitchFamily="18" charset="0"/>
              </a:rPr>
              <a:t>- Xuất xứ</a:t>
            </a:r>
            <a:r>
              <a:rPr lang="en-US" altLang="en-VN" sz="2400">
                <a:latin typeface="Times New Roman" panose="02020603050405020304" pitchFamily="18" charset="0"/>
                <a:cs typeface="Times New Roman" panose="02020603050405020304" pitchFamily="18" charset="0"/>
              </a:rPr>
              <a:t>:</a:t>
            </a:r>
            <a:endParaRPr lang="en-VN" altLang="en-VN"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1226BEE-1BFB-4D1E-8458-1199B532872C}"/>
              </a:ext>
            </a:extLst>
          </p:cNvPr>
          <p:cNvSpPr/>
          <p:nvPr/>
        </p:nvSpPr>
        <p:spPr>
          <a:xfrm>
            <a:off x="442015" y="4925537"/>
            <a:ext cx="6524171" cy="364010"/>
          </a:xfrm>
          <a:prstGeom prst="rect">
            <a:avLst/>
          </a:prstGeom>
        </p:spPr>
        <p:txBody>
          <a:bodyPr wrap="square">
            <a:spAutoFit/>
          </a:bodyPr>
          <a:lstStyle/>
          <a:p>
            <a:pPr algn="just">
              <a:lnSpc>
                <a:spcPts val="2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Nhân vật chính:</a:t>
            </a:r>
            <a:r>
              <a:rPr lang="vi-VN" sz="2400">
                <a:latin typeface="Times New Roman" panose="02020603050405020304" pitchFamily="18" charset="0"/>
                <a:cs typeface="Times New Roman" panose="02020603050405020304" pitchFamily="18" charset="0"/>
              </a:rPr>
              <a:t> Hoàng tử bé và Cáo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17B0C46-DAF8-4794-AC4A-8F705FA4454A}"/>
              </a:ext>
            </a:extLst>
          </p:cNvPr>
          <p:cNvSpPr txBox="1">
            <a:spLocks noChangeArrowheads="1"/>
          </p:cNvSpPr>
          <p:nvPr/>
        </p:nvSpPr>
        <p:spPr bwMode="auto">
          <a:xfrm>
            <a:off x="433633" y="4351914"/>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VN"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Thể loại: </a:t>
            </a:r>
            <a:r>
              <a:rPr lang="pt-BR" sz="2400">
                <a:latin typeface="Times New Roman" panose="02020603050405020304" pitchFamily="18" charset="0"/>
                <a:cs typeface="Times New Roman" panose="02020603050405020304" pitchFamily="18" charset="0"/>
              </a:rPr>
              <a:t>Truyện đồng thoại.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2584</Words>
  <Application>Microsoft Office PowerPoint</Application>
  <PresentationFormat>On-screen Show (4:3)</PresentationFormat>
  <Paragraphs>257</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hồng</cp:lastModifiedBy>
  <cp:revision>80</cp:revision>
  <dcterms:created xsi:type="dcterms:W3CDTF">2021-06-07T09:05:04Z</dcterms:created>
  <dcterms:modified xsi:type="dcterms:W3CDTF">2022-10-13T04:47:57Z</dcterms:modified>
</cp:coreProperties>
</file>