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63" r:id="rId3"/>
    <p:sldId id="265" r:id="rId4"/>
    <p:sldId id="291" r:id="rId5"/>
    <p:sldId id="268" r:id="rId6"/>
    <p:sldId id="294" r:id="rId7"/>
    <p:sldId id="293" r:id="rId8"/>
    <p:sldId id="275" r:id="rId9"/>
    <p:sldId id="295" r:id="rId10"/>
    <p:sldId id="296" r:id="rId11"/>
    <p:sldId id="288" r:id="rId12"/>
  </p:sldIdLst>
  <p:sldSz cx="12192000" cy="6858000"/>
  <p:notesSz cx="6858000" cy="9144000"/>
  <p:custDataLst>
    <p:tags r:id="rId1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1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5" d="100"/>
          <a:sy n="75" d="100"/>
        </p:scale>
        <p:origin x="48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7" d="100"/>
        <a:sy n="5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BA7C4-A60F-428C-900C-4D606A33C88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0F3E1-F781-4E76-8528-509C5761BAD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568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03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93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34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87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0911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3145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28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00F3E1-F781-4E76-8528-509C5761BAD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486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5374178"/>
      </p:ext>
    </p:extLst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3552309"/>
      </p:ext>
    </p:extLst>
  </p:cSld>
  <p:clrMapOvr>
    <a:masterClrMapping/>
  </p:clrMapOvr>
  <p:transition advClick="0" advTm="3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bg>
      <p:bgPr>
        <a:solidFill>
          <a:srgbClr val="EFE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18483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49215" y="271340"/>
            <a:ext cx="10515600" cy="525829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advClick="0" advTm="3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235097" y="1185922"/>
            <a:ext cx="548237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800" b="1" u="sng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u="sng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2800" b="1" u="sng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64-65 </a:t>
            </a:r>
            <a:r>
              <a:rPr lang="vi-VN" altLang="zh-CN" sz="2800" b="1" u="sng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NÓI VÀ NGHE: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spc="50" dirty="0">
              <a:ln w="11430"/>
              <a:solidFill>
                <a:schemeClr val="accent2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CHIA SẺ MỘT TRẢI NGHIỆM NƠI EM SỐNG VÀ TỪNG ĐẾN</a:t>
            </a:r>
            <a:endParaRPr lang="zh-CN" altLang="en-US" sz="3600" b="1" spc="50" dirty="0">
              <a:ln w="11430"/>
              <a:solidFill>
                <a:schemeClr val="accent5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601" y="4530919"/>
            <a:ext cx="3705542" cy="2327081"/>
          </a:xfrm>
          <a:prstGeom prst="rect">
            <a:avLst/>
          </a:prstGeom>
        </p:spPr>
      </p:pic>
      <p:pic>
        <p:nvPicPr>
          <p:cNvPr id="3" name="sAr - what for？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1482" y="-16270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21474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2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6.25E-7 4.44444E-6 L -6.25E-7 -0.07223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ight Triangle 7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êu đề 1">
            <a:extLst>
              <a:ext uri="{FF2B5EF4-FFF2-40B4-BE49-F238E27FC236}">
                <a16:creationId xmlns:a16="http://schemas.microsoft.com/office/drawing/2014/main" id="{C588548E-3D93-46DF-8843-1EA5AC516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858" y="2514440"/>
            <a:ext cx="5920446" cy="2783008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150000"/>
              </a:lnSpc>
            </a:pPr>
            <a:br>
              <a:rPr lang="en-US" sz="18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Gợi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ý: -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Thơ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Xuân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Quỳnh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Nguyễn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Lãm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Thắng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</a:b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-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Kí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Tô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Hoài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Cỏ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dại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), Ma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Kháng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Năm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tháng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nhọc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nhằn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năm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tháng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nhớ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thương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Huỳnh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Thạch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Thảo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tản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Chầm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chậm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xuân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về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), Nguyễn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Học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(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Đôi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mắt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xứ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000" i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Đoài</a:t>
            </a:r>
            <a:r>
              <a:rPr lang="en-US" sz="2000" i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</a:t>
            </a:r>
            <a:endParaRPr lang="en-US" sz="1800" i="1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122" name="Picture 2" descr="Reading Vector Art, Icons, and Graphics for Free Download">
            <a:extLst>
              <a:ext uri="{FF2B5EF4-FFF2-40B4-BE49-F238E27FC236}">
                <a16:creationId xmlns:a16="http://schemas.microsoft.com/office/drawing/2014/main" id="{02BA92F9-9B0E-4A88-835C-9599C9C252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5527" y="623275"/>
            <a:ext cx="4165033" cy="297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69EF1AEA-23C0-48DC-A318-38DF592A5B2B}"/>
              </a:ext>
            </a:extLst>
          </p:cNvPr>
          <p:cNvSpPr txBox="1"/>
          <p:nvPr/>
        </p:nvSpPr>
        <p:spPr>
          <a:xfrm>
            <a:off x="745081" y="1382592"/>
            <a:ext cx="6096000" cy="11318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Bài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2: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Tập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đọc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thêm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các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văn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bản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kí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thơ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về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quê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hương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đất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nước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. (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làm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 ở </a:t>
            </a:r>
            <a:r>
              <a:rPr lang="en-US" sz="2400" b="1" kern="1200" dirty="0" err="1">
                <a:solidFill>
                  <a:schemeClr val="tx1"/>
                </a:solidFill>
                <a:latin typeface="+mn-lt"/>
                <a:ea typeface="+mj-ea"/>
                <a:cs typeface="+mj-cs"/>
              </a:rPr>
              <a:t>nhà</a:t>
            </a:r>
            <a:r>
              <a:rPr lang="en-US" sz="2400" b="1" kern="120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)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241968885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338106" y="701818"/>
            <a:ext cx="5585174" cy="407515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6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DẶN DÒ: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thiện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bài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cơ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sở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Phiếu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trao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đổi</a:t>
            </a:r>
            <a:endParaRPr lang="en-US" altLang="zh-CN" sz="2800" b="1" spc="50" dirty="0">
              <a:ln w="11430"/>
              <a:solidFill>
                <a:schemeClr val="accent2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sau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: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Ôn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học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800" b="1" spc="50" dirty="0" err="1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kì</a:t>
            </a:r>
            <a:r>
              <a:rPr lang="en-US" altLang="zh-CN" sz="2800" b="1" spc="50" dirty="0">
                <a:ln w="11430"/>
                <a:solidFill>
                  <a:schemeClr val="accent2"/>
                </a:solidFill>
                <a:latin typeface="Arial" panose="020B0604020202020204" pitchFamily="34" charset="0"/>
                <a:ea typeface="华康方圆体W7" pitchFamily="81" charset="-122"/>
                <a:cs typeface="Arial" panose="020B0604020202020204" pitchFamily="34" charset="0"/>
                <a:sym typeface="Arial" panose="020B0604020202020204" pitchFamily="34" charset="0"/>
              </a:rPr>
              <a:t> I</a:t>
            </a:r>
          </a:p>
          <a:p>
            <a:pPr marL="457200" indent="-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en-US" altLang="zh-CN" sz="2800" b="1" spc="50" dirty="0">
              <a:ln w="11430"/>
              <a:solidFill>
                <a:schemeClr val="accent2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857250" indent="-857250"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endParaRPr lang="zh-CN" altLang="en-US" sz="2800" b="1" spc="50" dirty="0">
              <a:ln w="11430"/>
              <a:solidFill>
                <a:schemeClr val="accent5"/>
              </a:solidFill>
              <a:latin typeface="Arial" panose="020B0604020202020204" pitchFamily="34" charset="0"/>
              <a:ea typeface="华康方圆体W7" pitchFamily="81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2666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4"/>
          <p:cNvSpPr>
            <a:spLocks noChangeArrowheads="1"/>
          </p:cNvSpPr>
          <p:nvPr/>
        </p:nvSpPr>
        <p:spPr bwMode="auto">
          <a:xfrm>
            <a:off x="3988663" y="2143125"/>
            <a:ext cx="7576152" cy="1008065"/>
          </a:xfrm>
          <a:prstGeom prst="rect">
            <a:avLst/>
          </a:prstGeom>
          <a:noFill/>
          <a:ln w="19050" cap="flat" cmpd="sng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矩形 25"/>
          <p:cNvSpPr>
            <a:spLocks noChangeArrowheads="1"/>
          </p:cNvSpPr>
          <p:nvPr/>
        </p:nvSpPr>
        <p:spPr bwMode="auto">
          <a:xfrm>
            <a:off x="4921993" y="2149624"/>
            <a:ext cx="650790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đường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trường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endParaRPr lang="en-US" altLang="zh-CN" sz="2000" b="1" kern="3000" spc="3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矩形 31"/>
          <p:cNvSpPr>
            <a:spLocks noChangeArrowheads="1"/>
          </p:cNvSpPr>
          <p:nvPr/>
        </p:nvSpPr>
        <p:spPr bwMode="auto">
          <a:xfrm>
            <a:off x="3988663" y="3916361"/>
            <a:ext cx="7576152" cy="1008064"/>
          </a:xfrm>
          <a:prstGeom prst="rect">
            <a:avLst/>
          </a:prstGeom>
          <a:noFill/>
          <a:ln w="19050" cap="flat" cmpd="sng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矩形 32"/>
          <p:cNvSpPr>
            <a:spLocks noChangeArrowheads="1"/>
          </p:cNvSpPr>
          <p:nvPr/>
        </p:nvSpPr>
        <p:spPr bwMode="auto">
          <a:xfrm>
            <a:off x="4921993" y="3922860"/>
            <a:ext cx="6507903" cy="118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khung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nhiên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được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nhìn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ngắm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khung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cảnh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sinh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hoạt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em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đã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sát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endParaRPr lang="en-US" altLang="zh-CN" sz="2000" b="1" kern="3000" spc="3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矩形 38"/>
          <p:cNvSpPr>
            <a:spLocks noChangeArrowheads="1"/>
          </p:cNvSpPr>
          <p:nvPr/>
        </p:nvSpPr>
        <p:spPr bwMode="auto">
          <a:xfrm>
            <a:off x="3988663" y="5689600"/>
            <a:ext cx="7576152" cy="1008065"/>
          </a:xfrm>
          <a:prstGeom prst="rect">
            <a:avLst/>
          </a:prstGeom>
          <a:noFill/>
          <a:ln w="19050" cap="flat" cmpd="sng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4" name="矩形 39"/>
          <p:cNvSpPr>
            <a:spLocks noChangeArrowheads="1"/>
          </p:cNvSpPr>
          <p:nvPr/>
        </p:nvSpPr>
        <p:spPr bwMode="auto">
          <a:xfrm>
            <a:off x="4921993" y="5696099"/>
            <a:ext cx="6507903" cy="79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du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lịch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về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quê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defTabSz="1450940">
              <a:lnSpc>
                <a:spcPct val="120000"/>
              </a:lnSpc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+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chuyến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tham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quan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cùng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lớp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18043" y="217904"/>
            <a:ext cx="10515600" cy="525829"/>
          </a:xfrm>
        </p:spPr>
        <p:txBody>
          <a:bodyPr>
            <a:normAutofit fontScale="90000"/>
          </a:bodyPr>
          <a:lstStyle/>
          <a:p>
            <a:r>
              <a:rPr lang="en-US" altLang="zh-CN" sz="3200" dirty="0">
                <a:solidFill>
                  <a:schemeClr val="accent1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1. TRƯỚC KHI NÓI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7915A56C-1204-42A5-8282-C3D86026F1A3}"/>
              </a:ext>
            </a:extLst>
          </p:cNvPr>
          <p:cNvSpPr txBox="1"/>
          <p:nvPr/>
        </p:nvSpPr>
        <p:spPr>
          <a:xfrm>
            <a:off x="918043" y="617956"/>
            <a:ext cx="6858696" cy="1050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a.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Lựa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chọn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nội</a:t>
            </a:r>
            <a:r>
              <a:rPr lang="en-US" altLang="zh-CN" sz="2400" b="1" dirty="0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 dung </a:t>
            </a:r>
            <a:r>
              <a:rPr lang="en-US" altLang="zh-CN" sz="2400" b="1" dirty="0" err="1">
                <a:solidFill>
                  <a:schemeClr val="accent2"/>
                </a:solidFill>
                <a:latin typeface="Arial" panose="020B0604020202020204" pitchFamily="34" charset="0"/>
                <a:ea typeface="HYtbrB" panose="02030600000101010101" pitchFamily="18" charset="-127"/>
                <a:cs typeface="Arial" panose="020B0604020202020204" pitchFamily="34" charset="0"/>
                <a:sym typeface="Arial" panose="020B0604020202020204" pitchFamily="34" charset="0"/>
              </a:rPr>
              <a:t>nói</a:t>
            </a:r>
            <a:endParaRPr lang="zh-CN" altLang="en-US" sz="2400" b="1" dirty="0">
              <a:solidFill>
                <a:schemeClr val="accent2"/>
              </a:solidFill>
              <a:latin typeface="Arial" panose="020B0604020202020204" pitchFamily="34" charset="0"/>
              <a:ea typeface="微软雅黑 Light" panose="020B0502040204020203" pitchFamily="34" charset="-122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0" indent="0" defTabSz="145094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-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Chọn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trải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nghiệm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nhiều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ấn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tượng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cảm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xúc</a:t>
            </a:r>
            <a:r>
              <a:rPr lang="en-US" altLang="zh-CN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altLang="zh-CN" sz="20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nhất</a:t>
            </a:r>
            <a:endParaRPr lang="en-US" altLang="zh-CN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6AF137-DEF5-44E9-BDF6-4070A78DA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6" y="2595753"/>
            <a:ext cx="4095402" cy="35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 30">
            <a:extLst>
              <a:ext uri="{FF2B5EF4-FFF2-40B4-BE49-F238E27FC236}">
                <a16:creationId xmlns:a16="http://schemas.microsoft.com/office/drawing/2014/main" id="{69E618E4-E7F5-4E0A-AC69-23923114B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729" y="3689231"/>
            <a:ext cx="1034915" cy="835144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0" name="矩形 37">
            <a:extLst>
              <a:ext uri="{FF2B5EF4-FFF2-40B4-BE49-F238E27FC236}">
                <a16:creationId xmlns:a16="http://schemas.microsoft.com/office/drawing/2014/main" id="{1414AE16-96D3-4D1E-96AC-A96A1E2C2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729" y="5462469"/>
            <a:ext cx="1034915" cy="835144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1" name="矩形 9">
            <a:extLst>
              <a:ext uri="{FF2B5EF4-FFF2-40B4-BE49-F238E27FC236}">
                <a16:creationId xmlns:a16="http://schemas.microsoft.com/office/drawing/2014/main" id="{E8B2E757-166D-48F6-8FC8-FF399DDB3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0729" y="1915994"/>
            <a:ext cx="1034915" cy="835144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8575">
            <a:solidFill>
              <a:schemeClr val="bg2">
                <a:lumMod val="50000"/>
              </a:schemeClr>
            </a:solidFill>
          </a:ln>
        </p:spPr>
        <p:txBody>
          <a:bodyPr anchor="ctr"/>
          <a:lstStyle/>
          <a:p>
            <a:pPr algn="ctr">
              <a:defRPr/>
            </a:pPr>
            <a:endParaRPr lang="zh-CN" altLang="zh-CN" sz="2303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163753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9" grpId="0" animBg="1"/>
      <p:bldP spid="10" grpId="0"/>
      <p:bldP spid="13" grpId="0" animBg="1"/>
      <p:bldP spid="14" grpId="0"/>
      <p:bldP spid="19" grpId="0" animBg="1"/>
      <p:bldP spid="20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13234" y="723112"/>
            <a:ext cx="10747692" cy="52582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Viết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ra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giấy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chính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</a:p>
        </p:txBody>
      </p: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55902887-FA2B-452C-8D6E-36E2449D7565}"/>
              </a:ext>
            </a:extLst>
          </p:cNvPr>
          <p:cNvGrpSpPr/>
          <p:nvPr/>
        </p:nvGrpSpPr>
        <p:grpSpPr>
          <a:xfrm>
            <a:off x="4042740" y="1587685"/>
            <a:ext cx="2839668" cy="4365627"/>
            <a:chOff x="4042740" y="1587685"/>
            <a:chExt cx="2839668" cy="4365627"/>
          </a:xfrm>
        </p:grpSpPr>
        <p:grpSp>
          <p:nvGrpSpPr>
            <p:cNvPr id="22" name="Nhóm 21">
              <a:extLst>
                <a:ext uri="{FF2B5EF4-FFF2-40B4-BE49-F238E27FC236}">
                  <a16:creationId xmlns:a16="http://schemas.microsoft.com/office/drawing/2014/main" id="{AF563219-5A11-4F27-A9E0-426288E67B9A}"/>
                </a:ext>
              </a:extLst>
            </p:cNvPr>
            <p:cNvGrpSpPr/>
            <p:nvPr/>
          </p:nvGrpSpPr>
          <p:grpSpPr>
            <a:xfrm>
              <a:off x="4042740" y="1587685"/>
              <a:ext cx="2839668" cy="4365627"/>
              <a:chOff x="4918229" y="2015702"/>
              <a:chExt cx="2839668" cy="4365627"/>
            </a:xfrm>
          </p:grpSpPr>
          <p:grpSp>
            <p:nvGrpSpPr>
              <p:cNvPr id="3" name="组合 2"/>
              <p:cNvGrpSpPr>
                <a:grpSpLocks/>
              </p:cNvGrpSpPr>
              <p:nvPr/>
            </p:nvGrpSpPr>
            <p:grpSpPr bwMode="auto">
              <a:xfrm>
                <a:off x="4918229" y="2218904"/>
                <a:ext cx="2839668" cy="4162425"/>
                <a:chOff x="4630681" y="1678712"/>
                <a:chExt cx="2841356" cy="4162738"/>
              </a:xfrm>
            </p:grpSpPr>
            <p:sp>
              <p:nvSpPr>
                <p:cNvPr id="4" name="圆角矩形 1"/>
                <p:cNvSpPr>
                  <a:spLocks noChangeArrowheads="1"/>
                </p:cNvSpPr>
                <p:nvPr/>
              </p:nvSpPr>
              <p:spPr bwMode="auto">
                <a:xfrm>
                  <a:off x="4630681" y="1678712"/>
                  <a:ext cx="2841356" cy="4162738"/>
                </a:xfrm>
                <a:prstGeom prst="roundRect">
                  <a:avLst>
                    <a:gd name="adj" fmla="val 6667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accent1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5" name="等腰三角形 11"/>
                <p:cNvSpPr>
                  <a:spLocks noChangeArrowheads="1"/>
                </p:cNvSpPr>
                <p:nvPr/>
              </p:nvSpPr>
              <p:spPr bwMode="auto">
                <a:xfrm flipV="1">
                  <a:off x="5613800" y="1678712"/>
                  <a:ext cx="875118" cy="408019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6" name="等腰三角形 12"/>
              <p:cNvSpPr>
                <a:spLocks noChangeArrowheads="1"/>
              </p:cNvSpPr>
              <p:nvPr/>
            </p:nvSpPr>
            <p:spPr bwMode="auto">
              <a:xfrm flipV="1">
                <a:off x="5905526" y="2015702"/>
                <a:ext cx="865075" cy="407988"/>
              </a:xfrm>
              <a:prstGeom prst="triangle">
                <a:avLst>
                  <a:gd name="adj" fmla="val 50000"/>
                </a:avLst>
              </a:prstGeom>
              <a:solidFill>
                <a:schemeClr val="accent1"/>
              </a:solidFill>
              <a:ln w="57150" cap="flat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sz="230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矩形 14"/>
              <p:cNvSpPr>
                <a:spLocks noChangeArrowheads="1"/>
              </p:cNvSpPr>
              <p:nvPr/>
            </p:nvSpPr>
            <p:spPr bwMode="auto">
              <a:xfrm>
                <a:off x="4918229" y="2821240"/>
                <a:ext cx="2747166" cy="10663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+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tả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khung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cảnh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mà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em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quan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sát</a:t>
                </a:r>
                <a:r>
                  <a:rPr lang="en-US" sz="2000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sz="2000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được</a:t>
                </a:r>
                <a:endParaRPr lang="en-US" sz="20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endParaRPr lang="zh-CN" altLang="zh-CN" sz="2000" b="1" kern="3000" spc="3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5" name="Hình ảnh 24" descr="Ảnh có chứa đồ chơi, mẫu họa&#10;&#10;Mô tả được tạo tự động">
              <a:extLst>
                <a:ext uri="{FF2B5EF4-FFF2-40B4-BE49-F238E27FC236}">
                  <a16:creationId xmlns:a16="http://schemas.microsoft.com/office/drawing/2014/main" id="{D008893B-75A6-4088-BA1C-F40077EB9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5922" y1="32581" x2="45922" y2="32581"/>
                          <a14:foregroundMark x1="57979" y1="35338" x2="57979" y2="35338"/>
                          <a14:foregroundMark x1="53014" y1="86717" x2="53014" y2="86717"/>
                          <a14:foregroundMark x1="60638" y1="80702" x2="60638" y2="80702"/>
                          <a14:foregroundMark x1="48759" y1="80702" x2="72872" y2="79198"/>
                          <a14:foregroundMark x1="72872" y1="79198" x2="73050" y2="79198"/>
                          <a14:foregroundMark x1="14539" y1="87469" x2="24291" y2="87469"/>
                          <a14:foregroundMark x1="49468" y1="89474" x2="74291" y2="89724"/>
                          <a14:foregroundMark x1="74291" y1="89724" x2="83511" y2="82957"/>
                          <a14:foregroundMark x1="58333" y1="34837" x2="58333" y2="348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76405" y="3725303"/>
              <a:ext cx="2448943" cy="1732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B618A9DD-2C48-459F-BBB7-9FFB00B33C3B}"/>
              </a:ext>
            </a:extLst>
          </p:cNvPr>
          <p:cNvGrpSpPr/>
          <p:nvPr/>
        </p:nvGrpSpPr>
        <p:grpSpPr>
          <a:xfrm>
            <a:off x="7327991" y="1587685"/>
            <a:ext cx="2839668" cy="4355897"/>
            <a:chOff x="7327991" y="1587685"/>
            <a:chExt cx="2839668" cy="4355897"/>
          </a:xfrm>
        </p:grpSpPr>
        <p:grpSp>
          <p:nvGrpSpPr>
            <p:cNvPr id="23" name="Nhóm 22">
              <a:extLst>
                <a:ext uri="{FF2B5EF4-FFF2-40B4-BE49-F238E27FC236}">
                  <a16:creationId xmlns:a16="http://schemas.microsoft.com/office/drawing/2014/main" id="{7789632A-E7DD-44BC-8F17-D3E116017EC7}"/>
                </a:ext>
              </a:extLst>
            </p:cNvPr>
            <p:cNvGrpSpPr/>
            <p:nvPr/>
          </p:nvGrpSpPr>
          <p:grpSpPr>
            <a:xfrm>
              <a:off x="7327991" y="1587685"/>
              <a:ext cx="2839668" cy="4355897"/>
              <a:chOff x="8203480" y="2015702"/>
              <a:chExt cx="2839668" cy="4355897"/>
            </a:xfrm>
          </p:grpSpPr>
          <p:grpSp>
            <p:nvGrpSpPr>
              <p:cNvPr id="14" name="组合 13"/>
              <p:cNvGrpSpPr>
                <a:grpSpLocks/>
              </p:cNvGrpSpPr>
              <p:nvPr/>
            </p:nvGrpSpPr>
            <p:grpSpPr bwMode="auto">
              <a:xfrm>
                <a:off x="8203480" y="2209174"/>
                <a:ext cx="2839668" cy="4162425"/>
                <a:chOff x="7916557" y="1668981"/>
                <a:chExt cx="2841356" cy="4162738"/>
              </a:xfrm>
            </p:grpSpPr>
            <p:sp>
              <p:nvSpPr>
                <p:cNvPr id="15" name="圆角矩形 22"/>
                <p:cNvSpPr>
                  <a:spLocks noChangeArrowheads="1"/>
                </p:cNvSpPr>
                <p:nvPr/>
              </p:nvSpPr>
              <p:spPr bwMode="auto">
                <a:xfrm>
                  <a:off x="7916557" y="1668981"/>
                  <a:ext cx="2841356" cy="4162738"/>
                </a:xfrm>
                <a:prstGeom prst="roundRect">
                  <a:avLst>
                    <a:gd name="adj" fmla="val 6667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6" name="等腰三角形 23"/>
                <p:cNvSpPr>
                  <a:spLocks noChangeArrowheads="1"/>
                </p:cNvSpPr>
                <p:nvPr/>
              </p:nvSpPr>
              <p:spPr bwMode="auto">
                <a:xfrm flipV="1">
                  <a:off x="8973182" y="1678712"/>
                  <a:ext cx="875118" cy="408019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7" name="等腰三角形 24"/>
              <p:cNvSpPr>
                <a:spLocks noChangeArrowheads="1"/>
              </p:cNvSpPr>
              <p:nvPr/>
            </p:nvSpPr>
            <p:spPr bwMode="auto">
              <a:xfrm flipV="1">
                <a:off x="9264239" y="2015702"/>
                <a:ext cx="865075" cy="407988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57150" cap="flat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sz="230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1" name="矩形 14"/>
              <p:cNvSpPr>
                <a:spLocks noChangeArrowheads="1"/>
              </p:cNvSpPr>
              <p:nvPr/>
            </p:nvSpPr>
            <p:spPr bwMode="auto">
              <a:xfrm>
                <a:off x="8381253" y="2821395"/>
                <a:ext cx="2484122" cy="113845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+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nêu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những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trải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nghiệm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và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ấn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tượng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nổi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bật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của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em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>
                  <a:lnSpc>
                    <a:spcPct val="130000"/>
                  </a:lnSpc>
                </a:pPr>
                <a:endParaRPr lang="zh-CN" altLang="zh-CN" sz="1200" kern="3000" spc="3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7" name="Hình ảnh 26" descr="Ảnh có chứa văn bản, đồ họa véc-tơ, mẫu họa, danh thiếp&#10;&#10;Mô tả được tạo tự động">
              <a:extLst>
                <a:ext uri="{FF2B5EF4-FFF2-40B4-BE49-F238E27FC236}">
                  <a16:creationId xmlns:a16="http://schemas.microsoft.com/office/drawing/2014/main" id="{27B54252-C8D2-44FA-B499-08EFB5E5D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52" b="94858" l="9752" r="90426">
                          <a14:foregroundMark x1="37766" y1="48050" x2="37766" y2="48050"/>
                          <a14:foregroundMark x1="28191" y1="38652" x2="28191" y2="38652"/>
                          <a14:foregroundMark x1="40957" y1="46631" x2="40957" y2="46631"/>
                          <a14:foregroundMark x1="40957" y1="46631" x2="40957" y2="46631"/>
                          <a14:foregroundMark x1="39007" y1="45035" x2="40426" y2="45035"/>
                          <a14:foregroundMark x1="55496" y1="48050" x2="56738" y2="43617"/>
                          <a14:foregroundMark x1="84574" y1="30142" x2="82801" y2="24645"/>
                          <a14:foregroundMark x1="76773" y1="30142" x2="90426" y2="31560"/>
                          <a14:foregroundMark x1="90426" y1="28191" x2="75887" y2="24645"/>
                          <a14:foregroundMark x1="74468" y1="45567" x2="74468" y2="45567"/>
                          <a14:foregroundMark x1="74468" y1="45567" x2="74468" y2="45567"/>
                          <a14:foregroundMark x1="73582" y1="48050" x2="73582" y2="48050"/>
                          <a14:foregroundMark x1="75887" y1="44504" x2="75887" y2="44504"/>
                          <a14:foregroundMark x1="74468" y1="46631" x2="74468" y2="46631"/>
                          <a14:foregroundMark x1="37035" y1="89930" x2="53014" y2="89362"/>
                          <a14:foregroundMark x1="10756" y1="90865" x2="14509" y2="90731"/>
                          <a14:foregroundMark x1="8156" y1="90957" x2="10611" y2="90870"/>
                          <a14:foregroundMark x1="84421" y1="94596" x2="85593" y2="94791"/>
                          <a14:foregroundMark x1="79133" y1="93715" x2="82351" y2="94251"/>
                          <a14:foregroundMark x1="53014" y1="89362" x2="69099" y2="92043"/>
                          <a14:foregroundMark x1="35461" y1="44149" x2="35461" y2="44149"/>
                          <a14:foregroundMark x1="49468" y1="53014" x2="49468" y2="53014"/>
                          <a14:foregroundMark x1="47695" y1="53546" x2="47695" y2="53546"/>
                          <a14:foregroundMark x1="45035" y1="52482" x2="45035" y2="52482"/>
                          <a14:backgroundMark x1="74468" y1="46631" x2="74468" y2="46631"/>
                          <a14:backgroundMark x1="47695" y1="53014" x2="47695" y2="53014"/>
                          <a14:backgroundMark x1="37234" y1="44149" x2="37234" y2="44149"/>
                          <a14:backgroundMark x1="37234" y1="44149" x2="37234" y2="44149"/>
                          <a14:backgroundMark x1="37234" y1="44149" x2="37234" y2="44149"/>
                          <a14:backgroundMark x1="71277" y1="92376" x2="89007" y2="88830"/>
                          <a14:backgroundMark x1="15426" y1="89362" x2="36348" y2="90957"/>
                          <a14:backgroundMark x1="11348" y1="92376" x2="10993" y2="91844"/>
                          <a14:backgroundMark x1="68617" y1="92908" x2="73227" y2="91844"/>
                          <a14:backgroundMark x1="84929" y1="96454" x2="89007" y2="90957"/>
                          <a14:backgroundMark x1="81383" y1="96454" x2="84929" y2="934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6388" y="3725303"/>
              <a:ext cx="1942873" cy="17734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966E4001-2B00-4B2D-9D47-93C18D2F2D5B}"/>
              </a:ext>
            </a:extLst>
          </p:cNvPr>
          <p:cNvGrpSpPr/>
          <p:nvPr/>
        </p:nvGrpSpPr>
        <p:grpSpPr>
          <a:xfrm>
            <a:off x="663400" y="1587685"/>
            <a:ext cx="2841255" cy="4355898"/>
            <a:chOff x="663400" y="1587685"/>
            <a:chExt cx="2841255" cy="4355898"/>
          </a:xfrm>
        </p:grpSpPr>
        <p:grpSp>
          <p:nvGrpSpPr>
            <p:cNvPr id="20" name="Nhóm 19">
              <a:extLst>
                <a:ext uri="{FF2B5EF4-FFF2-40B4-BE49-F238E27FC236}">
                  <a16:creationId xmlns:a16="http://schemas.microsoft.com/office/drawing/2014/main" id="{C37F368B-4673-4D02-AB63-4831B81CAC99}"/>
                </a:ext>
              </a:extLst>
            </p:cNvPr>
            <p:cNvGrpSpPr/>
            <p:nvPr/>
          </p:nvGrpSpPr>
          <p:grpSpPr>
            <a:xfrm>
              <a:off x="663400" y="1587685"/>
              <a:ext cx="2841255" cy="4355898"/>
              <a:chOff x="1538889" y="2015702"/>
              <a:chExt cx="2841255" cy="4355898"/>
            </a:xfrm>
          </p:grpSpPr>
          <p:grpSp>
            <p:nvGrpSpPr>
              <p:cNvPr id="9" name="组合 8"/>
              <p:cNvGrpSpPr>
                <a:grpSpLocks/>
              </p:cNvGrpSpPr>
              <p:nvPr/>
            </p:nvGrpSpPr>
            <p:grpSpPr bwMode="auto">
              <a:xfrm>
                <a:off x="1538889" y="2209175"/>
                <a:ext cx="2841255" cy="4162425"/>
                <a:chOff x="1266045" y="1678712"/>
                <a:chExt cx="2841356" cy="4162738"/>
              </a:xfrm>
            </p:grpSpPr>
            <p:sp>
              <p:nvSpPr>
                <p:cNvPr id="10" name="圆角矩形 16"/>
                <p:cNvSpPr>
                  <a:spLocks noChangeArrowheads="1"/>
                </p:cNvSpPr>
                <p:nvPr/>
              </p:nvSpPr>
              <p:spPr bwMode="auto">
                <a:xfrm>
                  <a:off x="1266045" y="1678712"/>
                  <a:ext cx="2841356" cy="4162738"/>
                </a:xfrm>
                <a:prstGeom prst="roundRect">
                  <a:avLst>
                    <a:gd name="adj" fmla="val 6667"/>
                  </a:avLst>
                </a:prstGeom>
                <a:solidFill>
                  <a:schemeClr val="bg1"/>
                </a:solidFill>
                <a:ln w="19050" cap="flat" cmpd="sng">
                  <a:solidFill>
                    <a:schemeClr val="tx2"/>
                  </a:solidFill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  <p:sp>
              <p:nvSpPr>
                <p:cNvPr id="11" name="等腰三角形 17"/>
                <p:cNvSpPr>
                  <a:spLocks noChangeArrowheads="1"/>
                </p:cNvSpPr>
                <p:nvPr/>
              </p:nvSpPr>
              <p:spPr bwMode="auto">
                <a:xfrm flipV="1">
                  <a:off x="2248615" y="1678712"/>
                  <a:ext cx="876217" cy="408019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algn="ctr">
                    <a:defRPr/>
                  </a:pPr>
                  <a:endParaRPr lang="zh-CN" altLang="zh-CN" sz="2303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endParaRPr>
                </a:p>
              </p:txBody>
            </p:sp>
          </p:grpSp>
          <p:sp>
            <p:nvSpPr>
              <p:cNvPr id="12" name="等腰三角形 18"/>
              <p:cNvSpPr>
                <a:spLocks noChangeArrowheads="1"/>
              </p:cNvSpPr>
              <p:nvPr/>
            </p:nvSpPr>
            <p:spPr bwMode="auto">
              <a:xfrm flipV="1">
                <a:off x="2542051" y="2015702"/>
                <a:ext cx="863488" cy="407988"/>
              </a:xfrm>
              <a:prstGeom prst="triangle">
                <a:avLst>
                  <a:gd name="adj" fmla="val 50000"/>
                </a:avLst>
              </a:prstGeom>
              <a:solidFill>
                <a:schemeClr val="tx2"/>
              </a:solidFill>
              <a:ln w="57150" cap="flat" cmpd="sng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>
                  <a:defRPr/>
                </a:pPr>
                <a:endParaRPr lang="zh-CN" altLang="zh-CN" sz="2303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19" name="矩形 14"/>
              <p:cNvSpPr>
                <a:spLocks noChangeArrowheads="1"/>
              </p:cNvSpPr>
              <p:nvPr/>
            </p:nvSpPr>
            <p:spPr bwMode="auto">
              <a:xfrm>
                <a:off x="1715075" y="2841703"/>
                <a:ext cx="2517440" cy="12459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+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giới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thiệu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hoàn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cảnh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đưa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em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đến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với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trải</a:t>
                </a:r>
                <a:r>
                  <a:rPr lang="en-US" b="1" dirty="0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 </a:t>
                </a:r>
                <a:r>
                  <a:rPr lang="en-US" b="1" dirty="0" err="1"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rPr>
                  <a:t>nghiệm</a:t>
                </a:r>
                <a:endParaRPr lang="en-US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  <a:p>
                <a:pPr algn="ctr">
                  <a:lnSpc>
                    <a:spcPct val="130000"/>
                  </a:lnSpc>
                </a:pPr>
                <a:endParaRPr lang="zh-CN" altLang="zh-CN" b="1" kern="3000" spc="3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+mj-ea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pic>
          <p:nvPicPr>
            <p:cNvPr id="29" name="Hình ảnh 28" descr="Ảnh có chứa đồ họa véc-tơ, danh thiếp&#10;&#10;Mô tả được tạo tự động">
              <a:extLst>
                <a:ext uri="{FF2B5EF4-FFF2-40B4-BE49-F238E27FC236}">
                  <a16:creationId xmlns:a16="http://schemas.microsoft.com/office/drawing/2014/main" id="{03745BCD-B232-4896-A3DE-88CE1CD11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42012" y1="35799" x2="42012" y2="35799"/>
                          <a14:foregroundMark x1="61538" y1="36982" x2="61538" y2="36982"/>
                          <a14:foregroundMark x1="41124" y1="70118" x2="41124" y2="70118"/>
                          <a14:foregroundMark x1="48521" y1="77515" x2="48521" y2="775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286" y="3621799"/>
              <a:ext cx="1939504" cy="19395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36547115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ACEEEBD7-A357-4CD2-B1B7-5155350A942C}"/>
              </a:ext>
            </a:extLst>
          </p:cNvPr>
          <p:cNvSpPr txBox="1"/>
          <p:nvPr/>
        </p:nvSpPr>
        <p:spPr>
          <a:xfrm>
            <a:off x="925766" y="1020250"/>
            <a:ext cx="9657347" cy="1604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b.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luyện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Tập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trình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bày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một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mình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hoặc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người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thân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nhóm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bạn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Lắng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nghe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sự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góp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ý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để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hoàn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thiện</a:t>
            </a:r>
            <a:endParaRPr lang="vi-VN" sz="2000" b="1" dirty="0"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14B8ACEA-8D1E-4736-97A2-D6509AD2F6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33"/>
          <a:stretch/>
        </p:blipFill>
        <p:spPr>
          <a:xfrm>
            <a:off x="2317299" y="2580640"/>
            <a:ext cx="6298381" cy="427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57017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90"/>
          <p:cNvGrpSpPr>
            <a:grpSpLocks/>
          </p:cNvGrpSpPr>
          <p:nvPr/>
        </p:nvGrpSpPr>
        <p:grpSpPr bwMode="auto">
          <a:xfrm>
            <a:off x="5105843" y="1914692"/>
            <a:ext cx="6276543" cy="805297"/>
            <a:chOff x="1759346" y="2095396"/>
            <a:chExt cx="1506324" cy="598219"/>
          </a:xfrm>
        </p:grpSpPr>
        <p:sp>
          <p:nvSpPr>
            <p:cNvPr id="39" name="任意多边形 38"/>
            <p:cNvSpPr/>
            <p:nvPr/>
          </p:nvSpPr>
          <p:spPr bwMode="auto">
            <a:xfrm>
              <a:off x="1759346" y="2095396"/>
              <a:ext cx="1506324" cy="598219"/>
            </a:xfrm>
            <a:custGeom>
              <a:avLst/>
              <a:gdLst>
                <a:gd name="connsiteX0" fmla="*/ 6980 w 2973545"/>
                <a:gd name="connsiteY0" fmla="*/ 0 h 467670"/>
                <a:gd name="connsiteX1" fmla="*/ 0 w 2973545"/>
                <a:gd name="connsiteY1" fmla="*/ 460690 h 467670"/>
                <a:gd name="connsiteX2" fmla="*/ 2973545 w 2973545"/>
                <a:gd name="connsiteY2" fmla="*/ 467670 h 467670"/>
                <a:gd name="connsiteX3" fmla="*/ 2903743 w 2973545"/>
                <a:gd name="connsiteY3" fmla="*/ 6980 h 467670"/>
                <a:gd name="connsiteX4" fmla="*/ 6980 w 2973545"/>
                <a:gd name="connsiteY4" fmla="*/ 0 h 4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545" h="467670">
                  <a:moveTo>
                    <a:pt x="6980" y="0"/>
                  </a:moveTo>
                  <a:lnTo>
                    <a:pt x="0" y="460690"/>
                  </a:lnTo>
                  <a:lnTo>
                    <a:pt x="2973545" y="467670"/>
                  </a:lnTo>
                  <a:lnTo>
                    <a:pt x="2903743" y="6980"/>
                  </a:lnTo>
                  <a:lnTo>
                    <a:pt x="6980" y="0"/>
                  </a:lnTo>
                  <a:close/>
                </a:path>
              </a:pathLst>
            </a:custGeom>
            <a:solidFill>
              <a:schemeClr val="tx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40" name="TextBox 100"/>
            <p:cNvSpPr txBox="1">
              <a:spLocks noChangeArrowheads="1"/>
            </p:cNvSpPr>
            <p:nvPr/>
          </p:nvSpPr>
          <p:spPr bwMode="auto">
            <a:xfrm>
              <a:off x="1764029" y="2142783"/>
              <a:ext cx="1053627" cy="525856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Trình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bày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rõ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ràng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,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nhấn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mạnh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điểm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quan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trọng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  <a:endPara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91"/>
          <p:cNvGrpSpPr>
            <a:grpSpLocks/>
          </p:cNvGrpSpPr>
          <p:nvPr/>
        </p:nvGrpSpPr>
        <p:grpSpPr bwMode="auto">
          <a:xfrm>
            <a:off x="5105847" y="3202582"/>
            <a:ext cx="6257911" cy="805296"/>
            <a:chOff x="1759318" y="2094849"/>
            <a:chExt cx="1946846" cy="598217"/>
          </a:xfrm>
        </p:grpSpPr>
        <p:sp>
          <p:nvSpPr>
            <p:cNvPr id="37" name="任意多边形 36"/>
            <p:cNvSpPr/>
            <p:nvPr/>
          </p:nvSpPr>
          <p:spPr bwMode="auto">
            <a:xfrm>
              <a:off x="1759318" y="2094849"/>
              <a:ext cx="1946846" cy="598217"/>
            </a:xfrm>
            <a:custGeom>
              <a:avLst/>
              <a:gdLst>
                <a:gd name="connsiteX0" fmla="*/ 6980 w 2973545"/>
                <a:gd name="connsiteY0" fmla="*/ 0 h 467670"/>
                <a:gd name="connsiteX1" fmla="*/ 0 w 2973545"/>
                <a:gd name="connsiteY1" fmla="*/ 460690 h 467670"/>
                <a:gd name="connsiteX2" fmla="*/ 2973545 w 2973545"/>
                <a:gd name="connsiteY2" fmla="*/ 467670 h 467670"/>
                <a:gd name="connsiteX3" fmla="*/ 2903743 w 2973545"/>
                <a:gd name="connsiteY3" fmla="*/ 6980 h 467670"/>
                <a:gd name="connsiteX4" fmla="*/ 6980 w 2973545"/>
                <a:gd name="connsiteY4" fmla="*/ 0 h 4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545" h="467670">
                  <a:moveTo>
                    <a:pt x="6980" y="0"/>
                  </a:moveTo>
                  <a:lnTo>
                    <a:pt x="0" y="460690"/>
                  </a:lnTo>
                  <a:lnTo>
                    <a:pt x="2973545" y="467670"/>
                  </a:lnTo>
                  <a:lnTo>
                    <a:pt x="2903743" y="6980"/>
                  </a:lnTo>
                  <a:lnTo>
                    <a:pt x="6980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8" name="TextBox 95"/>
            <p:cNvSpPr txBox="1">
              <a:spLocks noChangeArrowheads="1"/>
            </p:cNvSpPr>
            <p:nvPr/>
          </p:nvSpPr>
          <p:spPr bwMode="auto">
            <a:xfrm>
              <a:off x="1768011" y="2125037"/>
              <a:ext cx="1851294" cy="525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R="0" lvl="0">
                <a:spcBef>
                  <a:spcPts val="0"/>
                </a:spcBef>
                <a:spcAft>
                  <a:spcPts val="500"/>
                </a:spcAft>
                <a:buClr>
                  <a:srgbClr val="000000"/>
                </a:buClr>
                <a:buSzPts val="1000"/>
                <a:tabLst>
                  <a:tab pos="831215" algn="l"/>
                </a:tabLst>
              </a:pP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Nêu câu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hỏi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để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lôi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cuốn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tham gia tương </a:t>
              </a:r>
              <a:r>
                <a:rPr lang="vi-VN" sz="2000" b="1" u="none" strike="noStrike" spc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tác</a:t>
              </a:r>
              <a:r>
                <a:rPr lang="vi-VN" sz="2000" b="1" u="none" strike="noStrike" spc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" name="组合 97"/>
          <p:cNvGrpSpPr>
            <a:grpSpLocks/>
          </p:cNvGrpSpPr>
          <p:nvPr/>
        </p:nvGrpSpPr>
        <p:grpSpPr bwMode="auto">
          <a:xfrm>
            <a:off x="5106257" y="4557210"/>
            <a:ext cx="6257518" cy="741562"/>
            <a:chOff x="1759446" y="2143876"/>
            <a:chExt cx="2695464" cy="550873"/>
          </a:xfrm>
        </p:grpSpPr>
        <p:grpSp>
          <p:nvGrpSpPr>
            <p:cNvPr id="33" name="组合 21"/>
            <p:cNvGrpSpPr>
              <a:grpSpLocks/>
            </p:cNvGrpSpPr>
            <p:nvPr/>
          </p:nvGrpSpPr>
          <p:grpSpPr bwMode="auto">
            <a:xfrm>
              <a:off x="1759446" y="2143876"/>
              <a:ext cx="2695464" cy="550873"/>
              <a:chOff x="4013588" y="2209292"/>
              <a:chExt cx="5259294" cy="550809"/>
            </a:xfrm>
          </p:grpSpPr>
          <p:sp>
            <p:nvSpPr>
              <p:cNvPr id="35" name="任意多边形 34"/>
              <p:cNvSpPr/>
              <p:nvPr/>
            </p:nvSpPr>
            <p:spPr bwMode="auto">
              <a:xfrm>
                <a:off x="4013588" y="2209292"/>
                <a:ext cx="5259294" cy="548455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3175">
                <a:noFill/>
              </a:ln>
              <a:effectLst/>
              <a:scene3d>
                <a:camera prst="orthographicFront"/>
                <a:lightRig rig="balanced" dir="t"/>
              </a:scene3d>
              <a:sp3d extrusionH="247650">
                <a:extrusionClr>
                  <a:srgbClr val="770B2C"/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6" name="任意多边形 35"/>
              <p:cNvSpPr/>
              <p:nvPr/>
            </p:nvSpPr>
            <p:spPr bwMode="auto">
              <a:xfrm>
                <a:off x="5468129" y="2294123"/>
                <a:ext cx="1528864" cy="465978"/>
              </a:xfrm>
              <a:custGeom>
                <a:avLst/>
                <a:gdLst>
                  <a:gd name="connsiteX0" fmla="*/ 1463040 w 1529542"/>
                  <a:gd name="connsiteY0" fmla="*/ 0 h 465512"/>
                  <a:gd name="connsiteX1" fmla="*/ 0 w 1529542"/>
                  <a:gd name="connsiteY1" fmla="*/ 465512 h 465512"/>
                  <a:gd name="connsiteX2" fmla="*/ 1529542 w 1529542"/>
                  <a:gd name="connsiteY2" fmla="*/ 459971 h 465512"/>
                  <a:gd name="connsiteX3" fmla="*/ 1463040 w 1529542"/>
                  <a:gd name="connsiteY3" fmla="*/ 0 h 46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9542" h="465512">
                    <a:moveTo>
                      <a:pt x="1463040" y="0"/>
                    </a:moveTo>
                    <a:lnTo>
                      <a:pt x="0" y="465512"/>
                    </a:lnTo>
                    <a:lnTo>
                      <a:pt x="1529542" y="459971"/>
                    </a:lnTo>
                    <a:lnTo>
                      <a:pt x="1463040" y="0"/>
                    </a:lnTo>
                    <a:close/>
                  </a:path>
                </a:pathLst>
              </a:custGeom>
              <a:solidFill>
                <a:srgbClr val="C00000">
                  <a:alpha val="6000"/>
                </a:srgbClr>
              </a:solidFill>
              <a:ln>
                <a:noFill/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 kern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34" name="TextBox 90"/>
            <p:cNvSpPr txBox="1">
              <a:spLocks noChangeArrowheads="1"/>
            </p:cNvSpPr>
            <p:nvPr/>
          </p:nvSpPr>
          <p:spPr bwMode="auto">
            <a:xfrm>
              <a:off x="1771306" y="2147829"/>
              <a:ext cx="2586501" cy="52585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Thể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hiện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sự</a:t>
              </a:r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hào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hứng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kết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hợp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sử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dụng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ngôn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ngữ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cơ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thể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6" name="组合 103"/>
          <p:cNvGrpSpPr>
            <a:grpSpLocks/>
          </p:cNvGrpSpPr>
          <p:nvPr/>
        </p:nvGrpSpPr>
        <p:grpSpPr bwMode="auto">
          <a:xfrm>
            <a:off x="5105847" y="5844935"/>
            <a:ext cx="6257517" cy="741726"/>
            <a:chOff x="1759092" y="2141616"/>
            <a:chExt cx="5390924" cy="550995"/>
          </a:xfrm>
        </p:grpSpPr>
        <p:sp>
          <p:nvSpPr>
            <p:cNvPr id="31" name="任意多边形 30"/>
            <p:cNvSpPr/>
            <p:nvPr/>
          </p:nvSpPr>
          <p:spPr bwMode="auto">
            <a:xfrm>
              <a:off x="1759092" y="2141616"/>
              <a:ext cx="5390924" cy="550995"/>
            </a:xfrm>
            <a:custGeom>
              <a:avLst/>
              <a:gdLst>
                <a:gd name="connsiteX0" fmla="*/ 6980 w 2973545"/>
                <a:gd name="connsiteY0" fmla="*/ 0 h 467670"/>
                <a:gd name="connsiteX1" fmla="*/ 0 w 2973545"/>
                <a:gd name="connsiteY1" fmla="*/ 460690 h 467670"/>
                <a:gd name="connsiteX2" fmla="*/ 2973545 w 2973545"/>
                <a:gd name="connsiteY2" fmla="*/ 467670 h 467670"/>
                <a:gd name="connsiteX3" fmla="*/ 2903743 w 2973545"/>
                <a:gd name="connsiteY3" fmla="*/ 6980 h 467670"/>
                <a:gd name="connsiteX4" fmla="*/ 6980 w 2973545"/>
                <a:gd name="connsiteY4" fmla="*/ 0 h 467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73545" h="467670">
                  <a:moveTo>
                    <a:pt x="6980" y="0"/>
                  </a:moveTo>
                  <a:lnTo>
                    <a:pt x="0" y="460690"/>
                  </a:lnTo>
                  <a:lnTo>
                    <a:pt x="2973545" y="467670"/>
                  </a:lnTo>
                  <a:lnTo>
                    <a:pt x="2903743" y="6980"/>
                  </a:lnTo>
                  <a:lnTo>
                    <a:pt x="6980" y="0"/>
                  </a:lnTo>
                  <a:close/>
                </a:path>
              </a:pathLst>
            </a:custGeom>
            <a:solidFill>
              <a:schemeClr val="accent3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TextBox 85"/>
            <p:cNvSpPr txBox="1">
              <a:spLocks noChangeArrowheads="1"/>
            </p:cNvSpPr>
            <p:nvPr/>
          </p:nvSpPr>
          <p:spPr bwMode="auto">
            <a:xfrm>
              <a:off x="1783165" y="2166755"/>
              <a:ext cx="5198019" cy="52585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Kết</a:t>
              </a:r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hợp</a:t>
              </a:r>
              <a:r>
                <a:rPr lang="vi-VN" sz="2000" b="1" dirty="0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s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ử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dụng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bức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ảnh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hay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video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minh </a:t>
              </a:r>
              <a:r>
                <a:rPr lang="vi-VN" sz="20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hoạ</a:t>
              </a:r>
              <a:r>
                <a:rPr lang="vi-VN" sz="20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ourier New" panose="02070309020205020404" pitchFamily="49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endParaRPr lang="zh-CN" altLang="en-US" sz="2000" b="1" kern="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137"/>
          <p:cNvGrpSpPr>
            <a:grpSpLocks/>
          </p:cNvGrpSpPr>
          <p:nvPr/>
        </p:nvGrpSpPr>
        <p:grpSpPr bwMode="auto">
          <a:xfrm>
            <a:off x="5062787" y="1380572"/>
            <a:ext cx="6575097" cy="4951498"/>
            <a:chOff x="2097584" y="1600200"/>
            <a:chExt cx="5522416" cy="3679040"/>
          </a:xfrm>
        </p:grpSpPr>
        <p:cxnSp>
          <p:nvCxnSpPr>
            <p:cNvPr id="17" name="AutoShape 22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747713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8" name="AutoShape 23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1704975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9" name="AutoShape 24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2662238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AutoShape 25"/>
            <p:cNvCxnSpPr>
              <a:cxnSpLocks noChangeShapeType="1"/>
            </p:cNvCxnSpPr>
            <p:nvPr/>
          </p:nvCxnSpPr>
          <p:spPr bwMode="auto">
            <a:xfrm rot="10800000" flipH="1" flipV="1">
              <a:off x="2097584" y="1658152"/>
              <a:ext cx="1588" cy="3621088"/>
            </a:xfrm>
            <a:prstGeom prst="bentConnector3">
              <a:avLst>
                <a:gd name="adj1" fmla="val -13200000"/>
              </a:avLst>
            </a:prstGeom>
            <a:noFill/>
            <a:ln w="38100">
              <a:solidFill>
                <a:srgbClr val="96969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21" name="组合 136"/>
            <p:cNvGrpSpPr>
              <a:grpSpLocks/>
            </p:cNvGrpSpPr>
            <p:nvPr/>
          </p:nvGrpSpPr>
          <p:grpSpPr bwMode="auto">
            <a:xfrm>
              <a:off x="2108200" y="1600200"/>
              <a:ext cx="5511800" cy="59989"/>
              <a:chOff x="2108200" y="1600200"/>
              <a:chExt cx="5511800" cy="59989"/>
            </a:xfrm>
          </p:grpSpPr>
          <p:sp>
            <p:nvSpPr>
              <p:cNvPr id="22" name="任意多边形 21"/>
              <p:cNvSpPr/>
              <p:nvPr/>
            </p:nvSpPr>
            <p:spPr>
              <a:xfrm>
                <a:off x="2109106" y="1660903"/>
                <a:ext cx="5504163" cy="0"/>
              </a:xfrm>
              <a:custGeom>
                <a:avLst/>
                <a:gdLst>
                  <a:gd name="connsiteX0" fmla="*/ 0 w 5198533"/>
                  <a:gd name="connsiteY0" fmla="*/ 0 h 0"/>
                  <a:gd name="connsiteX1" fmla="*/ 5198533 w 5198533"/>
                  <a:gd name="connsiteY1" fmla="*/ 0 h 0"/>
                  <a:gd name="connsiteX0" fmla="*/ 0 w 10478"/>
                  <a:gd name="connsiteY0" fmla="*/ 0 h 0"/>
                  <a:gd name="connsiteX1" fmla="*/ 10478 w 10478"/>
                  <a:gd name="connsiteY1" fmla="*/ 0 h 0"/>
                  <a:gd name="connsiteX0" fmla="*/ 0 w 10107"/>
                  <a:gd name="connsiteY0" fmla="*/ 0 h 0"/>
                  <a:gd name="connsiteX1" fmla="*/ 10107 w 1010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107">
                    <a:moveTo>
                      <a:pt x="0" y="0"/>
                    </a:moveTo>
                    <a:lnTo>
                      <a:pt x="10107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3" name="任意多边形 22"/>
              <p:cNvSpPr/>
              <p:nvPr/>
            </p:nvSpPr>
            <p:spPr>
              <a:xfrm>
                <a:off x="2109106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4" name="任意多边形 23"/>
              <p:cNvSpPr/>
              <p:nvPr/>
            </p:nvSpPr>
            <p:spPr>
              <a:xfrm>
                <a:off x="2837170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5" name="任意多边形 24"/>
              <p:cNvSpPr/>
              <p:nvPr/>
            </p:nvSpPr>
            <p:spPr>
              <a:xfrm>
                <a:off x="3654841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6" name="任意多边形 25"/>
              <p:cNvSpPr/>
              <p:nvPr/>
            </p:nvSpPr>
            <p:spPr>
              <a:xfrm>
                <a:off x="4447871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7" name="任意多边形 26"/>
              <p:cNvSpPr/>
              <p:nvPr/>
            </p:nvSpPr>
            <p:spPr>
              <a:xfrm>
                <a:off x="5249861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8" name="任意多边形 27"/>
              <p:cNvSpPr/>
              <p:nvPr/>
            </p:nvSpPr>
            <p:spPr>
              <a:xfrm>
                <a:off x="6054092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29" name="任意多边形 28"/>
              <p:cNvSpPr/>
              <p:nvPr/>
            </p:nvSpPr>
            <p:spPr>
              <a:xfrm>
                <a:off x="6847122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30" name="任意多边形 29"/>
              <p:cNvSpPr/>
              <p:nvPr/>
            </p:nvSpPr>
            <p:spPr>
              <a:xfrm>
                <a:off x="7619989" y="1600395"/>
                <a:ext cx="0" cy="60508"/>
              </a:xfrm>
              <a:custGeom>
                <a:avLst/>
                <a:gdLst>
                  <a:gd name="connsiteX0" fmla="*/ 0 w 0"/>
                  <a:gd name="connsiteY0" fmla="*/ 59267 h 59267"/>
                  <a:gd name="connsiteX1" fmla="*/ 0 w 0"/>
                  <a:gd name="connsiteY1" fmla="*/ 0 h 59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59267">
                    <a:moveTo>
                      <a:pt x="0" y="59267"/>
                    </a:moveTo>
                    <a:lnTo>
                      <a:pt x="0" y="0"/>
                    </a:lnTo>
                  </a:path>
                </a:pathLst>
              </a:cu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pPr eaLnBrk="0" hangingPunct="0">
                  <a:defRPr/>
                </a:pPr>
                <a:endParaRPr lang="zh-CN" altLang="en-US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44" name="标题 43"/>
          <p:cNvSpPr>
            <a:spLocks noGrp="1"/>
          </p:cNvSpPr>
          <p:nvPr>
            <p:ph type="title"/>
          </p:nvPr>
        </p:nvSpPr>
        <p:spPr>
          <a:xfrm>
            <a:off x="1039055" y="484019"/>
            <a:ext cx="10515600" cy="525829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2. TRÌNH BÀY BÀI NÓI</a:t>
            </a:r>
            <a:endParaRPr lang="zh-CN" altLang="en-US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050" name="Picture 2" descr="Happy Cute Kid Boy Speech On Podium Stock Vector - Illustration of  confident, female: 164772345">
            <a:extLst>
              <a:ext uri="{FF2B5EF4-FFF2-40B4-BE49-F238E27FC236}">
                <a16:creationId xmlns:a16="http://schemas.microsoft.com/office/drawing/2014/main" id="{0DD91C43-0466-40F7-85E5-CB14B1C256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3250" l="10000" r="90000">
                        <a14:foregroundMark x1="33875" y1="29125" x2="33875" y2="29125"/>
                        <a14:foregroundMark x1="47500" y1="26250" x2="47500" y2="26250"/>
                        <a14:foregroundMark x1="31750" y1="89000" x2="31750" y2="89000"/>
                        <a14:foregroundMark x1="42250" y1="89250" x2="42250" y2="89250"/>
                        <a14:foregroundMark x1="46750" y1="93250" x2="46750" y2="93250"/>
                        <a14:foregroundMark x1="63625" y1="14625" x2="63625" y2="14625"/>
                        <a14:foregroundMark x1="66500" y1="16250" x2="66500" y2="16250"/>
                        <a14:foregroundMark x1="61000" y1="15000" x2="61000" y2="15000"/>
                        <a14:foregroundMark x1="35500" y1="29625" x2="35500" y2="29625"/>
                        <a14:foregroundMark x1="31000" y1="28000" x2="31000" y2="28000"/>
                        <a14:foregroundMark x1="32125" y1="28375" x2="32125" y2="2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" y="1865266"/>
            <a:ext cx="3783776" cy="378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9626184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2"/>
          <p:cNvSpPr txBox="1"/>
          <p:nvPr/>
        </p:nvSpPr>
        <p:spPr>
          <a:xfrm>
            <a:off x="4049709" y="2096323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07515F0-09CA-4C8C-A28B-1909E1CCB04C}"/>
              </a:ext>
            </a:extLst>
          </p:cNvPr>
          <p:cNvGrpSpPr/>
          <p:nvPr/>
        </p:nvGrpSpPr>
        <p:grpSpPr>
          <a:xfrm>
            <a:off x="637345" y="1303633"/>
            <a:ext cx="9027694" cy="1836921"/>
            <a:chOff x="249238" y="1889125"/>
            <a:chExt cx="9027694" cy="1836921"/>
          </a:xfrm>
        </p:grpSpPr>
        <p:sp>
          <p:nvSpPr>
            <p:cNvPr id="3" name="流程图: 数据 5"/>
            <p:cNvSpPr/>
            <p:nvPr/>
          </p:nvSpPr>
          <p:spPr>
            <a:xfrm>
              <a:off x="1312581" y="2263758"/>
              <a:ext cx="2706692" cy="146228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>
              <a:off x="249238" y="1889125"/>
              <a:ext cx="3770035" cy="8048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 NGHE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019273" y="1965808"/>
              <a:ext cx="5257659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Phiếu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nói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97E6EAFD-BACD-4923-86A5-EE794B7D2F63}"/>
              </a:ext>
            </a:extLst>
          </p:cNvPr>
          <p:cNvGrpSpPr/>
          <p:nvPr/>
        </p:nvGrpSpPr>
        <p:grpSpPr>
          <a:xfrm>
            <a:off x="1710355" y="2485547"/>
            <a:ext cx="9244152" cy="1836924"/>
            <a:chOff x="1322248" y="3071039"/>
            <a:chExt cx="9244152" cy="1836924"/>
          </a:xfrm>
        </p:grpSpPr>
        <p:sp>
          <p:nvSpPr>
            <p:cNvPr id="22" name="流程图: 数据 5">
              <a:extLst>
                <a:ext uri="{FF2B5EF4-FFF2-40B4-BE49-F238E27FC236}">
                  <a16:creationId xmlns:a16="http://schemas.microsoft.com/office/drawing/2014/main" id="{47DC1FDF-779C-4545-8096-5145B6BDB940}"/>
                </a:ext>
              </a:extLst>
            </p:cNvPr>
            <p:cNvSpPr/>
            <p:nvPr/>
          </p:nvSpPr>
          <p:spPr>
            <a:xfrm>
              <a:off x="2385590" y="3445676"/>
              <a:ext cx="2706692" cy="1462287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文本框 13">
              <a:extLst>
                <a:ext uri="{FF2B5EF4-FFF2-40B4-BE49-F238E27FC236}">
                  <a16:creationId xmlns:a16="http://schemas.microsoft.com/office/drawing/2014/main" id="{F7CAD3AA-D839-47B4-B0CF-62008C71D49E}"/>
                </a:ext>
              </a:extLst>
            </p:cNvPr>
            <p:cNvSpPr txBox="1"/>
            <p:nvPr/>
          </p:nvSpPr>
          <p:spPr>
            <a:xfrm>
              <a:off x="5082617" y="3211225"/>
              <a:ext cx="5483783" cy="492430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>
                <a:defRPr/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Nhận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xét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nói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theo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kĩ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thuật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3-2-1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id="{5716BCF3-B695-451A-895B-81DEAE9BD39A}"/>
                </a:ext>
              </a:extLst>
            </p:cNvPr>
            <p:cNvSpPr/>
            <p:nvPr/>
          </p:nvSpPr>
          <p:spPr>
            <a:xfrm flipH="1">
              <a:off x="1322248" y="3071039"/>
              <a:ext cx="3770035" cy="8048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0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O1</a:t>
              </a:r>
              <a:endParaRPr lang="zh-CN" alt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612FB63-E3C9-4FF3-BE9E-EF8953AA979D}"/>
              </a:ext>
            </a:extLst>
          </p:cNvPr>
          <p:cNvGrpSpPr/>
          <p:nvPr/>
        </p:nvGrpSpPr>
        <p:grpSpPr>
          <a:xfrm>
            <a:off x="2773698" y="3667462"/>
            <a:ext cx="9190100" cy="1836922"/>
            <a:chOff x="2385591" y="4252954"/>
            <a:chExt cx="9190100" cy="1836922"/>
          </a:xfrm>
        </p:grpSpPr>
        <p:sp>
          <p:nvSpPr>
            <p:cNvPr id="27" name="流程图: 数据 5">
              <a:extLst>
                <a:ext uri="{FF2B5EF4-FFF2-40B4-BE49-F238E27FC236}">
                  <a16:creationId xmlns:a16="http://schemas.microsoft.com/office/drawing/2014/main" id="{43F824DB-C8E1-4AD0-B072-F6E9A6376525}"/>
                </a:ext>
              </a:extLst>
            </p:cNvPr>
            <p:cNvSpPr/>
            <p:nvPr/>
          </p:nvSpPr>
          <p:spPr>
            <a:xfrm>
              <a:off x="3448933" y="4625172"/>
              <a:ext cx="2706692" cy="146470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矩形 6">
              <a:extLst>
                <a:ext uri="{FF2B5EF4-FFF2-40B4-BE49-F238E27FC236}">
                  <a16:creationId xmlns:a16="http://schemas.microsoft.com/office/drawing/2014/main" id="{8B8D1A49-DAFA-4A0C-95A4-09A569924AF7}"/>
                </a:ext>
              </a:extLst>
            </p:cNvPr>
            <p:cNvSpPr/>
            <p:nvPr/>
          </p:nvSpPr>
          <p:spPr>
            <a:xfrm flipH="1">
              <a:off x="2385591" y="4252954"/>
              <a:ext cx="3770035" cy="8024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15">
              <a:extLst>
                <a:ext uri="{FF2B5EF4-FFF2-40B4-BE49-F238E27FC236}">
                  <a16:creationId xmlns:a16="http://schemas.microsoft.com/office/drawing/2014/main" id="{9622D181-BB6D-457F-8756-BB62C91F1343}"/>
                </a:ext>
              </a:extLst>
            </p:cNvPr>
            <p:cNvSpPr/>
            <p:nvPr/>
          </p:nvSpPr>
          <p:spPr>
            <a:xfrm>
              <a:off x="6155624" y="4407841"/>
              <a:ext cx="5420067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Nêu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ưu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điểm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cần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phát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huy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F37861FE-FA45-42E7-AD72-E653814277F5}"/>
              </a:ext>
            </a:extLst>
          </p:cNvPr>
          <p:cNvGrpSpPr/>
          <p:nvPr/>
        </p:nvGrpSpPr>
        <p:grpSpPr>
          <a:xfrm>
            <a:off x="3837040" y="4846960"/>
            <a:ext cx="8850079" cy="804861"/>
            <a:chOff x="3448933" y="5432452"/>
            <a:chExt cx="8850079" cy="804861"/>
          </a:xfrm>
        </p:grpSpPr>
        <p:sp>
          <p:nvSpPr>
            <p:cNvPr id="32" name="矩形 5">
              <a:extLst>
                <a:ext uri="{FF2B5EF4-FFF2-40B4-BE49-F238E27FC236}">
                  <a16:creationId xmlns:a16="http://schemas.microsoft.com/office/drawing/2014/main" id="{49822D97-BE7A-4AD8-BE2B-76DFA0B4FEDF}"/>
                </a:ext>
              </a:extLst>
            </p:cNvPr>
            <p:cNvSpPr/>
            <p:nvPr/>
          </p:nvSpPr>
          <p:spPr>
            <a:xfrm flipH="1">
              <a:off x="3448933" y="5432452"/>
              <a:ext cx="3770035" cy="804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DCF667FA-C5FB-4E57-B08D-D9110BF05981}"/>
                </a:ext>
              </a:extLst>
            </p:cNvPr>
            <p:cNvSpPr/>
            <p:nvPr/>
          </p:nvSpPr>
          <p:spPr>
            <a:xfrm>
              <a:off x="7218968" y="5617206"/>
              <a:ext cx="5080044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Góp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ý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về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cách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trình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bày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pic>
        <p:nvPicPr>
          <p:cNvPr id="3074" name="Picture 2" descr="Stickman Illustration Children Doing Listening Gesture Stock Vector  (Royalty Free) 462744556">
            <a:extLst>
              <a:ext uri="{FF2B5EF4-FFF2-40B4-BE49-F238E27FC236}">
                <a16:creationId xmlns:a16="http://schemas.microsoft.com/office/drawing/2014/main" id="{6E7CCE33-60F3-45CD-A09E-AA748F91E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4" b="90000" l="3077" r="94231">
                        <a14:foregroundMark x1="15385" y1="56786" x2="21923" y2="78214"/>
                        <a14:foregroundMark x1="21923" y1="78214" x2="21923" y2="78214"/>
                        <a14:foregroundMark x1="45385" y1="65000" x2="45385" y2="65000"/>
                        <a14:foregroundMark x1="69615" y1="74286" x2="89615" y2="74286"/>
                        <a14:foregroundMark x1="89615" y1="74286" x2="91923" y2="73214"/>
                        <a14:foregroundMark x1="75385" y1="81429" x2="78846" y2="87500"/>
                        <a14:foregroundMark x1="63846" y1="72500" x2="63077" y2="82143"/>
                        <a14:foregroundMark x1="64231" y1="51429" x2="88077" y2="47500"/>
                        <a14:foregroundMark x1="88077" y1="47500" x2="92308" y2="51071"/>
                        <a14:foregroundMark x1="93077" y1="45714" x2="94615" y2="49643"/>
                        <a14:foregroundMark x1="26923" y1="72143" x2="33077" y2="70714"/>
                        <a14:foregroundMark x1="16538" y1="72500" x2="19615" y2="79643"/>
                        <a14:foregroundMark x1="3077" y1="41429" x2="3077" y2="43214"/>
                        <a14:foregroundMark x1="11154" y1="57500" x2="11154" y2="57500"/>
                        <a14:foregroundMark x1="38077" y1="5714" x2="53846" y2="82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7" y="3784057"/>
            <a:ext cx="2882221" cy="310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50594880-128E-4FD0-AF09-96A38154F758}"/>
              </a:ext>
            </a:extLst>
          </p:cNvPr>
          <p:cNvSpPr txBox="1"/>
          <p:nvPr/>
        </p:nvSpPr>
        <p:spPr>
          <a:xfrm>
            <a:off x="954583" y="397106"/>
            <a:ext cx="63449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1C9494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Arial" panose="020B0604020202020204" pitchFamily="34" charset="0"/>
              </a:rPr>
              <a:t>3. SAU KHI NÓI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1638463216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12"/>
          <p:cNvSpPr txBox="1"/>
          <p:nvPr/>
        </p:nvSpPr>
        <p:spPr>
          <a:xfrm>
            <a:off x="4038607" y="2024477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文本框 14"/>
          <p:cNvSpPr txBox="1"/>
          <p:nvPr/>
        </p:nvSpPr>
        <p:spPr>
          <a:xfrm>
            <a:off x="6184626" y="4397974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7228636" y="5565386"/>
            <a:ext cx="4988045" cy="451405"/>
          </a:xfrm>
          <a:prstGeom prst="rect">
            <a:avLst/>
          </a:prstGeom>
          <a:noFill/>
        </p:spPr>
        <p:txBody>
          <a:bodyPr lIns="121908" tIns="60954" rIns="121908" bIns="60954">
            <a:spAutoFit/>
          </a:bodyPr>
          <a:lstStyle/>
          <a:p>
            <a:pPr>
              <a:defRPr/>
            </a:pP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07515F0-09CA-4C8C-A28B-1909E1CCB04C}"/>
              </a:ext>
            </a:extLst>
          </p:cNvPr>
          <p:cNvGrpSpPr/>
          <p:nvPr/>
        </p:nvGrpSpPr>
        <p:grpSpPr>
          <a:xfrm>
            <a:off x="637345" y="1266010"/>
            <a:ext cx="9085313" cy="1874544"/>
            <a:chOff x="249238" y="1851502"/>
            <a:chExt cx="9085313" cy="1874544"/>
          </a:xfrm>
        </p:grpSpPr>
        <p:sp>
          <p:nvSpPr>
            <p:cNvPr id="3" name="流程图: 数据 5"/>
            <p:cNvSpPr/>
            <p:nvPr/>
          </p:nvSpPr>
          <p:spPr>
            <a:xfrm>
              <a:off x="1312581" y="2263758"/>
              <a:ext cx="2706692" cy="1462288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 flipH="1">
              <a:off x="249238" y="1889125"/>
              <a:ext cx="3770035" cy="80486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28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 NÓI</a:t>
              </a:r>
              <a:endParaRPr lang="zh-CN" altLang="en-US" sz="28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076892" y="1851502"/>
              <a:ext cx="5257659" cy="608616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Điền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Phiếu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trao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đổi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bài</a:t>
              </a:r>
              <a:r>
                <a:rPr lang="en-US" altLang="zh-C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en-US" altLang="zh-C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nói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97E6EAFD-BACD-4923-86A5-EE794B7D2F63}"/>
              </a:ext>
            </a:extLst>
          </p:cNvPr>
          <p:cNvGrpSpPr/>
          <p:nvPr/>
        </p:nvGrpSpPr>
        <p:grpSpPr>
          <a:xfrm>
            <a:off x="1710355" y="2457097"/>
            <a:ext cx="9987390" cy="1865374"/>
            <a:chOff x="1322248" y="3042589"/>
            <a:chExt cx="9987390" cy="1865374"/>
          </a:xfrm>
        </p:grpSpPr>
        <p:sp>
          <p:nvSpPr>
            <p:cNvPr id="22" name="流程图: 数据 5">
              <a:extLst>
                <a:ext uri="{FF2B5EF4-FFF2-40B4-BE49-F238E27FC236}">
                  <a16:creationId xmlns:a16="http://schemas.microsoft.com/office/drawing/2014/main" id="{47DC1FDF-779C-4545-8096-5145B6BDB940}"/>
                </a:ext>
              </a:extLst>
            </p:cNvPr>
            <p:cNvSpPr/>
            <p:nvPr/>
          </p:nvSpPr>
          <p:spPr>
            <a:xfrm>
              <a:off x="2385590" y="3445676"/>
              <a:ext cx="2706692" cy="1462287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3" name="文本框 13">
              <a:extLst>
                <a:ext uri="{FF2B5EF4-FFF2-40B4-BE49-F238E27FC236}">
                  <a16:creationId xmlns:a16="http://schemas.microsoft.com/office/drawing/2014/main" id="{F7CAD3AA-D839-47B4-B0CF-62008C71D49E}"/>
                </a:ext>
              </a:extLst>
            </p:cNvPr>
            <p:cNvSpPr txBox="1"/>
            <p:nvPr/>
          </p:nvSpPr>
          <p:spPr>
            <a:xfrm>
              <a:off x="5106522" y="3042589"/>
              <a:ext cx="6203116" cy="861762"/>
            </a:xfrm>
            <a:prstGeom prst="rect">
              <a:avLst/>
            </a:prstGeom>
            <a:noFill/>
          </p:spPr>
          <p:txBody>
            <a:bodyPr wrap="square" lIns="121908" tIns="60954" rIns="121908" bIns="60954">
              <a:spAutoFit/>
            </a:bodyPr>
            <a:lstStyle/>
            <a:p>
              <a:pPr>
                <a:defRPr/>
              </a:pP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Lắng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phản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hồi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chia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sẻ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của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một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cách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tích</a:t>
              </a:r>
              <a:r>
                <a:rPr lang="vi-VN" sz="2400" b="1" dirty="0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cực</a:t>
              </a:r>
              <a:endParaRPr lang="zh-CN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4" name="矩形 7">
              <a:extLst>
                <a:ext uri="{FF2B5EF4-FFF2-40B4-BE49-F238E27FC236}">
                  <a16:creationId xmlns:a16="http://schemas.microsoft.com/office/drawing/2014/main" id="{5716BCF3-B695-451A-895B-81DEAE9BD39A}"/>
                </a:ext>
              </a:extLst>
            </p:cNvPr>
            <p:cNvSpPr/>
            <p:nvPr/>
          </p:nvSpPr>
          <p:spPr>
            <a:xfrm flipH="1">
              <a:off x="1322248" y="3071039"/>
              <a:ext cx="3770035" cy="8048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0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O1</a:t>
              </a:r>
              <a:endParaRPr lang="zh-CN" altLang="en-US" sz="40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F612FB63-E3C9-4FF3-BE9E-EF8953AA979D}"/>
              </a:ext>
            </a:extLst>
          </p:cNvPr>
          <p:cNvGrpSpPr/>
          <p:nvPr/>
        </p:nvGrpSpPr>
        <p:grpSpPr>
          <a:xfrm>
            <a:off x="2773698" y="3627195"/>
            <a:ext cx="9224165" cy="1877189"/>
            <a:chOff x="2385591" y="4212687"/>
            <a:chExt cx="9224165" cy="1877189"/>
          </a:xfrm>
        </p:grpSpPr>
        <p:sp>
          <p:nvSpPr>
            <p:cNvPr id="27" name="流程图: 数据 5">
              <a:extLst>
                <a:ext uri="{FF2B5EF4-FFF2-40B4-BE49-F238E27FC236}">
                  <a16:creationId xmlns:a16="http://schemas.microsoft.com/office/drawing/2014/main" id="{43F824DB-C8E1-4AD0-B072-F6E9A6376525}"/>
                </a:ext>
              </a:extLst>
            </p:cNvPr>
            <p:cNvSpPr/>
            <p:nvPr/>
          </p:nvSpPr>
          <p:spPr>
            <a:xfrm>
              <a:off x="3448933" y="4625172"/>
              <a:ext cx="2706692" cy="1464704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13871"/>
                <a:gd name="connsiteY0" fmla="*/ 10000 h 10000"/>
                <a:gd name="connsiteX1" fmla="*/ 2000 w 13871"/>
                <a:gd name="connsiteY1" fmla="*/ 0 h 10000"/>
                <a:gd name="connsiteX2" fmla="*/ 13871 w 13871"/>
                <a:gd name="connsiteY2" fmla="*/ 2910 h 10000"/>
                <a:gd name="connsiteX3" fmla="*/ 8000 w 13871"/>
                <a:gd name="connsiteY3" fmla="*/ 10000 h 10000"/>
                <a:gd name="connsiteX4" fmla="*/ 0 w 13871"/>
                <a:gd name="connsiteY4" fmla="*/ 10000 h 10000"/>
                <a:gd name="connsiteX0" fmla="*/ 0 w 13871"/>
                <a:gd name="connsiteY0" fmla="*/ 8360 h 8360"/>
                <a:gd name="connsiteX1" fmla="*/ 11153 w 13871"/>
                <a:gd name="connsiteY1" fmla="*/ 0 h 8360"/>
                <a:gd name="connsiteX2" fmla="*/ 13871 w 13871"/>
                <a:gd name="connsiteY2" fmla="*/ 1270 h 8360"/>
                <a:gd name="connsiteX3" fmla="*/ 8000 w 13871"/>
                <a:gd name="connsiteY3" fmla="*/ 8360 h 8360"/>
                <a:gd name="connsiteX4" fmla="*/ 0 w 13871"/>
                <a:gd name="connsiteY4" fmla="*/ 8360 h 8360"/>
                <a:gd name="connsiteX0" fmla="*/ 0 w 16221"/>
                <a:gd name="connsiteY0" fmla="*/ 5063 h 10000"/>
                <a:gd name="connsiteX1" fmla="*/ 14262 w 16221"/>
                <a:gd name="connsiteY1" fmla="*/ 0 h 10000"/>
                <a:gd name="connsiteX2" fmla="*/ 16221 w 16221"/>
                <a:gd name="connsiteY2" fmla="*/ 1519 h 10000"/>
                <a:gd name="connsiteX3" fmla="*/ 11988 w 16221"/>
                <a:gd name="connsiteY3" fmla="*/ 10000 h 10000"/>
                <a:gd name="connsiteX4" fmla="*/ 0 w 16221"/>
                <a:gd name="connsiteY4" fmla="*/ 5063 h 10000"/>
                <a:gd name="connsiteX0" fmla="*/ 0 w 16221"/>
                <a:gd name="connsiteY0" fmla="*/ 7246 h 12183"/>
                <a:gd name="connsiteX1" fmla="*/ 10250 w 16221"/>
                <a:gd name="connsiteY1" fmla="*/ 0 h 12183"/>
                <a:gd name="connsiteX2" fmla="*/ 16221 w 16221"/>
                <a:gd name="connsiteY2" fmla="*/ 3702 h 12183"/>
                <a:gd name="connsiteX3" fmla="*/ 11988 w 16221"/>
                <a:gd name="connsiteY3" fmla="*/ 12183 h 12183"/>
                <a:gd name="connsiteX4" fmla="*/ 0 w 16221"/>
                <a:gd name="connsiteY4" fmla="*/ 7246 h 12183"/>
                <a:gd name="connsiteX0" fmla="*/ 0 w 16221"/>
                <a:gd name="connsiteY0" fmla="*/ 7246 h 13132"/>
                <a:gd name="connsiteX1" fmla="*/ 10250 w 16221"/>
                <a:gd name="connsiteY1" fmla="*/ 0 h 13132"/>
                <a:gd name="connsiteX2" fmla="*/ 16221 w 16221"/>
                <a:gd name="connsiteY2" fmla="*/ 3702 h 13132"/>
                <a:gd name="connsiteX3" fmla="*/ 3412 w 16221"/>
                <a:gd name="connsiteY3" fmla="*/ 13132 h 13132"/>
                <a:gd name="connsiteX4" fmla="*/ 0 w 16221"/>
                <a:gd name="connsiteY4" fmla="*/ 7246 h 13132"/>
                <a:gd name="connsiteX0" fmla="*/ 0 w 16279"/>
                <a:gd name="connsiteY0" fmla="*/ 7246 h 13132"/>
                <a:gd name="connsiteX1" fmla="*/ 10250 w 16279"/>
                <a:gd name="connsiteY1" fmla="*/ 0 h 13132"/>
                <a:gd name="connsiteX2" fmla="*/ 16279 w 16279"/>
                <a:gd name="connsiteY2" fmla="*/ 3765 h 13132"/>
                <a:gd name="connsiteX3" fmla="*/ 3412 w 16279"/>
                <a:gd name="connsiteY3" fmla="*/ 13132 h 13132"/>
                <a:gd name="connsiteX4" fmla="*/ 0 w 16279"/>
                <a:gd name="connsiteY4" fmla="*/ 7246 h 13132"/>
                <a:gd name="connsiteX0" fmla="*/ 0 w 16301"/>
                <a:gd name="connsiteY0" fmla="*/ 7246 h 13132"/>
                <a:gd name="connsiteX1" fmla="*/ 10250 w 16301"/>
                <a:gd name="connsiteY1" fmla="*/ 0 h 13132"/>
                <a:gd name="connsiteX2" fmla="*/ 16301 w 16301"/>
                <a:gd name="connsiteY2" fmla="*/ 3812 h 13132"/>
                <a:gd name="connsiteX3" fmla="*/ 3412 w 16301"/>
                <a:gd name="connsiteY3" fmla="*/ 13132 h 13132"/>
                <a:gd name="connsiteX4" fmla="*/ 0 w 16301"/>
                <a:gd name="connsiteY4" fmla="*/ 7246 h 13132"/>
                <a:gd name="connsiteX0" fmla="*/ 0 w 16366"/>
                <a:gd name="connsiteY0" fmla="*/ 7246 h 13132"/>
                <a:gd name="connsiteX1" fmla="*/ 10250 w 16366"/>
                <a:gd name="connsiteY1" fmla="*/ 0 h 13132"/>
                <a:gd name="connsiteX2" fmla="*/ 16366 w 16366"/>
                <a:gd name="connsiteY2" fmla="*/ 3836 h 13132"/>
                <a:gd name="connsiteX3" fmla="*/ 3412 w 16366"/>
                <a:gd name="connsiteY3" fmla="*/ 13132 h 13132"/>
                <a:gd name="connsiteX4" fmla="*/ 0 w 16366"/>
                <a:gd name="connsiteY4" fmla="*/ 7246 h 131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366" h="13132">
                  <a:moveTo>
                    <a:pt x="0" y="7246"/>
                  </a:moveTo>
                  <a:lnTo>
                    <a:pt x="10250" y="0"/>
                  </a:lnTo>
                  <a:lnTo>
                    <a:pt x="16366" y="3836"/>
                  </a:lnTo>
                  <a:lnTo>
                    <a:pt x="3412" y="13132"/>
                  </a:lnTo>
                  <a:lnTo>
                    <a:pt x="0" y="7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8" name="矩形 6">
              <a:extLst>
                <a:ext uri="{FF2B5EF4-FFF2-40B4-BE49-F238E27FC236}">
                  <a16:creationId xmlns:a16="http://schemas.microsoft.com/office/drawing/2014/main" id="{8B8D1A49-DAFA-4A0C-95A4-09A569924AF7}"/>
                </a:ext>
              </a:extLst>
            </p:cNvPr>
            <p:cNvSpPr/>
            <p:nvPr/>
          </p:nvSpPr>
          <p:spPr>
            <a:xfrm flipH="1">
              <a:off x="2385591" y="4252954"/>
              <a:ext cx="3770035" cy="80244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02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矩形 15">
              <a:extLst>
                <a:ext uri="{FF2B5EF4-FFF2-40B4-BE49-F238E27FC236}">
                  <a16:creationId xmlns:a16="http://schemas.microsoft.com/office/drawing/2014/main" id="{9622D181-BB6D-457F-8756-BB62C91F1343}"/>
                </a:ext>
              </a:extLst>
            </p:cNvPr>
            <p:cNvSpPr/>
            <p:nvPr/>
          </p:nvSpPr>
          <p:spPr>
            <a:xfrm>
              <a:off x="6189689" y="4212687"/>
              <a:ext cx="5420067" cy="861762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Giải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thích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điều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người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nghe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cần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làm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rõ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F37861FE-FA45-42E7-AD72-E653814277F5}"/>
              </a:ext>
            </a:extLst>
          </p:cNvPr>
          <p:cNvGrpSpPr/>
          <p:nvPr/>
        </p:nvGrpSpPr>
        <p:grpSpPr>
          <a:xfrm>
            <a:off x="3837040" y="4828855"/>
            <a:ext cx="8160823" cy="861762"/>
            <a:chOff x="3448933" y="5414347"/>
            <a:chExt cx="8160823" cy="861762"/>
          </a:xfrm>
        </p:grpSpPr>
        <p:sp>
          <p:nvSpPr>
            <p:cNvPr id="32" name="矩形 5">
              <a:extLst>
                <a:ext uri="{FF2B5EF4-FFF2-40B4-BE49-F238E27FC236}">
                  <a16:creationId xmlns:a16="http://schemas.microsoft.com/office/drawing/2014/main" id="{49822D97-BE7A-4AD8-BE2B-76DFA0B4FEDF}"/>
                </a:ext>
              </a:extLst>
            </p:cNvPr>
            <p:cNvSpPr/>
            <p:nvPr/>
          </p:nvSpPr>
          <p:spPr>
            <a:xfrm flipH="1">
              <a:off x="3448933" y="5432452"/>
              <a:ext cx="3770035" cy="804861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8" tIns="60954" rIns="121908" bIns="60954" anchor="ctr"/>
            <a:lstStyle/>
            <a:p>
              <a:pPr algn="ctr">
                <a:defRPr/>
              </a:pPr>
              <a:r>
                <a:rPr lang="en-US" altLang="zh-CN" sz="4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03</a:t>
              </a:r>
              <a:endParaRPr lang="zh-CN" altLang="en-US" sz="4400" b="1" dirty="0"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3" name="矩形 16">
              <a:extLst>
                <a:ext uri="{FF2B5EF4-FFF2-40B4-BE49-F238E27FC236}">
                  <a16:creationId xmlns:a16="http://schemas.microsoft.com/office/drawing/2014/main" id="{DCF667FA-C5FB-4E57-B08D-D9110BF05981}"/>
                </a:ext>
              </a:extLst>
            </p:cNvPr>
            <p:cNvSpPr/>
            <p:nvPr/>
          </p:nvSpPr>
          <p:spPr>
            <a:xfrm>
              <a:off x="7332396" y="5414347"/>
              <a:ext cx="4277360" cy="861762"/>
            </a:xfrm>
            <a:prstGeom prst="rect">
              <a:avLst/>
            </a:prstGeom>
          </p:spPr>
          <p:txBody>
            <a:bodyPr wrap="square" lIns="121908" tIns="60954" rIns="121908" bIns="60954">
              <a:spAutoFit/>
            </a:bodyPr>
            <a:lstStyle/>
            <a:p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Cảm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ơn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và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tiếp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thu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những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góp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ý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với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tinh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thần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cầu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 </a:t>
              </a:r>
              <a:r>
                <a:rPr lang="vi-VN" sz="2400" b="1" dirty="0" err="1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thị</a:t>
              </a:r>
              <a:r>
                <a:rPr lang="vi-VN" sz="2400" b="1" dirty="0"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4098" name="Picture 2" descr="4,889 Child Listening Illustrations &amp;amp; Clip Art - iStock">
            <a:extLst>
              <a:ext uri="{FF2B5EF4-FFF2-40B4-BE49-F238E27FC236}">
                <a16:creationId xmlns:a16="http://schemas.microsoft.com/office/drawing/2014/main" id="{6EEC524D-2F67-4437-B11E-CDB2F37A80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94" b="89557" l="9804" r="91340">
                        <a14:foregroundMark x1="14216" y1="18987" x2="14216" y2="62342"/>
                        <a14:foregroundMark x1="35948" y1="11076" x2="35621" y2="50000"/>
                        <a14:foregroundMark x1="35621" y1="50000" x2="38072" y2="56962"/>
                        <a14:foregroundMark x1="41667" y1="43038" x2="41667" y2="43038"/>
                        <a14:foregroundMark x1="31863" y1="38608" x2="31863" y2="38608"/>
                        <a14:foregroundMark x1="87373" y1="23055" x2="87336" y2="24074"/>
                        <a14:foregroundMark x1="87418" y1="21835" x2="87402" y2="22274"/>
                        <a14:foregroundMark x1="81536" y1="49684" x2="82539" y2="49449"/>
                        <a14:foregroundMark x1="89281" y1="43215" x2="89799" y2="44620"/>
                        <a14:foregroundMark x1="57190" y1="77532" x2="57688" y2="77589"/>
                        <a14:foregroundMark x1="40359" y1="65506" x2="41993" y2="79114"/>
                        <a14:foregroundMark x1="15686" y1="76266" x2="18464" y2="78481"/>
                        <a14:foregroundMark x1="80392" y1="48101" x2="82502" y2="48404"/>
                        <a14:foregroundMark x1="82491" y1="48101" x2="81699" y2="48101"/>
                        <a14:foregroundMark x1="32190" y1="78797" x2="32190" y2="78797"/>
                        <a14:foregroundMark x1="11275" y1="77532" x2="11275" y2="77532"/>
                        <a14:backgroundMark x1="61275" y1="22468" x2="59641" y2="60759"/>
                        <a14:backgroundMark x1="59641" y1="60759" x2="60294" y2="64241"/>
                        <a14:backgroundMark x1="59967" y1="43038" x2="53595" y2="51266"/>
                        <a14:backgroundMark x1="61275" y1="37975" x2="68137" y2="45253"/>
                        <a14:backgroundMark x1="62092" y1="66456" x2="61438" y2="78797"/>
                        <a14:backgroundMark x1="63399" y1="76582" x2="66667" y2="82278"/>
                        <a14:backgroundMark x1="85131" y1="24367" x2="86601" y2="65823"/>
                        <a14:backgroundMark x1="85131" y1="18038" x2="81373" y2="23101"/>
                        <a14:backgroundMark x1="89869" y1="44620" x2="89869" y2="49684"/>
                        <a14:backgroundMark x1="87092" y1="75316" x2="91176" y2="80063"/>
                        <a14:backgroundMark x1="78922" y1="79747" x2="86275" y2="74051"/>
                        <a14:backgroundMark x1="56863" y1="80696" x2="61438" y2="77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5345" r="46335" b="1"/>
          <a:stretch/>
        </p:blipFill>
        <p:spPr bwMode="auto">
          <a:xfrm>
            <a:off x="-60632" y="3515188"/>
            <a:ext cx="3535352" cy="368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3142630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lowchart: Document 60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58800" y="171162"/>
            <a:ext cx="3327400" cy="2371148"/>
          </a:xfrm>
        </p:spPr>
        <p:txBody>
          <a:bodyPr>
            <a:normAutofit/>
          </a:bodyPr>
          <a:lstStyle/>
          <a:p>
            <a:pPr algn="ctr"/>
            <a:r>
              <a:rPr lang="en-US" altLang="zh-CN" sz="28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PHIẾU TRAO ĐỔI BÀI NÓI</a:t>
            </a:r>
            <a:endParaRPr lang="zh-CN" altLang="en-US" sz="2800" dirty="0">
              <a:solidFill>
                <a:srgbClr val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Hình ảnh 3" descr="Ảnh có chứa bàn&#10;&#10;Mô tả được tạo tự động">
            <a:extLst>
              <a:ext uri="{FF2B5EF4-FFF2-40B4-BE49-F238E27FC236}">
                <a16:creationId xmlns:a16="http://schemas.microsoft.com/office/drawing/2014/main" id="{8C0E625F-3D22-432E-B93A-6D870E5119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046" y="1"/>
            <a:ext cx="520504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12808217" y="8272252"/>
            <a:ext cx="2115298" cy="78481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秒延迟符，无</a:t>
            </a:r>
            <a:endParaRPr lang="en-US" altLang="zh-CN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zh-CN" alt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rPr>
              <a:t>.</a:t>
            </a:r>
            <a:endParaRPr lang="zh-CN" altLang="en-US" sz="19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916908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1C36B7-C5EE-4E68-9E42-61C3D484E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latin typeface="+mn-lt"/>
              </a:rPr>
              <a:t>CỦNG CỐ, MỞ RỘNG</a:t>
            </a:r>
            <a:endParaRPr lang="vi-VN" dirty="0">
              <a:latin typeface="+mn-lt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E981348-4C12-42B2-936C-2C17E90D172F}"/>
              </a:ext>
            </a:extLst>
          </p:cNvPr>
          <p:cNvSpPr txBox="1"/>
          <p:nvPr/>
        </p:nvSpPr>
        <p:spPr>
          <a:xfrm>
            <a:off x="1224280" y="709018"/>
            <a:ext cx="9204960" cy="5778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>
              <a:lnSpc>
                <a:spcPct val="150000"/>
              </a:lnSpc>
              <a:spcBef>
                <a:spcPts val="0"/>
              </a:spcBef>
              <a:spcAft>
                <a:spcPts val="820"/>
              </a:spcAft>
              <a:buClr>
                <a:srgbClr val="000000"/>
              </a:buClr>
              <a:buSzPts val="1000"/>
              <a:tabLst>
                <a:tab pos="723265" algn="l"/>
              </a:tabLst>
            </a:pP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thông tin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hai văn </a:t>
            </a:r>
            <a:r>
              <a:rPr lang="vi-VN" sz="2400" b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vi-VN" sz="2400" b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b="1" i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Cô Tô, Hang </a:t>
            </a:r>
            <a:r>
              <a:rPr lang="vi-VN" sz="2400" b="1" i="1" u="none" strike="noStrike" spc="0" dirty="0" err="1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Én</a:t>
            </a:r>
            <a:r>
              <a:rPr lang="vi-VN" sz="2400" b="1" i="1" u="none" strike="noStrike" spc="0" dirty="0"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u="none" strike="noStrike" spc="0" dirty="0"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Bảng 5">
            <a:extLst>
              <a:ext uri="{FF2B5EF4-FFF2-40B4-BE49-F238E27FC236}">
                <a16:creationId xmlns:a16="http://schemas.microsoft.com/office/drawing/2014/main" id="{AAE751BD-25E8-4E60-BDB8-916F7B3401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9352685"/>
              </p:ext>
            </p:extLst>
          </p:nvPr>
        </p:nvGraphicFramePr>
        <p:xfrm>
          <a:off x="345439" y="1580938"/>
          <a:ext cx="11196321" cy="52770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5040">
                  <a:extLst>
                    <a:ext uri="{9D8B030D-6E8A-4147-A177-3AD203B41FA5}">
                      <a16:colId xmlns:a16="http://schemas.microsoft.com/office/drawing/2014/main" val="1147360943"/>
                    </a:ext>
                  </a:extLst>
                </a:gridCol>
                <a:gridCol w="4307840">
                  <a:extLst>
                    <a:ext uri="{9D8B030D-6E8A-4147-A177-3AD203B41FA5}">
                      <a16:colId xmlns:a16="http://schemas.microsoft.com/office/drawing/2014/main" val="3769686941"/>
                    </a:ext>
                  </a:extLst>
                </a:gridCol>
                <a:gridCol w="4663441">
                  <a:extLst>
                    <a:ext uri="{9D8B030D-6E8A-4147-A177-3AD203B41FA5}">
                      <a16:colId xmlns:a16="http://schemas.microsoft.com/office/drawing/2014/main" val="1156387489"/>
                    </a:ext>
                  </a:extLst>
                </a:gridCol>
              </a:tblGrid>
              <a:tr h="904876">
                <a:tc>
                  <a:txBody>
                    <a:bodyPr/>
                    <a:lstStyle/>
                    <a:p>
                      <a:pPr algn="ctr"/>
                      <a:r>
                        <a:rPr lang="vi-VN" b="1" dirty="0"/>
                        <a:t>CÁC PHƯƠNG DIỆN SO SÁNH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1" dirty="0"/>
                        <a:t>Cô Tô (Nguyễn Tuân)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b="1" i="1" dirty="0"/>
                        <a:t>Hang </a:t>
                      </a:r>
                      <a:r>
                        <a:rPr lang="vi-VN" sz="2400" b="1" i="1" dirty="0" err="1"/>
                        <a:t>Én</a:t>
                      </a:r>
                      <a:r>
                        <a:rPr lang="vi-VN" sz="2400" b="1" i="1" dirty="0"/>
                        <a:t> (</a:t>
                      </a:r>
                      <a:r>
                        <a:rPr lang="vi-VN" sz="2400" b="1" i="1" dirty="0" err="1"/>
                        <a:t>Hà</a:t>
                      </a:r>
                      <a:r>
                        <a:rPr lang="vi-VN" sz="2400" b="1" i="1" dirty="0"/>
                        <a:t> </a:t>
                      </a:r>
                      <a:r>
                        <a:rPr lang="vi-VN" sz="2400" b="1" i="1" dirty="0" err="1"/>
                        <a:t>My</a:t>
                      </a:r>
                      <a:r>
                        <a:rPr lang="vi-VN" sz="2400" b="1" i="1" dirty="0"/>
                        <a:t>)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6929262"/>
                  </a:ext>
                </a:extLst>
              </a:tr>
              <a:tr h="1782333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err="1"/>
                        <a:t>Hành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trình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khám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phá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của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người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kể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chuyện</a:t>
                      </a:r>
                      <a:endParaRPr lang="vi-VN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9559168"/>
                  </a:ext>
                </a:extLst>
              </a:tr>
              <a:tr h="129492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err="1"/>
                        <a:t>Những</a:t>
                      </a:r>
                      <a:r>
                        <a:rPr lang="vi-VN" sz="2000" b="1" dirty="0"/>
                        <a:t> thông tin </a:t>
                      </a:r>
                      <a:r>
                        <a:rPr lang="vi-VN" sz="2000" b="1" dirty="0" err="1"/>
                        <a:t>xác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thực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được</a:t>
                      </a:r>
                      <a:r>
                        <a:rPr lang="vi-VN" sz="2000" b="1" dirty="0"/>
                        <a:t> ghi </a:t>
                      </a:r>
                      <a:r>
                        <a:rPr lang="vi-VN" sz="2000" b="1" dirty="0" err="1"/>
                        <a:t>chép</a:t>
                      </a:r>
                      <a:endParaRPr lang="vi-VN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105307"/>
                  </a:ext>
                </a:extLst>
              </a:tr>
              <a:tr h="1294927"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 err="1"/>
                        <a:t>Những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biện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pháp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nghệ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thuật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nổi</a:t>
                      </a:r>
                      <a:r>
                        <a:rPr lang="vi-VN" sz="2000" b="1" dirty="0"/>
                        <a:t> </a:t>
                      </a:r>
                      <a:r>
                        <a:rPr lang="vi-VN" sz="2000" b="1" dirty="0" err="1"/>
                        <a:t>bật</a:t>
                      </a:r>
                      <a:endParaRPr lang="vi-VN" sz="20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9248437"/>
                  </a:ext>
                </a:extLst>
              </a:tr>
            </a:tbl>
          </a:graphicData>
        </a:graphic>
      </p:graphicFrame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190EEEBB-9C31-4656-A8EE-EB3A867B5FA8}"/>
              </a:ext>
            </a:extLst>
          </p:cNvPr>
          <p:cNvSpPr txBox="1"/>
          <p:nvPr/>
        </p:nvSpPr>
        <p:spPr>
          <a:xfrm>
            <a:off x="2611120" y="2554825"/>
            <a:ext cx="41046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Trên </a:t>
            </a:r>
            <a:r>
              <a:rPr lang="vi-VN" b="1" dirty="0" err="1"/>
              <a:t>vùng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 </a:t>
            </a:r>
            <a:r>
              <a:rPr lang="vi-VN" b="1" dirty="0" err="1"/>
              <a:t>đảo</a:t>
            </a:r>
            <a:r>
              <a:rPr lang="vi-VN" b="1" dirty="0"/>
              <a:t> Cô Tô (</a:t>
            </a:r>
            <a:r>
              <a:rPr lang="vi-VN" b="1" dirty="0" err="1"/>
              <a:t>Quảng</a:t>
            </a:r>
            <a:r>
              <a:rPr lang="vi-VN" b="1" dirty="0"/>
              <a:t> Ninh), </a:t>
            </a:r>
            <a:r>
              <a:rPr lang="vi-VN" b="1" dirty="0" err="1"/>
              <a:t>trải</a:t>
            </a:r>
            <a:r>
              <a:rPr lang="vi-VN" b="1" dirty="0"/>
              <a:t> </a:t>
            </a:r>
            <a:r>
              <a:rPr lang="vi-VN" b="1" dirty="0" err="1"/>
              <a:t>nghiệm</a:t>
            </a:r>
            <a:r>
              <a:rPr lang="vi-VN" b="1" dirty="0"/>
              <a:t> cơn </a:t>
            </a:r>
            <a:r>
              <a:rPr lang="vi-VN" b="1" dirty="0" err="1"/>
              <a:t>bão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 trên </a:t>
            </a:r>
            <a:r>
              <a:rPr lang="vi-VN" b="1" dirty="0" err="1"/>
              <a:t>bờ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, lên </a:t>
            </a:r>
            <a:r>
              <a:rPr lang="vi-VN" b="1" dirty="0" err="1"/>
              <a:t>tận</a:t>
            </a:r>
            <a:r>
              <a:rPr lang="vi-VN" b="1" dirty="0"/>
              <a:t> </a:t>
            </a:r>
            <a:r>
              <a:rPr lang="vi-VN" b="1" dirty="0" err="1"/>
              <a:t>nóc</a:t>
            </a:r>
            <a:r>
              <a:rPr lang="vi-VN" b="1" dirty="0"/>
              <a:t> </a:t>
            </a:r>
            <a:r>
              <a:rPr lang="vi-VN" b="1" dirty="0" err="1"/>
              <a:t>đồn</a:t>
            </a:r>
            <a:r>
              <a:rPr lang="vi-VN" b="1" dirty="0"/>
              <a:t>, </a:t>
            </a:r>
            <a:r>
              <a:rPr lang="vi-VN" b="1" dirty="0" err="1"/>
              <a:t>đến</a:t>
            </a:r>
            <a:r>
              <a:rPr lang="vi-VN" b="1" dirty="0"/>
              <a:t> </a:t>
            </a:r>
            <a:r>
              <a:rPr lang="vi-VN" b="1" dirty="0" err="1"/>
              <a:t>rìa</a:t>
            </a:r>
            <a:r>
              <a:rPr lang="vi-VN" b="1" dirty="0"/>
              <a:t> </a:t>
            </a:r>
            <a:r>
              <a:rPr lang="vi-VN" b="1" dirty="0" err="1"/>
              <a:t>mũi</a:t>
            </a:r>
            <a:r>
              <a:rPr lang="vi-VN" b="1" dirty="0"/>
              <a:t> </a:t>
            </a:r>
            <a:r>
              <a:rPr lang="vi-VN" b="1" dirty="0" err="1"/>
              <a:t>đảo</a:t>
            </a:r>
            <a:r>
              <a:rPr lang="vi-VN" b="1" dirty="0"/>
              <a:t> </a:t>
            </a:r>
            <a:r>
              <a:rPr lang="vi-VN" b="1" dirty="0" err="1"/>
              <a:t>ngắm</a:t>
            </a:r>
            <a:r>
              <a:rPr lang="vi-VN" b="1" dirty="0"/>
              <a:t> </a:t>
            </a:r>
            <a:r>
              <a:rPr lang="vi-VN" b="1" dirty="0" err="1"/>
              <a:t>mặt</a:t>
            </a:r>
            <a:r>
              <a:rPr lang="vi-VN" b="1" dirty="0"/>
              <a:t> </a:t>
            </a:r>
            <a:r>
              <a:rPr lang="vi-VN" b="1" dirty="0" err="1"/>
              <a:t>trời</a:t>
            </a:r>
            <a:r>
              <a:rPr lang="vi-VN" b="1" dirty="0"/>
              <a:t> </a:t>
            </a:r>
            <a:r>
              <a:rPr lang="vi-VN" b="1" dirty="0" err="1"/>
              <a:t>mọc</a:t>
            </a:r>
            <a:r>
              <a:rPr lang="vi-VN" b="1" dirty="0"/>
              <a:t>, </a:t>
            </a:r>
            <a:r>
              <a:rPr lang="vi-VN" b="1" dirty="0" err="1"/>
              <a:t>đến</a:t>
            </a:r>
            <a:r>
              <a:rPr lang="vi-VN" b="1" dirty="0"/>
              <a:t> </a:t>
            </a:r>
            <a:r>
              <a:rPr lang="vi-VN" b="1" dirty="0" err="1"/>
              <a:t>giếng</a:t>
            </a:r>
            <a:r>
              <a:rPr lang="vi-VN" b="1" dirty="0"/>
              <a:t> </a:t>
            </a:r>
            <a:r>
              <a:rPr lang="vi-VN" b="1" dirty="0" err="1"/>
              <a:t>nước</a:t>
            </a:r>
            <a:r>
              <a:rPr lang="vi-VN" b="1" dirty="0"/>
              <a:t> </a:t>
            </a:r>
            <a:r>
              <a:rPr lang="vi-VN" b="1" dirty="0" err="1"/>
              <a:t>ngọt</a:t>
            </a:r>
            <a:r>
              <a:rPr lang="vi-VN" b="1" dirty="0"/>
              <a:t> </a:t>
            </a:r>
            <a:r>
              <a:rPr lang="vi-VN" b="1" dirty="0" err="1"/>
              <a:t>giữa</a:t>
            </a:r>
            <a:r>
              <a:rPr lang="vi-VN" b="1" dirty="0"/>
              <a:t> </a:t>
            </a:r>
            <a:r>
              <a:rPr lang="vi-VN" b="1" dirty="0" err="1"/>
              <a:t>đảo</a:t>
            </a:r>
            <a:r>
              <a:rPr lang="vi-VN" b="1" dirty="0"/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2346D7F-B4CE-4C44-91DF-DED100AB42BB}"/>
              </a:ext>
            </a:extLst>
          </p:cNvPr>
          <p:cNvSpPr txBox="1"/>
          <p:nvPr/>
        </p:nvSpPr>
        <p:spPr>
          <a:xfrm>
            <a:off x="7127240" y="2607011"/>
            <a:ext cx="4221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 err="1"/>
              <a:t>Từ</a:t>
            </a:r>
            <a:r>
              <a:rPr lang="vi-VN" b="1" dirty="0"/>
              <a:t> </a:t>
            </a:r>
            <a:r>
              <a:rPr lang="vi-VN" b="1" dirty="0" err="1"/>
              <a:t>chặng</a:t>
            </a:r>
            <a:r>
              <a:rPr lang="vi-VN" b="1" dirty="0"/>
              <a:t> </a:t>
            </a:r>
            <a:r>
              <a:rPr lang="vi-VN" b="1" dirty="0" err="1"/>
              <a:t>hành</a:t>
            </a:r>
            <a:r>
              <a:rPr lang="vi-VN" b="1" dirty="0"/>
              <a:t> </a:t>
            </a:r>
            <a:r>
              <a:rPr lang="vi-VN" b="1" dirty="0" err="1"/>
              <a:t>trình</a:t>
            </a:r>
            <a:r>
              <a:rPr lang="vi-VN" b="1" dirty="0"/>
              <a:t> băng </a:t>
            </a:r>
            <a:r>
              <a:rPr lang="vi-VN" b="1" dirty="0" err="1"/>
              <a:t>rừng</a:t>
            </a:r>
            <a:r>
              <a:rPr lang="vi-VN" b="1" dirty="0"/>
              <a:t>, leo </a:t>
            </a:r>
            <a:r>
              <a:rPr lang="vi-VN" b="1" dirty="0" err="1"/>
              <a:t>núi</a:t>
            </a:r>
            <a:r>
              <a:rPr lang="vi-VN" b="1" dirty="0"/>
              <a:t>, </a:t>
            </a:r>
            <a:r>
              <a:rPr lang="vi-VN" b="1" dirty="0" err="1"/>
              <a:t>lội</a:t>
            </a:r>
            <a:r>
              <a:rPr lang="vi-VN" b="1" dirty="0"/>
              <a:t> </a:t>
            </a:r>
            <a:r>
              <a:rPr lang="vi-VN" b="1" dirty="0" err="1"/>
              <a:t>suối</a:t>
            </a:r>
            <a:r>
              <a:rPr lang="vi-VN" b="1" dirty="0"/>
              <a:t> </a:t>
            </a:r>
            <a:r>
              <a:rPr lang="vi-VN" b="1" dirty="0" err="1"/>
              <a:t>đến</a:t>
            </a:r>
            <a:r>
              <a:rPr lang="vi-VN" b="1" dirty="0"/>
              <a:t> Hang </a:t>
            </a:r>
            <a:r>
              <a:rPr lang="vi-VN" b="1" dirty="0" err="1"/>
              <a:t>Én</a:t>
            </a:r>
            <a:r>
              <a:rPr lang="vi-VN" b="1" dirty="0"/>
              <a:t> (</a:t>
            </a:r>
            <a:r>
              <a:rPr lang="vi-VN" b="1" dirty="0" err="1"/>
              <a:t>Quảng</a:t>
            </a:r>
            <a:r>
              <a:rPr lang="vi-VN" b="1" dirty="0"/>
              <a:t> </a:t>
            </a:r>
            <a:r>
              <a:rPr lang="vi-VN" b="1" dirty="0" err="1"/>
              <a:t>Bình</a:t>
            </a:r>
            <a:r>
              <a:rPr lang="vi-VN" b="1" dirty="0"/>
              <a:t>), </a:t>
            </a:r>
            <a:r>
              <a:rPr lang="vi-VN" b="1" dirty="0" err="1"/>
              <a:t>trải</a:t>
            </a:r>
            <a:r>
              <a:rPr lang="vi-VN" b="1" dirty="0"/>
              <a:t> </a:t>
            </a:r>
            <a:r>
              <a:rPr lang="vi-VN" b="1" dirty="0" err="1"/>
              <a:t>nghiệm</a:t>
            </a:r>
            <a:r>
              <a:rPr lang="vi-VN" b="1" dirty="0"/>
              <a:t> </a:t>
            </a:r>
            <a:r>
              <a:rPr lang="vi-VN" b="1" dirty="0" err="1"/>
              <a:t>vẻ</a:t>
            </a:r>
            <a:r>
              <a:rPr lang="vi-VN" b="1" dirty="0"/>
              <a:t> </a:t>
            </a:r>
            <a:r>
              <a:rPr lang="vi-VN" b="1" dirty="0" err="1"/>
              <a:t>đẹp</a:t>
            </a:r>
            <a:r>
              <a:rPr lang="vi-VN" b="1" dirty="0"/>
              <a:t> Hang </a:t>
            </a:r>
            <a:r>
              <a:rPr lang="vi-VN" b="1" dirty="0" err="1"/>
              <a:t>Én</a:t>
            </a:r>
            <a:r>
              <a:rPr lang="vi-VN" b="1" dirty="0"/>
              <a:t> </a:t>
            </a:r>
            <a:r>
              <a:rPr lang="vi-VN" b="1" dirty="0" err="1"/>
              <a:t>từ</a:t>
            </a:r>
            <a:r>
              <a:rPr lang="vi-VN" b="1" dirty="0"/>
              <a:t> </a:t>
            </a:r>
            <a:r>
              <a:rPr lang="vi-VN" b="1" dirty="0" err="1"/>
              <a:t>sáng</a:t>
            </a:r>
            <a:r>
              <a:rPr lang="vi-VN" b="1" dirty="0"/>
              <a:t> </a:t>
            </a:r>
            <a:r>
              <a:rPr lang="vi-VN" b="1" dirty="0" err="1"/>
              <a:t>sớm</a:t>
            </a:r>
            <a:r>
              <a:rPr lang="vi-VN" b="1" dirty="0"/>
              <a:t>, </a:t>
            </a:r>
            <a:r>
              <a:rPr lang="vi-VN" b="1" dirty="0" err="1"/>
              <a:t>chiều</a:t>
            </a:r>
            <a:r>
              <a:rPr lang="vi-VN" b="1" dirty="0"/>
              <a:t> </a:t>
            </a:r>
            <a:r>
              <a:rPr lang="vi-VN" b="1" dirty="0" err="1"/>
              <a:t>muộn</a:t>
            </a:r>
            <a:r>
              <a:rPr lang="vi-VN" b="1" dirty="0"/>
              <a:t> </a:t>
            </a:r>
            <a:r>
              <a:rPr lang="vi-VN" b="1" dirty="0" err="1"/>
              <a:t>và</a:t>
            </a:r>
            <a:r>
              <a:rPr lang="vi-VN" b="1" dirty="0"/>
              <a:t> </a:t>
            </a:r>
            <a:r>
              <a:rPr lang="vi-VN" b="1" dirty="0" err="1"/>
              <a:t>về</a:t>
            </a:r>
            <a:r>
              <a:rPr lang="vi-VN" b="1" dirty="0"/>
              <a:t> đêm.</a:t>
            </a: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9BDA5BE-8C2B-4DE8-8AC5-A3DFA9ABF7D4}"/>
              </a:ext>
            </a:extLst>
          </p:cNvPr>
          <p:cNvSpPr txBox="1"/>
          <p:nvPr/>
        </p:nvSpPr>
        <p:spPr>
          <a:xfrm>
            <a:off x="2661920" y="4326223"/>
            <a:ext cx="4155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 err="1"/>
              <a:t>Sự</a:t>
            </a:r>
            <a:r>
              <a:rPr lang="vi-VN" b="1" dirty="0"/>
              <a:t> </a:t>
            </a:r>
            <a:r>
              <a:rPr lang="vi-VN" b="1" dirty="0" err="1"/>
              <a:t>dữ</a:t>
            </a:r>
            <a:r>
              <a:rPr lang="vi-VN" b="1" dirty="0"/>
              <a:t> </a:t>
            </a:r>
            <a:r>
              <a:rPr lang="vi-VN" b="1" dirty="0" err="1"/>
              <a:t>đội</a:t>
            </a:r>
            <a:r>
              <a:rPr lang="vi-VN" b="1" dirty="0"/>
              <a:t> </a:t>
            </a:r>
            <a:r>
              <a:rPr lang="vi-VN" b="1" dirty="0" err="1"/>
              <a:t>của</a:t>
            </a:r>
            <a:r>
              <a:rPr lang="vi-VN" b="1" dirty="0"/>
              <a:t> cơn </a:t>
            </a:r>
            <a:r>
              <a:rPr lang="vi-VN" b="1" dirty="0" err="1"/>
              <a:t>bão</a:t>
            </a:r>
            <a:r>
              <a:rPr lang="vi-VN" b="1" dirty="0"/>
              <a:t> </a:t>
            </a:r>
            <a:r>
              <a:rPr lang="vi-VN" b="1" dirty="0" err="1"/>
              <a:t>biển</a:t>
            </a:r>
            <a:r>
              <a:rPr lang="vi-VN" b="1" dirty="0"/>
              <a:t>, </a:t>
            </a:r>
            <a:r>
              <a:rPr lang="vi-VN" b="1" dirty="0" err="1"/>
              <a:t>vị</a:t>
            </a:r>
            <a:r>
              <a:rPr lang="vi-VN" b="1" dirty="0"/>
              <a:t> </a:t>
            </a:r>
            <a:r>
              <a:rPr lang="vi-VN" b="1" dirty="0" err="1"/>
              <a:t>trí</a:t>
            </a:r>
            <a:r>
              <a:rPr lang="vi-VN" b="1" dirty="0"/>
              <a:t> </a:t>
            </a:r>
            <a:r>
              <a:rPr lang="vi-VN" b="1" dirty="0" err="1"/>
              <a:t>cũng</a:t>
            </a:r>
            <a:r>
              <a:rPr lang="vi-VN" b="1" dirty="0"/>
              <a:t> như </a:t>
            </a:r>
            <a:r>
              <a:rPr lang="vi-VN" b="1" dirty="0" err="1"/>
              <a:t>vẻ</a:t>
            </a:r>
            <a:r>
              <a:rPr lang="vi-VN" b="1" dirty="0"/>
              <a:t> </a:t>
            </a:r>
            <a:r>
              <a:rPr lang="vi-VN" b="1" dirty="0" err="1"/>
              <a:t>đẹp</a:t>
            </a:r>
            <a:r>
              <a:rPr lang="vi-VN" b="1" dirty="0"/>
              <a:t> </a:t>
            </a:r>
            <a:r>
              <a:rPr lang="vi-VN" b="1" dirty="0" err="1"/>
              <a:t>cảnh</a:t>
            </a:r>
            <a:r>
              <a:rPr lang="vi-VN" b="1" dirty="0"/>
              <a:t> </a:t>
            </a:r>
            <a:r>
              <a:rPr lang="vi-VN" b="1" dirty="0" err="1"/>
              <a:t>mặt</a:t>
            </a:r>
            <a:r>
              <a:rPr lang="vi-VN" b="1" dirty="0"/>
              <a:t> </a:t>
            </a:r>
            <a:r>
              <a:rPr lang="vi-VN" b="1" dirty="0" err="1"/>
              <a:t>trời</a:t>
            </a:r>
            <a:r>
              <a:rPr lang="vi-VN" b="1" dirty="0"/>
              <a:t> </a:t>
            </a:r>
            <a:r>
              <a:rPr lang="vi-VN" b="1" dirty="0" err="1"/>
              <a:t>mọc</a:t>
            </a:r>
            <a:r>
              <a:rPr lang="vi-VN" b="1" dirty="0"/>
              <a:t>, </a:t>
            </a:r>
            <a:r>
              <a:rPr lang="vi-VN" b="1" dirty="0" err="1"/>
              <a:t>cảnh</a:t>
            </a:r>
            <a:r>
              <a:rPr lang="vi-VN" b="1" dirty="0"/>
              <a:t> sinh </a:t>
            </a:r>
            <a:r>
              <a:rPr lang="vi-VN" b="1" dirty="0" err="1"/>
              <a:t>hoạt</a:t>
            </a:r>
            <a:r>
              <a:rPr lang="vi-VN" b="1" dirty="0"/>
              <a:t> chân </a:t>
            </a:r>
            <a:r>
              <a:rPr lang="vi-VN" b="1" dirty="0" err="1"/>
              <a:t>thực</a:t>
            </a:r>
            <a:r>
              <a:rPr lang="vi-VN" b="1" dirty="0"/>
              <a:t> bên </a:t>
            </a:r>
            <a:r>
              <a:rPr lang="vi-VN" b="1" dirty="0" err="1"/>
              <a:t>giếng</a:t>
            </a:r>
            <a:r>
              <a:rPr lang="vi-VN" b="1" dirty="0"/>
              <a:t> </a:t>
            </a:r>
            <a:r>
              <a:rPr lang="vi-VN" b="1" dirty="0" err="1"/>
              <a:t>nước</a:t>
            </a:r>
            <a:r>
              <a:rPr lang="vi-VN" b="1" dirty="0"/>
              <a:t> </a:t>
            </a:r>
            <a:r>
              <a:rPr lang="vi-VN" b="1" dirty="0" err="1"/>
              <a:t>ngọt</a:t>
            </a:r>
            <a:endParaRPr lang="vi-VN" b="1" dirty="0"/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25A598C-5E73-404C-91A2-0DDFD43AA64D}"/>
              </a:ext>
            </a:extLst>
          </p:cNvPr>
          <p:cNvSpPr txBox="1"/>
          <p:nvPr/>
        </p:nvSpPr>
        <p:spPr>
          <a:xfrm>
            <a:off x="6979920" y="4326222"/>
            <a:ext cx="415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Thông tin </a:t>
            </a:r>
            <a:r>
              <a:rPr lang="vi-VN" b="1" dirty="0" err="1"/>
              <a:t>về</a:t>
            </a:r>
            <a:r>
              <a:rPr lang="vi-VN" b="1" dirty="0"/>
              <a:t> </a:t>
            </a:r>
            <a:r>
              <a:rPr lang="vi-VN" b="1" dirty="0" err="1"/>
              <a:t>vị</a:t>
            </a:r>
            <a:r>
              <a:rPr lang="vi-VN" b="1" dirty="0"/>
              <a:t> </a:t>
            </a:r>
            <a:r>
              <a:rPr lang="vi-VN" b="1" dirty="0" err="1"/>
              <a:t>trí</a:t>
            </a:r>
            <a:r>
              <a:rPr lang="vi-VN" b="1" dirty="0"/>
              <a:t> </a:t>
            </a:r>
            <a:r>
              <a:rPr lang="vi-VN" b="1" dirty="0" err="1"/>
              <a:t>địa</a:t>
            </a:r>
            <a:r>
              <a:rPr lang="vi-VN" b="1" dirty="0"/>
              <a:t> </a:t>
            </a:r>
            <a:r>
              <a:rPr lang="vi-VN" b="1" dirty="0" err="1"/>
              <a:t>lí</a:t>
            </a:r>
            <a:r>
              <a:rPr lang="vi-VN" b="1" dirty="0"/>
              <a:t>, </a:t>
            </a:r>
            <a:r>
              <a:rPr lang="vi-VN" b="1" dirty="0" err="1"/>
              <a:t>kích</a:t>
            </a:r>
            <a:r>
              <a:rPr lang="vi-VN" b="1" dirty="0"/>
              <a:t> </a:t>
            </a:r>
            <a:r>
              <a:rPr lang="vi-VN" b="1" dirty="0" err="1"/>
              <a:t>thước</a:t>
            </a:r>
            <a:r>
              <a:rPr lang="vi-VN" b="1" dirty="0"/>
              <a:t>, </a:t>
            </a:r>
            <a:r>
              <a:rPr lang="vi-VN" b="1" dirty="0" err="1"/>
              <a:t>đặc</a:t>
            </a:r>
            <a:r>
              <a:rPr lang="vi-VN" b="1" dirty="0"/>
              <a:t> </a:t>
            </a:r>
            <a:r>
              <a:rPr lang="vi-VN" b="1" dirty="0" err="1"/>
              <a:t>điểm</a:t>
            </a:r>
            <a:r>
              <a:rPr lang="vi-VN" b="1" dirty="0"/>
              <a:t>, khung </a:t>
            </a:r>
            <a:r>
              <a:rPr lang="vi-VN" b="1" dirty="0" err="1"/>
              <a:t>cảnh</a:t>
            </a:r>
            <a:r>
              <a:rPr lang="vi-VN" b="1" dirty="0"/>
              <a:t> thiên nhiên </a:t>
            </a:r>
            <a:r>
              <a:rPr lang="vi-VN" b="1" dirty="0" err="1"/>
              <a:t>tại</a:t>
            </a:r>
            <a:r>
              <a:rPr lang="vi-VN" b="1" dirty="0"/>
              <a:t> Hang </a:t>
            </a:r>
            <a:r>
              <a:rPr lang="vi-VN" b="1" dirty="0" err="1"/>
              <a:t>Én</a:t>
            </a:r>
            <a:endParaRPr lang="vi-VN" b="1" dirty="0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18F38BF-3ABB-4978-B1DB-506F795389CF}"/>
              </a:ext>
            </a:extLst>
          </p:cNvPr>
          <p:cNvSpPr txBox="1"/>
          <p:nvPr/>
        </p:nvSpPr>
        <p:spPr>
          <a:xfrm>
            <a:off x="2611120" y="5739669"/>
            <a:ext cx="41554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Ngôi </a:t>
            </a:r>
            <a:r>
              <a:rPr lang="vi-VN" b="1" dirty="0" err="1"/>
              <a:t>thứ</a:t>
            </a:r>
            <a:r>
              <a:rPr lang="vi-VN" b="1" dirty="0"/>
              <a:t> </a:t>
            </a:r>
            <a:r>
              <a:rPr lang="vi-VN" b="1" dirty="0" err="1"/>
              <a:t>nhất</a:t>
            </a:r>
            <a:r>
              <a:rPr lang="vi-VN" b="1" dirty="0"/>
              <a:t>. </a:t>
            </a:r>
            <a:r>
              <a:rPr lang="vi-VN" b="1" dirty="0" err="1"/>
              <a:t>Hình</a:t>
            </a:r>
            <a:r>
              <a:rPr lang="vi-VN" b="1" dirty="0"/>
              <a:t> </a:t>
            </a:r>
            <a:r>
              <a:rPr lang="vi-VN" b="1" dirty="0" err="1"/>
              <a:t>ảnh</a:t>
            </a:r>
            <a:r>
              <a:rPr lang="vi-VN" b="1" dirty="0"/>
              <a:t> </a:t>
            </a:r>
            <a:r>
              <a:rPr lang="vi-VN" b="1" dirty="0" err="1"/>
              <a:t>ẩn</a:t>
            </a:r>
            <a:r>
              <a:rPr lang="vi-VN" b="1" dirty="0"/>
              <a:t> </a:t>
            </a:r>
            <a:r>
              <a:rPr lang="vi-VN" b="1" dirty="0" err="1"/>
              <a:t>dụ</a:t>
            </a:r>
            <a:r>
              <a:rPr lang="vi-VN" b="1" dirty="0"/>
              <a:t>, liên </a:t>
            </a:r>
            <a:r>
              <a:rPr lang="vi-VN" b="1" dirty="0" err="1"/>
              <a:t>tưởng</a:t>
            </a:r>
            <a:r>
              <a:rPr lang="vi-VN" b="1" dirty="0"/>
              <a:t>, so </a:t>
            </a:r>
            <a:r>
              <a:rPr lang="vi-VN" b="1" dirty="0" err="1"/>
              <a:t>sánh</a:t>
            </a:r>
            <a:r>
              <a:rPr lang="vi-VN" b="1" dirty="0"/>
              <a:t> vô </a:t>
            </a:r>
            <a:r>
              <a:rPr lang="vi-VN" b="1" dirty="0" err="1"/>
              <a:t>cùng</a:t>
            </a:r>
            <a:r>
              <a:rPr lang="vi-VN" b="1" dirty="0"/>
              <a:t> </a:t>
            </a:r>
            <a:r>
              <a:rPr lang="vi-VN" b="1" dirty="0" err="1"/>
              <a:t>độc</a:t>
            </a:r>
            <a:r>
              <a:rPr lang="vi-VN" b="1" dirty="0"/>
              <a:t> </a:t>
            </a:r>
            <a:r>
              <a:rPr lang="vi-VN" b="1" dirty="0" err="1"/>
              <a:t>đáo</a:t>
            </a:r>
            <a:r>
              <a:rPr lang="vi-VN" b="1" dirty="0"/>
              <a:t>, </a:t>
            </a:r>
            <a:r>
              <a:rPr lang="vi-VN" b="1" dirty="0" err="1"/>
              <a:t>tài</a:t>
            </a:r>
            <a:r>
              <a:rPr lang="vi-VN" b="1" dirty="0"/>
              <a:t> hoa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C1C3CA92-9EB0-4427-98FD-E6F33C45177B}"/>
              </a:ext>
            </a:extLst>
          </p:cNvPr>
          <p:cNvSpPr txBox="1"/>
          <p:nvPr/>
        </p:nvSpPr>
        <p:spPr>
          <a:xfrm>
            <a:off x="6979920" y="5710155"/>
            <a:ext cx="4155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b="1" dirty="0"/>
              <a:t>Ngôi </a:t>
            </a:r>
            <a:r>
              <a:rPr lang="vi-VN" b="1" dirty="0" err="1"/>
              <a:t>thứ</a:t>
            </a:r>
            <a:r>
              <a:rPr lang="vi-VN" b="1" dirty="0"/>
              <a:t> </a:t>
            </a:r>
            <a:r>
              <a:rPr lang="vi-VN" b="1" dirty="0" err="1"/>
              <a:t>nhất</a:t>
            </a:r>
            <a:r>
              <a:rPr lang="vi-VN" b="1" dirty="0"/>
              <a:t>. </a:t>
            </a:r>
            <a:r>
              <a:rPr lang="vi-VN" b="1" dirty="0" err="1"/>
              <a:t>Hình</a:t>
            </a:r>
            <a:r>
              <a:rPr lang="vi-VN" b="1" dirty="0"/>
              <a:t> </a:t>
            </a:r>
            <a:r>
              <a:rPr lang="vi-VN" b="1" dirty="0" err="1"/>
              <a:t>ảnh</a:t>
            </a:r>
            <a:r>
              <a:rPr lang="vi-VN" b="1" dirty="0"/>
              <a:t> so </a:t>
            </a:r>
            <a:r>
              <a:rPr lang="vi-VN" b="1" dirty="0" err="1"/>
              <a:t>sánh</a:t>
            </a:r>
            <a:r>
              <a:rPr lang="vi-VN" b="1" dirty="0"/>
              <a:t>, nhân </a:t>
            </a:r>
            <a:r>
              <a:rPr lang="vi-VN" b="1" dirty="0" err="1"/>
              <a:t>hóa</a:t>
            </a:r>
            <a:r>
              <a:rPr lang="vi-VN" b="1" dirty="0"/>
              <a:t> sinh </a:t>
            </a:r>
            <a:r>
              <a:rPr lang="vi-VN" b="1" dirty="0" err="1"/>
              <a:t>động</a:t>
            </a:r>
            <a:r>
              <a:rPr lang="vi-VN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6631251"/>
      </p:ext>
    </p:extLst>
  </p:cSld>
  <p:clrMapOvr>
    <a:masterClrMapping/>
  </p:clrMapOvr>
  <p:transition advClick="0" advTm="3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快乐暑假出行儿童卡通通用动态PPT模板"/>
</p:tagLst>
</file>

<file path=ppt/theme/theme1.xml><?xml version="1.0" encoding="utf-8"?>
<a:theme xmlns:a="http://schemas.openxmlformats.org/drawingml/2006/main" name="Office 主题">
  <a:themeElements>
    <a:clrScheme name="自定义 1419">
      <a:dk1>
        <a:sysClr val="windowText" lastClr="000000"/>
      </a:dk1>
      <a:lt1>
        <a:sysClr val="window" lastClr="FFFFFF"/>
      </a:lt1>
      <a:dk2>
        <a:srgbClr val="7CB554"/>
      </a:dk2>
      <a:lt2>
        <a:srgbClr val="2B6F7D"/>
      </a:lt2>
      <a:accent1>
        <a:srgbClr val="2B6F7D"/>
      </a:accent1>
      <a:accent2>
        <a:srgbClr val="1C9494"/>
      </a:accent2>
      <a:accent3>
        <a:srgbClr val="7CB554"/>
      </a:accent3>
      <a:accent4>
        <a:srgbClr val="FAC14D"/>
      </a:accent4>
      <a:accent5>
        <a:srgbClr val="F95647"/>
      </a:accent5>
      <a:accent6>
        <a:srgbClr val="FF0000"/>
      </a:accent6>
      <a:hlink>
        <a:srgbClr val="0000FF"/>
      </a:hlink>
      <a:folHlink>
        <a:srgbClr val="800080"/>
      </a:folHlink>
    </a:clrScheme>
    <a:fontScheme name="1 Tùy chỉnh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639</Words>
  <Application>Microsoft Office PowerPoint</Application>
  <PresentationFormat>Widescreen</PresentationFormat>
  <Paragraphs>71</Paragraphs>
  <Slides>11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Office 主题</vt:lpstr>
      <vt:lpstr>PowerPoint Presentation</vt:lpstr>
      <vt:lpstr>1. TRƯỚC KHI NÓI</vt:lpstr>
      <vt:lpstr>Viết ra giấy các ý chính </vt:lpstr>
      <vt:lpstr>PowerPoint Presentation</vt:lpstr>
      <vt:lpstr>2. TRÌNH BÀY BÀI NÓI</vt:lpstr>
      <vt:lpstr>PowerPoint Presentation</vt:lpstr>
      <vt:lpstr>PowerPoint Presentation</vt:lpstr>
      <vt:lpstr>PHIẾU TRAO ĐỔI BÀI NÓI</vt:lpstr>
      <vt:lpstr>CỦNG CỐ, MỞ RỘNG</vt:lpstr>
      <vt:lpstr> Gợi ý: - Thơ Xuân Quỳnh, Nguyễn Lãm Thắng - Kí: Tô Hoài (Cỏ dại), Ma Văn Kháng (Năm tháng nhọc nhằn, năm tháng nhớ thương), Huỳnh Thạch Thảo (tản văn Chầm chậm xuân về), Nguyễn Văn Học (Đôi mắt xứ Đoài)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快乐暑假出行儿童卡通通用动态PPT模板</dc:title>
  <dc:creator>MICHAEL</dc:creator>
  <cp:lastModifiedBy>Lê Hiển</cp:lastModifiedBy>
  <cp:revision>20</cp:revision>
  <dcterms:created xsi:type="dcterms:W3CDTF">2015-05-05T08:02:14Z</dcterms:created>
  <dcterms:modified xsi:type="dcterms:W3CDTF">2022-01-06T04:14:39Z</dcterms:modified>
</cp:coreProperties>
</file>