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18" r:id="rId2"/>
    <p:sldId id="419" r:id="rId3"/>
    <p:sldId id="420" r:id="rId4"/>
    <p:sldId id="421" r:id="rId5"/>
    <p:sldId id="396" r:id="rId6"/>
    <p:sldId id="423" r:id="rId7"/>
    <p:sldId id="424" r:id="rId8"/>
    <p:sldId id="439" r:id="rId9"/>
    <p:sldId id="425" r:id="rId10"/>
    <p:sldId id="406" r:id="rId11"/>
    <p:sldId id="405" r:id="rId12"/>
    <p:sldId id="453" r:id="rId13"/>
    <p:sldId id="437" r:id="rId14"/>
    <p:sldId id="436" r:id="rId15"/>
    <p:sldId id="408" r:id="rId16"/>
    <p:sldId id="410" r:id="rId17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0000CC"/>
    <a:srgbClr val="000066"/>
    <a:srgbClr val="0099FF"/>
    <a:srgbClr val="CCFFFF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1"/>
    <p:restoredTop sz="94660"/>
  </p:normalViewPr>
  <p:slideViewPr>
    <p:cSldViewPr showGuides="1">
      <p:cViewPr varScale="1">
        <p:scale>
          <a:sx n="85" d="100"/>
          <a:sy n="85" d="100"/>
        </p:scale>
        <p:origin x="1428" y="90"/>
      </p:cViewPr>
      <p:guideLst>
        <p:guide orient="horz" pos="2160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spcBef>
                <a:spcPct val="0"/>
              </a:spcBef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89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spcBef>
                <a:spcPct val="0"/>
              </a:spcBef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64D34339-7856-4708-9B7F-DC285D4A520F}" type="slidenum">
              <a:rPr lang="en-US" altLang="en-US" smtClean="0">
                <a:latin typeface="Arial" panose="020B0604020202020204" pitchFamily="34" charset="0"/>
              </a:r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mtClean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YouTube%20-%20Ng&#224;y%20M&#249;a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r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-76200"/>
            <a:ext cx="8951912" cy="7086600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44" y="838200"/>
            <a:ext cx="2438400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505FAA-F534-451F-988F-AE9F741810AE}"/>
              </a:ext>
            </a:extLst>
          </p:cNvPr>
          <p:cNvSpPr txBox="1"/>
          <p:nvPr/>
        </p:nvSpPr>
        <p:spPr>
          <a:xfrm>
            <a:off x="2196254" y="5486400"/>
            <a:ext cx="475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</a:rPr>
              <a:t>Giáo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>
                <a:solidFill>
                  <a:srgbClr val="FF0000"/>
                </a:solidFill>
              </a:rPr>
              <a:t>viên</a:t>
            </a:r>
            <a:r>
              <a:rPr lang="en-GB" sz="2800" b="1" dirty="0">
                <a:solidFill>
                  <a:srgbClr val="FF0000"/>
                </a:solidFill>
              </a:rPr>
              <a:t>: Phạm Thị Vũ Hoài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8077200" cy="439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vi-VN" sz="3200" b="1" dirty="0">
                <a:ea typeface="Calibri" panose="020F0502020204030204" pitchFamily="34" charset="0"/>
              </a:rPr>
              <a:t> </a:t>
            </a:r>
            <a:r>
              <a:rPr lang="vi-VN" sz="3200" dirty="0">
                <a:ea typeface="Calibri" panose="020F0502020204030204" pitchFamily="34" charset="0"/>
              </a:rPr>
              <a:t>Cơ quan ban hành pháp luật là:</a:t>
            </a:r>
            <a:endParaRPr lang="vi-VN" sz="2800" dirty="0"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4000"/>
              </a:lnSpc>
              <a:spcAft>
                <a:spcPts val="1000"/>
              </a:spcAft>
              <a:buAutoNum type="alphaUcPeriod"/>
            </a:pPr>
            <a:r>
              <a:rPr lang="en-US" sz="3200" dirty="0" err="1">
                <a:ea typeface="Calibri" panose="020F0502020204030204" pitchFamily="34" charset="0"/>
              </a:rPr>
              <a:t>Viện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kiểm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sát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nhân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dân</a:t>
            </a:r>
            <a:r>
              <a:rPr lang="vi-VN" sz="3200" dirty="0">
                <a:ea typeface="Calibri" panose="020F0502020204030204" pitchFamily="34" charset="0"/>
              </a:rPr>
              <a:t>.		</a:t>
            </a:r>
            <a:endParaRPr lang="en-US" sz="3200" dirty="0"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14000"/>
              </a:lnSpc>
              <a:spcAft>
                <a:spcPts val="1000"/>
              </a:spcAft>
              <a:buAutoNum type="alphaUcPeriod"/>
            </a:pPr>
            <a:r>
              <a:rPr lang="vi-VN" sz="3200" dirty="0">
                <a:ea typeface="Calibri" panose="020F0502020204030204" pitchFamily="34" charset="0"/>
              </a:rPr>
              <a:t> Quốc hội.</a:t>
            </a:r>
            <a:endParaRPr lang="vi-VN" sz="2800" dirty="0"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vi-VN" sz="3200" dirty="0">
                <a:ea typeface="Calibri" panose="020F0502020204030204" pitchFamily="34" charset="0"/>
              </a:rPr>
              <a:t>C. Chính phủ.			</a:t>
            </a:r>
            <a:endParaRPr lang="en-US" sz="3200" dirty="0"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vi-VN" sz="3200" dirty="0">
                <a:ea typeface="Calibri" panose="020F0502020204030204" pitchFamily="34" charset="0"/>
              </a:rPr>
              <a:t>D. Tòa án </a:t>
            </a:r>
            <a:r>
              <a:rPr lang="en-US" altLang="vi-VN" sz="3200" dirty="0">
                <a:ea typeface="Calibri" panose="020F0502020204030204" pitchFamily="34" charset="0"/>
              </a:rPr>
              <a:t>nhân dân tối cao</a:t>
            </a:r>
            <a:r>
              <a:rPr lang="vi-VN" sz="3200" dirty="0">
                <a:ea typeface="Calibri" panose="020F0502020204030204" pitchFamily="34" charset="0"/>
              </a:rPr>
              <a:t>.</a:t>
            </a:r>
            <a:endParaRPr lang="vi-VN" sz="2800" dirty="0">
              <a:ea typeface="Calibri" panose="020F050202020403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3400" y="2160419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848600" y="6122201"/>
            <a:ext cx="990600" cy="583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25" y="205740"/>
            <a:ext cx="8193405" cy="450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000"/>
              </a:spcAft>
            </a:pPr>
            <a:r>
              <a:rPr lang="vi-VN" sz="3600" b="1" dirty="0">
                <a:ea typeface="Calibri" panose="020F0502020204030204" pitchFamily="34" charset="0"/>
              </a:rPr>
              <a:t> </a:t>
            </a:r>
            <a:r>
              <a:rPr lang="en-US" altLang="vi-VN" sz="3600" b="1" dirty="0">
                <a:ea typeface="Calibri" panose="020F0502020204030204" pitchFamily="34" charset="0"/>
              </a:rPr>
              <a:t>Bài tập 2. </a:t>
            </a:r>
            <a:r>
              <a:rPr lang="vi-VN" sz="3600" dirty="0">
                <a:ea typeface="Calibri" panose="020F0502020204030204" pitchFamily="34" charset="0"/>
              </a:rPr>
              <a:t>Tổ dân phố nơi N sinh sống vừa mới đề ra nội quy của tổ dân phố, đồng thời yêu cầu mọi người dân trong tổ phải nghiêm chỉnh chấp hành nội quy. N thắc mắc không biết nội quy của tổ dân phố có phải là pháp luật không? Bằng kiến thức đã học, em hãy giải đáp giúp bạn N.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848600" y="6122201"/>
            <a:ext cx="990600" cy="583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06705" y="215265"/>
            <a:ext cx="808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Calibri" panose="020F0502020204030204" pitchFamily="34" charset="0"/>
              </a:rPr>
              <a:t> Kỉ luật và PL có ý nghĩa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06705" y="798830"/>
            <a:ext cx="8458835" cy="33239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B. 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C. 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A,B,C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28905" y="3583940"/>
            <a:ext cx="662940" cy="60706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848600" y="6122201"/>
            <a:ext cx="990600" cy="583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29700" name="Picture 2" descr="C:\Users\Administrator\Downloads\image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805180" y="2453640"/>
            <a:ext cx="2362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610600" cy="599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481" y="24091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CÓ THỂ CÁC EM CHƯA BIẾT</a:t>
            </a:r>
          </a:p>
        </p:txBody>
      </p:sp>
      <p:sp>
        <p:nvSpPr>
          <p:cNvPr id="4" name="Rectangles 3"/>
          <p:cNvSpPr/>
          <p:nvPr/>
        </p:nvSpPr>
        <p:spPr>
          <a:xfrm>
            <a:off x="2962910" y="3203575"/>
            <a:ext cx="5334000" cy="642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87020" y="139700"/>
            <a:ext cx="855218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Trình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bày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báo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cáo</a:t>
            </a:r>
            <a:r>
              <a:rPr lang="en-US" sz="3600" u="sng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1,2: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vi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kỉ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HS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THCS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Ơn</a:t>
            </a:r>
            <a:endParaRPr lang="en-US" sz="36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Tổ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3,4: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vi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PL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HS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THCS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Calibri" panose="020F0502020204030204" pitchFamily="34" charset="0"/>
              </a:rPr>
              <a:t>Ơn</a:t>
            </a:r>
            <a:r>
              <a:rPr lang="en-US" sz="36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/>
          </a:p>
        </p:txBody>
      </p:sp>
      <p:graphicFrame>
        <p:nvGraphicFramePr>
          <p:cNvPr id="5" name="Table 4"/>
          <p:cNvGraphicFramePr/>
          <p:nvPr/>
        </p:nvGraphicFramePr>
        <p:xfrm>
          <a:off x="287020" y="3813810"/>
          <a:ext cx="8774430" cy="215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vi phạm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 lớp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30724" name="Picture 4" descr="k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90150" cy="7675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Rectangle 2"/>
          <p:cNvSpPr txBox="1"/>
          <p:nvPr/>
        </p:nvSpPr>
        <p:spPr>
          <a:xfrm>
            <a:off x="34925" y="-33337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44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HƯỚNG DẪN HỌC Ở NHÀ:</a:t>
            </a:r>
          </a:p>
        </p:txBody>
      </p:sp>
      <p:sp>
        <p:nvSpPr>
          <p:cNvPr id="30726" name="Rectangle 3"/>
          <p:cNvSpPr txBox="1"/>
          <p:nvPr/>
        </p:nvSpPr>
        <p:spPr>
          <a:xfrm>
            <a:off x="712470" y="925830"/>
            <a:ext cx="6875145" cy="5252085"/>
          </a:xfrm>
          <a:prstGeom prst="rect">
            <a:avLst/>
          </a:prstGeom>
          <a:noFill/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Học bài, làm bài tập 3, SGK/15. BT 2 sgk/59</a:t>
            </a:r>
          </a:p>
          <a:p>
            <a:pPr marL="342900" indent="-342900" algn="l">
              <a:spcBef>
                <a:spcPct val="20000"/>
              </a:spcBef>
            </a:pPr>
            <a:r>
              <a:rPr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- Tìm hiểu về đặc điểm, bản chất và vai trò của PL Việt Nam ( tổ 1- đặc điểm; tổ 2- Bản chất; Tổ 3 - Vai trò; Tổ 4 Nêu một số quy định của PL mà em đã được học ( Luật giao thông đường bộ, Luật phòng chống ma tuý… nội dung trình bày trên giấy A3)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9" descr="bg1"/>
          <p:cNvPicPr>
            <a:picLocks noChangeAspect="1"/>
          </p:cNvPicPr>
          <p:nvPr/>
        </p:nvPicPr>
        <p:blipFill>
          <a:blip r:embed="rId3"/>
          <a:srcRect l="14415" t="7385" r="3099" b="21158"/>
          <a:stretch>
            <a:fillRect/>
          </a:stretch>
        </p:blipFill>
        <p:spPr>
          <a:xfrm>
            <a:off x="-76200" y="635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1"/>
          <p:cNvSpPr/>
          <p:nvPr/>
        </p:nvSpPr>
        <p:spPr>
          <a:xfrm>
            <a:off x="321945" y="421005"/>
            <a:ext cx="4107180" cy="547751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 chơi: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Chuyền Hoa</a:t>
            </a:r>
          </a:p>
          <a:p>
            <a:pPr algn="l" eaLnBrk="0" hangingPunct="0"/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 thực hiện: Lớp phó VTM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bắt nhịp một bài hát, cả lớp sẽ cùng hát theo và chuyền bông hoa. Khi bài hát kết thúc,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nào cầm bông hoa trên tay thì sẽ trả lời câu hỏi được giấu trong bông 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 trả lời đúng sẽ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ghi điểm. 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 trả lời sai </a:t>
            </a:r>
            <a:r>
              <a:rPr lang="en-US" sz="2800" dirty="0"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bạn khác 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quyền trả lời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s 1"/>
          <p:cNvSpPr/>
          <p:nvPr/>
        </p:nvSpPr>
        <p:spPr>
          <a:xfrm>
            <a:off x="5181600" y="838200"/>
            <a:ext cx="2590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s 2"/>
          <p:cNvSpPr/>
          <p:nvPr/>
        </p:nvSpPr>
        <p:spPr>
          <a:xfrm>
            <a:off x="5076190" y="420370"/>
            <a:ext cx="3565525" cy="157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pháp luật? nêu mối quan hệ giữa pháp luật và kỉ luật?</a:t>
            </a:r>
          </a:p>
        </p:txBody>
      </p:sp>
      <p:sp>
        <p:nvSpPr>
          <p:cNvPr id="8" name="Rectangles 7"/>
          <p:cNvSpPr/>
          <p:nvPr/>
        </p:nvSpPr>
        <p:spPr>
          <a:xfrm>
            <a:off x="5029200" y="381000"/>
            <a:ext cx="36131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tải xuố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1925" y="2280285"/>
            <a:ext cx="2896870" cy="292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ACK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0"/>
            <a:ext cx="8559165" cy="728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663575" y="274320"/>
            <a:ext cx="7816215" cy="13309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b="1" u="sng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CHỦ ĐỀ</a:t>
            </a:r>
          </a:p>
          <a:p>
            <a:pPr algn="ctr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KỈ LUẬT VÀ PHÁP LUẬT </a:t>
            </a:r>
          </a:p>
          <a:p>
            <a:pPr algn="ctr">
              <a:lnSpc>
                <a:spcPct val="9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NƯỚC CHXHCN VIỆT NAM(T2)</a:t>
            </a:r>
          </a:p>
        </p:txBody>
      </p:sp>
      <p:pic>
        <p:nvPicPr>
          <p:cNvPr id="9222" name="Picture 8" descr="35064271_1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" y="5083095"/>
            <a:ext cx="1944291" cy="146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35064271_1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30" y="5083018"/>
            <a:ext cx="1944291" cy="146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s 1"/>
          <p:cNvSpPr/>
          <p:nvPr/>
        </p:nvSpPr>
        <p:spPr>
          <a:xfrm>
            <a:off x="1316990" y="1515745"/>
            <a:ext cx="6122670" cy="37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niệm.</a:t>
            </a:r>
          </a:p>
          <a:p>
            <a:pPr algn="l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Mối quan hệ giữa PL và KL </a:t>
            </a:r>
          </a:p>
          <a:p>
            <a:pPr algn="l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Sự khác nhau giữa pháp luật và kỉ luật</a:t>
            </a:r>
          </a:p>
          <a:p>
            <a:pPr algn="l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Ý nghĩa</a:t>
            </a:r>
          </a:p>
          <a:p>
            <a:pPr algn="l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Đặc điểm, bản chất và vai trò của PL</a:t>
            </a:r>
          </a:p>
          <a:p>
            <a:pPr algn="l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Trách nhiệm của học sinh</a:t>
            </a:r>
          </a:p>
          <a:p>
            <a:pPr algn="l"/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Administrator\Desktop\tong-hop-lua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925" y="52070"/>
            <a:ext cx="6442075" cy="6805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6" descr="C:\Users\Administrator\Desktop\10b0e5c71c34b4df634af831391ee9f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2415"/>
            <a:ext cx="2514600" cy="1759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5" descr="C:\Users\Administrator\Desktop\lgdm-300x4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4364"/>
            <a:ext cx="2390952" cy="250199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4" descr="C:\Users\Administrator\Desktop\sach-bo-luat-lao-dong-cua-nuoc-cong-hoa-xa-hoi-chu-nghia-viet-nam-va-toan-van-cac-van-ban-phap-luat-co-lien-qu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14600" cy="285197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248920" y="289560"/>
            <a:ext cx="8426450" cy="5530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sz="32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THẢO LUẬN</a:t>
            </a:r>
            <a:r>
              <a:rPr lang="en-US" sz="40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NHÓM </a:t>
            </a:r>
            <a:r>
              <a:rPr lang="en-US" sz="4000" b="1" dirty="0">
                <a:solidFill>
                  <a:srgbClr val="800080"/>
                </a:solidFill>
              </a:rPr>
              <a:t>(3 </a:t>
            </a:r>
            <a:r>
              <a:rPr lang="en-US" sz="4000" b="1" dirty="0" err="1">
                <a:solidFill>
                  <a:srgbClr val="800080"/>
                </a:solidFill>
              </a:rPr>
              <a:t>Phút</a:t>
            </a:r>
            <a:r>
              <a:rPr lang="en-US" sz="4000" b="1" dirty="0">
                <a:solidFill>
                  <a:srgbClr val="800080"/>
                </a:solidFill>
              </a:rPr>
              <a:t>)</a:t>
            </a:r>
            <a:endParaRPr sz="32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1" name="Text Box 5"/>
          <p:cNvSpPr txBox="1"/>
          <p:nvPr/>
        </p:nvSpPr>
        <p:spPr>
          <a:xfrm>
            <a:off x="128905" y="842645"/>
            <a:ext cx="8546465" cy="78994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ỘI DUNG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</a:rPr>
              <a:t>So sánh sự khác nhau giữa kỉ luật và pháp luật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49555" y="1735455"/>
          <a:ext cx="8425815" cy="400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5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so sánh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Kỉ luật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Pháp luật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1.Cơ sở hình thành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2.Hình thức biểu hiện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3.Biện pháp đảm bảo thực hiện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3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4.Phạm vi áp dụng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99720" y="300355"/>
          <a:ext cx="8654415" cy="615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8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2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580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Sự khác nhau giữa PL và KL</a:t>
                      </a:r>
                      <a:endParaRPr lang="en-US" sz="36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so sánh</a:t>
                      </a:r>
                      <a:endParaRPr 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 luật</a:t>
                      </a:r>
                      <a:endParaRPr lang="en-US" sz="32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 luật</a:t>
                      </a:r>
                      <a:endParaRPr lang="en-US" sz="32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00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Cơ sở hình thành</a:t>
                      </a:r>
                      <a:endParaRPr 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một tập thể, tổ chức... quy định. 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nhà nước ban hành.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Hình thức thể hiện</a:t>
                      </a:r>
                      <a:endParaRPr 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bản nội quy, quy định, quy ước…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văn bản PL như: Hiến pháp, bộ luật, luật, pháp lệnh...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77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Biện pháp bảo đảm thực hiện</a:t>
                      </a:r>
                      <a:endParaRPr 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tự giác, tuyên truyền, giáo dục và  kỉ luật của tập thể.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Tuyên truyền, giáo dục, thuyết phục,  cưỡng chế.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8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Phạm vi áp dụng</a:t>
                      </a:r>
                      <a:endParaRPr lang="en-US" sz="28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tập thể, đơn vị ban hành quy định đó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toàn quốc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18745" y="-67945"/>
            <a:ext cx="91268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 hãy xác định trong các hành vi sau, hành vi nào vi phạm KL hành vi nào vi phạm PL?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241935" y="885190"/>
          <a:ext cx="8660130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vi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 phạm KL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 phạm pháp luật</a:t>
                      </a:r>
                      <a:endParaRPr lang="en-US" sz="20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Buôn bán trẻ em.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Nghỉ học không có giấy xin phép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Làm hàng giả.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Trộm cắp TS của người khác.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Giết người cướp của.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Rủ bạn trốn tiết, bỏ học.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Buôn lậu, trốn thuế.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Vô lễ với cha mẹ, thầy cô giáo.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HS lớp 8 nhuộm tóc, sơn móng tay, trang điểm khi đi học.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Không chấp hành quy định cách ly làm lây truyền dịch bệnh Covid 19.</a:t>
                      </a:r>
                      <a:endParaRPr lang="en-US" sz="2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Sun 4"/>
          <p:cNvSpPr/>
          <p:nvPr/>
        </p:nvSpPr>
        <p:spPr>
          <a:xfrm>
            <a:off x="8153400" y="1864995"/>
            <a:ext cx="381000" cy="304800"/>
          </a:xfrm>
          <a:prstGeom prst="sun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8077200" y="3628390"/>
            <a:ext cx="381000" cy="304800"/>
          </a:xfrm>
          <a:prstGeom prst="sun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7044690" y="4069080"/>
            <a:ext cx="381000" cy="304800"/>
          </a:xfrm>
          <a:prstGeom prst="su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8077200" y="4373880"/>
            <a:ext cx="381000" cy="304800"/>
          </a:xfrm>
          <a:prstGeom prst="sun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044690" y="4870450"/>
            <a:ext cx="381000" cy="304800"/>
          </a:xfrm>
          <a:prstGeom prst="su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7044690" y="5495925"/>
            <a:ext cx="381000" cy="304800"/>
          </a:xfrm>
          <a:prstGeom prst="su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153400" y="6142355"/>
            <a:ext cx="381000" cy="304800"/>
          </a:xfrm>
          <a:prstGeom prst="sun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8054975" y="2820670"/>
            <a:ext cx="381000" cy="304800"/>
          </a:xfrm>
          <a:prstGeom prst="sun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8077200" y="3124200"/>
            <a:ext cx="381000" cy="304800"/>
          </a:xfrm>
          <a:prstGeom prst="sun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7044690" y="2392680"/>
            <a:ext cx="381000" cy="304800"/>
          </a:xfrm>
          <a:prstGeom prst="sun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306705" y="215265"/>
            <a:ext cx="808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Calibri" panose="020F0502020204030204" pitchFamily="34" charset="0"/>
              </a:rPr>
              <a:t> Kỉ luật và PL có ý nghĩa như thế nào?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06705" y="798830"/>
            <a:ext cx="845883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u="sng">
                <a:latin typeface="Times New Roman" panose="02020603050405020304" pitchFamily="18" charset="0"/>
                <a:cs typeface="Calibri" panose="020F0502020204030204" pitchFamily="34" charset="0"/>
              </a:rPr>
              <a:t>4. Ý nghĩa của PL và KL.</a:t>
            </a:r>
            <a:endParaRPr lang="en-US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l"/>
            <a:r>
              <a:rPr 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- Giúp mỗi người xác định được trách nhiệm, quyền lợi và nghĩa vụ của mình. </a:t>
            </a:r>
          </a:p>
          <a:p>
            <a:pPr algn="l"/>
            <a:r>
              <a:rPr 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- Bảo vệ được quyền, lợi ích hợp pháp cho mỗi cá nhân</a:t>
            </a:r>
          </a:p>
          <a:p>
            <a:pPr algn="l"/>
            <a:r>
              <a:rPr lang="en-US" sz="2400">
                <a:latin typeface="Times New Roman" panose="02020603050405020304" pitchFamily="18" charset="0"/>
                <a:cs typeface="Calibri" panose="020F0502020204030204" pitchFamily="34" charset="0"/>
              </a:rPr>
              <a:t>- Tạo điều kiện thuận lợi cho mỗi cá nhân và xã hội phát triển theo một hướng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Text Box 4"/>
          <p:cNvSpPr txBox="1"/>
          <p:nvPr/>
        </p:nvSpPr>
        <p:spPr>
          <a:xfrm>
            <a:off x="228600" y="533400"/>
            <a:ext cx="8610600" cy="50158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1 :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l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sinh chậm tiến, Bình thường xuyên vi phạm nội quy của nh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như đi học muộn, không l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đủ b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tập, mất trật tự trong giờ học, đôi lần còn đánh nhau với các bạn trong trường.</a:t>
            </a:r>
          </a:p>
          <a:p>
            <a:pPr algn="just"/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 trên của Bình, h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vi n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phạm pháp luật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hành vi nào vi phạm KL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  <a:sym typeface="+mn-ea"/>
              </a:rPr>
              <a:t>Theo em, ai có quyền xử lí những vi phạm của Bình? Căn cứ để xử lí vi phạm đó?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848600" y="6122201"/>
            <a:ext cx="990600" cy="583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8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8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1021</Words>
  <Application>Microsoft Office PowerPoint</Application>
  <PresentationFormat>On-screen Show (4:3)</PresentationFormat>
  <Paragraphs>116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Phạm Thị Vũ Hoài</cp:lastModifiedBy>
  <cp:revision>176</cp:revision>
  <dcterms:created xsi:type="dcterms:W3CDTF">2008-11-09T03:33:00Z</dcterms:created>
  <dcterms:modified xsi:type="dcterms:W3CDTF">2021-09-26T03:18:59Z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