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2"/>
  </p:notesMasterIdLst>
  <p:sldIdLst>
    <p:sldId id="256" r:id="rId2"/>
    <p:sldId id="280" r:id="rId3"/>
    <p:sldId id="259" r:id="rId4"/>
    <p:sldId id="260" r:id="rId5"/>
    <p:sldId id="261" r:id="rId6"/>
    <p:sldId id="262" r:id="rId7"/>
    <p:sldId id="263" r:id="rId8"/>
    <p:sldId id="281" r:id="rId9"/>
    <p:sldId id="273" r:id="rId10"/>
    <p:sldId id="274" r:id="rId11"/>
    <p:sldId id="275" r:id="rId12"/>
    <p:sldId id="276" r:id="rId13"/>
    <p:sldId id="277" r:id="rId14"/>
    <p:sldId id="278" r:id="rId15"/>
    <p:sldId id="272" r:id="rId16"/>
    <p:sldId id="279" r:id="rId17"/>
    <p:sldId id="283" r:id="rId18"/>
    <p:sldId id="282" r:id="rId19"/>
    <p:sldId id="284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6600"/>
    <a:srgbClr val="0099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2127D-3712-4299-9928-86B0B3A1FCBE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25B65-9DF7-4223-93FB-4E906387CE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5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676E5BB-1317-4DA8-81AC-16D15DEE52E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1E6A6D-F62D-47BF-A9A0-7323CAA1F8E4}" type="slidenum">
              <a:rPr lang="en-US" altLang="en-US" sz="1200"/>
              <a:pPr algn="r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1/12/2022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1/12/2022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2209800"/>
            <a:ext cx="8305800" cy="1846659"/>
          </a:xfrm>
          <a:prstGeom prst="rect">
            <a:avLst/>
          </a:prstGeom>
          <a:solidFill>
            <a:srgbClr val="92D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 25</a:t>
            </a:r>
          </a:p>
          <a:p>
            <a:pPr algn="ctr"/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ÔN TẬP CHƯƠNG I</a:t>
            </a:r>
            <a:endParaRPr lang="en-US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4400"/>
            <a:ext cx="38862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 HỌC 8</a:t>
            </a:r>
            <a:endParaRPr lang="en-US" sz="4000" b="1" dirty="0">
              <a:ln w="1905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/>
          <p:cNvSpPr/>
          <p:nvPr/>
        </p:nvSpPr>
        <p:spPr>
          <a:xfrm>
            <a:off x="866850" y="692696"/>
            <a:ext cx="2880320" cy="2232248"/>
          </a:xfrm>
          <a:prstGeom prst="trapezoi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0828" y="291224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50102" y="282331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B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06780" y="30303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18548" y="23628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D</a:t>
            </a:r>
            <a:endParaRPr lang="en-US" sz="2400" dirty="0"/>
          </a:p>
        </p:txBody>
      </p:sp>
      <p:cxnSp>
        <p:nvCxnSpPr>
          <p:cNvPr id="10" name="Straight Connector 9"/>
          <p:cNvCxnSpPr>
            <a:stCxn id="4" idx="1"/>
            <a:endCxn id="4" idx="3"/>
          </p:cNvCxnSpPr>
          <p:nvPr/>
        </p:nvCxnSpPr>
        <p:spPr>
          <a:xfrm>
            <a:off x="1145881" y="1808820"/>
            <a:ext cx="2322258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59632" y="1268760"/>
            <a:ext cx="21089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1925" y="1599183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M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563888" y="155679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N</a:t>
            </a:r>
            <a:endParaRPr lang="en-US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259632" y="851520"/>
            <a:ext cx="266400" cy="23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13071" y="1441375"/>
            <a:ext cx="266400" cy="23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107379" y="880120"/>
            <a:ext cx="266400" cy="86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240579" y="1512367"/>
            <a:ext cx="266400" cy="86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79712" y="2924944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/>
              <a:t>8</a:t>
            </a:r>
            <a:r>
              <a:rPr lang="vi-VN" sz="2000" dirty="0" smtClean="0"/>
              <a:t>cm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567741" y="3581400"/>
            <a:ext cx="85762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 smtClean="0">
                <a:solidFill>
                  <a:srgbClr val="FFFF00"/>
                </a:solidFill>
                <a:latin typeface="+mj-lt"/>
              </a:rPr>
              <a:t>Câu </a:t>
            </a:r>
            <a:r>
              <a:rPr lang="en-US" sz="2800" b="1" i="1" dirty="0" smtClean="0">
                <a:solidFill>
                  <a:srgbClr val="FFFF00"/>
                </a:solidFill>
                <a:latin typeface="+mj-lt"/>
              </a:rPr>
              <a:t>3</a:t>
            </a:r>
            <a:r>
              <a:rPr lang="vi-VN" sz="2800" b="1" i="1" dirty="0" smtClean="0">
                <a:solidFill>
                  <a:srgbClr val="FFFF00"/>
                </a:solidFill>
                <a:latin typeface="+mj-lt"/>
              </a:rPr>
              <a:t>: Nếu MN là đường trung bình của hình thang cân ABCD thì EF dài bao nhiêu?</a:t>
            </a:r>
            <a:endParaRPr lang="en-US" sz="2800" b="1" i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79712" y="303039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/>
              <a:t>4</a:t>
            </a:r>
            <a:r>
              <a:rPr lang="vi-VN" sz="2000" dirty="0" smtClean="0"/>
              <a:t>cm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869782" y="96591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E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419872" y="102311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F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456897" y="4991284"/>
            <a:ext cx="2385589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A. </a:t>
            </a:r>
            <a:r>
              <a:rPr lang="en-US" sz="3200" dirty="0" smtClean="0">
                <a:latin typeface="+mj-lt"/>
              </a:rPr>
              <a:t>EF = 16cm</a:t>
            </a:r>
            <a:endParaRPr lang="en-US" sz="3200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76135" y="5686889"/>
            <a:ext cx="2456122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200" dirty="0">
                <a:latin typeface="+mj-lt"/>
              </a:rPr>
              <a:t>B</a:t>
            </a:r>
            <a:r>
              <a:rPr lang="vi-VN" sz="3200" dirty="0" smtClean="0">
                <a:latin typeface="+mj-lt"/>
              </a:rPr>
              <a:t>. </a:t>
            </a:r>
            <a:r>
              <a:rPr lang="en-US" sz="3200" dirty="0" smtClean="0">
                <a:latin typeface="+mj-lt"/>
              </a:rPr>
              <a:t>EF = 12cm</a:t>
            </a:r>
            <a:endParaRPr lang="en-US" sz="32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6481" y="5008853"/>
            <a:ext cx="2154757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C. </a:t>
            </a:r>
            <a:r>
              <a:rPr lang="en-US" sz="3200" dirty="0" smtClean="0">
                <a:latin typeface="+mj-lt"/>
              </a:rPr>
              <a:t>EF = 6cm</a:t>
            </a:r>
            <a:endParaRPr lang="en-US" sz="32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84773" y="5736821"/>
            <a:ext cx="2177199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200" dirty="0">
                <a:latin typeface="+mj-lt"/>
              </a:rPr>
              <a:t>D</a:t>
            </a:r>
            <a:r>
              <a:rPr lang="vi-VN" sz="3200" dirty="0" smtClean="0">
                <a:latin typeface="+mj-lt"/>
              </a:rPr>
              <a:t>. </a:t>
            </a:r>
            <a:r>
              <a:rPr lang="en-US" sz="3200" dirty="0" smtClean="0">
                <a:latin typeface="+mj-lt"/>
              </a:rPr>
              <a:t>EF = 5cm</a:t>
            </a:r>
            <a:endParaRPr lang="en-US" sz="32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1200" y="175260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6cm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462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2634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228600" y="1066800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 Hai đường chéo của một hình thoi bằng 8 cm và 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cm. Cạnh của hình thoi bằng giá trị nào trong các giá trị sau: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60" name="Object 40"/>
          <p:cNvGraphicFramePr>
            <a:graphicFrameLocks noChangeAspect="1"/>
          </p:cNvGraphicFramePr>
          <p:nvPr/>
        </p:nvGraphicFramePr>
        <p:xfrm>
          <a:off x="0" y="904875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04875"/>
                        <a:ext cx="1143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990600" y="3487341"/>
            <a:ext cx="7467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A. 48 cm		B. 	5cm	</a:t>
            </a: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C. 10cm	      D. 14cm</a:t>
            </a:r>
          </a:p>
          <a:p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4495800" y="3429000"/>
            <a:ext cx="838200" cy="9906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2" grpId="0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i="1" dirty="0" smtClean="0">
                <a:latin typeface="Times New Roman" pitchFamily="18" charset="0"/>
                <a:cs typeface="Times New Roman" pitchFamily="18" charset="0"/>
              </a:rPr>
              <a:t>Câu 5. Chọn từ thích hợp điền vào chỗ ....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066800"/>
            <a:ext cx="91440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A.Trong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…..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2667000"/>
            <a:ext cx="91440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…..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8200" y="3124200"/>
            <a:ext cx="407828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00200" y="1534180"/>
            <a:ext cx="3429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0"/>
            <a:ext cx="8915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12cm, 5cm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…………………………….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16002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FFCC"/>
                </a:solidFill>
                <a:latin typeface="Times New Roman" pitchFamily="18" charset="0"/>
                <a:cs typeface="Times New Roman" pitchFamily="18" charset="0"/>
              </a:rPr>
              <a:t>6,5 cm</a:t>
            </a:r>
            <a:endParaRPr lang="en-US" sz="3200" b="1" dirty="0">
              <a:solidFill>
                <a:srgbClr val="00FF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181588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pytago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huyền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2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1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BÀI 1:  Cho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 ( AB = AC ), M là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BC. Qua 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AB, AC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cắt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này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̀ F.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Chứng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AEMF là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0"/>
            <a:ext cx="44196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III. BÀI TẬP TỰ LUẬN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2971800" cy="309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05200" y="33528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MF// AC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MF // AE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Symbol" pitchFamily="18" charset="2"/>
              <a:buChar char="Þ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AEMF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bình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endParaRPr lang="en-US" sz="28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6200" y="2895600"/>
            <a:ext cx="434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 // AB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28956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</a:p>
        </p:txBody>
      </p:sp>
      <p:sp>
        <p:nvSpPr>
          <p:cNvPr id="9" name="Rectangle 8"/>
          <p:cNvSpPr/>
          <p:nvPr/>
        </p:nvSpPr>
        <p:spPr>
          <a:xfrm>
            <a:off x="6629400" y="2895600"/>
            <a:ext cx="1599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ME // AF</a:t>
            </a:r>
            <a:endParaRPr lang="en-US" sz="28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962400" y="1600200"/>
            <a:ext cx="5181600" cy="1219200"/>
            <a:chOff x="3657600" y="5334000"/>
            <a:chExt cx="5181600" cy="1219200"/>
          </a:xfrm>
        </p:grpSpPr>
        <p:sp>
          <p:nvSpPr>
            <p:cNvPr id="10" name="Oval 9"/>
            <p:cNvSpPr/>
            <p:nvPr/>
          </p:nvSpPr>
          <p:spPr>
            <a:xfrm>
              <a:off x="3657600" y="5334000"/>
              <a:ext cx="5029200" cy="121920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67200" y="5486400"/>
              <a:ext cx="4572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Tứ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AEMF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124200" y="4191000"/>
            <a:ext cx="6019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MB = MC; ME // AB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AE = EC</a:t>
            </a:r>
          </a:p>
          <a:p>
            <a:pPr>
              <a:buFont typeface="Symbol" pitchFamily="18" charset="2"/>
              <a:buChar char="Þ"/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ME 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đường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trung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bình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của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 ABC </a:t>
            </a:r>
          </a:p>
          <a:p>
            <a:pPr>
              <a:buFont typeface="Symbol" pitchFamily="18" charset="2"/>
              <a:buChar char="Þ"/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ME = ½ AB</a:t>
            </a:r>
          </a:p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Tương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tự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MF = ½ AC</a:t>
            </a:r>
          </a:p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AB = AC ( ABC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A) ME =MF  </a:t>
            </a:r>
          </a:p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Hbh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AEMF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hai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cạnh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kề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bằng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nhau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thoi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1676400"/>
            <a:ext cx="4191000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điều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kiện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AEMF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0400" y="4348877"/>
            <a:ext cx="5943600" cy="25853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AEMF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 Â = 90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  ABC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3: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AH.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AC, 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H qua E .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AFCH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AH 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 B, O , F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429000"/>
            <a:ext cx="2667000" cy="313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381000"/>
            <a:ext cx="6172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AFCH 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HF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AFCH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Dhnb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AHC =  9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0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( AH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 BC )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AFCH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nhật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124200"/>
            <a:ext cx="8839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HB = HC = ½ BC</a:t>
            </a:r>
          </a:p>
          <a:p>
            <a:pPr marL="342900" indent="-3429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AFCH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cmt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AF = HC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AF// HC </a:t>
            </a:r>
          </a:p>
          <a:p>
            <a:pPr marL="342900" indent="-342900"/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AF = HB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AF // BH</a:t>
            </a:r>
          </a:p>
          <a:p>
            <a:pPr marL="342900" indent="-342900">
              <a:buFont typeface="Symbol"/>
              <a:buChar char="Þ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AFHB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Dhnb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Font typeface="Symbol"/>
              <a:buChar char="Þ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AH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BF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BF</a:t>
            </a:r>
          </a:p>
          <a:p>
            <a:pPr marL="342900" indent="-342900"/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O, B, F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ba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đpcm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0"/>
            <a:ext cx="2667000" cy="3139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-1"/>
            <a:ext cx="2667000" cy="31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0" y="0"/>
            <a:ext cx="601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BÀI 2:  …</a:t>
            </a:r>
          </a:p>
          <a:p>
            <a:pPr marL="514350" indent="-51435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AC.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IF = 2/3OB</a:t>
            </a:r>
          </a:p>
        </p:txBody>
      </p:sp>
      <p:sp>
        <p:nvSpPr>
          <p:cNvPr id="4" name="Rectangle 3"/>
          <p:cNvSpPr/>
          <p:nvPr/>
        </p:nvSpPr>
        <p:spPr>
          <a:xfrm>
            <a:off x="6477000" y="3124200"/>
            <a:ext cx="189135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IF = 2/3OB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36576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8800" y="4114800"/>
            <a:ext cx="189135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IF = 2/3OF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239000" y="46482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4600" y="5105400"/>
            <a:ext cx="259080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AFH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54864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5943600"/>
            <a:ext cx="32766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AHF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67083" y="4114800"/>
            <a:ext cx="158569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OB = OF</a:t>
            </a:r>
            <a:endParaRPr lang="en-US" sz="2800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0239" y="0"/>
            <a:ext cx="2653761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0" y="2954046"/>
            <a:ext cx="7696200" cy="39039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AHF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FO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(OA= OH)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AE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FE = EH) 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AE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AHF </a:t>
            </a:r>
          </a:p>
          <a:p>
            <a:pPr marL="342900" indent="-342900">
              <a:lnSpc>
                <a:spcPct val="150000"/>
              </a:lnSpc>
              <a:buFont typeface="Symbol"/>
              <a:buChar char="Þ"/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= 2/3OF ( t/c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Symbol"/>
              <a:buChar char="Þ"/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OB = OF ( AFBH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hbh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marL="342900" indent="-342900">
              <a:lnSpc>
                <a:spcPct val="150000"/>
              </a:lnSpc>
              <a:buFont typeface="Symbol"/>
              <a:buChar char="Þ"/>
            </a:pP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IF = 2/3 OB (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7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3612" y="0"/>
            <a:ext cx="3100388" cy="368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0" y="0"/>
            <a:ext cx="6019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BÀI 2:  …</a:t>
            </a:r>
          </a:p>
          <a:p>
            <a:pPr marL="120650" indent="-12065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BC.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OEMH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2209800"/>
            <a:ext cx="350769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OEMH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7432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0715" y="3200400"/>
            <a:ext cx="5319085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H.chữ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OEMH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OH = HM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37338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4191000"/>
            <a:ext cx="17526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AH = HC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57150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5181600"/>
            <a:ext cx="42672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AHF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4724400"/>
            <a:ext cx="685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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6172200"/>
            <a:ext cx="50292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9108" y="0"/>
            <a:ext cx="309489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35969" y="0"/>
            <a:ext cx="2708031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28600" y="228600"/>
            <a:ext cx="6705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AHC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OA = OH; AE = EC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OE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AHC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OE // = ½ HC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EM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 BC ; OH  BC   EM // OH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OEMH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OE // HM; EM // OH 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h.bình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hành</a:t>
            </a:r>
            <a:endParaRPr lang="en-US" sz="24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Mặt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OHM = 90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 OEMH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h.chữ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nhật</a:t>
            </a:r>
            <a:endParaRPr lang="en-US" sz="24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chữ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nhật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OEMH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>
              <a:buFont typeface="Symbol"/>
              <a:buChar char="Û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OH = HM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OH = ½ AH; HM = OE = ½ HC</a:t>
            </a:r>
          </a:p>
          <a:p>
            <a:pPr>
              <a:buFont typeface="Symbol"/>
              <a:buChar char="Þ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AH = HC </a:t>
            </a:r>
          </a:p>
          <a:p>
            <a:pPr>
              <a:buFont typeface="Symbol"/>
              <a:buChar char="Þ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AHC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H </a:t>
            </a:r>
          </a:p>
          <a:p>
            <a:pPr>
              <a:buFont typeface="Symbol"/>
              <a:buChar char="Þ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ACH = 45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hay ACB = 45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ACB = 45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BAC = 90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  ABC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A.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ABC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OEMH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908175" y="29972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latin typeface="Times New Roman" pitchFamily="18" charset="0"/>
                <a:cs typeface="Times New Roman" pitchFamily="18" charset="0"/>
              </a:rPr>
              <a:t>ĐN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803400" y="34290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V="1">
            <a:off x="2484438" y="1295400"/>
            <a:ext cx="3840162" cy="2095500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2484438" y="2500305"/>
            <a:ext cx="3659198" cy="91916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2484438" y="3428999"/>
            <a:ext cx="3535362" cy="76201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2484438" y="3429000"/>
            <a:ext cx="3763962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2555874" y="3429000"/>
            <a:ext cx="3921126" cy="2743200"/>
          </a:xfrm>
          <a:prstGeom prst="line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 rot="19832132">
            <a:off x="2437719" y="2069364"/>
            <a:ext cx="2957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//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 rot="20662344">
            <a:off x="3372497" y="2417319"/>
            <a:ext cx="2555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//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059113" y="3141663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altLang="en-US" b="1" dirty="0">
                <a:latin typeface="Times New Roman" pitchFamily="18" charset="0"/>
                <a:cs typeface="Times New Roman" pitchFamily="18" charset="0"/>
              </a:rPr>
              <a:t>ằ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 rot="1072227">
            <a:off x="3263057" y="3696287"/>
            <a:ext cx="27711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 rot="2076484">
            <a:off x="3275016" y="4704193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  <a:cs typeface="Times New Roman" pitchFamily="18" charset="0"/>
              </a:rPr>
              <a:t>Có 4 góc vuông, 4canh = nhau</a:t>
            </a:r>
          </a:p>
        </p:txBody>
      </p:sp>
      <p:sp>
        <p:nvSpPr>
          <p:cNvPr id="75809" name="Text Box 48"/>
          <p:cNvSpPr txBox="1">
            <a:spLocks noChangeArrowheads="1"/>
          </p:cNvSpPr>
          <p:nvPr/>
        </p:nvSpPr>
        <p:spPr bwMode="auto">
          <a:xfrm>
            <a:off x="2971800" y="0"/>
            <a:ext cx="4114800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sz="2400" b="1" dirty="0">
                <a:latin typeface="Times New Roman" pitchFamily="18" charset="0"/>
                <a:cs typeface="Times New Roman" pitchFamily="18" charset="0"/>
              </a:rPr>
              <a:t>ÔN TẬP LÝ </a:t>
            </a:r>
            <a:r>
              <a:rPr lang="vi-VN" altLang="en-US" sz="2400" b="1" dirty="0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6"/>
          <p:cNvGrpSpPr>
            <a:grpSpLocks/>
          </p:cNvGrpSpPr>
          <p:nvPr/>
        </p:nvGrpSpPr>
        <p:grpSpPr bwMode="auto">
          <a:xfrm>
            <a:off x="152400" y="2514600"/>
            <a:ext cx="1828800" cy="1447800"/>
            <a:chOff x="2304" y="0"/>
            <a:chExt cx="864" cy="672"/>
          </a:xfrm>
        </p:grpSpPr>
        <p:sp>
          <p:nvSpPr>
            <p:cNvPr id="35" name="Freeform 7"/>
            <p:cNvSpPr>
              <a:spLocks/>
            </p:cNvSpPr>
            <p:nvPr/>
          </p:nvSpPr>
          <p:spPr bwMode="auto">
            <a:xfrm>
              <a:off x="2304" y="0"/>
              <a:ext cx="864" cy="672"/>
            </a:xfrm>
            <a:custGeom>
              <a:avLst/>
              <a:gdLst/>
              <a:ahLst/>
              <a:cxnLst>
                <a:cxn ang="0">
                  <a:pos x="528" y="0"/>
                </a:cxn>
                <a:cxn ang="0">
                  <a:pos x="0" y="336"/>
                </a:cxn>
                <a:cxn ang="0">
                  <a:pos x="576" y="864"/>
                </a:cxn>
                <a:cxn ang="0">
                  <a:pos x="1008" y="240"/>
                </a:cxn>
                <a:cxn ang="0">
                  <a:pos x="528" y="0"/>
                </a:cxn>
              </a:cxnLst>
              <a:rect l="0" t="0" r="r" b="b"/>
              <a:pathLst>
                <a:path w="1008" h="864">
                  <a:moveTo>
                    <a:pt x="528" y="0"/>
                  </a:moveTo>
                  <a:lnTo>
                    <a:pt x="0" y="336"/>
                  </a:lnTo>
                  <a:lnTo>
                    <a:pt x="576" y="864"/>
                  </a:lnTo>
                  <a:lnTo>
                    <a:pt x="1008" y="240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rgbClr val="006666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8"/>
            <p:cNvSpPr txBox="1">
              <a:spLocks noChangeArrowheads="1"/>
            </p:cNvSpPr>
            <p:nvPr/>
          </p:nvSpPr>
          <p:spPr bwMode="auto">
            <a:xfrm>
              <a:off x="2604" y="83"/>
              <a:ext cx="52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 dirty="0">
                  <a:solidFill>
                    <a:schemeClr val="tx2"/>
                  </a:solidFill>
                  <a:latin typeface="Times New Roman" pitchFamily="18" charset="0"/>
                </a:rPr>
                <a:t>Tứ giác</a:t>
              </a:r>
              <a:endParaRPr lang="en-US" sz="2400" b="1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0" y="258762"/>
            <a:ext cx="449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rgbClr val="00FFCC"/>
                </a:solidFill>
                <a:latin typeface="Times New Roman" pitchFamily="18" charset="0"/>
              </a:rPr>
              <a:t>1. C</a:t>
            </a: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ác dạng tứ giác: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228600" y="76200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2800" b="1" dirty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pt-BR" sz="2800" b="1" u="sng" dirty="0">
                <a:solidFill>
                  <a:srgbClr val="00FFCC"/>
                </a:solidFill>
                <a:latin typeface="Times New Roman" pitchFamily="18" charset="0"/>
              </a:rPr>
              <a:t>Định nghĩa </a:t>
            </a:r>
            <a:r>
              <a:rPr lang="pt-BR" sz="2800" b="1" dirty="0">
                <a:solidFill>
                  <a:srgbClr val="00FFCC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grpSp>
        <p:nvGrpSpPr>
          <p:cNvPr id="39" name="Group 110"/>
          <p:cNvGrpSpPr>
            <a:grpSpLocks/>
          </p:cNvGrpSpPr>
          <p:nvPr/>
        </p:nvGrpSpPr>
        <p:grpSpPr bwMode="auto">
          <a:xfrm>
            <a:off x="6172200" y="1981200"/>
            <a:ext cx="2057400" cy="838200"/>
            <a:chOff x="4176" y="1824"/>
            <a:chExt cx="1296" cy="528"/>
          </a:xfrm>
        </p:grpSpPr>
        <p:sp>
          <p:nvSpPr>
            <p:cNvPr id="40" name="AutoShape 29"/>
            <p:cNvSpPr>
              <a:spLocks noChangeArrowheads="1"/>
            </p:cNvSpPr>
            <p:nvPr/>
          </p:nvSpPr>
          <p:spPr bwMode="auto">
            <a:xfrm>
              <a:off x="4176" y="1824"/>
              <a:ext cx="1296" cy="528"/>
            </a:xfrm>
            <a:prstGeom prst="parallelogram">
              <a:avLst>
                <a:gd name="adj" fmla="val 61364"/>
              </a:avLst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30"/>
            <p:cNvSpPr txBox="1">
              <a:spLocks noChangeArrowheads="1"/>
            </p:cNvSpPr>
            <p:nvPr/>
          </p:nvSpPr>
          <p:spPr bwMode="auto">
            <a:xfrm>
              <a:off x="4272" y="1824"/>
              <a:ext cx="105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dirty="0">
                  <a:solidFill>
                    <a:schemeClr val="tx2"/>
                  </a:solidFill>
                  <a:latin typeface="Times New Roman" pitchFamily="18" charset="0"/>
                </a:rPr>
                <a:t>     </a:t>
              </a:r>
              <a:r>
                <a:rPr lang="pt-BR" sz="24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bình hành</a:t>
              </a:r>
              <a:r>
                <a:rPr lang="pt-BR" sz="2400" dirty="0">
                  <a:solidFill>
                    <a:schemeClr val="tx2"/>
                  </a:solidFill>
                  <a:latin typeface="Times New Roman" pitchFamily="18" charset="0"/>
                </a:rPr>
                <a:t>        </a:t>
              </a:r>
              <a:endParaRPr lang="en-US" sz="2400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2" name="Group 116"/>
          <p:cNvGrpSpPr>
            <a:grpSpLocks/>
          </p:cNvGrpSpPr>
          <p:nvPr/>
        </p:nvGrpSpPr>
        <p:grpSpPr bwMode="auto">
          <a:xfrm>
            <a:off x="6096000" y="2971800"/>
            <a:ext cx="1905000" cy="914400"/>
            <a:chOff x="3958" y="3552"/>
            <a:chExt cx="1200" cy="576"/>
          </a:xfrm>
        </p:grpSpPr>
        <p:sp>
          <p:nvSpPr>
            <p:cNvPr id="43" name="AutoShape 80"/>
            <p:cNvSpPr>
              <a:spLocks noChangeArrowheads="1"/>
            </p:cNvSpPr>
            <p:nvPr/>
          </p:nvSpPr>
          <p:spPr bwMode="auto">
            <a:xfrm>
              <a:off x="3958" y="3552"/>
              <a:ext cx="1200" cy="576"/>
            </a:xfrm>
            <a:prstGeom prst="diamond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81"/>
            <p:cNvSpPr txBox="1">
              <a:spLocks noChangeArrowheads="1"/>
            </p:cNvSpPr>
            <p:nvPr/>
          </p:nvSpPr>
          <p:spPr bwMode="auto">
            <a:xfrm>
              <a:off x="4320" y="3600"/>
              <a:ext cx="76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thoi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46" name="Group 97"/>
          <p:cNvGrpSpPr>
            <a:grpSpLocks/>
          </p:cNvGrpSpPr>
          <p:nvPr/>
        </p:nvGrpSpPr>
        <p:grpSpPr bwMode="auto">
          <a:xfrm>
            <a:off x="6173067" y="4114800"/>
            <a:ext cx="2133600" cy="838200"/>
            <a:chOff x="2085" y="2736"/>
            <a:chExt cx="1056" cy="528"/>
          </a:xfrm>
        </p:grpSpPr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2191" y="2736"/>
              <a:ext cx="912" cy="528"/>
            </a:xfrm>
            <a:prstGeom prst="rect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49"/>
            <p:cNvSpPr txBox="1">
              <a:spLocks noChangeArrowheads="1"/>
            </p:cNvSpPr>
            <p:nvPr/>
          </p:nvSpPr>
          <p:spPr bwMode="auto">
            <a:xfrm>
              <a:off x="2085" y="2741"/>
              <a:ext cx="105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pt-BR" sz="2400" dirty="0">
                  <a:solidFill>
                    <a:schemeClr val="tx2"/>
                  </a:solidFill>
                  <a:latin typeface="Times New Roman" pitchFamily="18" charset="0"/>
                </a:rPr>
                <a:t>   </a:t>
              </a:r>
              <a:r>
                <a:rPr lang="pt-BR" sz="24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   chữ  nhật</a:t>
              </a:r>
              <a:endPara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49" name="Group 99"/>
          <p:cNvGrpSpPr>
            <a:grpSpLocks/>
          </p:cNvGrpSpPr>
          <p:nvPr/>
        </p:nvGrpSpPr>
        <p:grpSpPr bwMode="auto">
          <a:xfrm>
            <a:off x="6430964" y="5334000"/>
            <a:ext cx="1600200" cy="1143000"/>
            <a:chOff x="3113" y="3744"/>
            <a:chExt cx="720" cy="528"/>
          </a:xfrm>
        </p:grpSpPr>
        <p:sp>
          <p:nvSpPr>
            <p:cNvPr id="50" name="Rectangle 62"/>
            <p:cNvSpPr>
              <a:spLocks noChangeArrowheads="1"/>
            </p:cNvSpPr>
            <p:nvPr/>
          </p:nvSpPr>
          <p:spPr bwMode="auto">
            <a:xfrm>
              <a:off x="3175" y="3744"/>
              <a:ext cx="576" cy="528"/>
            </a:xfrm>
            <a:prstGeom prst="rect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Text Box 63"/>
            <p:cNvSpPr txBox="1">
              <a:spLocks noChangeArrowheads="1"/>
            </p:cNvSpPr>
            <p:nvPr/>
          </p:nvSpPr>
          <p:spPr bwMode="auto">
            <a:xfrm>
              <a:off x="3113" y="3814"/>
              <a:ext cx="72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pt-BR" sz="24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vuông</a:t>
              </a:r>
              <a:endPara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52" name="Group 89"/>
          <p:cNvGrpSpPr>
            <a:grpSpLocks/>
          </p:cNvGrpSpPr>
          <p:nvPr/>
        </p:nvGrpSpPr>
        <p:grpSpPr bwMode="auto">
          <a:xfrm>
            <a:off x="6248400" y="914400"/>
            <a:ext cx="1981200" cy="822325"/>
            <a:chOff x="2112" y="1008"/>
            <a:chExt cx="1248" cy="518"/>
          </a:xfrm>
        </p:grpSpPr>
        <p:sp>
          <p:nvSpPr>
            <p:cNvPr id="53" name="Freeform 7"/>
            <p:cNvSpPr>
              <a:spLocks/>
            </p:cNvSpPr>
            <p:nvPr/>
          </p:nvSpPr>
          <p:spPr bwMode="auto">
            <a:xfrm>
              <a:off x="2112" y="1008"/>
              <a:ext cx="1248" cy="480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576"/>
                </a:cxn>
                <a:cxn ang="0">
                  <a:pos x="1536" y="576"/>
                </a:cxn>
                <a:cxn ang="0">
                  <a:pos x="1056" y="0"/>
                </a:cxn>
                <a:cxn ang="0">
                  <a:pos x="240" y="0"/>
                </a:cxn>
              </a:cxnLst>
              <a:rect l="0" t="0" r="r" b="b"/>
              <a:pathLst>
                <a:path w="1536" h="576">
                  <a:moveTo>
                    <a:pt x="240" y="0"/>
                  </a:moveTo>
                  <a:lnTo>
                    <a:pt x="0" y="576"/>
                  </a:lnTo>
                  <a:lnTo>
                    <a:pt x="1536" y="576"/>
                  </a:lnTo>
                  <a:lnTo>
                    <a:pt x="1056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06666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2400" y="1008"/>
              <a:ext cx="91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thang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animBg="1"/>
      <p:bldP spid="4105" grpId="0" animBg="1"/>
      <p:bldP spid="4111" grpId="0" animBg="1"/>
      <p:bldP spid="4114" grpId="0" animBg="1"/>
      <p:bldP spid="4117" grpId="0" animBg="1"/>
      <p:bldP spid="4120" grpId="0" animBg="1"/>
      <p:bldP spid="4123" grpId="0"/>
      <p:bldP spid="37" grpId="0"/>
      <p:bldP spid="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76200"/>
            <a:ext cx="353763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IV. BÀI TẬP TỰ LUYỆN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144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Độ dài đường trung bình của hình thang là 26cm. Hai đáy của hình thang tỉ lệ với 9 và 4. Tính độ dài 2 đáy của hình thang.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s-E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 = 5cm, AC = 12cm.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AM.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MD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AB, ME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ADME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s-E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AM.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AC, K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 qua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I.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 qua AC.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AKCM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AKCM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3581400" y="76200"/>
            <a:ext cx="1371600" cy="1066800"/>
            <a:chOff x="2352" y="144"/>
            <a:chExt cx="864" cy="672"/>
          </a:xfrm>
        </p:grpSpPr>
        <p:sp>
          <p:nvSpPr>
            <p:cNvPr id="79875" name="Freeform 3"/>
            <p:cNvSpPr>
              <a:spLocks/>
            </p:cNvSpPr>
            <p:nvPr/>
          </p:nvSpPr>
          <p:spPr bwMode="auto">
            <a:xfrm>
              <a:off x="2352" y="144"/>
              <a:ext cx="864" cy="672"/>
            </a:xfrm>
            <a:custGeom>
              <a:avLst/>
              <a:gdLst/>
              <a:ahLst/>
              <a:cxnLst>
                <a:cxn ang="0">
                  <a:pos x="528" y="0"/>
                </a:cxn>
                <a:cxn ang="0">
                  <a:pos x="0" y="336"/>
                </a:cxn>
                <a:cxn ang="0">
                  <a:pos x="576" y="864"/>
                </a:cxn>
                <a:cxn ang="0">
                  <a:pos x="1008" y="240"/>
                </a:cxn>
                <a:cxn ang="0">
                  <a:pos x="528" y="0"/>
                </a:cxn>
              </a:cxnLst>
              <a:rect l="0" t="0" r="r" b="b"/>
              <a:pathLst>
                <a:path w="1008" h="864">
                  <a:moveTo>
                    <a:pt x="528" y="0"/>
                  </a:moveTo>
                  <a:lnTo>
                    <a:pt x="0" y="336"/>
                  </a:lnTo>
                  <a:lnTo>
                    <a:pt x="576" y="864"/>
                  </a:lnTo>
                  <a:lnTo>
                    <a:pt x="1008" y="240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rgbClr val="006666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76" name="Text Box 4"/>
            <p:cNvSpPr txBox="1">
              <a:spLocks noChangeArrowheads="1"/>
            </p:cNvSpPr>
            <p:nvPr/>
          </p:nvSpPr>
          <p:spPr bwMode="auto">
            <a:xfrm>
              <a:off x="2592" y="192"/>
              <a:ext cx="52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Tứ giác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3352800" y="1600200"/>
            <a:ext cx="1981200" cy="822325"/>
            <a:chOff x="2112" y="1008"/>
            <a:chExt cx="1248" cy="518"/>
          </a:xfrm>
        </p:grpSpPr>
        <p:sp>
          <p:nvSpPr>
            <p:cNvPr id="79879" name="Freeform 7"/>
            <p:cNvSpPr>
              <a:spLocks/>
            </p:cNvSpPr>
            <p:nvPr/>
          </p:nvSpPr>
          <p:spPr bwMode="auto">
            <a:xfrm>
              <a:off x="2112" y="1008"/>
              <a:ext cx="1248" cy="480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576"/>
                </a:cxn>
                <a:cxn ang="0">
                  <a:pos x="1536" y="576"/>
                </a:cxn>
                <a:cxn ang="0">
                  <a:pos x="1056" y="0"/>
                </a:cxn>
                <a:cxn ang="0">
                  <a:pos x="240" y="0"/>
                </a:cxn>
              </a:cxnLst>
              <a:rect l="0" t="0" r="r" b="b"/>
              <a:pathLst>
                <a:path w="1536" h="576">
                  <a:moveTo>
                    <a:pt x="240" y="0"/>
                  </a:moveTo>
                  <a:lnTo>
                    <a:pt x="0" y="576"/>
                  </a:lnTo>
                  <a:lnTo>
                    <a:pt x="1536" y="576"/>
                  </a:lnTo>
                  <a:lnTo>
                    <a:pt x="1056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06666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80" name="Text Box 8"/>
            <p:cNvSpPr txBox="1">
              <a:spLocks noChangeArrowheads="1"/>
            </p:cNvSpPr>
            <p:nvPr/>
          </p:nvSpPr>
          <p:spPr bwMode="auto">
            <a:xfrm>
              <a:off x="2400" y="1008"/>
              <a:ext cx="91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thang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133146" y="930275"/>
            <a:ext cx="2362427" cy="609600"/>
            <a:chOff x="1780" y="624"/>
            <a:chExt cx="947" cy="384"/>
          </a:xfrm>
        </p:grpSpPr>
        <p:sp>
          <p:nvSpPr>
            <p:cNvPr id="79882" name="Line 10"/>
            <p:cNvSpPr>
              <a:spLocks noChangeShapeType="1"/>
            </p:cNvSpPr>
            <p:nvPr/>
          </p:nvSpPr>
          <p:spPr bwMode="auto">
            <a:xfrm>
              <a:off x="2688" y="720"/>
              <a:ext cx="0" cy="288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83" name="Text Box 11"/>
            <p:cNvSpPr txBox="1">
              <a:spLocks noChangeArrowheads="1"/>
            </p:cNvSpPr>
            <p:nvPr/>
          </p:nvSpPr>
          <p:spPr bwMode="auto">
            <a:xfrm>
              <a:off x="1780" y="624"/>
              <a:ext cx="94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t-BR" sz="2400" b="1" dirty="0">
                  <a:solidFill>
                    <a:srgbClr val="FFFF66"/>
                  </a:solidFill>
                  <a:latin typeface="Times New Roman" pitchFamily="18" charset="0"/>
                </a:rPr>
                <a:t>Hai cạnh đối </a:t>
              </a:r>
              <a:r>
                <a:rPr lang="pt-BR" sz="2400" b="1" dirty="0" smtClean="0">
                  <a:solidFill>
                    <a:srgbClr val="FFFF66"/>
                  </a:solidFill>
                  <a:latin typeface="Times New Roman" pitchFamily="18" charset="0"/>
                </a:rPr>
                <a:t>//</a:t>
              </a:r>
              <a:endParaRPr lang="en-US" sz="2400" b="1" dirty="0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152400" y="3048000"/>
            <a:ext cx="1752600" cy="822325"/>
            <a:chOff x="192" y="1920"/>
            <a:chExt cx="1104" cy="518"/>
          </a:xfrm>
        </p:grpSpPr>
        <p:sp>
          <p:nvSpPr>
            <p:cNvPr id="79886" name="AutoShape 14"/>
            <p:cNvSpPr>
              <a:spLocks noChangeArrowheads="1"/>
            </p:cNvSpPr>
            <p:nvPr/>
          </p:nvSpPr>
          <p:spPr bwMode="auto">
            <a:xfrm rot="10800000">
              <a:off x="192" y="1950"/>
              <a:ext cx="1056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240" y="1920"/>
              <a:ext cx="105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thang cân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889" name="Line 17"/>
          <p:cNvSpPr>
            <a:spLocks noChangeShapeType="1"/>
          </p:cNvSpPr>
          <p:nvPr/>
        </p:nvSpPr>
        <p:spPr bwMode="auto">
          <a:xfrm flipH="1">
            <a:off x="1820863" y="2667000"/>
            <a:ext cx="1447800" cy="838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 rot="-1938989">
            <a:off x="1168400" y="2160588"/>
            <a:ext cx="2540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Hai góc kề một đáy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 rot="-1846625">
            <a:off x="1706563" y="3001963"/>
            <a:ext cx="2808287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Hai đườngchéo</a:t>
            </a:r>
          </a:p>
          <a:p>
            <a:pPr>
              <a:lnSpc>
                <a:spcPct val="70000"/>
              </a:lnSpc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6" name="Group 91"/>
          <p:cNvGrpSpPr>
            <a:grpSpLocks/>
          </p:cNvGrpSpPr>
          <p:nvPr/>
        </p:nvGrpSpPr>
        <p:grpSpPr bwMode="auto">
          <a:xfrm>
            <a:off x="3657600" y="2895600"/>
            <a:ext cx="2078038" cy="914400"/>
            <a:chOff x="2304" y="1824"/>
            <a:chExt cx="1309" cy="576"/>
          </a:xfrm>
        </p:grpSpPr>
        <p:sp>
          <p:nvSpPr>
            <p:cNvPr id="79894" name="Freeform 22"/>
            <p:cNvSpPr>
              <a:spLocks/>
            </p:cNvSpPr>
            <p:nvPr/>
          </p:nvSpPr>
          <p:spPr bwMode="auto">
            <a:xfrm>
              <a:off x="2304" y="1872"/>
              <a:ext cx="1309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24"/>
                </a:cxn>
                <a:cxn ang="0">
                  <a:pos x="1248" y="624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1248" h="624">
                  <a:moveTo>
                    <a:pt x="0" y="0"/>
                  </a:moveTo>
                  <a:lnTo>
                    <a:pt x="0" y="624"/>
                  </a:lnTo>
                  <a:lnTo>
                    <a:pt x="1248" y="624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66"/>
            </a:solidFill>
            <a:ln w="38100" cmpd="sng">
              <a:solidFill>
                <a:srgbClr val="00FF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2352" y="1824"/>
              <a:ext cx="120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thang vuông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897" name="Line 25"/>
          <p:cNvSpPr>
            <a:spLocks noChangeShapeType="1"/>
          </p:cNvSpPr>
          <p:nvPr/>
        </p:nvSpPr>
        <p:spPr bwMode="auto">
          <a:xfrm>
            <a:off x="3886200" y="2438400"/>
            <a:ext cx="0" cy="457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962400" y="2471738"/>
            <a:ext cx="2057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7" name="Group 110"/>
          <p:cNvGrpSpPr>
            <a:grpSpLocks/>
          </p:cNvGrpSpPr>
          <p:nvPr/>
        </p:nvGrpSpPr>
        <p:grpSpPr bwMode="auto">
          <a:xfrm>
            <a:off x="6705600" y="2895600"/>
            <a:ext cx="2057400" cy="838200"/>
            <a:chOff x="4176" y="1824"/>
            <a:chExt cx="1296" cy="528"/>
          </a:xfrm>
        </p:grpSpPr>
        <p:sp>
          <p:nvSpPr>
            <p:cNvPr id="79901" name="AutoShape 29"/>
            <p:cNvSpPr>
              <a:spLocks noChangeArrowheads="1"/>
            </p:cNvSpPr>
            <p:nvPr/>
          </p:nvSpPr>
          <p:spPr bwMode="auto">
            <a:xfrm>
              <a:off x="4176" y="1824"/>
              <a:ext cx="1296" cy="528"/>
            </a:xfrm>
            <a:prstGeom prst="parallelogram">
              <a:avLst>
                <a:gd name="adj" fmla="val 61364"/>
              </a:avLst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02" name="Text Box 30"/>
            <p:cNvSpPr txBox="1">
              <a:spLocks noChangeArrowheads="1"/>
            </p:cNvSpPr>
            <p:nvPr/>
          </p:nvSpPr>
          <p:spPr bwMode="auto">
            <a:xfrm>
              <a:off x="4320" y="1824"/>
              <a:ext cx="105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 </a:t>
              </a: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bình hành</a:t>
              </a:r>
              <a:r>
                <a:rPr lang="pt-BR" sz="2400">
                  <a:solidFill>
                    <a:schemeClr val="tx2"/>
                  </a:solidFill>
                  <a:latin typeface="Times New Roman" pitchFamily="18" charset="0"/>
                </a:rPr>
                <a:t>        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  <p:sp>
        <p:nvSpPr>
          <p:cNvPr id="79907" name="Line 35"/>
          <p:cNvSpPr>
            <a:spLocks noChangeShapeType="1"/>
          </p:cNvSpPr>
          <p:nvPr/>
        </p:nvSpPr>
        <p:spPr bwMode="auto">
          <a:xfrm>
            <a:off x="4419600" y="1143000"/>
            <a:ext cx="2514600" cy="20574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08" name="Text Box 36"/>
          <p:cNvSpPr txBox="1">
            <a:spLocks noChangeArrowheads="1"/>
          </p:cNvSpPr>
          <p:nvPr/>
        </p:nvSpPr>
        <p:spPr bwMode="auto">
          <a:xfrm>
            <a:off x="4876800" y="533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 dirty="0">
                <a:latin typeface="Times New Roman" pitchFamily="18" charset="0"/>
              </a:rPr>
              <a:t>Các cạnh đối </a:t>
            </a:r>
            <a:r>
              <a:rPr lang="pt-BR" sz="2400" b="1" dirty="0" smtClean="0">
                <a:latin typeface="Times New Roman" pitchFamily="18" charset="0"/>
              </a:rPr>
              <a:t>//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4876800" y="8382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 dirty="0">
                <a:latin typeface="Times New Roman" pitchFamily="18" charset="0"/>
              </a:rPr>
              <a:t>Các cạnh đối bằng nhau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79910" name="Text Box 38"/>
          <p:cNvSpPr txBox="1">
            <a:spLocks noChangeArrowheads="1"/>
          </p:cNvSpPr>
          <p:nvPr/>
        </p:nvSpPr>
        <p:spPr bwMode="auto">
          <a:xfrm>
            <a:off x="4800600" y="1295400"/>
            <a:ext cx="403860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 dirty="0">
                <a:latin typeface="Times New Roman" pitchFamily="18" charset="0"/>
              </a:rPr>
              <a:t>Hai cạnh đối </a:t>
            </a:r>
            <a:r>
              <a:rPr lang="pt-BR" sz="2400" b="1" dirty="0" smtClean="0">
                <a:latin typeface="Times New Roman" pitchFamily="18" charset="0"/>
              </a:rPr>
              <a:t>// và bằng </a:t>
            </a:r>
            <a:r>
              <a:rPr lang="pt-BR" sz="2400" b="1" dirty="0">
                <a:latin typeface="Times New Roman" pitchFamily="18" charset="0"/>
              </a:rPr>
              <a:t>nhau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79911" name="Text Box 39"/>
          <p:cNvSpPr txBox="1">
            <a:spLocks noChangeArrowheads="1"/>
          </p:cNvSpPr>
          <p:nvPr/>
        </p:nvSpPr>
        <p:spPr bwMode="auto">
          <a:xfrm>
            <a:off x="5486400" y="1676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 dirty="0">
                <a:latin typeface="Times New Roman" pitchFamily="18" charset="0"/>
              </a:rPr>
              <a:t>Các góc đối bằng nhau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5867400" y="2065338"/>
            <a:ext cx="3200400" cy="875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 dirty="0">
                <a:latin typeface="Times New Roman" pitchFamily="18" charset="0"/>
              </a:rPr>
              <a:t>Hai đường chéo cắt nhau tại trung điểm mỗi đường</a:t>
            </a:r>
            <a:endParaRPr lang="en-US" sz="2400" b="1" dirty="0">
              <a:latin typeface="Times New Roman" pitchFamily="18" charset="0"/>
            </a:endParaRP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3429000" y="4267200"/>
            <a:ext cx="1676400" cy="914400"/>
            <a:chOff x="2160" y="2688"/>
            <a:chExt cx="1056" cy="576"/>
          </a:xfrm>
        </p:grpSpPr>
        <p:sp>
          <p:nvSpPr>
            <p:cNvPr id="79920" name="Rectangle 48"/>
            <p:cNvSpPr>
              <a:spLocks noChangeArrowheads="1"/>
            </p:cNvSpPr>
            <p:nvPr/>
          </p:nvSpPr>
          <p:spPr bwMode="auto">
            <a:xfrm>
              <a:off x="2160" y="2736"/>
              <a:ext cx="912" cy="528"/>
            </a:xfrm>
            <a:prstGeom prst="rect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21" name="Text Box 49"/>
            <p:cNvSpPr txBox="1">
              <a:spLocks noChangeArrowheads="1"/>
            </p:cNvSpPr>
            <p:nvPr/>
          </p:nvSpPr>
          <p:spPr bwMode="auto">
            <a:xfrm>
              <a:off x="2160" y="2688"/>
              <a:ext cx="105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dirty="0">
                  <a:solidFill>
                    <a:schemeClr val="tx2"/>
                  </a:solidFill>
                  <a:latin typeface="Times New Roman" pitchFamily="18" charset="0"/>
                </a:rPr>
                <a:t>   </a:t>
              </a:r>
              <a:r>
                <a:rPr lang="pt-BR" sz="24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           chữ  nhật</a:t>
              </a:r>
              <a:endPara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26" name="Line 54"/>
          <p:cNvSpPr>
            <a:spLocks noChangeShapeType="1"/>
          </p:cNvSpPr>
          <p:nvPr/>
        </p:nvSpPr>
        <p:spPr bwMode="auto">
          <a:xfrm flipH="1">
            <a:off x="4953000" y="3962400"/>
            <a:ext cx="1371600" cy="6096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27" name="Text Box 55"/>
          <p:cNvSpPr txBox="1">
            <a:spLocks noChangeArrowheads="1"/>
          </p:cNvSpPr>
          <p:nvPr/>
        </p:nvSpPr>
        <p:spPr bwMode="auto">
          <a:xfrm rot="-1532261">
            <a:off x="4862513" y="3681413"/>
            <a:ext cx="2055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28" name="Text Box 56"/>
          <p:cNvSpPr txBox="1">
            <a:spLocks noChangeArrowheads="1"/>
          </p:cNvSpPr>
          <p:nvPr/>
        </p:nvSpPr>
        <p:spPr bwMode="auto">
          <a:xfrm rot="-1468672">
            <a:off x="4933950" y="4121150"/>
            <a:ext cx="25336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9" name="Group 93"/>
          <p:cNvGrpSpPr>
            <a:grpSpLocks/>
          </p:cNvGrpSpPr>
          <p:nvPr/>
        </p:nvGrpSpPr>
        <p:grpSpPr bwMode="auto">
          <a:xfrm>
            <a:off x="914400" y="3587750"/>
            <a:ext cx="2336800" cy="1381125"/>
            <a:chOff x="576" y="2260"/>
            <a:chExt cx="1472" cy="870"/>
          </a:xfrm>
        </p:grpSpPr>
        <p:sp>
          <p:nvSpPr>
            <p:cNvPr id="79930" name="Line 58"/>
            <p:cNvSpPr>
              <a:spLocks noChangeShapeType="1"/>
            </p:cNvSpPr>
            <p:nvPr/>
          </p:nvSpPr>
          <p:spPr bwMode="auto">
            <a:xfrm rot="-867619">
              <a:off x="576" y="2260"/>
              <a:ext cx="1472" cy="870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931" name="Text Box 59"/>
            <p:cNvSpPr txBox="1">
              <a:spLocks noChangeArrowheads="1"/>
            </p:cNvSpPr>
            <p:nvPr/>
          </p:nvSpPr>
          <p:spPr bwMode="auto">
            <a:xfrm rot="923502">
              <a:off x="673" y="2714"/>
              <a:ext cx="1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rgbClr val="FFFF66"/>
                  </a:solidFill>
                  <a:latin typeface="Times New Roman" pitchFamily="18" charset="0"/>
                </a:rPr>
                <a:t>1 góc vuông</a:t>
              </a:r>
              <a:endParaRPr lang="en-US" sz="2400" b="1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99"/>
          <p:cNvGrpSpPr>
            <a:grpSpLocks/>
          </p:cNvGrpSpPr>
          <p:nvPr/>
        </p:nvGrpSpPr>
        <p:grpSpPr bwMode="auto">
          <a:xfrm>
            <a:off x="3505200" y="5943600"/>
            <a:ext cx="1143000" cy="838200"/>
            <a:chOff x="3168" y="3744"/>
            <a:chExt cx="720" cy="528"/>
          </a:xfrm>
        </p:grpSpPr>
        <p:sp>
          <p:nvSpPr>
            <p:cNvPr id="79934" name="Rectangle 62"/>
            <p:cNvSpPr>
              <a:spLocks noChangeArrowheads="1"/>
            </p:cNvSpPr>
            <p:nvPr/>
          </p:nvSpPr>
          <p:spPr bwMode="auto">
            <a:xfrm>
              <a:off x="3168" y="3744"/>
              <a:ext cx="576" cy="528"/>
            </a:xfrm>
            <a:prstGeom prst="rect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35" name="Text Box 63"/>
            <p:cNvSpPr txBox="1">
              <a:spLocks noChangeArrowheads="1"/>
            </p:cNvSpPr>
            <p:nvPr/>
          </p:nvSpPr>
          <p:spPr bwMode="auto">
            <a:xfrm>
              <a:off x="3168" y="3744"/>
              <a:ext cx="72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vuông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37" name="Line 65"/>
          <p:cNvSpPr>
            <a:spLocks noChangeShapeType="1"/>
          </p:cNvSpPr>
          <p:nvPr/>
        </p:nvSpPr>
        <p:spPr bwMode="auto">
          <a:xfrm rot="874990" flipH="1">
            <a:off x="4513263" y="5643563"/>
            <a:ext cx="1905000" cy="838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 rot="-700287">
            <a:off x="4408488" y="5570538"/>
            <a:ext cx="2103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góc vuông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39" name="Text Box 67"/>
          <p:cNvSpPr txBox="1">
            <a:spLocks noChangeArrowheads="1"/>
          </p:cNvSpPr>
          <p:nvPr/>
        </p:nvSpPr>
        <p:spPr bwMode="auto">
          <a:xfrm rot="-558866">
            <a:off x="4445000" y="5964238"/>
            <a:ext cx="2438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1" name="Line 69"/>
          <p:cNvSpPr>
            <a:spLocks noChangeShapeType="1"/>
          </p:cNvSpPr>
          <p:nvPr/>
        </p:nvSpPr>
        <p:spPr bwMode="auto">
          <a:xfrm>
            <a:off x="3962400" y="5181600"/>
            <a:ext cx="0" cy="7620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42" name="Text Box 70"/>
          <p:cNvSpPr txBox="1">
            <a:spLocks noChangeArrowheads="1"/>
          </p:cNvSpPr>
          <p:nvPr/>
        </p:nvSpPr>
        <p:spPr bwMode="auto">
          <a:xfrm>
            <a:off x="0" y="50292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 Hai cạnh kề bằng nhau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0" y="52578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 2 đường chéo vuông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44" name="Text Box 72"/>
          <p:cNvSpPr txBox="1">
            <a:spLocks noChangeArrowheads="1"/>
          </p:cNvSpPr>
          <p:nvPr/>
        </p:nvSpPr>
        <p:spPr bwMode="auto">
          <a:xfrm>
            <a:off x="0" y="5578475"/>
            <a:ext cx="3962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đường chéo là phân giác của một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5105400" y="152400"/>
            <a:ext cx="4073525" cy="5867400"/>
            <a:chOff x="3408" y="144"/>
            <a:chExt cx="2374" cy="3360"/>
          </a:xfrm>
        </p:grpSpPr>
        <p:sp>
          <p:nvSpPr>
            <p:cNvPr id="79946" name="Text Box 74"/>
            <p:cNvSpPr txBox="1">
              <a:spLocks noChangeArrowheads="1"/>
            </p:cNvSpPr>
            <p:nvPr/>
          </p:nvSpPr>
          <p:spPr bwMode="auto">
            <a:xfrm>
              <a:off x="3718" y="144"/>
              <a:ext cx="2064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 dirty="0">
                  <a:latin typeface="Times New Roman" pitchFamily="18" charset="0"/>
                </a:rPr>
                <a:t>Bốn cạnh bằng nhau</a:t>
              </a:r>
              <a:endParaRPr lang="en-US" sz="2400" b="1" dirty="0">
                <a:latin typeface="Times New Roman" pitchFamily="18" charset="0"/>
              </a:endParaRPr>
            </a:p>
          </p:txBody>
        </p:sp>
        <p:grpSp>
          <p:nvGrpSpPr>
            <p:cNvPr id="12" name="Group 76"/>
            <p:cNvGrpSpPr>
              <a:grpSpLocks/>
            </p:cNvGrpSpPr>
            <p:nvPr/>
          </p:nvGrpSpPr>
          <p:grpSpPr bwMode="auto">
            <a:xfrm>
              <a:off x="3408" y="432"/>
              <a:ext cx="2326" cy="3072"/>
              <a:chOff x="3290" y="432"/>
              <a:chExt cx="2326" cy="2880"/>
            </a:xfrm>
          </p:grpSpPr>
          <p:cxnSp>
            <p:nvCxnSpPr>
              <p:cNvPr id="79949" name="AutoShape 77"/>
              <p:cNvCxnSpPr>
                <a:cxnSpLocks noChangeShapeType="1"/>
              </p:cNvCxnSpPr>
              <p:nvPr/>
            </p:nvCxnSpPr>
            <p:spPr bwMode="auto">
              <a:xfrm>
                <a:off x="3290" y="432"/>
                <a:ext cx="2326" cy="0"/>
              </a:xfrm>
              <a:prstGeom prst="straightConnector1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79950" name="AutoShape 78"/>
              <p:cNvCxnSpPr>
                <a:cxnSpLocks noChangeShapeType="1"/>
                <a:endCxn id="79952" idx="3"/>
              </p:cNvCxnSpPr>
              <p:nvPr/>
            </p:nvCxnSpPr>
            <p:spPr bwMode="auto">
              <a:xfrm rot="5400000">
                <a:off x="4008" y="1704"/>
                <a:ext cx="2880" cy="336"/>
              </a:xfrm>
              <a:prstGeom prst="bentConnector2">
                <a:avLst/>
              </a:prstGeom>
              <a:noFill/>
              <a:ln w="38100">
                <a:solidFill>
                  <a:srgbClr val="FF0066"/>
                </a:solidFill>
                <a:miter lim="800000"/>
                <a:headEnd/>
                <a:tailEnd type="triangle" w="med" len="med"/>
              </a:ln>
              <a:effectLst/>
            </p:spPr>
          </p:cxnSp>
        </p:grp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6477000" y="5638800"/>
            <a:ext cx="1905000" cy="914400"/>
            <a:chOff x="3958" y="3552"/>
            <a:chExt cx="1200" cy="576"/>
          </a:xfrm>
        </p:grpSpPr>
        <p:sp>
          <p:nvSpPr>
            <p:cNvPr id="79952" name="AutoShape 80"/>
            <p:cNvSpPr>
              <a:spLocks noChangeArrowheads="1"/>
            </p:cNvSpPr>
            <p:nvPr/>
          </p:nvSpPr>
          <p:spPr bwMode="auto">
            <a:xfrm>
              <a:off x="3958" y="3552"/>
              <a:ext cx="1200" cy="576"/>
            </a:xfrm>
            <a:prstGeom prst="diamond">
              <a:avLst/>
            </a:prstGeom>
            <a:solidFill>
              <a:srgbClr val="006666"/>
            </a:solidFill>
            <a:ln w="38100">
              <a:solidFill>
                <a:srgbClr val="00FF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953" name="Text Box 81"/>
            <p:cNvSpPr txBox="1">
              <a:spLocks noChangeArrowheads="1"/>
            </p:cNvSpPr>
            <p:nvPr/>
          </p:nvSpPr>
          <p:spPr bwMode="auto">
            <a:xfrm>
              <a:off x="4320" y="3600"/>
              <a:ext cx="76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effectLst>
                    <a:outerShdw blurRad="38100" dist="38100" dir="2700000" algn="tl">
                      <a:srgbClr val="AF273E"/>
                    </a:outerShdw>
                  </a:effectLst>
                  <a:latin typeface="Times New Roman" pitchFamily="18" charset="0"/>
                </a:rPr>
                <a:t>Hình thoi</a:t>
              </a:r>
              <a:endPara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AF273E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955" name="Line 83"/>
          <p:cNvSpPr>
            <a:spLocks noChangeShapeType="1"/>
          </p:cNvSpPr>
          <p:nvPr/>
        </p:nvSpPr>
        <p:spPr bwMode="auto">
          <a:xfrm flipH="1">
            <a:off x="6705600" y="3886200"/>
            <a:ext cx="34925" cy="19050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56" name="Text Box 84"/>
          <p:cNvSpPr txBox="1">
            <a:spLocks noChangeArrowheads="1"/>
          </p:cNvSpPr>
          <p:nvPr/>
        </p:nvSpPr>
        <p:spPr bwMode="auto">
          <a:xfrm>
            <a:off x="6740525" y="3709988"/>
            <a:ext cx="2438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pt-BR" sz="2400" b="1" dirty="0">
                <a:solidFill>
                  <a:srgbClr val="FFFF66"/>
                </a:solidFill>
                <a:latin typeface="Times New Roman" pitchFamily="18" charset="0"/>
              </a:rPr>
              <a:t>Hai cạnh kề bằng nhau</a:t>
            </a:r>
            <a:endParaRPr lang="en-US" sz="2400" b="1" dirty="0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57" name="Text Box 85"/>
          <p:cNvSpPr txBox="1">
            <a:spLocks noChangeArrowheads="1"/>
          </p:cNvSpPr>
          <p:nvPr/>
        </p:nvSpPr>
        <p:spPr bwMode="auto">
          <a:xfrm>
            <a:off x="6781800" y="4889500"/>
            <a:ext cx="2438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1 đường chéo là phân giác của một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58" name="Text Box 86"/>
          <p:cNvSpPr txBox="1">
            <a:spLocks noChangeArrowheads="1"/>
          </p:cNvSpPr>
          <p:nvPr/>
        </p:nvSpPr>
        <p:spPr bwMode="auto">
          <a:xfrm>
            <a:off x="6740525" y="4346575"/>
            <a:ext cx="24384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pt-BR" sz="2400" b="1">
                <a:solidFill>
                  <a:srgbClr val="FFFF66"/>
                </a:solidFill>
                <a:latin typeface="Times New Roman" pitchFamily="18" charset="0"/>
              </a:rPr>
              <a:t>2 đường chéo vuông góc</a:t>
            </a:r>
            <a:endParaRPr lang="en-US" sz="2400" b="1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79991" name="Text Box 119"/>
          <p:cNvSpPr txBox="1">
            <a:spLocks noChangeArrowheads="1"/>
          </p:cNvSpPr>
          <p:nvPr/>
        </p:nvSpPr>
        <p:spPr bwMode="auto">
          <a:xfrm>
            <a:off x="377101" y="-80665"/>
            <a:ext cx="2747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 b="1" u="sng" dirty="0" smtClean="0">
                <a:solidFill>
                  <a:srgbClr val="00FFCC"/>
                </a:solidFill>
                <a:latin typeface="Times New Roman" pitchFamily="18" charset="0"/>
              </a:rPr>
              <a:t>SƠ ĐỒ TỨ GIÁC:</a:t>
            </a:r>
            <a:endParaRPr lang="en-US" sz="24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grpSp>
        <p:nvGrpSpPr>
          <p:cNvPr id="14" name="Group 129"/>
          <p:cNvGrpSpPr>
            <a:grpSpLocks/>
          </p:cNvGrpSpPr>
          <p:nvPr/>
        </p:nvGrpSpPr>
        <p:grpSpPr bwMode="auto">
          <a:xfrm>
            <a:off x="80963" y="228600"/>
            <a:ext cx="3548062" cy="4724400"/>
            <a:chOff x="51" y="144"/>
            <a:chExt cx="2235" cy="297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509" y="144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pt-BR" sz="2400" b="1">
                  <a:solidFill>
                    <a:srgbClr val="FFFF66"/>
                  </a:solidFill>
                  <a:latin typeface="Times New Roman" pitchFamily="18" charset="0"/>
                </a:rPr>
                <a:t>Ba góc vuông</a:t>
              </a:r>
              <a:endParaRPr lang="en-US" sz="2400" b="1">
                <a:solidFill>
                  <a:srgbClr val="FFFF66"/>
                </a:solidFill>
                <a:latin typeface="Times New Roman" pitchFamily="18" charset="0"/>
              </a:endParaRPr>
            </a:p>
          </p:txBody>
        </p:sp>
        <p:sp>
          <p:nvSpPr>
            <p:cNvPr id="79993" name="Line 121"/>
            <p:cNvSpPr>
              <a:spLocks noChangeShapeType="1"/>
            </p:cNvSpPr>
            <p:nvPr/>
          </p:nvSpPr>
          <p:spPr bwMode="auto">
            <a:xfrm>
              <a:off x="69" y="3120"/>
              <a:ext cx="2063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9995" name="Line 123"/>
            <p:cNvSpPr>
              <a:spLocks noChangeShapeType="1"/>
            </p:cNvSpPr>
            <p:nvPr/>
          </p:nvSpPr>
          <p:spPr bwMode="auto">
            <a:xfrm>
              <a:off x="60" y="432"/>
              <a:ext cx="0" cy="2688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0000" name="Line 128"/>
            <p:cNvSpPr>
              <a:spLocks noChangeShapeType="1"/>
            </p:cNvSpPr>
            <p:nvPr/>
          </p:nvSpPr>
          <p:spPr bwMode="auto">
            <a:xfrm>
              <a:off x="51" y="432"/>
              <a:ext cx="2235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9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9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9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7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7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500"/>
                                        <p:tgtEl>
                                          <p:spTgt spid="7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9" grpId="0" animBg="1"/>
      <p:bldP spid="79897" grpId="0" animBg="1"/>
      <p:bldP spid="79898" grpId="0"/>
      <p:bldP spid="79907" grpId="0" animBg="1"/>
      <p:bldP spid="79908" grpId="0"/>
      <p:bldP spid="79909" grpId="0"/>
      <p:bldP spid="79910" grpId="0"/>
      <p:bldP spid="79911" grpId="0"/>
      <p:bldP spid="79912" grpId="0"/>
      <p:bldP spid="79926" grpId="0" animBg="1"/>
      <p:bldP spid="79927" grpId="0"/>
      <p:bldP spid="79928" grpId="0"/>
      <p:bldP spid="79937" grpId="0" animBg="1"/>
      <p:bldP spid="79939" grpId="0"/>
      <p:bldP spid="79941" grpId="0" animBg="1"/>
      <p:bldP spid="79942" grpId="0"/>
      <p:bldP spid="79943" grpId="0"/>
      <p:bldP spid="79944" grpId="0"/>
      <p:bldP spid="79955" grpId="0" animBg="1"/>
      <p:bldP spid="79956" grpId="0"/>
      <p:bldP spid="79957" grpId="0"/>
      <p:bldP spid="799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76200" y="2286000"/>
            <a:ext cx="556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rgbClr val="FFCC66"/>
                </a:solidFill>
                <a:latin typeface="Times New Roman" pitchFamily="18" charset="0"/>
              </a:rPr>
              <a:t>2. </a:t>
            </a:r>
            <a:r>
              <a:rPr lang="pt-BR" sz="3200" b="1" u="sng" dirty="0">
                <a:solidFill>
                  <a:srgbClr val="FFCC66"/>
                </a:solidFill>
                <a:latin typeface="Times New Roman" pitchFamily="18" charset="0"/>
              </a:rPr>
              <a:t>Đường trung bình:</a:t>
            </a:r>
            <a:endParaRPr lang="en-US" sz="3200" b="1" u="sng" dirty="0">
              <a:solidFill>
                <a:srgbClr val="FFCC66"/>
              </a:solidFill>
              <a:latin typeface="Times New Roman" pitchFamily="18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693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rgbClr val="00FFCC"/>
                </a:solidFill>
                <a:latin typeface="Times New Roman" pitchFamily="18" charset="0"/>
              </a:rPr>
              <a:t>a) </a:t>
            </a: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Đường trung bình của tam giác: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-76200" y="3352800"/>
            <a:ext cx="3429000" cy="2438400"/>
            <a:chOff x="-48" y="2112"/>
            <a:chExt cx="2160" cy="1536"/>
          </a:xfrm>
        </p:grpSpPr>
        <p:sp>
          <p:nvSpPr>
            <p:cNvPr id="56327" name="Line 7"/>
            <p:cNvSpPr>
              <a:spLocks noChangeShapeType="1"/>
            </p:cNvSpPr>
            <p:nvPr/>
          </p:nvSpPr>
          <p:spPr bwMode="auto">
            <a:xfrm>
              <a:off x="366" y="2976"/>
              <a:ext cx="96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326" name="Freeform 6"/>
            <p:cNvSpPr>
              <a:spLocks/>
            </p:cNvSpPr>
            <p:nvPr/>
          </p:nvSpPr>
          <p:spPr bwMode="auto">
            <a:xfrm>
              <a:off x="144" y="2400"/>
              <a:ext cx="1776" cy="1056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0" y="1056"/>
                </a:cxn>
                <a:cxn ang="0">
                  <a:pos x="1776" y="1056"/>
                </a:cxn>
                <a:cxn ang="0">
                  <a:pos x="480" y="0"/>
                </a:cxn>
              </a:cxnLst>
              <a:rect l="0" t="0" r="r" b="b"/>
              <a:pathLst>
                <a:path w="1776" h="1056">
                  <a:moveTo>
                    <a:pt x="480" y="0"/>
                  </a:moveTo>
                  <a:lnTo>
                    <a:pt x="0" y="1056"/>
                  </a:lnTo>
                  <a:lnTo>
                    <a:pt x="1776" y="1056"/>
                  </a:lnTo>
                  <a:lnTo>
                    <a:pt x="48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332" name="Text Box 12"/>
            <p:cNvSpPr txBox="1">
              <a:spLocks noChangeArrowheads="1"/>
            </p:cNvSpPr>
            <p:nvPr/>
          </p:nvSpPr>
          <p:spPr bwMode="auto">
            <a:xfrm>
              <a:off x="1248" y="264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2400" b="1">
                  <a:solidFill>
                    <a:schemeClr val="tx2"/>
                  </a:solidFill>
                  <a:latin typeface=".VnTime" pitchFamily="34" charset="0"/>
                </a:rPr>
                <a:t>E</a:t>
              </a:r>
              <a:endParaRPr lang="en-US" sz="2400" b="1">
                <a:solidFill>
                  <a:schemeClr val="tx2"/>
                </a:solidFill>
                <a:latin typeface=".VnTime" pitchFamily="34" charset="0"/>
              </a:endParaRPr>
            </a:p>
          </p:txBody>
        </p:sp>
        <p:grpSp>
          <p:nvGrpSpPr>
            <p:cNvPr id="3" name="Group 56"/>
            <p:cNvGrpSpPr>
              <a:grpSpLocks/>
            </p:cNvGrpSpPr>
            <p:nvPr/>
          </p:nvGrpSpPr>
          <p:grpSpPr bwMode="auto">
            <a:xfrm>
              <a:off x="-48" y="2112"/>
              <a:ext cx="2160" cy="1536"/>
              <a:chOff x="-48" y="2112"/>
              <a:chExt cx="2160" cy="1536"/>
            </a:xfrm>
          </p:grpSpPr>
          <p:sp>
            <p:nvSpPr>
              <p:cNvPr id="56328" name="Text Box 8"/>
              <p:cNvSpPr txBox="1">
                <a:spLocks noChangeArrowheads="1"/>
              </p:cNvSpPr>
              <p:nvPr/>
            </p:nvSpPr>
            <p:spPr bwMode="auto">
              <a:xfrm>
                <a:off x="-48" y="3360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tx2"/>
                    </a:solidFill>
                    <a:latin typeface=".VnTime" pitchFamily="34" charset="0"/>
                  </a:rPr>
                  <a:t>B</a:t>
                </a:r>
                <a:endParaRPr lang="en-US" sz="2400" b="1">
                  <a:solidFill>
                    <a:schemeClr val="tx2"/>
                  </a:solidFill>
                  <a:latin typeface=".VnTime" pitchFamily="34" charset="0"/>
                </a:endParaRPr>
              </a:p>
            </p:txBody>
          </p:sp>
          <p:sp>
            <p:nvSpPr>
              <p:cNvPr id="56330" name="Text Box 10"/>
              <p:cNvSpPr txBox="1">
                <a:spLocks noChangeArrowheads="1"/>
              </p:cNvSpPr>
              <p:nvPr/>
            </p:nvSpPr>
            <p:spPr bwMode="auto">
              <a:xfrm>
                <a:off x="1872" y="331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tx2"/>
                    </a:solidFill>
                    <a:latin typeface=".VnTime" pitchFamily="34" charset="0"/>
                  </a:rPr>
                  <a:t>C</a:t>
                </a:r>
                <a:endParaRPr lang="en-US" sz="2400" b="1">
                  <a:solidFill>
                    <a:schemeClr val="tx2"/>
                  </a:solidFill>
                  <a:latin typeface=".VnTime" pitchFamily="34" charset="0"/>
                </a:endParaRPr>
              </a:p>
            </p:txBody>
          </p:sp>
          <p:sp>
            <p:nvSpPr>
              <p:cNvPr id="56333" name="Text Box 13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tx2"/>
                    </a:solidFill>
                    <a:latin typeface=".VnTime" pitchFamily="34" charset="0"/>
                  </a:rPr>
                  <a:t>A</a:t>
                </a:r>
                <a:endParaRPr lang="en-US" sz="2400" b="1">
                  <a:solidFill>
                    <a:schemeClr val="tx2"/>
                  </a:solidFill>
                  <a:latin typeface=".VnTime" pitchFamily="34" charset="0"/>
                </a:endParaRPr>
              </a:p>
            </p:txBody>
          </p:sp>
        </p:grpSp>
        <p:grpSp>
          <p:nvGrpSpPr>
            <p:cNvPr id="4" name="Group 57"/>
            <p:cNvGrpSpPr>
              <a:grpSpLocks/>
            </p:cNvGrpSpPr>
            <p:nvPr/>
          </p:nvGrpSpPr>
          <p:grpSpPr bwMode="auto">
            <a:xfrm>
              <a:off x="144" y="2592"/>
              <a:ext cx="1536" cy="672"/>
              <a:chOff x="144" y="2592"/>
              <a:chExt cx="1536" cy="672"/>
            </a:xfrm>
          </p:grpSpPr>
          <p:sp>
            <p:nvSpPr>
              <p:cNvPr id="56329" name="Text Box 9"/>
              <p:cNvSpPr txBox="1">
                <a:spLocks noChangeArrowheads="1"/>
              </p:cNvSpPr>
              <p:nvPr/>
            </p:nvSpPr>
            <p:spPr bwMode="auto">
              <a:xfrm>
                <a:off x="144" y="2640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2400" b="1">
                    <a:solidFill>
                      <a:schemeClr val="tx2"/>
                    </a:solidFill>
                    <a:latin typeface=".VnTime" pitchFamily="34" charset="0"/>
                  </a:rPr>
                  <a:t>D</a:t>
                </a:r>
                <a:endParaRPr lang="en-US" sz="2400" b="1">
                  <a:solidFill>
                    <a:schemeClr val="tx2"/>
                  </a:solidFill>
                  <a:latin typeface=".VnTime" pitchFamily="34" charset="0"/>
                </a:endParaRPr>
              </a:p>
            </p:txBody>
          </p:sp>
          <p:sp>
            <p:nvSpPr>
              <p:cNvPr id="56335" name="Line 15"/>
              <p:cNvSpPr>
                <a:spLocks noChangeShapeType="1"/>
              </p:cNvSpPr>
              <p:nvPr/>
            </p:nvSpPr>
            <p:spPr bwMode="auto">
              <a:xfrm>
                <a:off x="240" y="3072"/>
                <a:ext cx="96" cy="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36" name="Line 16"/>
              <p:cNvSpPr>
                <a:spLocks noChangeShapeType="1"/>
              </p:cNvSpPr>
              <p:nvPr/>
            </p:nvSpPr>
            <p:spPr bwMode="auto">
              <a:xfrm>
                <a:off x="432" y="2640"/>
                <a:ext cx="96" cy="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" name="Group 19"/>
              <p:cNvGrpSpPr>
                <a:grpSpLocks/>
              </p:cNvGrpSpPr>
              <p:nvPr/>
            </p:nvGrpSpPr>
            <p:grpSpPr bwMode="auto">
              <a:xfrm rot="4667723">
                <a:off x="864" y="2592"/>
                <a:ext cx="144" cy="144"/>
                <a:chOff x="960" y="1584"/>
                <a:chExt cx="144" cy="144"/>
              </a:xfrm>
            </p:grpSpPr>
            <p:sp>
              <p:nvSpPr>
                <p:cNvPr id="56337" name="Line 17"/>
                <p:cNvSpPr>
                  <a:spLocks noChangeShapeType="1"/>
                </p:cNvSpPr>
                <p:nvPr/>
              </p:nvSpPr>
              <p:spPr bwMode="auto">
                <a:xfrm>
                  <a:off x="1008" y="1584"/>
                  <a:ext cx="96" cy="96"/>
                </a:xfrm>
                <a:prstGeom prst="line">
                  <a:avLst/>
                </a:prstGeom>
                <a:noFill/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38" name="Line 18"/>
                <p:cNvSpPr>
                  <a:spLocks noChangeShapeType="1"/>
                </p:cNvSpPr>
                <p:nvPr/>
              </p:nvSpPr>
              <p:spPr bwMode="auto">
                <a:xfrm>
                  <a:off x="960" y="1632"/>
                  <a:ext cx="96" cy="96"/>
                </a:xfrm>
                <a:prstGeom prst="line">
                  <a:avLst/>
                </a:prstGeom>
                <a:noFill/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20"/>
              <p:cNvGrpSpPr>
                <a:grpSpLocks/>
              </p:cNvGrpSpPr>
              <p:nvPr/>
            </p:nvGrpSpPr>
            <p:grpSpPr bwMode="auto">
              <a:xfrm rot="4667723">
                <a:off x="1536" y="3120"/>
                <a:ext cx="144" cy="144"/>
                <a:chOff x="960" y="1584"/>
                <a:chExt cx="144" cy="144"/>
              </a:xfrm>
            </p:grpSpPr>
            <p:sp>
              <p:nvSpPr>
                <p:cNvPr id="56341" name="Line 21"/>
                <p:cNvSpPr>
                  <a:spLocks noChangeShapeType="1"/>
                </p:cNvSpPr>
                <p:nvPr/>
              </p:nvSpPr>
              <p:spPr bwMode="auto">
                <a:xfrm>
                  <a:off x="1008" y="1584"/>
                  <a:ext cx="96" cy="96"/>
                </a:xfrm>
                <a:prstGeom prst="line">
                  <a:avLst/>
                </a:prstGeom>
                <a:noFill/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42" name="Line 22"/>
                <p:cNvSpPr>
                  <a:spLocks noChangeShapeType="1"/>
                </p:cNvSpPr>
                <p:nvPr/>
              </p:nvSpPr>
              <p:spPr bwMode="auto">
                <a:xfrm>
                  <a:off x="960" y="1632"/>
                  <a:ext cx="96" cy="96"/>
                </a:xfrm>
                <a:prstGeom prst="line">
                  <a:avLst/>
                </a:prstGeom>
                <a:noFill/>
                <a:ln w="38100">
                  <a:solidFill>
                    <a:srgbClr val="FF66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876800" y="3429000"/>
            <a:ext cx="68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  <a:latin typeface=".VnTime" pitchFamily="34" charset="0"/>
                <a:sym typeface="Symbol" pitchFamily="18" charset="2"/>
              </a:rPr>
              <a:t>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5562600" y="3422650"/>
            <a:ext cx="3505200" cy="1066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DE là đường trung bình  của </a:t>
            </a: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ABC.</a:t>
            </a: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en-US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3352800" y="5562600"/>
            <a:ext cx="350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chemeClr val="tx2"/>
                </a:solidFill>
                <a:latin typeface="Times New Roman" pitchFamily="18" charset="0"/>
              </a:rPr>
              <a:t>DE là đường trung bình của </a:t>
            </a:r>
            <a:r>
              <a:rPr lang="pt-BR" sz="3200" b="1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ABC</a:t>
            </a:r>
            <a:r>
              <a:rPr lang="pt-BR" sz="32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en-US" sz="32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6705600" y="5699125"/>
            <a:ext cx="68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  <a:latin typeface=".VnTime" pitchFamily="34" charset="0"/>
                <a:sym typeface="Symbol" pitchFamily="18" charset="2"/>
              </a:rPr>
              <a:t></a:t>
            </a:r>
          </a:p>
        </p:txBody>
      </p:sp>
      <p:graphicFrame>
        <p:nvGraphicFramePr>
          <p:cNvPr id="56356" name="Object 36"/>
          <p:cNvGraphicFramePr>
            <a:graphicFrameLocks noChangeAspect="1"/>
          </p:cNvGraphicFramePr>
          <p:nvPr/>
        </p:nvGraphicFramePr>
        <p:xfrm>
          <a:off x="7315200" y="5264150"/>
          <a:ext cx="1828800" cy="166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723600" imgH="660240" progId="Equation.DSMT4">
                  <p:embed/>
                </p:oleObj>
              </mc:Choice>
              <mc:Fallback>
                <p:oleObj name="Equation" r:id="rId4" imgW="72360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264150"/>
                        <a:ext cx="1828800" cy="166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509588" y="1752600"/>
            <a:ext cx="47482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Dấu hiệu nhận biết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533400" y="1219200"/>
            <a:ext cx="2813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dirty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Tính chất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33400" y="715963"/>
            <a:ext cx="300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Định nghĩa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5" name="Text Box 45"/>
          <p:cNvSpPr txBox="1">
            <a:spLocks noChangeArrowheads="1"/>
          </p:cNvSpPr>
          <p:nvPr/>
        </p:nvSpPr>
        <p:spPr bwMode="auto">
          <a:xfrm>
            <a:off x="0" y="76200"/>
            <a:ext cx="609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 b="1" dirty="0">
                <a:solidFill>
                  <a:srgbClr val="FFCC66"/>
                </a:solidFill>
                <a:latin typeface="Times New Roman" pitchFamily="18" charset="0"/>
              </a:rPr>
              <a:t>1. </a:t>
            </a:r>
            <a:r>
              <a:rPr lang="pt-BR" sz="3200" b="1" u="sng" dirty="0">
                <a:solidFill>
                  <a:srgbClr val="FFCC66"/>
                </a:solidFill>
                <a:latin typeface="Times New Roman" pitchFamily="18" charset="0"/>
              </a:rPr>
              <a:t>Các dạng tứ giác:</a:t>
            </a:r>
            <a:endParaRPr lang="en-US" sz="3200" b="1" u="sng" dirty="0">
              <a:solidFill>
                <a:srgbClr val="FFCC66"/>
              </a:solidFill>
              <a:latin typeface="Times New Roman" pitchFamily="18" charset="0"/>
            </a:endParaRPr>
          </a:p>
        </p:txBody>
      </p:sp>
      <p:sp>
        <p:nvSpPr>
          <p:cNvPr id="56372" name="Text Box 52"/>
          <p:cNvSpPr txBox="1">
            <a:spLocks noChangeArrowheads="1"/>
          </p:cNvSpPr>
          <p:nvPr/>
        </p:nvSpPr>
        <p:spPr bwMode="auto">
          <a:xfrm>
            <a:off x="2819400" y="3429000"/>
            <a:ext cx="2057400" cy="10191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pt-BR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DA = DB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pt-BR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EA= EC </a:t>
            </a:r>
            <a:endParaRPr lang="en-US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2" name="AutoShape 7"/>
          <p:cNvSpPr>
            <a:spLocks noChangeArrowheads="1"/>
          </p:cNvSpPr>
          <p:nvPr/>
        </p:nvSpPr>
        <p:spPr bwMode="gray">
          <a:xfrm>
            <a:off x="3886200" y="1219200"/>
            <a:ext cx="5257800" cy="137318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5" grpId="0"/>
      <p:bldP spid="56352" grpId="0"/>
      <p:bldP spid="56353" grpId="0" animBg="1"/>
      <p:bldP spid="56354" grpId="0"/>
      <p:bldP spid="56355" grpId="0"/>
      <p:bldP spid="56372" grpId="0" animBg="1"/>
      <p:bldP spid="32" grpId="0" uiExpand="1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28600" y="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FFFF66"/>
                </a:solidFill>
                <a:latin typeface="Times New Roman" pitchFamily="18" charset="0"/>
              </a:rPr>
              <a:t>b) </a:t>
            </a:r>
            <a:r>
              <a:rPr lang="pt-BR" sz="3200" b="1" u="sng">
                <a:solidFill>
                  <a:srgbClr val="FFFF66"/>
                </a:solidFill>
                <a:latin typeface="Times New Roman" pitchFamily="18" charset="0"/>
              </a:rPr>
              <a:t>Đường trung bình của hình thang:</a:t>
            </a:r>
            <a:endParaRPr lang="en-US" sz="3200" b="1" u="sng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029200" y="914400"/>
            <a:ext cx="68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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3600" y="685800"/>
            <a:ext cx="3048000" cy="1373188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EF là đường trung bình của hình thang ABCD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.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572000" y="4648200"/>
            <a:ext cx="68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</a:t>
            </a:r>
          </a:p>
        </p:txBody>
      </p:sp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5621338" y="4219575"/>
          <a:ext cx="2551112" cy="153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4" imgW="1054080" imgH="634680" progId="Equation.DSMT4">
                  <p:embed/>
                </p:oleObj>
              </mc:Choice>
              <mc:Fallback>
                <p:oleObj name="Equation" r:id="rId4" imgW="105408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8" y="4219575"/>
                        <a:ext cx="2551112" cy="153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1000" y="4495800"/>
            <a:ext cx="396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latin typeface="Times New Roman" pitchFamily="18" charset="0"/>
              </a:rPr>
              <a:t>EF là đường trung bình của hình thang ABCD </a:t>
            </a:r>
            <a:endParaRPr 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81000" y="2209800"/>
            <a:ext cx="3411538" cy="1920875"/>
            <a:chOff x="1584" y="427"/>
            <a:chExt cx="2505" cy="1513"/>
          </a:xfrm>
        </p:grpSpPr>
        <p:sp>
          <p:nvSpPr>
            <p:cNvPr id="58373" name="Freeform 5"/>
            <p:cNvSpPr>
              <a:spLocks/>
            </p:cNvSpPr>
            <p:nvPr/>
          </p:nvSpPr>
          <p:spPr bwMode="auto">
            <a:xfrm>
              <a:off x="1824" y="624"/>
              <a:ext cx="1968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336" y="0"/>
                </a:cxn>
                <a:cxn ang="0">
                  <a:pos x="1248" y="0"/>
                </a:cxn>
                <a:cxn ang="0">
                  <a:pos x="1968" y="1056"/>
                </a:cxn>
                <a:cxn ang="0">
                  <a:pos x="0" y="1056"/>
                </a:cxn>
              </a:cxnLst>
              <a:rect l="0" t="0" r="r" b="b"/>
              <a:pathLst>
                <a:path w="1968" h="1056">
                  <a:moveTo>
                    <a:pt x="0" y="1056"/>
                  </a:moveTo>
                  <a:lnTo>
                    <a:pt x="336" y="0"/>
                  </a:lnTo>
                  <a:lnTo>
                    <a:pt x="1248" y="0"/>
                  </a:lnTo>
                  <a:lnTo>
                    <a:pt x="1968" y="1056"/>
                  </a:lnTo>
                  <a:lnTo>
                    <a:pt x="0" y="1056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74" name="Line 6"/>
            <p:cNvSpPr>
              <a:spLocks noChangeShapeType="1"/>
            </p:cNvSpPr>
            <p:nvPr/>
          </p:nvSpPr>
          <p:spPr bwMode="auto">
            <a:xfrm>
              <a:off x="2016" y="1152"/>
              <a:ext cx="1392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Text Box 16"/>
            <p:cNvSpPr txBox="1">
              <a:spLocks noChangeArrowheads="1"/>
            </p:cNvSpPr>
            <p:nvPr/>
          </p:nvSpPr>
          <p:spPr bwMode="auto">
            <a:xfrm>
              <a:off x="1584" y="1531"/>
              <a:ext cx="297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D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85" name="Text Box 17"/>
            <p:cNvSpPr txBox="1">
              <a:spLocks noChangeArrowheads="1"/>
            </p:cNvSpPr>
            <p:nvPr/>
          </p:nvSpPr>
          <p:spPr bwMode="auto">
            <a:xfrm>
              <a:off x="3057" y="427"/>
              <a:ext cx="285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B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86" name="Text Box 18"/>
            <p:cNvSpPr txBox="1">
              <a:spLocks noChangeArrowheads="1"/>
            </p:cNvSpPr>
            <p:nvPr/>
          </p:nvSpPr>
          <p:spPr bwMode="auto">
            <a:xfrm>
              <a:off x="3408" y="907"/>
              <a:ext cx="272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F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87" name="Text Box 19"/>
            <p:cNvSpPr txBox="1">
              <a:spLocks noChangeArrowheads="1"/>
            </p:cNvSpPr>
            <p:nvPr/>
          </p:nvSpPr>
          <p:spPr bwMode="auto">
            <a:xfrm>
              <a:off x="1729" y="955"/>
              <a:ext cx="284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E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88" name="Text Box 20"/>
            <p:cNvSpPr txBox="1">
              <a:spLocks noChangeArrowheads="1"/>
            </p:cNvSpPr>
            <p:nvPr/>
          </p:nvSpPr>
          <p:spPr bwMode="auto">
            <a:xfrm>
              <a:off x="3792" y="1580"/>
              <a:ext cx="297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C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89" name="Text Box 21"/>
            <p:cNvSpPr txBox="1">
              <a:spLocks noChangeArrowheads="1"/>
            </p:cNvSpPr>
            <p:nvPr/>
          </p:nvSpPr>
          <p:spPr bwMode="auto">
            <a:xfrm>
              <a:off x="1954" y="427"/>
              <a:ext cx="297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400" b="1">
                  <a:solidFill>
                    <a:schemeClr val="tx2"/>
                  </a:solidFill>
                  <a:latin typeface="Times New Roman" pitchFamily="18" charset="0"/>
                </a:rPr>
                <a:t>A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8390" name="Line 22"/>
            <p:cNvSpPr>
              <a:spLocks noChangeShapeType="1"/>
            </p:cNvSpPr>
            <p:nvPr/>
          </p:nvSpPr>
          <p:spPr bwMode="auto">
            <a:xfrm>
              <a:off x="2016" y="864"/>
              <a:ext cx="96" cy="4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91" name="Line 23"/>
            <p:cNvSpPr>
              <a:spLocks noChangeShapeType="1"/>
            </p:cNvSpPr>
            <p:nvPr/>
          </p:nvSpPr>
          <p:spPr bwMode="auto">
            <a:xfrm>
              <a:off x="1872" y="1392"/>
              <a:ext cx="96" cy="4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 rot="-3098159">
              <a:off x="3168" y="768"/>
              <a:ext cx="96" cy="96"/>
              <a:chOff x="2304" y="1296"/>
              <a:chExt cx="96" cy="96"/>
            </a:xfrm>
          </p:grpSpPr>
          <p:sp>
            <p:nvSpPr>
              <p:cNvPr id="58392" name="Line 24"/>
              <p:cNvSpPr>
                <a:spLocks noChangeShapeType="1"/>
              </p:cNvSpPr>
              <p:nvPr/>
            </p:nvSpPr>
            <p:spPr bwMode="auto">
              <a:xfrm>
                <a:off x="2304" y="1296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3" name="Line 25"/>
              <p:cNvSpPr>
                <a:spLocks noChangeShapeType="1"/>
              </p:cNvSpPr>
              <p:nvPr/>
            </p:nvSpPr>
            <p:spPr bwMode="auto">
              <a:xfrm>
                <a:off x="2304" y="134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27"/>
            <p:cNvGrpSpPr>
              <a:grpSpLocks/>
            </p:cNvGrpSpPr>
            <p:nvPr/>
          </p:nvGrpSpPr>
          <p:grpSpPr bwMode="auto">
            <a:xfrm rot="-3098159">
              <a:off x="3552" y="1344"/>
              <a:ext cx="96" cy="96"/>
              <a:chOff x="2304" y="1296"/>
              <a:chExt cx="96" cy="96"/>
            </a:xfrm>
          </p:grpSpPr>
          <p:sp>
            <p:nvSpPr>
              <p:cNvPr id="58396" name="Line 28"/>
              <p:cNvSpPr>
                <a:spLocks noChangeShapeType="1"/>
              </p:cNvSpPr>
              <p:nvPr/>
            </p:nvSpPr>
            <p:spPr bwMode="auto">
              <a:xfrm>
                <a:off x="2304" y="1296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97" name="Line 29"/>
              <p:cNvSpPr>
                <a:spLocks noChangeShapeType="1"/>
              </p:cNvSpPr>
              <p:nvPr/>
            </p:nvSpPr>
            <p:spPr bwMode="auto">
              <a:xfrm>
                <a:off x="2304" y="134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152400" y="762000"/>
            <a:ext cx="4572000" cy="1160463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Hình thang ABCD(AB//CD)</a:t>
            </a:r>
          </a:p>
          <a:p>
            <a:pPr algn="just"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EA =ED , FB = FC</a:t>
            </a:r>
            <a:endParaRPr 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6" name="AutoShape 5"/>
          <p:cNvSpPr>
            <a:spLocks noChangeArrowheads="1"/>
          </p:cNvSpPr>
          <p:nvPr/>
        </p:nvSpPr>
        <p:spPr bwMode="gray">
          <a:xfrm>
            <a:off x="3276600" y="2286000"/>
            <a:ext cx="5867400" cy="1371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/>
            <a:r>
              <a:rPr lang="vi-VN" sz="3600" b="1" dirty="0" smtClean="0">
                <a:latin typeface="+mj-lt"/>
              </a:rPr>
              <a:t>Đường trung bình của </a:t>
            </a:r>
            <a:endParaRPr lang="en-US" sz="3600" b="1" dirty="0" smtClean="0">
              <a:latin typeface="+mj-lt"/>
            </a:endParaRPr>
          </a:p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/>
      <p:bldP spid="58377" grpId="0" animBg="1"/>
      <p:bldP spid="58379" grpId="0"/>
      <p:bldP spid="58381" grpId="0"/>
      <p:bldP spid="58406" grpId="0" animBg="1"/>
      <p:bldP spid="26" grpId="0" uiExpand="1" build="allAtOnce" animBg="1"/>
      <p:bldP spid="26" grpI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28" name="Text Box 36"/>
          <p:cNvSpPr txBox="1">
            <a:spLocks noChangeArrowheads="1"/>
          </p:cNvSpPr>
          <p:nvPr/>
        </p:nvSpPr>
        <p:spPr bwMode="auto">
          <a:xfrm>
            <a:off x="93663" y="4956175"/>
            <a:ext cx="5773737" cy="1239838"/>
          </a:xfrm>
          <a:prstGeom prst="rect">
            <a:avLst/>
          </a:prstGeom>
          <a:solidFill>
            <a:srgbClr val="006666"/>
          </a:solidFill>
          <a:ln w="3810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 tứ giác có trục đối xứng là:</a:t>
            </a:r>
          </a:p>
          <a:p>
            <a:pPr algn="just">
              <a:lnSpc>
                <a:spcPct val="70000"/>
              </a:lnSpc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. . . . . . . . . . . . . . . . . . . . . . . . . . . . . . . . . . . . . . . . . .</a:t>
            </a:r>
            <a:r>
              <a:rPr lang="pt-BR" sz="280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en-US" sz="28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0" y="22098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FFFF66"/>
                </a:solidFill>
                <a:latin typeface="Times New Roman" pitchFamily="18" charset="0"/>
              </a:rPr>
              <a:t>2. </a:t>
            </a:r>
            <a:r>
              <a:rPr lang="pt-BR" sz="2800" b="1" u="sng" dirty="0">
                <a:solidFill>
                  <a:srgbClr val="FFFF66"/>
                </a:solidFill>
                <a:latin typeface="Times New Roman" pitchFamily="18" charset="0"/>
              </a:rPr>
              <a:t>Đường trung bình:</a:t>
            </a:r>
            <a:endParaRPr lang="en-US" sz="2800" b="1" u="sng" dirty="0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76200" y="762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FFFF66"/>
                </a:solidFill>
                <a:latin typeface="Times New Roman" pitchFamily="18" charset="0"/>
              </a:rPr>
              <a:t>1. C</a:t>
            </a:r>
            <a:r>
              <a:rPr lang="pt-BR" sz="2800" b="1" u="sng" dirty="0">
                <a:solidFill>
                  <a:srgbClr val="FFFF66"/>
                </a:solidFill>
                <a:latin typeface="Times New Roman" pitchFamily="18" charset="0"/>
              </a:rPr>
              <a:t>ác dạng tứ giác:</a:t>
            </a:r>
            <a:endParaRPr lang="en-US" sz="2800" b="1" u="sng" dirty="0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0" y="3810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FFFF66"/>
                </a:solidFill>
                <a:latin typeface="Times New Roman" pitchFamily="18" charset="0"/>
              </a:rPr>
              <a:t>3. </a:t>
            </a:r>
            <a:r>
              <a:rPr lang="pt-BR" sz="2800" b="1" u="sng" dirty="0">
                <a:solidFill>
                  <a:srgbClr val="FFFF66"/>
                </a:solidFill>
                <a:latin typeface="Times New Roman" pitchFamily="18" charset="0"/>
              </a:rPr>
              <a:t>Ôn tập về đối xứng:</a:t>
            </a:r>
            <a:endParaRPr lang="en-US" sz="2800" b="1" u="sng" dirty="0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304800" y="27432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a)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Đường trung bình của tam giác: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533400" y="1143000"/>
            <a:ext cx="228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b)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Tính chất: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33400" y="6096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a)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Định nghĩa: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33400" y="1676400"/>
            <a:ext cx="3810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c)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Dấu hiệu nhận biết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304800" y="32766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b)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Đường trung bình của hình thang: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304800" y="4343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latin typeface="Times New Roman" pitchFamily="18" charset="0"/>
              </a:rPr>
              <a:t>a) </a:t>
            </a:r>
            <a:r>
              <a:rPr lang="pt-BR" sz="2800" b="1" u="sng">
                <a:solidFill>
                  <a:schemeClr val="tx2"/>
                </a:solidFill>
                <a:latin typeface="Times New Roman" pitchFamily="18" charset="0"/>
              </a:rPr>
              <a:t>Đối xứng trục:</a:t>
            </a:r>
            <a:endParaRPr lang="en-US" sz="2800" b="1" u="sng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52400" y="4953000"/>
            <a:ext cx="2667000" cy="1411288"/>
          </a:xfrm>
          <a:prstGeom prst="rect">
            <a:avLst/>
          </a:prstGeom>
          <a:solidFill>
            <a:srgbClr val="006666"/>
          </a:solidFill>
          <a:ln w="3810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A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và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A'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đối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xứng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nhau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qua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đường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thẳng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d.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59408" name="Rectangle 16"/>
          <p:cNvSpPr>
            <a:spLocks noChangeArrowheads="1"/>
          </p:cNvSpPr>
          <p:nvPr/>
        </p:nvSpPr>
        <p:spPr bwMode="auto">
          <a:xfrm>
            <a:off x="2819400" y="5334000"/>
            <a:ext cx="66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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3505200" y="4953000"/>
            <a:ext cx="2362200" cy="1411288"/>
          </a:xfrm>
          <a:prstGeom prst="rect">
            <a:avLst/>
          </a:prstGeom>
          <a:solidFill>
            <a:srgbClr val="006666"/>
          </a:solidFill>
          <a:ln w="3810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 là trung trực của đoạn thẳng AA'.</a:t>
            </a: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5956300" y="3595688"/>
            <a:ext cx="3340100" cy="3048000"/>
            <a:chOff x="3752" y="2265"/>
            <a:chExt cx="2104" cy="1920"/>
          </a:xfrm>
        </p:grpSpPr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732" y="2391"/>
              <a:ext cx="20" cy="179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12" name="Text Box 20"/>
            <p:cNvSpPr txBox="1">
              <a:spLocks noChangeArrowheads="1"/>
            </p:cNvSpPr>
            <p:nvPr/>
          </p:nvSpPr>
          <p:spPr bwMode="auto">
            <a:xfrm>
              <a:off x="4732" y="2265"/>
              <a:ext cx="192" cy="4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chemeClr val="tx2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5338" y="2924"/>
              <a:ext cx="240" cy="57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  <a:endParaRPr lang="en-US" sz="40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9414" name="Line 22"/>
            <p:cNvSpPr>
              <a:spLocks noChangeShapeType="1"/>
            </p:cNvSpPr>
            <p:nvPr/>
          </p:nvSpPr>
          <p:spPr bwMode="auto">
            <a:xfrm flipH="1">
              <a:off x="4732" y="3335"/>
              <a:ext cx="72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4732" y="3209"/>
              <a:ext cx="96" cy="126"/>
              <a:chOff x="1008" y="2640"/>
              <a:chExt cx="96" cy="96"/>
            </a:xfrm>
          </p:grpSpPr>
          <p:sp>
            <p:nvSpPr>
              <p:cNvPr id="59416" name="Line 24"/>
              <p:cNvSpPr>
                <a:spLocks noChangeShapeType="1"/>
              </p:cNvSpPr>
              <p:nvPr/>
            </p:nvSpPr>
            <p:spPr bwMode="auto">
              <a:xfrm>
                <a:off x="1008" y="2640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17" name="Line 25"/>
              <p:cNvSpPr>
                <a:spLocks noChangeShapeType="1"/>
              </p:cNvSpPr>
              <p:nvPr/>
            </p:nvSpPr>
            <p:spPr bwMode="auto">
              <a:xfrm rot="5400000">
                <a:off x="1056" y="2688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418" name="Text Box 26"/>
            <p:cNvSpPr txBox="1">
              <a:spLocks noChangeArrowheads="1"/>
            </p:cNvSpPr>
            <p:nvPr/>
          </p:nvSpPr>
          <p:spPr bwMode="auto">
            <a:xfrm>
              <a:off x="4416" y="3271"/>
              <a:ext cx="288" cy="4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chemeClr val="tx2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59419" name="Rectangle 27"/>
            <p:cNvSpPr>
              <a:spLocks noChangeArrowheads="1"/>
            </p:cNvSpPr>
            <p:nvPr/>
          </p:nvSpPr>
          <p:spPr bwMode="auto">
            <a:xfrm>
              <a:off x="5452" y="3047"/>
              <a:ext cx="404" cy="4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600" b="1">
                  <a:solidFill>
                    <a:schemeClr val="tx2"/>
                  </a:solidFill>
                  <a:latin typeface="Times New Roman" pitchFamily="18" charset="0"/>
                </a:rPr>
                <a:t>A'</a:t>
              </a:r>
            </a:p>
          </p:txBody>
        </p:sp>
        <p:sp>
          <p:nvSpPr>
            <p:cNvPr id="59420" name="Text Box 28"/>
            <p:cNvSpPr txBox="1">
              <a:spLocks noChangeArrowheads="1"/>
            </p:cNvSpPr>
            <p:nvPr/>
          </p:nvSpPr>
          <p:spPr bwMode="auto">
            <a:xfrm>
              <a:off x="3916" y="2925"/>
              <a:ext cx="240" cy="57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  <a:endParaRPr lang="en-US" sz="40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59421" name="Line 29"/>
            <p:cNvSpPr>
              <a:spLocks noChangeShapeType="1"/>
            </p:cNvSpPr>
            <p:nvPr/>
          </p:nvSpPr>
          <p:spPr bwMode="auto">
            <a:xfrm flipH="1">
              <a:off x="4012" y="3335"/>
              <a:ext cx="72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22" name="Rectangle 30"/>
            <p:cNvSpPr>
              <a:spLocks noChangeArrowheads="1"/>
            </p:cNvSpPr>
            <p:nvPr/>
          </p:nvSpPr>
          <p:spPr bwMode="auto">
            <a:xfrm>
              <a:off x="3752" y="2982"/>
              <a:ext cx="324" cy="4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600" b="1">
                  <a:solidFill>
                    <a:schemeClr val="tx2"/>
                  </a:solidFill>
                  <a:latin typeface="Times New Roman" pitchFamily="18" charset="0"/>
                </a:rPr>
                <a:t>A</a:t>
              </a: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4396" y="3271"/>
              <a:ext cx="720" cy="127"/>
              <a:chOff x="672" y="2688"/>
              <a:chExt cx="720" cy="96"/>
            </a:xfrm>
          </p:grpSpPr>
          <p:sp>
            <p:nvSpPr>
              <p:cNvPr id="59424" name="Line 32"/>
              <p:cNvSpPr>
                <a:spLocks noChangeShapeType="1"/>
              </p:cNvSpPr>
              <p:nvPr/>
            </p:nvSpPr>
            <p:spPr bwMode="auto">
              <a:xfrm flipH="1">
                <a:off x="1344" y="2688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99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25" name="Line 33"/>
              <p:cNvSpPr>
                <a:spLocks noChangeShapeType="1"/>
              </p:cNvSpPr>
              <p:nvPr/>
            </p:nvSpPr>
            <p:spPr bwMode="auto">
              <a:xfrm flipH="1">
                <a:off x="672" y="2688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99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76200" y="5397500"/>
            <a:ext cx="56388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pt-BR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pt-BR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hình thang cân, hình chữ nhật, hình thoi, hình vuông.</a:t>
            </a:r>
            <a:endParaRPr lang="en-US" sz="2800" b="1" i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59463" name="Picture 71" descr="13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4038600"/>
            <a:ext cx="604838" cy="63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28" grpId="0" animBg="1"/>
      <p:bldP spid="59400" grpId="0"/>
      <p:bldP spid="59406" grpId="0"/>
      <p:bldP spid="59407" grpId="0" animBg="1"/>
      <p:bldP spid="59407" grpId="1" animBg="1"/>
      <p:bldP spid="59408" grpId="0"/>
      <p:bldP spid="59408" grpId="1"/>
      <p:bldP spid="59409" grpId="0" animBg="1"/>
      <p:bldP spid="59409" grpId="1" animBg="1"/>
      <p:bldP spid="594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381000" y="152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</a:rPr>
              <a:t>b) </a:t>
            </a:r>
            <a:r>
              <a:rPr lang="pt-BR" sz="2800" b="1" u="sng" dirty="0">
                <a:solidFill>
                  <a:schemeClr val="tx2"/>
                </a:solidFill>
                <a:latin typeface="Times New Roman" pitchFamily="18" charset="0"/>
              </a:rPr>
              <a:t>Đối xứng tâm:</a:t>
            </a:r>
            <a:endParaRPr lang="en-US" sz="2800" b="1" u="sng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381000" y="1828800"/>
            <a:ext cx="3048000" cy="984250"/>
          </a:xfrm>
          <a:prstGeom prst="rect">
            <a:avLst/>
          </a:prstGeom>
          <a:solidFill>
            <a:srgbClr val="006666"/>
          </a:solidFill>
          <a:ln w="3810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A và A' đối xứng nhau qua điểm O.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60445" name="Rectangle 29"/>
          <p:cNvSpPr>
            <a:spLocks noChangeArrowheads="1"/>
          </p:cNvSpPr>
          <p:nvPr/>
        </p:nvSpPr>
        <p:spPr bwMode="auto">
          <a:xfrm>
            <a:off x="3824288" y="1920875"/>
            <a:ext cx="617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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4681538" y="1797050"/>
            <a:ext cx="4233862" cy="984250"/>
          </a:xfrm>
          <a:prstGeom prst="rect">
            <a:avLst/>
          </a:prstGeom>
          <a:solidFill>
            <a:srgbClr val="006666"/>
          </a:solidFill>
          <a:ln w="38100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 là trung điểm của đoạn thẳng AA'.</a:t>
            </a:r>
          </a:p>
        </p:txBody>
      </p:sp>
      <p:sp>
        <p:nvSpPr>
          <p:cNvPr id="60465" name="Text Box 49"/>
          <p:cNvSpPr txBox="1">
            <a:spLocks noChangeArrowheads="1"/>
          </p:cNvSpPr>
          <p:nvPr/>
        </p:nvSpPr>
        <p:spPr bwMode="auto">
          <a:xfrm>
            <a:off x="228600" y="4073525"/>
            <a:ext cx="8610600" cy="955675"/>
          </a:xfrm>
          <a:prstGeom prst="rect">
            <a:avLst/>
          </a:prstGeom>
          <a:solidFill>
            <a:srgbClr val="1C1C1C"/>
          </a:solidFill>
          <a:ln w="9525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800" b="1">
                <a:solidFill>
                  <a:schemeClr val="tx2"/>
                </a:solidFill>
                <a:latin typeface="Times New Roman" pitchFamily="18" charset="0"/>
              </a:rPr>
              <a:t>Các  tứ giác có tâm đối xứng là :. . . . . . . . . . . . . . . . . . . . . . . . . . . . . . . . . . . . . . . . . . . . . . . . .</a:t>
            </a:r>
            <a:r>
              <a:rPr lang="pt-BR" sz="280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en-US" sz="28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0466" name="Text Box 50"/>
          <p:cNvSpPr txBox="1">
            <a:spLocks noChangeArrowheads="1"/>
          </p:cNvSpPr>
          <p:nvPr/>
        </p:nvSpPr>
        <p:spPr bwMode="auto">
          <a:xfrm>
            <a:off x="304800" y="408305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800" b="1" i="1" dirty="0">
                <a:solidFill>
                  <a:srgbClr val="FFFF00"/>
                </a:solidFill>
                <a:latin typeface="Times New Roman" pitchFamily="18" charset="0"/>
              </a:rPr>
              <a:t>                                                          hình bình hành , hình chữ nhật, hình thoi, hình vuông.</a:t>
            </a:r>
            <a:endParaRPr lang="en-US" sz="2800" b="1" i="1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238375" y="633413"/>
            <a:ext cx="4087813" cy="977900"/>
            <a:chOff x="1410" y="399"/>
            <a:chExt cx="2575" cy="616"/>
          </a:xfrm>
        </p:grpSpPr>
        <p:sp>
          <p:nvSpPr>
            <p:cNvPr id="60450" name="Line 34"/>
            <p:cNvSpPr>
              <a:spLocks noChangeShapeType="1"/>
            </p:cNvSpPr>
            <p:nvPr/>
          </p:nvSpPr>
          <p:spPr bwMode="auto">
            <a:xfrm>
              <a:off x="1680" y="759"/>
              <a:ext cx="1008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452" name="Line 36"/>
            <p:cNvSpPr>
              <a:spLocks noChangeShapeType="1"/>
            </p:cNvSpPr>
            <p:nvPr/>
          </p:nvSpPr>
          <p:spPr bwMode="auto">
            <a:xfrm rot="10800000" flipH="1" flipV="1">
              <a:off x="2687" y="760"/>
              <a:ext cx="1008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453" name="Line 37"/>
            <p:cNvSpPr>
              <a:spLocks noChangeShapeType="1"/>
            </p:cNvSpPr>
            <p:nvPr/>
          </p:nvSpPr>
          <p:spPr bwMode="auto">
            <a:xfrm flipH="1">
              <a:off x="2112" y="720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454" name="Text Box 38"/>
            <p:cNvSpPr txBox="1">
              <a:spLocks noChangeArrowheads="1"/>
            </p:cNvSpPr>
            <p:nvPr/>
          </p:nvSpPr>
          <p:spPr bwMode="auto">
            <a:xfrm>
              <a:off x="3601" y="432"/>
              <a:ext cx="384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2800" b="1">
                  <a:solidFill>
                    <a:schemeClr val="tx2"/>
                  </a:solidFill>
                  <a:latin typeface="Times New Roman" pitchFamily="18" charset="0"/>
                </a:rPr>
                <a:t>A’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60456" name="Line 40"/>
            <p:cNvSpPr>
              <a:spLocks noChangeShapeType="1"/>
            </p:cNvSpPr>
            <p:nvPr/>
          </p:nvSpPr>
          <p:spPr bwMode="auto">
            <a:xfrm flipH="1">
              <a:off x="3168" y="720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459" name="Text Box 43"/>
            <p:cNvSpPr txBox="1">
              <a:spLocks noChangeArrowheads="1"/>
            </p:cNvSpPr>
            <p:nvPr/>
          </p:nvSpPr>
          <p:spPr bwMode="auto">
            <a:xfrm>
              <a:off x="1410" y="480"/>
              <a:ext cx="768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2800" b="1">
                  <a:solidFill>
                    <a:schemeClr val="tx2"/>
                  </a:solidFill>
                  <a:latin typeface="Times New Roman" pitchFamily="18" charset="0"/>
                </a:rPr>
                <a:t>A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60460" name="Text Box 44"/>
            <p:cNvSpPr txBox="1">
              <a:spLocks noChangeArrowheads="1"/>
            </p:cNvSpPr>
            <p:nvPr/>
          </p:nvSpPr>
          <p:spPr bwMode="auto">
            <a:xfrm>
              <a:off x="2523" y="399"/>
              <a:ext cx="288" cy="32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2800" b="1">
                  <a:solidFill>
                    <a:schemeClr val="tx2"/>
                  </a:solidFill>
                  <a:latin typeface="Times New Roman" pitchFamily="18" charset="0"/>
                </a:rPr>
                <a:t>O</a:t>
              </a:r>
              <a:endParaRPr lang="en-US" sz="2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60463" name="Text Box 47"/>
            <p:cNvSpPr txBox="1">
              <a:spLocks noChangeArrowheads="1"/>
            </p:cNvSpPr>
            <p:nvPr/>
          </p:nvSpPr>
          <p:spPr bwMode="auto">
            <a:xfrm>
              <a:off x="2631" y="471"/>
              <a:ext cx="479" cy="404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60468" name="Text Box 52"/>
            <p:cNvSpPr txBox="1">
              <a:spLocks noChangeArrowheads="1"/>
            </p:cNvSpPr>
            <p:nvPr/>
          </p:nvSpPr>
          <p:spPr bwMode="auto">
            <a:xfrm rot="10800000" flipH="1">
              <a:off x="3390" y="650"/>
              <a:ext cx="384" cy="36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3200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  <a:endParaRPr lang="en-US" sz="32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60469" name="Text Box 53"/>
            <p:cNvSpPr txBox="1">
              <a:spLocks noChangeArrowheads="1"/>
            </p:cNvSpPr>
            <p:nvPr/>
          </p:nvSpPr>
          <p:spPr bwMode="auto">
            <a:xfrm>
              <a:off x="1593" y="501"/>
              <a:ext cx="479" cy="36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</a:p>
          </p:txBody>
        </p:sp>
      </p:grpSp>
      <p:pic>
        <p:nvPicPr>
          <p:cNvPr id="60473" name="Picture 57" descr="13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3200400"/>
            <a:ext cx="676275" cy="71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9" grpId="0"/>
      <p:bldP spid="60444" grpId="0" animBg="1"/>
      <p:bldP spid="60445" grpId="0"/>
      <p:bldP spid="60446" grpId="0" animBg="1"/>
      <p:bldP spid="60465" grpId="0" animBg="1"/>
      <p:bldP spid="604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76200" y="2286000"/>
            <a:ext cx="556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rgbClr val="FFCC66"/>
                </a:solidFill>
                <a:latin typeface="Times New Roman" pitchFamily="18" charset="0"/>
              </a:rPr>
              <a:t>2. </a:t>
            </a:r>
            <a:r>
              <a:rPr lang="pt-BR" sz="3200" b="1" u="sng" dirty="0">
                <a:solidFill>
                  <a:srgbClr val="FFCC66"/>
                </a:solidFill>
                <a:latin typeface="Times New Roman" pitchFamily="18" charset="0"/>
              </a:rPr>
              <a:t>Đường trung bình:</a:t>
            </a:r>
            <a:endParaRPr lang="en-US" sz="3200" b="1" u="sng" dirty="0">
              <a:solidFill>
                <a:srgbClr val="FFCC66"/>
              </a:solidFill>
              <a:latin typeface="Times New Roman" pitchFamily="18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693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dirty="0">
                <a:solidFill>
                  <a:srgbClr val="00FFCC"/>
                </a:solidFill>
                <a:latin typeface="Times New Roman" pitchFamily="18" charset="0"/>
              </a:rPr>
              <a:t>a) </a:t>
            </a: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Đường trung bình của tam giác: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509588" y="1752600"/>
            <a:ext cx="47482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Dấu hiệu nhận biết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533400" y="1219200"/>
            <a:ext cx="2813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dirty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Tính chất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33400" y="715963"/>
            <a:ext cx="300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sz="3200" b="1" u="sng" dirty="0">
                <a:solidFill>
                  <a:srgbClr val="00FFCC"/>
                </a:solidFill>
                <a:latin typeface="Times New Roman" pitchFamily="18" charset="0"/>
              </a:rPr>
              <a:t>Định nghĩa</a:t>
            </a:r>
            <a:endParaRPr lang="en-US" sz="32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56365" name="Text Box 45"/>
          <p:cNvSpPr txBox="1">
            <a:spLocks noChangeArrowheads="1"/>
          </p:cNvSpPr>
          <p:nvPr/>
        </p:nvSpPr>
        <p:spPr bwMode="auto">
          <a:xfrm>
            <a:off x="0" y="76200"/>
            <a:ext cx="609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 b="1" dirty="0">
                <a:solidFill>
                  <a:srgbClr val="FFCC66"/>
                </a:solidFill>
                <a:latin typeface="Times New Roman" pitchFamily="18" charset="0"/>
              </a:rPr>
              <a:t>1. </a:t>
            </a:r>
            <a:r>
              <a:rPr lang="pt-BR" sz="3200" b="1" u="sng" dirty="0">
                <a:solidFill>
                  <a:srgbClr val="FFCC66"/>
                </a:solidFill>
                <a:latin typeface="Times New Roman" pitchFamily="18" charset="0"/>
              </a:rPr>
              <a:t>Các dạng tứ giác:</a:t>
            </a:r>
            <a:endParaRPr lang="en-US" sz="3200" b="1" u="sng" dirty="0">
              <a:solidFill>
                <a:srgbClr val="FFCC66"/>
              </a:solidFill>
              <a:latin typeface="Times New Roman" pitchFamily="18" charset="0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0" y="3810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FFFF66"/>
                </a:solidFill>
                <a:latin typeface="Times New Roman" pitchFamily="18" charset="0"/>
              </a:rPr>
              <a:t>3. </a:t>
            </a:r>
            <a:r>
              <a:rPr lang="pt-BR" sz="2800" b="1" u="sng" dirty="0">
                <a:solidFill>
                  <a:srgbClr val="FFFF66"/>
                </a:solidFill>
                <a:latin typeface="Times New Roman" pitchFamily="18" charset="0"/>
              </a:rPr>
              <a:t>Ôn tập về đối xứng:</a:t>
            </a:r>
            <a:endParaRPr lang="en-US" sz="2800" b="1" u="sng" dirty="0">
              <a:solidFill>
                <a:srgbClr val="FFFF66"/>
              </a:solidFill>
              <a:latin typeface="Times New Roman" pitchFamily="18" charset="0"/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304800" y="4343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00FFCC"/>
                </a:solidFill>
                <a:latin typeface="Times New Roman" pitchFamily="18" charset="0"/>
              </a:rPr>
              <a:t>a) </a:t>
            </a:r>
            <a:r>
              <a:rPr lang="pt-BR" sz="2800" b="1" u="sng" dirty="0">
                <a:solidFill>
                  <a:srgbClr val="00FFCC"/>
                </a:solidFill>
                <a:latin typeface="Times New Roman" pitchFamily="18" charset="0"/>
              </a:rPr>
              <a:t>Đối xứng trục:</a:t>
            </a:r>
            <a:endParaRPr lang="en-US" sz="28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533400" y="3276600"/>
            <a:ext cx="662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00FFCC"/>
                </a:solidFill>
                <a:latin typeface="Times New Roman" pitchFamily="18" charset="0"/>
              </a:rPr>
              <a:t>b) </a:t>
            </a:r>
            <a:r>
              <a:rPr lang="pt-BR" sz="2800" b="1" u="sng" dirty="0">
                <a:solidFill>
                  <a:srgbClr val="00FFCC"/>
                </a:solidFill>
                <a:latin typeface="Times New Roman" pitchFamily="18" charset="0"/>
              </a:rPr>
              <a:t>Đường trung bình của hình thang:</a:t>
            </a:r>
            <a:endParaRPr lang="en-US" sz="28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304800" y="4953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solidFill>
                  <a:srgbClr val="00FFCC"/>
                </a:solidFill>
                <a:latin typeface="Times New Roman" pitchFamily="18" charset="0"/>
              </a:rPr>
              <a:t>b) </a:t>
            </a:r>
            <a:r>
              <a:rPr lang="pt-BR" sz="2800" b="1" u="sng" dirty="0">
                <a:solidFill>
                  <a:srgbClr val="00FFCC"/>
                </a:solidFill>
                <a:latin typeface="Times New Roman" pitchFamily="18" charset="0"/>
              </a:rPr>
              <a:t>Đối xứng tâm:</a:t>
            </a:r>
            <a:endParaRPr lang="en-US" sz="2800" b="1" u="sng" dirty="0">
              <a:solidFill>
                <a:srgbClr val="00FF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97468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i="1" dirty="0" smtClean="0">
                <a:solidFill>
                  <a:srgbClr val="FFC000"/>
                </a:solidFill>
                <a:latin typeface="+mj-lt"/>
              </a:rPr>
              <a:t>Câu 1:</a:t>
            </a:r>
            <a:endParaRPr lang="en-US" sz="2800" b="1" i="1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96602" y="1095127"/>
            <a:ext cx="0" cy="172819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96602" y="1095127"/>
            <a:ext cx="16561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96602" y="2823319"/>
            <a:ext cx="2664296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7252786" y="1095127"/>
            <a:ext cx="1008112" cy="172819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61126" y="63346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</a:t>
            </a:r>
            <a:endParaRPr lang="en-US" sz="2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57861" y="6026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endParaRPr lang="en-US" sz="2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88890" y="275131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C</a:t>
            </a:r>
            <a:endParaRPr lang="en-US" sz="2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0072" y="27513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endParaRPr lang="en-US" sz="2400" dirty="0">
              <a:latin typeface="+mj-lt"/>
            </a:endParaRPr>
          </a:p>
        </p:txBody>
      </p:sp>
      <p:sp>
        <p:nvSpPr>
          <p:cNvPr id="21" name="Half Frame 20"/>
          <p:cNvSpPr/>
          <p:nvPr/>
        </p:nvSpPr>
        <p:spPr>
          <a:xfrm rot="10800000">
            <a:off x="5596602" y="1114920"/>
            <a:ext cx="182353" cy="180020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8810" y="2319263"/>
            <a:ext cx="647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latin typeface="+mj-lt"/>
              </a:rPr>
              <a:t>65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ᵒ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86240" y="102311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x</a:t>
            </a:r>
            <a:endParaRPr lang="en-US" sz="24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89436" y="231926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y</a:t>
            </a:r>
            <a:endParaRPr lang="en-US" sz="2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29311" y="1383159"/>
            <a:ext cx="1339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Hình thang vuông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990600"/>
            <a:ext cx="2069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FFFF00"/>
                </a:solidFill>
                <a:latin typeface="+mj-lt"/>
              </a:rPr>
              <a:t>b</a:t>
            </a:r>
            <a:r>
              <a:rPr lang="vi-VN" sz="2400" b="1" u="sng" dirty="0" smtClean="0">
                <a:solidFill>
                  <a:srgbClr val="FFFF00"/>
                </a:solidFill>
                <a:latin typeface="+mj-lt"/>
              </a:rPr>
              <a:t>) Tính x và y.</a:t>
            </a:r>
            <a:endParaRPr lang="en-US" sz="2400" b="1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5770" y="1447800"/>
            <a:ext cx="289053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A. x = 15˚   ; y = 90˚  </a:t>
            </a:r>
            <a:endParaRPr lang="en-US" sz="2400" b="1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5770" y="1919990"/>
            <a:ext cx="286148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400" b="1" dirty="0">
                <a:latin typeface="+mj-lt"/>
              </a:rPr>
              <a:t>B</a:t>
            </a:r>
            <a:r>
              <a:rPr lang="vi-VN" sz="2400" b="1" dirty="0" smtClean="0">
                <a:latin typeface="+mj-lt"/>
              </a:rPr>
              <a:t>. x = 115˚ ; y = 90˚  </a:t>
            </a:r>
            <a:endParaRPr lang="en-US" sz="2400" b="1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9130" y="2407170"/>
            <a:ext cx="291137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C. x = 100˚ ; y = 90˚  </a:t>
            </a:r>
            <a:endParaRPr lang="en-US" sz="2400" b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9778" y="2891135"/>
            <a:ext cx="290782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D</a:t>
            </a:r>
            <a:r>
              <a:rPr lang="vi-VN" sz="2400" b="1" dirty="0" smtClean="0">
                <a:latin typeface="+mj-lt"/>
              </a:rPr>
              <a:t>. x = 65˚  ; y = 90˚  </a:t>
            </a:r>
            <a:endParaRPr lang="en-US" sz="2400" b="1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520" y="3284984"/>
            <a:ext cx="2149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i="1" dirty="0" smtClean="0">
                <a:solidFill>
                  <a:srgbClr val="FFFF00"/>
                </a:solidFill>
                <a:latin typeface="+mj-lt"/>
              </a:rPr>
              <a:t>Câu 2: Tìm x</a:t>
            </a:r>
            <a:endParaRPr lang="en-US" sz="2800" b="1" i="1" dirty="0">
              <a:solidFill>
                <a:srgbClr val="FFFF00"/>
              </a:solidFill>
              <a:latin typeface="+mj-lt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21956" y="3657798"/>
            <a:ext cx="3662012" cy="3155578"/>
            <a:chOff x="621956" y="3657798"/>
            <a:chExt cx="3662012" cy="3155578"/>
          </a:xfrm>
        </p:grpSpPr>
        <p:sp>
          <p:nvSpPr>
            <p:cNvPr id="34" name="Isosceles Triangle 33"/>
            <p:cNvSpPr/>
            <p:nvPr/>
          </p:nvSpPr>
          <p:spPr>
            <a:xfrm>
              <a:off x="947576" y="4149080"/>
              <a:ext cx="2928908" cy="2304256"/>
            </a:xfrm>
            <a:prstGeom prst="triangle">
              <a:avLst>
                <a:gd name="adj" fmla="val 62825"/>
              </a:avLst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544614" y="3657798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>
                  <a:latin typeface="+mj-lt"/>
                </a:rPr>
                <a:t>M</a:t>
              </a:r>
              <a:endParaRPr lang="en-US" sz="2400" dirty="0">
                <a:latin typeface="+mj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1956" y="635171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 smtClean="0">
                  <a:latin typeface="+mj-lt"/>
                </a:rPr>
                <a:t>P</a:t>
              </a:r>
              <a:endParaRPr lang="en-US" sz="2400" dirty="0">
                <a:latin typeface="+mj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76484" y="6309320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 smtClean="0">
                  <a:latin typeface="+mj-lt"/>
                </a:rPr>
                <a:t>N</a:t>
              </a:r>
              <a:endParaRPr lang="en-US" sz="2400" dirty="0">
                <a:latin typeface="+mj-lt"/>
              </a:endParaRPr>
            </a:p>
          </p:txBody>
        </p:sp>
        <p:cxnSp>
          <p:nvCxnSpPr>
            <p:cNvPr id="39" name="Straight Connector 38"/>
            <p:cNvCxnSpPr>
              <a:stCxn id="34" idx="1"/>
              <a:endCxn id="34" idx="5"/>
            </p:cNvCxnSpPr>
            <p:nvPr/>
          </p:nvCxnSpPr>
          <p:spPr>
            <a:xfrm>
              <a:off x="1867619" y="5301208"/>
              <a:ext cx="146445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443854" y="5013176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 smtClean="0">
                  <a:latin typeface="+mj-lt"/>
                </a:rPr>
                <a:t>E</a:t>
              </a:r>
              <a:endParaRPr lang="en-US" sz="2400" dirty="0">
                <a:latin typeface="+mj-l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391922" y="5013176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 smtClean="0">
                  <a:latin typeface="+mj-lt"/>
                </a:rPr>
                <a:t>F</a:t>
              </a:r>
              <a:endParaRPr lang="en-US" sz="2400" dirty="0">
                <a:latin typeface="+mj-lt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28030" y="4366494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000" dirty="0" smtClean="0"/>
                <a:t>8cm</a:t>
              </a:r>
              <a:endParaRPr lang="en-US" sz="2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583393" y="5549170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000" dirty="0" smtClean="0"/>
                <a:t>8cm</a:t>
              </a:r>
              <a:endParaRPr lang="en-US" sz="2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32413" y="5549170"/>
              <a:ext cx="811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000" dirty="0" smtClean="0"/>
                <a:t>10cm</a:t>
              </a:r>
              <a:endParaRPr lang="en-US" sz="2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07868" y="442782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dirty="0" smtClean="0"/>
                <a:t>x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244054" y="6053226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000" dirty="0" smtClean="0"/>
                <a:t>50˚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739998" y="4945523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000" dirty="0" smtClean="0"/>
                <a:t>50˚</a:t>
              </a:r>
              <a:endParaRPr lang="en-US" sz="20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509023" y="3985900"/>
            <a:ext cx="214783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800" b="1" dirty="0" smtClean="0">
                <a:solidFill>
                  <a:schemeClr val="bg1"/>
                </a:solidFill>
                <a:latin typeface="+mj-lt"/>
              </a:rPr>
              <a:t>A. x = 11cm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09023" y="4561964"/>
            <a:ext cx="2187177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bg1"/>
                </a:solidFill>
                <a:latin typeface="+mj-lt"/>
              </a:rPr>
              <a:t>B</a:t>
            </a:r>
            <a:r>
              <a:rPr lang="vi-VN" sz="2800" b="1" dirty="0" smtClean="0">
                <a:solidFill>
                  <a:schemeClr val="bg1"/>
                </a:solidFill>
                <a:latin typeface="+mj-lt"/>
              </a:rPr>
              <a:t>. x = 8cm 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86400" y="5157192"/>
            <a:ext cx="22860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bg1"/>
                </a:solidFill>
                <a:latin typeface="+mj-lt"/>
              </a:rPr>
              <a:t>C. x =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5cm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3528" y="591071"/>
            <a:ext cx="390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smtClean="0">
                <a:solidFill>
                  <a:srgbClr val="FFFF00"/>
                </a:solidFill>
                <a:latin typeface="+mj-lt"/>
              </a:rPr>
              <a:t>a) Tứ giác ABCD là hình gì?</a:t>
            </a:r>
            <a:endParaRPr lang="en-US" sz="2400" b="1" u="sng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18880" y="5715000"/>
            <a:ext cx="217732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x =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90800" y="0"/>
            <a:ext cx="41148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BÀI TẬP TRẮC NGHIỆM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2895600" y="4724400"/>
            <a:ext cx="390617" cy="11019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971800" y="4800600"/>
            <a:ext cx="390617" cy="11019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266983" y="5528604"/>
            <a:ext cx="390617" cy="11019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343183" y="5604804"/>
            <a:ext cx="390617" cy="11019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40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26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26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 animBg="1"/>
      <p:bldP spid="29" grpId="0" build="allAtOnce" animBg="1"/>
      <p:bldP spid="30" grpId="0" animBg="1"/>
      <p:bldP spid="31" grpId="0" animBg="1"/>
      <p:bldP spid="33" grpId="0"/>
      <p:bldP spid="50" grpId="0" animBg="1"/>
      <p:bldP spid="51" grpId="0" animBg="1"/>
      <p:bldP spid="52" grpId="0" animBg="1"/>
      <p:bldP spid="49" grpId="0" animBg="1"/>
      <p:bldP spid="4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1778</Words>
  <Application>Microsoft Office PowerPoint</Application>
  <PresentationFormat>On-screen Show (4:3)</PresentationFormat>
  <Paragraphs>281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DELL</cp:lastModifiedBy>
  <cp:revision>20</cp:revision>
  <dcterms:created xsi:type="dcterms:W3CDTF">2020-03-21T15:12:16Z</dcterms:created>
  <dcterms:modified xsi:type="dcterms:W3CDTF">2022-01-12T08:19:50Z</dcterms:modified>
</cp:coreProperties>
</file>