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37" r:id="rId2"/>
    <p:sldId id="324" r:id="rId3"/>
    <p:sldId id="339" r:id="rId4"/>
    <p:sldId id="330" r:id="rId5"/>
    <p:sldId id="332" r:id="rId6"/>
    <p:sldId id="334" r:id="rId7"/>
    <p:sldId id="263" r:id="rId8"/>
    <p:sldId id="317" r:id="rId9"/>
    <p:sldId id="336" r:id="rId10"/>
    <p:sldId id="341" r:id="rId11"/>
    <p:sldId id="344" r:id="rId12"/>
    <p:sldId id="347" r:id="rId13"/>
    <p:sldId id="346" r:id="rId14"/>
    <p:sldId id="361" r:id="rId15"/>
    <p:sldId id="359" r:id="rId16"/>
    <p:sldId id="358" r:id="rId17"/>
    <p:sldId id="360" r:id="rId18"/>
    <p:sldId id="350" r:id="rId19"/>
    <p:sldId id="366" r:id="rId20"/>
    <p:sldId id="365" r:id="rId21"/>
    <p:sldId id="377" r:id="rId22"/>
    <p:sldId id="379" r:id="rId23"/>
    <p:sldId id="382" r:id="rId24"/>
    <p:sldId id="415" r:id="rId25"/>
    <p:sldId id="417" r:id="rId26"/>
    <p:sldId id="419" r:id="rId27"/>
    <p:sldId id="421" r:id="rId28"/>
    <p:sldId id="423" r:id="rId29"/>
    <p:sldId id="431" r:id="rId30"/>
    <p:sldId id="398" r:id="rId31"/>
    <p:sldId id="399"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289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2DE3FD-EE1A-4091-8FEA-F4755E58986F}" type="datetimeFigureOut">
              <a:rPr lang="en-US" smtClean="0"/>
              <a:t>20/10/2023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44A351-0F96-4F73-9F08-470EBEA4D0DB}" type="slidenum">
              <a:rPr lang="en-US" smtClean="0"/>
              <a:t>‹#›</a:t>
            </a:fld>
            <a:endParaRPr lang="en-US"/>
          </a:p>
        </p:txBody>
      </p:sp>
    </p:spTree>
    <p:extLst>
      <p:ext uri="{BB962C8B-B14F-4D97-AF65-F5344CB8AC3E}">
        <p14:creationId xmlns:p14="http://schemas.microsoft.com/office/powerpoint/2010/main" val="2184284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903DE8-02CD-4FD2-91D5-C47D4A51A124}" type="slidenum">
              <a:rPr lang="en-US" smtClean="0"/>
              <a:pPr/>
              <a:t>43</a:t>
            </a:fld>
            <a:endParaRPr lang="en-US"/>
          </a:p>
        </p:txBody>
      </p:sp>
    </p:spTree>
    <p:extLst>
      <p:ext uri="{BB962C8B-B14F-4D97-AF65-F5344CB8AC3E}">
        <p14:creationId xmlns:p14="http://schemas.microsoft.com/office/powerpoint/2010/main" val="73748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35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23</a:t>
            </a:fld>
            <a:endParaRPr lang="en-US"/>
          </a:p>
        </p:txBody>
      </p:sp>
    </p:spTree>
    <p:extLst>
      <p:ext uri="{BB962C8B-B14F-4D97-AF65-F5344CB8AC3E}">
        <p14:creationId xmlns:p14="http://schemas.microsoft.com/office/powerpoint/2010/main" val="2165287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80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4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78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2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903DE8-02CD-4FD2-91D5-C47D4A51A124}" type="slidenum">
              <a:rPr lang="en-US" smtClean="0"/>
              <a:pPr/>
              <a:t>30</a:t>
            </a:fld>
            <a:endParaRPr lang="en-US"/>
          </a:p>
        </p:txBody>
      </p:sp>
    </p:spTree>
    <p:extLst>
      <p:ext uri="{BB962C8B-B14F-4D97-AF65-F5344CB8AC3E}">
        <p14:creationId xmlns:p14="http://schemas.microsoft.com/office/powerpoint/2010/main" val="389141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03DE8-02CD-4FD2-91D5-C47D4A51A124}" type="slidenum">
              <a:rPr lang="en-US" smtClean="0"/>
              <a:pPr/>
              <a:t>36</a:t>
            </a:fld>
            <a:endParaRPr lang="en-US"/>
          </a:p>
        </p:txBody>
      </p:sp>
    </p:spTree>
    <p:extLst>
      <p:ext uri="{BB962C8B-B14F-4D97-AF65-F5344CB8AC3E}">
        <p14:creationId xmlns:p14="http://schemas.microsoft.com/office/powerpoint/2010/main" val="3616970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5FE92A-A13E-42C4-B3DE-40E9AB01F5ED}"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98924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FE92A-A13E-42C4-B3DE-40E9AB01F5ED}"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176698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FE92A-A13E-42C4-B3DE-40E9AB01F5ED}"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4247477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9573397-28B9-4249-8320-DBC6B70FBA41}" type="slidenum">
              <a:rPr lang="en-US" altLang="en-US"/>
              <a:pPr/>
              <a:t>‹#›</a:t>
            </a:fld>
            <a:endParaRPr lang="en-US" altLang="en-US"/>
          </a:p>
        </p:txBody>
      </p:sp>
    </p:spTree>
    <p:extLst>
      <p:ext uri="{BB962C8B-B14F-4D97-AF65-F5344CB8AC3E}">
        <p14:creationId xmlns:p14="http://schemas.microsoft.com/office/powerpoint/2010/main" val="369614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5FE92A-A13E-42C4-B3DE-40E9AB01F5ED}"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12502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5FE92A-A13E-42C4-B3DE-40E9AB01F5ED}"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77037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5FE92A-A13E-42C4-B3DE-40E9AB01F5ED}"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127705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5FE92A-A13E-42C4-B3DE-40E9AB01F5ED}" type="datetimeFigureOut">
              <a:rPr lang="en-US" smtClean="0"/>
              <a:t>20/10/2023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224251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5FE92A-A13E-42C4-B3DE-40E9AB01F5ED}" type="datetimeFigureOut">
              <a:rPr lang="en-US" smtClean="0"/>
              <a:t>20/10/2023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360901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FE92A-A13E-42C4-B3DE-40E9AB01F5ED}" type="datetimeFigureOut">
              <a:rPr lang="en-US" smtClean="0"/>
              <a:t>20/10/2023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91640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5FE92A-A13E-42C4-B3DE-40E9AB01F5ED}"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140237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5FE92A-A13E-42C4-B3DE-40E9AB01F5ED}"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B7895-9999-4F3C-BDEE-2763E1B13A85}" type="slidenum">
              <a:rPr lang="en-US" smtClean="0"/>
              <a:t>‹#›</a:t>
            </a:fld>
            <a:endParaRPr lang="en-US"/>
          </a:p>
        </p:txBody>
      </p:sp>
    </p:spTree>
    <p:extLst>
      <p:ext uri="{BB962C8B-B14F-4D97-AF65-F5344CB8AC3E}">
        <p14:creationId xmlns:p14="http://schemas.microsoft.com/office/powerpoint/2010/main" val="83445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FE92A-A13E-42C4-B3DE-40E9AB01F5ED}" type="datetimeFigureOut">
              <a:rPr lang="en-US" smtClean="0"/>
              <a:t>20/10/2023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B7895-9999-4F3C-BDEE-2763E1B13A85}" type="slidenum">
              <a:rPr lang="en-US" smtClean="0"/>
              <a:t>‹#›</a:t>
            </a:fld>
            <a:endParaRPr lang="en-US"/>
          </a:p>
        </p:txBody>
      </p:sp>
    </p:spTree>
    <p:extLst>
      <p:ext uri="{BB962C8B-B14F-4D97-AF65-F5344CB8AC3E}">
        <p14:creationId xmlns:p14="http://schemas.microsoft.com/office/powerpoint/2010/main" val="1537902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file:///E:\nhac\Nh&#7841;c%20thi&#7871;u%20nhi%202011\Bui-phan.mp3" TargetMode="External"/><Relationship Id="rId1" Type="http://schemas.openxmlformats.org/officeDocument/2006/relationships/audio" Target="file:///E:\nhac\Nh&#7841;c%20thi&#7871;u%20nhi%202011\Bai-Hoc-Dau-Tien.mp3" TargetMode="External"/><Relationship Id="rId6" Type="http://schemas.openxmlformats.org/officeDocument/2006/relationships/image" Target="../media/image3.gif"/><Relationship Id="rId5" Type="http://schemas.openxmlformats.org/officeDocument/2006/relationships/image" Target="../media/image2.emf"/><Relationship Id="rId10" Type="http://schemas.openxmlformats.org/officeDocument/2006/relationships/image" Target="../media/image7.png"/><Relationship Id="rId4" Type="http://schemas.openxmlformats.org/officeDocument/2006/relationships/image" Target="../media/image1.gi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59"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58" Type="http://schemas.openxmlformats.org/officeDocument/2006/relationships/image" Target="NUL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7.xml"/><Relationship Id="rId15" Type="http://schemas.openxmlformats.org/officeDocument/2006/relationships/image" Target="../media/image27.jpeg"/><Relationship Id="rId14" Type="http://schemas.openxmlformats.org/officeDocument/2006/relationships/image" Target="../media/image28.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35.png"/><Relationship Id="rId2" Type="http://schemas.openxmlformats.org/officeDocument/2006/relationships/image" Target="../media/image29.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34.png"/><Relationship Id="rId31" Type="http://schemas.openxmlformats.org/officeDocument/2006/relationships/image" Target="../media/image33.png"/><Relationship Id="rId30" Type="http://schemas.openxmlformats.org/officeDocument/2006/relationships/image" Target="../media/image32.png"/></Relationships>
</file>

<file path=ppt/slides/_rels/slide25.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38.png"/><Relationship Id="rId10" Type="http://schemas.openxmlformats.org/officeDocument/2006/relationships/image" Target="../media/image37.png"/><Relationship Id="rId9" Type="http://schemas.openxmlformats.org/officeDocument/2006/relationships/image" Target="NULL"/><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59"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58" Type="http://schemas.openxmlformats.org/officeDocument/2006/relationships/image" Target="NULL"/></Relationships>
</file>

<file path=ppt/slides/_rels/slide27.xml.rels><?xml version="1.0" encoding="UTF-8" standalone="yes"?>
<Relationships xmlns="http://schemas.openxmlformats.org/package/2006/relationships"><Relationship Id="rId18" Type="http://schemas.openxmlformats.org/officeDocument/2006/relationships/image" Target="../media/image43.png"/><Relationship Id="rId3" Type="http://schemas.openxmlformats.org/officeDocument/2006/relationships/image" Target="../media/image41.png"/><Relationship Id="rId21" Type="http://schemas.openxmlformats.org/officeDocument/2006/relationships/image" Target="../media/image45.png"/><Relationship Id="rId17" Type="http://schemas.openxmlformats.org/officeDocument/2006/relationships/image" Target="../media/image595.svg"/><Relationship Id="rId2" Type="http://schemas.openxmlformats.org/officeDocument/2006/relationships/notesSlide" Target="../notesSlides/notesSlide6.xml"/><Relationship Id="rId20" Type="http://schemas.openxmlformats.org/officeDocument/2006/relationships/image" Target="../media/image42.png"/><Relationship Id="rId1" Type="http://schemas.openxmlformats.org/officeDocument/2006/relationships/slideLayout" Target="../slideLayouts/slideLayout7.xml"/><Relationship Id="rId19" Type="http://schemas.openxmlformats.org/officeDocument/2006/relationships/image" Target="../media/image44.png"/><Relationship Id="rId22" Type="http://schemas.openxmlformats.org/officeDocument/2006/relationships/image" Target="../media/image46.png"/></Relationships>
</file>

<file path=ppt/slides/_rels/slide28.xml.rels><?xml version="1.0" encoding="UTF-8" standalone="yes"?>
<Relationships xmlns="http://schemas.openxmlformats.org/package/2006/relationships"><Relationship Id="rId13" Type="http://schemas.openxmlformats.org/officeDocument/2006/relationships/image" Target="../media/image50.png"/><Relationship Id="rId12"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11" Type="http://schemas.microsoft.com/office/2007/relationships/hdphoto" Target="../media/hdphoto2.wdp"/><Relationship Id="rId10" Type="http://schemas.openxmlformats.org/officeDocument/2006/relationships/image" Target="../media/image48.png"/><Relationship Id="rId9"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59"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8" Type="http://schemas.openxmlformats.org/officeDocument/2006/relationships/image" Target="NUL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8.xml"/><Relationship Id="rId7"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1.wmf"/><Relationship Id="rId5" Type="http://schemas.openxmlformats.org/officeDocument/2006/relationships/oleObject" Target="../embeddings/oleObject1.bin"/><Relationship Id="rId10" Type="http://schemas.openxmlformats.org/officeDocument/2006/relationships/image" Target="../media/image53.wmf"/><Relationship Id="rId4" Type="http://schemas.openxmlformats.org/officeDocument/2006/relationships/image" Target="../media/image54.jpeg"/><Relationship Id="rId9"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5.xml"/></Relationships>
</file>

<file path=ppt/slides/_rels/slide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0.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69.w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image" Target="../media/image73.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C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181601"/>
            <a:ext cx="1104900"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CUC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00" y="4724401"/>
            <a:ext cx="1104900"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CUC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76801"/>
            <a:ext cx="1104900"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
            <a:ext cx="8445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bong ho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4591050"/>
            <a:ext cx="1657350" cy="226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tdongvang"/>
          <p:cNvPicPr>
            <a:picLocks noChangeAspect="1" noChangeArrowheads="1"/>
          </p:cNvPicPr>
          <p:nvPr/>
        </p:nvPicPr>
        <p:blipFill>
          <a:blip r:embed="rId7">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2133600" y="249238"/>
            <a:ext cx="4953000" cy="49323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vo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8377" y="2222502"/>
            <a:ext cx="15986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5" descr="Phaobong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808538"/>
            <a:ext cx="19050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0" descr="Phaobong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39750" y="495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21" descr="Phaobong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95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0" name="Text Box 32"/>
          <p:cNvSpPr txBox="1">
            <a:spLocks noChangeArrowheads="1"/>
          </p:cNvSpPr>
          <p:nvPr/>
        </p:nvSpPr>
        <p:spPr bwMode="auto">
          <a:xfrm>
            <a:off x="-13574713" y="2420940"/>
            <a:ext cx="12817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endParaRPr lang="en-US" altLang="en-US" sz="3600" b="1">
              <a:solidFill>
                <a:srgbClr val="FFFF00"/>
              </a:solidFill>
              <a:latin typeface="Times New Roman" pitchFamily="18" charset="0"/>
            </a:endParaRPr>
          </a:p>
          <a:p>
            <a:r>
              <a:rPr lang="en-US" altLang="en-US" sz="2400">
                <a:latin typeface="Verdana" pitchFamily="34" charset="0"/>
              </a:rPr>
              <a:t> </a:t>
            </a:r>
            <a:endParaRPr lang="en-US" altLang="en-US" sz="4800">
              <a:solidFill>
                <a:srgbClr val="CC0000"/>
              </a:solidFill>
            </a:endParaRPr>
          </a:p>
        </p:txBody>
      </p:sp>
      <p:pic>
        <p:nvPicPr>
          <p:cNvPr id="12323" name="Bai-Hoc-Dau-Tien.mp3">
            <a:hlinkClick r:id="" action="ppaction://media"/>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Bui-phan.mp3">
            <a:hlinkClick r:id="" action="ppaction://media"/>
          </p:cNvPr>
          <p:cNvPicPr>
            <a:picLocks noRot="1" noChangeAspect="1" noChangeArrowheads="1"/>
          </p:cNvPicPr>
          <p:nvPr>
            <a:audioFile r:link="rId2"/>
          </p:nvPr>
        </p:nvPicPr>
        <p:blipFill>
          <a:blip r:embed="rId10">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28"/>
          <p:cNvSpPr txBox="1">
            <a:spLocks noChangeArrowheads="1"/>
          </p:cNvSpPr>
          <p:nvPr/>
        </p:nvSpPr>
        <p:spPr bwMode="auto">
          <a:xfrm>
            <a:off x="2557380" y="5270785"/>
            <a:ext cx="3902361" cy="46166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nl-NL" sz="2400" dirty="0">
                <a:solidFill>
                  <a:schemeClr val="bg1"/>
                </a:solidFill>
              </a:rPr>
              <a:t>BÀI </a:t>
            </a:r>
            <a:r>
              <a:rPr lang="nl-NL" sz="2400" dirty="0" smtClean="0">
                <a:solidFill>
                  <a:schemeClr val="bg1"/>
                </a:solidFill>
              </a:rPr>
              <a:t>12: HÌNH BÌNH HÀNH</a:t>
            </a:r>
            <a:endParaRPr lang="nl-NL" sz="2400" dirty="0">
              <a:solidFill>
                <a:schemeClr val="bg1"/>
              </a:solidFill>
            </a:endParaRPr>
          </a:p>
        </p:txBody>
      </p:sp>
    </p:spTree>
    <p:extLst>
      <p:ext uri="{BB962C8B-B14F-4D97-AF65-F5344CB8AC3E}">
        <p14:creationId xmlns:p14="http://schemas.microsoft.com/office/powerpoint/2010/main" val="126401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2320"/>
                                        </p:tgtEl>
                                        <p:attrNameLst>
                                          <p:attrName>style.visibility</p:attrName>
                                        </p:attrNameLst>
                                      </p:cBhvr>
                                      <p:to>
                                        <p:strVal val="visible"/>
                                      </p:to>
                                    </p:set>
                                    <p:anim calcmode="lin" valueType="num">
                                      <p:cBhvr additive="base">
                                        <p:cTn id="7" dur="10000" fill="hold"/>
                                        <p:tgtEl>
                                          <p:spTgt spid="12320"/>
                                        </p:tgtEl>
                                        <p:attrNameLst>
                                          <p:attrName>ppt_x</p:attrName>
                                        </p:attrNameLst>
                                      </p:cBhvr>
                                      <p:tavLst>
                                        <p:tav tm="0">
                                          <p:val>
                                            <p:strVal val="1+#ppt_w/2"/>
                                          </p:val>
                                        </p:tav>
                                        <p:tav tm="100000">
                                          <p:val>
                                            <p:strVal val="#ppt_x"/>
                                          </p:val>
                                        </p:tav>
                                      </p:tavLst>
                                    </p:anim>
                                    <p:anim calcmode="lin" valueType="num">
                                      <p:cBhvr additive="base">
                                        <p:cTn id="8" dur="10000" fill="hold"/>
                                        <p:tgtEl>
                                          <p:spTgt spid="12320"/>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16993" fill="hold"/>
                                        <p:tgtEl>
                                          <p:spTgt spid="12323"/>
                                        </p:tgtEl>
                                      </p:cBhvr>
                                    </p:cmd>
                                  </p:childTnLst>
                                </p:cTn>
                              </p:par>
                              <p:par>
                                <p:cTn id="11" presetID="1" presetClass="mediacall" presetSubtype="0" fill="hold" nodeType="withEffect">
                                  <p:stCondLst>
                                    <p:cond delay="0"/>
                                  </p:stCondLst>
                                  <p:childTnLst>
                                    <p:cmd type="call" cmd="playFrom(0.0)">
                                      <p:cBhvr>
                                        <p:cTn id="12" dur="193779" fill="hold"/>
                                        <p:tgtEl>
                                          <p:spTgt spid="123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323"/>
                </p:tgtEl>
              </p:cMediaNode>
            </p:audio>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12324"/>
                </p:tgtEl>
              </p:cMediaNode>
            </p:audio>
          </p:childTnLst>
        </p:cTn>
      </p:par>
    </p:tnLst>
    <p:bldLst>
      <p:bldP spid="123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04800"/>
            <a:ext cx="8991600" cy="3046988"/>
          </a:xfrm>
          <a:prstGeom prst="rect">
            <a:avLst/>
          </a:prstGeom>
        </p:spPr>
        <p:txBody>
          <a:bodyPr wrap="square">
            <a:spAutoFit/>
          </a:bodyPr>
          <a:lstStyle/>
          <a:p>
            <a:endParaRPr lang="en-US" sz="3200" b="1" dirty="0" smtClean="0">
              <a:solidFill>
                <a:srgbClr val="FF0000"/>
              </a:solidFill>
            </a:endParaRPr>
          </a:p>
          <a:p>
            <a:r>
              <a:rPr lang="en-US" sz="3200" b="1" dirty="0">
                <a:solidFill>
                  <a:srgbClr val="FF0000"/>
                </a:solidFill>
              </a:rPr>
              <a:t> </a:t>
            </a:r>
            <a:r>
              <a:rPr lang="en-US" sz="3200" b="1" dirty="0" smtClean="0">
                <a:solidFill>
                  <a:srgbClr val="FF0000"/>
                </a:solidFill>
              </a:rPr>
              <a:t>  </a:t>
            </a:r>
            <a:r>
              <a:rPr lang="en-US" sz="3200" b="1" dirty="0" err="1" smtClean="0">
                <a:solidFill>
                  <a:srgbClr val="FF0000"/>
                </a:solidFill>
                <a:latin typeface="Times New Roman" pitchFamily="18" charset="0"/>
                <a:cs typeface="Times New Roman" pitchFamily="18" charset="0"/>
              </a:rPr>
              <a:t>Trong</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hành</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a.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cạnh</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đối</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a:t>
            </a:r>
          </a:p>
          <a:p>
            <a:r>
              <a:rPr lang="en-US" sz="3200" b="1" dirty="0">
                <a:latin typeface="Times New Roman" pitchFamily="18" charset="0"/>
                <a:cs typeface="Times New Roman" pitchFamily="18" charset="0"/>
              </a:rPr>
              <a:t>b</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a:t>
            </a:r>
            <a:r>
              <a:rPr lang="en-US" sz="3200" b="1" dirty="0" err="1" smtClean="0">
                <a:latin typeface="Times New Roman" pitchFamily="18" charset="0"/>
                <a:cs typeface="Times New Roman" pitchFamily="18" charset="0"/>
              </a:rPr>
              <a:t>ác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a:t>
            </a:r>
          </a:p>
          <a:p>
            <a:r>
              <a:rPr lang="en-US" sz="3200" b="1" dirty="0">
                <a:latin typeface="Times New Roman" pitchFamily="18" charset="0"/>
                <a:cs typeface="Times New Roman" pitchFamily="18" charset="0"/>
              </a:rPr>
              <a:t>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a:t>
            </a:r>
            <a:r>
              <a:rPr lang="en-US" sz="3200" b="1" dirty="0" err="1" smtClean="0">
                <a:latin typeface="Times New Roman" pitchFamily="18" charset="0"/>
                <a:cs typeface="Times New Roman" pitchFamily="18" charset="0"/>
              </a:rPr>
              <a:t>ai</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chéo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2" name="TextBox 1"/>
          <p:cNvSpPr txBox="1"/>
          <p:nvPr/>
        </p:nvSpPr>
        <p:spPr>
          <a:xfrm>
            <a:off x="381000" y="152400"/>
            <a:ext cx="4419600" cy="707886"/>
          </a:xfrm>
          <a:prstGeom prst="rect">
            <a:avLst/>
          </a:prstGeom>
          <a:noFill/>
        </p:spPr>
        <p:txBody>
          <a:bodyPr wrap="square" rtlCol="0">
            <a:spAutoFit/>
          </a:bodyPr>
          <a:lstStyle/>
          <a:p>
            <a:r>
              <a:rPr lang="en-US" sz="4000" b="1" dirty="0" smtClean="0">
                <a:solidFill>
                  <a:srgbClr val="0070C0"/>
                </a:solidFill>
                <a:latin typeface="Times New Roman" pitchFamily="18" charset="0"/>
                <a:cs typeface="Times New Roman" pitchFamily="18" charset="0"/>
              </a:rPr>
              <a:t>ĐỊNH LÝ 1: </a:t>
            </a:r>
            <a:endParaRPr lang="en-US" sz="4000" b="1" dirty="0">
              <a:solidFill>
                <a:srgbClr val="0070C0"/>
              </a:solidFill>
              <a:latin typeface="Times New Roman" pitchFamily="18" charset="0"/>
              <a:cs typeface="Times New Roman" pitchFamily="18" charset="0"/>
            </a:endParaRPr>
          </a:p>
        </p:txBody>
      </p:sp>
      <p:pic>
        <p:nvPicPr>
          <p:cNvPr id="5" name="Picture 4" descr="Các dạng toán về Hình bình hành và cách giải – Toán lớp 8 (ảnh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788" y="131842"/>
            <a:ext cx="3343013" cy="2306559"/>
          </a:xfrm>
          <a:prstGeom prst="rect">
            <a:avLst/>
          </a:prstGeom>
          <a:noFill/>
          <a:ln>
            <a:noFill/>
          </a:ln>
        </p:spPr>
      </p:pic>
      <p:sp>
        <p:nvSpPr>
          <p:cNvPr id="3" name="TextBox 2"/>
          <p:cNvSpPr txBox="1"/>
          <p:nvPr/>
        </p:nvSpPr>
        <p:spPr>
          <a:xfrm>
            <a:off x="0" y="6400801"/>
            <a:ext cx="762000" cy="246221"/>
          </a:xfrm>
          <a:prstGeom prst="rect">
            <a:avLst/>
          </a:prstGeom>
          <a:noFill/>
        </p:spPr>
        <p:txBody>
          <a:bodyPr wrap="square" rtlCol="0">
            <a:spAutoFit/>
          </a:bodyPr>
          <a:lstStyle/>
          <a:p>
            <a:r>
              <a:rPr lang="en-US" sz="1000" dirty="0" smtClean="0"/>
              <a:t>CM-CT/C</a:t>
            </a:r>
            <a:endParaRPr lang="en-US" sz="1000" dirty="0"/>
          </a:p>
        </p:txBody>
      </p:sp>
      <p:sp>
        <p:nvSpPr>
          <p:cNvPr id="6" name="TextBox 5"/>
          <p:cNvSpPr txBox="1"/>
          <p:nvPr/>
        </p:nvSpPr>
        <p:spPr>
          <a:xfrm>
            <a:off x="533400" y="3635513"/>
            <a:ext cx="6324600" cy="707886"/>
          </a:xfrm>
          <a:prstGeom prst="rect">
            <a:avLst/>
          </a:prstGeom>
          <a:noFill/>
        </p:spPr>
        <p:txBody>
          <a:bodyPr wrap="square" rtlCol="0">
            <a:spAutoFit/>
          </a:bodyPr>
          <a:lstStyle/>
          <a:p>
            <a:r>
              <a:rPr lang="en-US" sz="4000" b="1" dirty="0" smtClean="0">
                <a:solidFill>
                  <a:srgbClr val="0070C0"/>
                </a:solidFill>
                <a:latin typeface="Times New Roman" pitchFamily="18" charset="0"/>
                <a:cs typeface="Times New Roman" pitchFamily="18" charset="0"/>
              </a:rPr>
              <a:t>CHỨNG MINH ĐỊNH LÝ: </a:t>
            </a:r>
            <a:endParaRPr lang="en-US" sz="4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1341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43698077"/>
              </p:ext>
            </p:extLst>
          </p:nvPr>
        </p:nvGraphicFramePr>
        <p:xfrm>
          <a:off x="609600" y="2133600"/>
          <a:ext cx="8305800" cy="4800600"/>
        </p:xfrm>
        <a:graphic>
          <a:graphicData uri="http://schemas.openxmlformats.org/drawingml/2006/table">
            <a:tbl>
              <a:tblPr firstRow="1" firstCol="1" bandRow="1">
                <a:tableStyleId>{5C22544A-7EE6-4342-B048-85BDC9FD1C3A}</a:tableStyleId>
              </a:tblPr>
              <a:tblGrid>
                <a:gridCol w="8305800">
                  <a:extLst>
                    <a:ext uri="{9D8B030D-6E8A-4147-A177-3AD203B41FA5}">
                      <a16:colId xmlns:a16="http://schemas.microsoft.com/office/drawing/2014/main" val="20000"/>
                    </a:ext>
                  </a:extLst>
                </a:gridCol>
              </a:tblGrid>
              <a:tr h="4800600">
                <a:tc>
                  <a:txBody>
                    <a:bodyPr/>
                    <a:lstStyle/>
                    <a:p>
                      <a:pPr>
                        <a:spcAft>
                          <a:spcPts val="0"/>
                        </a:spcAft>
                      </a:pPr>
                      <a:r>
                        <a:rPr lang="en-US" sz="2800" b="1" dirty="0" err="1">
                          <a:effectLst/>
                          <a:latin typeface="Times New Roman" pitchFamily="18" charset="0"/>
                          <a:cs typeface="Times New Roman" pitchFamily="18" charset="0"/>
                        </a:rPr>
                        <a:t>Tính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chất</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hình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bình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hành</a:t>
                      </a:r>
                      <a:r>
                        <a:rPr lang="en-US" sz="2800" b="1" dirty="0">
                          <a:effectLst/>
                          <a:latin typeface="Times New Roman" pitchFamily="18" charset="0"/>
                          <a:cs typeface="Times New Roman" pitchFamily="18" charset="0"/>
                        </a:rPr>
                        <a:t>:</a:t>
                      </a:r>
                    </a:p>
                    <a:p>
                      <a:pPr>
                        <a:spcAft>
                          <a:spcPts val="0"/>
                        </a:spcAft>
                      </a:pP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về</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cạnh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các</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cạnh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đối</a:t>
                      </a:r>
                      <a:r>
                        <a:rPr lang="en-US" sz="2800" b="1" dirty="0">
                          <a:effectLst/>
                          <a:latin typeface="Times New Roman" pitchFamily="18" charset="0"/>
                          <a:cs typeface="Times New Roman" pitchFamily="18" charset="0"/>
                        </a:rPr>
                        <a:t> song </a:t>
                      </a:r>
                      <a:r>
                        <a:rPr lang="en-US" sz="2800" b="1" dirty="0" err="1">
                          <a:effectLst/>
                          <a:latin typeface="Times New Roman" pitchFamily="18" charset="0"/>
                          <a:cs typeface="Times New Roman" pitchFamily="18" charset="0"/>
                        </a:rPr>
                        <a:t>song</a:t>
                      </a:r>
                      <a:endParaRPr lang="en-US" sz="2800" b="1" dirty="0">
                        <a:effectLst/>
                        <a:latin typeface="Times New Roman" pitchFamily="18" charset="0"/>
                        <a:cs typeface="Times New Roman" pitchFamily="18" charset="0"/>
                      </a:endParaRPr>
                    </a:p>
                    <a:p>
                      <a:pPr>
                        <a:spcAft>
                          <a:spcPts val="0"/>
                        </a:spcAft>
                      </a:pPr>
                      <a:r>
                        <a:rPr lang="en-US" sz="2800" b="1" dirty="0">
                          <a:effectLst/>
                          <a:latin typeface="Times New Roman" pitchFamily="18" charset="0"/>
                          <a:cs typeface="Times New Roman" pitchFamily="18" charset="0"/>
                        </a:rPr>
                        <a:t>               </a:t>
                      </a:r>
                      <a:r>
                        <a:rPr lang="en-US" sz="2800" b="1" dirty="0" smtClean="0">
                          <a:effectLst/>
                          <a:latin typeface="Times New Roman" pitchFamily="18" charset="0"/>
                          <a:cs typeface="Times New Roman" pitchFamily="18" charset="0"/>
                        </a:rPr>
                        <a:t>   - </a:t>
                      </a:r>
                      <a:r>
                        <a:rPr lang="en-US" sz="2800" b="1" dirty="0" err="1">
                          <a:effectLst/>
                          <a:latin typeface="Times New Roman" pitchFamily="18" charset="0"/>
                          <a:cs typeface="Times New Roman" pitchFamily="18" charset="0"/>
                        </a:rPr>
                        <a:t>các</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cạnh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đối</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bằng</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nhau</a:t>
                      </a:r>
                      <a:endParaRPr lang="en-US" sz="2800" b="1" dirty="0">
                        <a:effectLst/>
                        <a:latin typeface="Times New Roman" pitchFamily="18" charset="0"/>
                        <a:cs typeface="Times New Roman" pitchFamily="18" charset="0"/>
                      </a:endParaRPr>
                    </a:p>
                    <a:p>
                      <a:pPr>
                        <a:spcAft>
                          <a:spcPts val="0"/>
                        </a:spcAft>
                      </a:pPr>
                      <a:r>
                        <a:rPr lang="en-US" sz="2800" b="1" dirty="0">
                          <a:effectLst/>
                          <a:latin typeface="Times New Roman" pitchFamily="18" charset="0"/>
                          <a:cs typeface="Times New Roman" pitchFamily="18" charset="0"/>
                        </a:rPr>
                        <a:t>-</a:t>
                      </a:r>
                      <a:r>
                        <a:rPr lang="en-US" sz="2800" b="1" dirty="0" err="1">
                          <a:effectLst/>
                          <a:latin typeface="Times New Roman" pitchFamily="18" charset="0"/>
                          <a:cs typeface="Times New Roman" pitchFamily="18" charset="0"/>
                        </a:rPr>
                        <a:t>về</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góc</a:t>
                      </a:r>
                      <a:r>
                        <a:rPr lang="en-US" sz="2800" b="1" dirty="0">
                          <a:effectLst/>
                          <a:latin typeface="Times New Roman" pitchFamily="18" charset="0"/>
                          <a:cs typeface="Times New Roman" pitchFamily="18" charset="0"/>
                        </a:rPr>
                        <a:t>: </a:t>
                      </a:r>
                      <a:r>
                        <a:rPr lang="en-US" sz="2800" b="1" dirty="0" smtClean="0">
                          <a:effectLst/>
                          <a:latin typeface="Times New Roman" pitchFamily="18" charset="0"/>
                          <a:cs typeface="Times New Roman" pitchFamily="18" charset="0"/>
                        </a:rPr>
                        <a:t>   </a:t>
                      </a:r>
                      <a:endParaRPr lang="en-US" sz="2800" b="1" dirty="0">
                        <a:effectLst/>
                        <a:latin typeface="Times New Roman" pitchFamily="18" charset="0"/>
                        <a:cs typeface="Times New Roman" pitchFamily="18" charset="0"/>
                      </a:endParaRPr>
                    </a:p>
                    <a:p>
                      <a:pPr>
                        <a:spcAft>
                          <a:spcPts val="0"/>
                        </a:spcAft>
                      </a:pPr>
                      <a:r>
                        <a:rPr lang="en-US" sz="2800" b="1" dirty="0">
                          <a:effectLst/>
                          <a:latin typeface="Times New Roman" pitchFamily="18" charset="0"/>
                          <a:cs typeface="Times New Roman" pitchFamily="18" charset="0"/>
                        </a:rPr>
                        <a:t>              </a:t>
                      </a:r>
                      <a:r>
                        <a:rPr lang="en-US" sz="2800" b="1" dirty="0" smtClean="0">
                          <a:effectLst/>
                          <a:latin typeface="Times New Roman" pitchFamily="18" charset="0"/>
                          <a:cs typeface="Times New Roman" pitchFamily="18" charset="0"/>
                        </a:rPr>
                        <a:t>    - </a:t>
                      </a:r>
                      <a:r>
                        <a:rPr lang="en-US" sz="2800" b="1" dirty="0" err="1">
                          <a:effectLst/>
                          <a:latin typeface="Times New Roman" pitchFamily="18" charset="0"/>
                          <a:cs typeface="Times New Roman" pitchFamily="18" charset="0"/>
                        </a:rPr>
                        <a:t>các</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góc</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đối</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bằng</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nhau</a:t>
                      </a:r>
                      <a:endParaRPr lang="en-US" sz="2800" b="1" dirty="0">
                        <a:effectLst/>
                        <a:latin typeface="Times New Roman" pitchFamily="18" charset="0"/>
                        <a:cs typeface="Times New Roman" pitchFamily="18" charset="0"/>
                      </a:endParaRPr>
                    </a:p>
                    <a:p>
                      <a:pPr>
                        <a:spcAft>
                          <a:spcPts val="0"/>
                        </a:spcAft>
                      </a:pPr>
                      <a:r>
                        <a:rPr lang="en-US" sz="2800" b="1" dirty="0">
                          <a:effectLst/>
                          <a:latin typeface="Times New Roman" pitchFamily="18" charset="0"/>
                          <a:cs typeface="Times New Roman" pitchFamily="18" charset="0"/>
                        </a:rPr>
                        <a:t>              </a:t>
                      </a:r>
                      <a:r>
                        <a:rPr lang="en-US" sz="2800" b="1" dirty="0" smtClean="0">
                          <a:effectLst/>
                          <a:latin typeface="Times New Roman" pitchFamily="18" charset="0"/>
                          <a:cs typeface="Times New Roman" pitchFamily="18" charset="0"/>
                        </a:rPr>
                        <a:t>    - </a:t>
                      </a:r>
                      <a:r>
                        <a:rPr lang="en-US" sz="2800" b="1" dirty="0" err="1">
                          <a:effectLst/>
                          <a:latin typeface="Times New Roman" pitchFamily="18" charset="0"/>
                          <a:cs typeface="Times New Roman" pitchFamily="18" charset="0"/>
                        </a:rPr>
                        <a:t>các</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góc</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kề</a:t>
                      </a:r>
                      <a:r>
                        <a:rPr lang="en-US" sz="2800" b="1" dirty="0">
                          <a:effectLst/>
                          <a:latin typeface="Times New Roman" pitchFamily="18" charset="0"/>
                          <a:cs typeface="Times New Roman" pitchFamily="18" charset="0"/>
                        </a:rPr>
                        <a:t> </a:t>
                      </a:r>
                      <a:r>
                        <a:rPr lang="en-US" sz="2800" b="1" dirty="0" err="1" smtClean="0">
                          <a:effectLst/>
                          <a:latin typeface="Times New Roman" pitchFamily="18" charset="0"/>
                          <a:cs typeface="Times New Roman" pitchFamily="18" charset="0"/>
                        </a:rPr>
                        <a:t>một</a:t>
                      </a:r>
                      <a:r>
                        <a:rPr lang="en-US" sz="2800" b="1" dirty="0" smtClean="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cạnh</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bù</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nhau</a:t>
                      </a:r>
                      <a:endParaRPr lang="en-US" sz="2800" b="1" dirty="0">
                        <a:effectLst/>
                        <a:latin typeface="Times New Roman" pitchFamily="18" charset="0"/>
                        <a:cs typeface="Times New Roman" pitchFamily="18" charset="0"/>
                      </a:endParaRPr>
                    </a:p>
                    <a:p>
                      <a:pPr>
                        <a:spcAft>
                          <a:spcPts val="0"/>
                        </a:spcAft>
                      </a:pP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về</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đường</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chéo</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Hai</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đường</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chéo</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cắt</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nhau</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tại</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trung</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điểm</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của</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mỗi</a:t>
                      </a:r>
                      <a:r>
                        <a:rPr lang="en-US" sz="2800" b="1" dirty="0">
                          <a:effectLst/>
                          <a:latin typeface="Times New Roman" pitchFamily="18" charset="0"/>
                          <a:cs typeface="Times New Roman" pitchFamily="18" charset="0"/>
                        </a:rPr>
                        <a:t> </a:t>
                      </a:r>
                      <a:r>
                        <a:rPr lang="en-US" sz="2800" b="1" dirty="0" err="1">
                          <a:effectLst/>
                          <a:latin typeface="Times New Roman" pitchFamily="18" charset="0"/>
                          <a:cs typeface="Times New Roman" pitchFamily="18" charset="0"/>
                        </a:rPr>
                        <a:t>đường</a:t>
                      </a:r>
                      <a:r>
                        <a:rPr lang="en-US" sz="2800" b="1" dirty="0">
                          <a:effectLst/>
                          <a:latin typeface="Times New Roman" pitchFamily="18" charset="0"/>
                          <a:cs typeface="Times New Roman" pitchFamily="18" charset="0"/>
                        </a:rPr>
                        <a:t>.</a:t>
                      </a:r>
                    </a:p>
                    <a:p>
                      <a:pPr>
                        <a:spcAft>
                          <a:spcPts val="0"/>
                        </a:spcAft>
                      </a:pPr>
                      <a:r>
                        <a:rPr lang="en-US" sz="2800" b="1" dirty="0">
                          <a:effectLst/>
                          <a:latin typeface="Times New Roman" pitchFamily="18" charset="0"/>
                          <a:cs typeface="Times New Roman" pitchFamily="18" charset="0"/>
                        </a:rPr>
                        <a:t>-...</a:t>
                      </a:r>
                      <a:endParaRPr lang="en-US" sz="2800" b="1"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bl>
          </a:graphicData>
        </a:graphic>
      </p:graphicFrame>
      <p:pic>
        <p:nvPicPr>
          <p:cNvPr id="5" name="Picture 4" descr="Các dạng toán về Hình bình hành và cách giải – Toán lớp 8 (ảnh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3512" y="-152399"/>
            <a:ext cx="3343013" cy="2306559"/>
          </a:xfrm>
          <a:prstGeom prst="rect">
            <a:avLst/>
          </a:prstGeom>
          <a:noFill/>
          <a:ln>
            <a:noFill/>
          </a:ln>
        </p:spPr>
      </p:pic>
      <p:sp>
        <p:nvSpPr>
          <p:cNvPr id="2" name="TextBox 1"/>
          <p:cNvSpPr txBox="1"/>
          <p:nvPr/>
        </p:nvSpPr>
        <p:spPr>
          <a:xfrm>
            <a:off x="0" y="6535581"/>
            <a:ext cx="381000" cy="246221"/>
          </a:xfrm>
          <a:prstGeom prst="rect">
            <a:avLst/>
          </a:prstGeom>
          <a:noFill/>
        </p:spPr>
        <p:txBody>
          <a:bodyPr wrap="square" rtlCol="0">
            <a:spAutoFit/>
          </a:bodyPr>
          <a:lstStyle/>
          <a:p>
            <a:r>
              <a:rPr lang="en-US" sz="1000" dirty="0" smtClean="0"/>
              <a:t>BT</a:t>
            </a:r>
            <a:endParaRPr lang="en-US" sz="1000" dirty="0"/>
          </a:p>
        </p:txBody>
      </p:sp>
    </p:spTree>
    <p:extLst>
      <p:ext uri="{BB962C8B-B14F-4D97-AF65-F5344CB8AC3E}">
        <p14:creationId xmlns:p14="http://schemas.microsoft.com/office/powerpoint/2010/main" val="658576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76202"/>
            <a:ext cx="8991600" cy="4524315"/>
          </a:xfrm>
          <a:prstGeom prst="rect">
            <a:avLst/>
          </a:prstGeom>
        </p:spPr>
        <p:txBody>
          <a:bodyPr wrap="square">
            <a:spAutoFit/>
          </a:bodyPr>
          <a:lstStyle/>
          <a:p>
            <a:r>
              <a:rPr lang="en-US" sz="3200" b="1" dirty="0" smtClean="0">
                <a:latin typeface="Times New Roman" pitchFamily="18" charset="0"/>
                <a:cs typeface="Times New Roman" pitchFamily="18" charset="0"/>
              </a:rPr>
              <a:t>LUYỆN TẬP </a:t>
            </a:r>
          </a:p>
          <a:p>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Hai</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thẳng</a:t>
            </a:r>
            <a:r>
              <a:rPr lang="en-US" sz="3200" b="1" dirty="0">
                <a:latin typeface="Times New Roman" pitchFamily="18" charset="0"/>
                <a:cs typeface="Times New Roman" pitchFamily="18" charset="0"/>
              </a:rPr>
              <a:t> a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b </a:t>
            </a:r>
            <a:r>
              <a:rPr lang="en-US" sz="3200" b="1" dirty="0" err="1">
                <a:latin typeface="Times New Roman" pitchFamily="18" charset="0"/>
                <a:cs typeface="Times New Roman" pitchFamily="18" charset="0"/>
              </a:rPr>
              <a:t>cắt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tại</a:t>
            </a:r>
            <a:r>
              <a:rPr lang="en-US" sz="3200" b="1" dirty="0">
                <a:latin typeface="Times New Roman" pitchFamily="18" charset="0"/>
                <a:cs typeface="Times New Roman" pitchFamily="18" charset="0"/>
              </a:rPr>
              <a:t> C </a:t>
            </a:r>
            <a:r>
              <a:rPr lang="en-US" sz="3200" b="1" dirty="0" err="1">
                <a:latin typeface="Times New Roman" pitchFamily="18" charset="0"/>
                <a:cs typeface="Times New Roman" pitchFamily="18" charset="0"/>
              </a:rPr>
              <a:t>tạo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 O </a:t>
            </a:r>
            <a:r>
              <a:rPr lang="en-US" sz="3200" b="1" dirty="0" err="1">
                <a:latin typeface="Times New Roman" pitchFamily="18" charset="0"/>
                <a:cs typeface="Times New Roman" pitchFamily="18" charset="0"/>
              </a:rPr>
              <a:t>nằm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trên</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tia</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CO </a:t>
            </a:r>
            <a:r>
              <a:rPr lang="en-US" sz="3200" b="1" dirty="0" err="1">
                <a:latin typeface="Times New Roman" pitchFamily="18" charset="0"/>
                <a:cs typeface="Times New Roman" pitchFamily="18" charset="0"/>
              </a:rPr>
              <a:t>lấy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 D </a:t>
            </a:r>
            <a:r>
              <a:rPr lang="en-US" sz="3200" b="1" dirty="0" err="1">
                <a:latin typeface="Times New Roman" pitchFamily="18" charset="0"/>
                <a:cs typeface="Times New Roman" pitchFamily="18" charset="0"/>
              </a:rPr>
              <a:t>sao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O</a:t>
            </a:r>
            <a:r>
              <a:rPr lang="en-US" sz="3200" b="1" dirty="0" smtClean="0">
                <a:latin typeface="Times New Roman" pitchFamily="18" charset="0"/>
                <a:cs typeface="Times New Roman" pitchFamily="18" charset="0"/>
              </a:rPr>
              <a:t>D </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OC. Qua D </a:t>
            </a:r>
            <a:r>
              <a:rPr lang="en-US" sz="3200" b="1" dirty="0" err="1">
                <a:latin typeface="Times New Roman" pitchFamily="18" charset="0"/>
                <a:cs typeface="Times New Roman" pitchFamily="18" charset="0"/>
              </a:rPr>
              <a:t>kẻ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thẳng</a:t>
            </a:r>
            <a:r>
              <a:rPr lang="en-US" sz="3200" b="1" dirty="0">
                <a:latin typeface="Times New Roman" pitchFamily="18" charset="0"/>
                <a:cs typeface="Times New Roman" pitchFamily="18" charset="0"/>
              </a:rPr>
              <a:t> song </a:t>
            </a:r>
            <a:r>
              <a:rPr lang="en-US" sz="3200" b="1" dirty="0" err="1">
                <a:latin typeface="Times New Roman" pitchFamily="18" charset="0"/>
                <a:cs typeface="Times New Roman" pitchFamily="18" charset="0"/>
              </a:rPr>
              <a:t>song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đường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thẳng</a:t>
            </a:r>
            <a:r>
              <a:rPr lang="en-US" sz="3200" b="1" dirty="0" smtClean="0">
                <a:latin typeface="Times New Roman" pitchFamily="18" charset="0"/>
                <a:cs typeface="Times New Roman" pitchFamily="18" charset="0"/>
              </a:rPr>
              <a:t> b </a:t>
            </a:r>
            <a:r>
              <a:rPr lang="en-US" sz="3200" b="1" dirty="0" err="1">
                <a:latin typeface="Times New Roman" pitchFamily="18" charset="0"/>
                <a:cs typeface="Times New Roman" pitchFamily="18" charset="0"/>
              </a:rPr>
              <a:t>cắt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thẳng</a:t>
            </a:r>
            <a:r>
              <a:rPr lang="en-US" sz="3200" b="1" dirty="0">
                <a:latin typeface="Times New Roman" pitchFamily="18" charset="0"/>
                <a:cs typeface="Times New Roman" pitchFamily="18" charset="0"/>
              </a:rPr>
              <a:t> a </a:t>
            </a:r>
            <a:r>
              <a:rPr lang="en-US" sz="3200" b="1" dirty="0" err="1">
                <a:latin typeface="Times New Roman" pitchFamily="18" charset="0"/>
                <a:cs typeface="Times New Roman" pitchFamily="18" charset="0"/>
              </a:rPr>
              <a:t>tại</a:t>
            </a:r>
            <a:r>
              <a:rPr lang="en-US" sz="3200" b="1" dirty="0">
                <a:latin typeface="Times New Roman" pitchFamily="18" charset="0"/>
                <a:cs typeface="Times New Roman" pitchFamily="18" charset="0"/>
              </a:rPr>
              <a:t> A, </a:t>
            </a:r>
            <a:r>
              <a:rPr lang="en-US" sz="3200" b="1" dirty="0" err="1">
                <a:latin typeface="Times New Roman" pitchFamily="18" charset="0"/>
                <a:cs typeface="Times New Roman" pitchFamily="18" charset="0"/>
              </a:rPr>
              <a:t>kẻ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thẳng</a:t>
            </a:r>
            <a:r>
              <a:rPr lang="en-US" sz="3200" b="1" dirty="0">
                <a:latin typeface="Times New Roman" pitchFamily="18" charset="0"/>
                <a:cs typeface="Times New Roman" pitchFamily="18" charset="0"/>
              </a:rPr>
              <a:t> song </a:t>
            </a:r>
            <a:r>
              <a:rPr lang="en-US" sz="3200" b="1" dirty="0" err="1">
                <a:latin typeface="Times New Roman" pitchFamily="18" charset="0"/>
                <a:cs typeface="Times New Roman" pitchFamily="18" charset="0"/>
              </a:rPr>
              <a:t>song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cắt</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b </a:t>
            </a:r>
            <a:r>
              <a:rPr lang="en-US" sz="3200" b="1" dirty="0" err="1">
                <a:latin typeface="Times New Roman" pitchFamily="18" charset="0"/>
                <a:cs typeface="Times New Roman" pitchFamily="18" charset="0"/>
              </a:rPr>
              <a:t>tại</a:t>
            </a:r>
            <a:r>
              <a:rPr lang="en-US" sz="3200" b="1" dirty="0">
                <a:latin typeface="Times New Roman" pitchFamily="18" charset="0"/>
                <a:cs typeface="Times New Roman" pitchFamily="18" charset="0"/>
              </a:rPr>
              <a:t> B.</a:t>
            </a:r>
          </a:p>
          <a:p>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Chứng</a:t>
            </a:r>
            <a:r>
              <a:rPr lang="en-US" sz="3200" b="1" dirty="0">
                <a:latin typeface="Times New Roman" pitchFamily="18" charset="0"/>
                <a:cs typeface="Times New Roman" pitchFamily="18" charset="0"/>
              </a:rPr>
              <a:t> minh </a:t>
            </a:r>
            <a:r>
              <a:rPr lang="en-US" sz="3200" b="1" dirty="0" err="1">
                <a:latin typeface="Times New Roman" pitchFamily="18" charset="0"/>
                <a:cs typeface="Times New Roman" pitchFamily="18" charset="0"/>
              </a:rPr>
              <a:t>tứ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ADBC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a:t>
            </a:r>
          </a:p>
          <a:p>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C</a:t>
            </a:r>
            <a:r>
              <a:rPr lang="en-US" sz="3200" b="1" dirty="0" err="1" smtClean="0">
                <a:latin typeface="Times New Roman" pitchFamily="18" charset="0"/>
                <a:cs typeface="Times New Roman" pitchFamily="18" charset="0"/>
              </a:rPr>
              <a:t>hứng</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minh O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AB</a:t>
            </a:r>
          </a:p>
        </p:txBody>
      </p:sp>
      <p:sp>
        <p:nvSpPr>
          <p:cNvPr id="2" name="TextBox 1"/>
          <p:cNvSpPr txBox="1"/>
          <p:nvPr/>
        </p:nvSpPr>
        <p:spPr>
          <a:xfrm>
            <a:off x="76200" y="6553201"/>
            <a:ext cx="533400" cy="246221"/>
          </a:xfrm>
          <a:prstGeom prst="rect">
            <a:avLst/>
          </a:prstGeom>
          <a:noFill/>
        </p:spPr>
        <p:txBody>
          <a:bodyPr wrap="square" rtlCol="0">
            <a:spAutoFit/>
          </a:bodyPr>
          <a:lstStyle/>
          <a:p>
            <a:r>
              <a:rPr lang="en-US" sz="1000" dirty="0" smtClean="0"/>
              <a:t>VD</a:t>
            </a:r>
            <a:endParaRPr lang="en-US" sz="1000" dirty="0"/>
          </a:p>
        </p:txBody>
      </p:sp>
    </p:spTree>
    <p:extLst>
      <p:ext uri="{BB962C8B-B14F-4D97-AF65-F5344CB8AC3E}">
        <p14:creationId xmlns:p14="http://schemas.microsoft.com/office/powerpoint/2010/main" val="2586264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Rectangle 2"/>
          <p:cNvSpPr>
            <a:spLocks noChangeArrowheads="1"/>
          </p:cNvSpPr>
          <p:nvPr/>
        </p:nvSpPr>
        <p:spPr bwMode="auto">
          <a:xfrm>
            <a:off x="3157539" y="32903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sp>
        <p:nvSpPr>
          <p:cNvPr id="39943" name="Rectangle 3"/>
          <p:cNvSpPr>
            <a:spLocks noChangeArrowheads="1"/>
          </p:cNvSpPr>
          <p:nvPr/>
        </p:nvSpPr>
        <p:spPr bwMode="auto">
          <a:xfrm>
            <a:off x="3157539" y="50239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sp>
        <p:nvSpPr>
          <p:cNvPr id="32777" name="Rectangle 1"/>
          <p:cNvSpPr>
            <a:spLocks noChangeArrowheads="1"/>
          </p:cNvSpPr>
          <p:nvPr/>
        </p:nvSpPr>
        <p:spPr bwMode="auto">
          <a:xfrm>
            <a:off x="320675" y="609600"/>
            <a:ext cx="838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nl-NL"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Hai</a:t>
            </a:r>
            <a:r>
              <a:rPr lang="en-US" altLang="en-US" sz="2800" b="1" dirty="0">
                <a:latin typeface="Times New Roman" pitchFamily="18" charset="0"/>
                <a:ea typeface="Calibri" pitchFamily="34" charset="0"/>
                <a:cs typeface="Times New Roman" pitchFamily="18" charset="0"/>
              </a:rPr>
              <a:t> con </a:t>
            </a:r>
            <a:r>
              <a:rPr lang="en-US" altLang="en-US" sz="2800" b="1" dirty="0" err="1">
                <a:latin typeface="Times New Roman" pitchFamily="18" charset="0"/>
                <a:ea typeface="Calibri" pitchFamily="34" charset="0"/>
                <a:cs typeface="Times New Roman" pitchFamily="18" charset="0"/>
              </a:rPr>
              <a:t>đường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lớn</a:t>
            </a:r>
            <a:r>
              <a:rPr lang="en-US" altLang="en-US" sz="2800" b="1" dirty="0">
                <a:latin typeface="Times New Roman" pitchFamily="18" charset="0"/>
                <a:ea typeface="Calibri" pitchFamily="34" charset="0"/>
                <a:cs typeface="Times New Roman" pitchFamily="18" charset="0"/>
              </a:rPr>
              <a:t> a </a:t>
            </a:r>
            <a:r>
              <a:rPr lang="en-US" altLang="en-US" sz="2800" b="1" dirty="0" err="1">
                <a:latin typeface="Times New Roman" pitchFamily="18" charset="0"/>
                <a:ea typeface="Calibri" pitchFamily="34" charset="0"/>
                <a:cs typeface="Times New Roman" pitchFamily="18" charset="0"/>
              </a:rPr>
              <a:t>và</a:t>
            </a:r>
            <a:r>
              <a:rPr lang="en-US" altLang="en-US" sz="2800" b="1" dirty="0">
                <a:latin typeface="Times New Roman" pitchFamily="18" charset="0"/>
                <a:ea typeface="Calibri" pitchFamily="34" charset="0"/>
                <a:cs typeface="Times New Roman" pitchFamily="18" charset="0"/>
              </a:rPr>
              <a:t> b </a:t>
            </a:r>
            <a:r>
              <a:rPr lang="en-US" altLang="en-US" sz="2800" b="1" dirty="0" err="1">
                <a:latin typeface="Times New Roman" pitchFamily="18" charset="0"/>
                <a:ea typeface="Calibri" pitchFamily="34" charset="0"/>
                <a:cs typeface="Times New Roman" pitchFamily="18" charset="0"/>
              </a:rPr>
              <a:t>cắt</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nhau</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tạo</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thành</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một</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góc</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Bên</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trong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góc</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đó</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có</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một</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điểm</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dân</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cư</a:t>
            </a:r>
            <a:r>
              <a:rPr lang="en-US" altLang="en-US" sz="2800" b="1" dirty="0">
                <a:latin typeface="Times New Roman" pitchFamily="18" charset="0"/>
                <a:ea typeface="Calibri" pitchFamily="34" charset="0"/>
                <a:cs typeface="Times New Roman" pitchFamily="18" charset="0"/>
              </a:rPr>
              <a:t> O. </a:t>
            </a:r>
            <a:r>
              <a:rPr lang="en-US" altLang="en-US" sz="2800" b="1" dirty="0" err="1">
                <a:latin typeface="Times New Roman" pitchFamily="18" charset="0"/>
                <a:ea typeface="Calibri" pitchFamily="34" charset="0"/>
                <a:cs typeface="Times New Roman" pitchFamily="18" charset="0"/>
              </a:rPr>
              <a:t>Phải</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mở</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một</a:t>
            </a:r>
            <a:r>
              <a:rPr lang="en-US" altLang="en-US" sz="2800" b="1" dirty="0">
                <a:latin typeface="Times New Roman" pitchFamily="18" charset="0"/>
                <a:ea typeface="Calibri" pitchFamily="34" charset="0"/>
                <a:cs typeface="Times New Roman" pitchFamily="18" charset="0"/>
              </a:rPr>
              <a:t> con </a:t>
            </a:r>
            <a:r>
              <a:rPr lang="en-US" altLang="en-US" sz="2800" b="1" dirty="0" err="1">
                <a:latin typeface="Times New Roman" pitchFamily="18" charset="0"/>
                <a:ea typeface="Calibri" pitchFamily="34" charset="0"/>
                <a:cs typeface="Times New Roman" pitchFamily="18" charset="0"/>
              </a:rPr>
              <a:t>đường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thẳng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đi</a:t>
            </a:r>
            <a:r>
              <a:rPr lang="en-US" altLang="en-US" sz="2800" b="1" dirty="0">
                <a:latin typeface="Times New Roman" pitchFamily="18" charset="0"/>
                <a:ea typeface="Calibri" pitchFamily="34" charset="0"/>
                <a:cs typeface="Times New Roman" pitchFamily="18" charset="0"/>
              </a:rPr>
              <a:t> qua O </a:t>
            </a:r>
            <a:r>
              <a:rPr lang="en-US" altLang="en-US" sz="2800" b="1" dirty="0" err="1">
                <a:latin typeface="Times New Roman" pitchFamily="18" charset="0"/>
                <a:ea typeface="Calibri" pitchFamily="34" charset="0"/>
                <a:cs typeface="Times New Roman" pitchFamily="18" charset="0"/>
              </a:rPr>
              <a:t>như</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thế</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nào</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để</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theo</a:t>
            </a:r>
            <a:r>
              <a:rPr lang="en-US" altLang="en-US" sz="2800" b="1" dirty="0">
                <a:latin typeface="Times New Roman" pitchFamily="18" charset="0"/>
                <a:ea typeface="Calibri" pitchFamily="34" charset="0"/>
                <a:cs typeface="Times New Roman" pitchFamily="18" charset="0"/>
              </a:rPr>
              <a:t> con </a:t>
            </a:r>
            <a:r>
              <a:rPr lang="en-US" altLang="en-US" sz="2800" b="1" dirty="0" err="1">
                <a:latin typeface="Times New Roman" pitchFamily="18" charset="0"/>
                <a:ea typeface="Calibri" pitchFamily="34" charset="0"/>
                <a:cs typeface="Times New Roman" pitchFamily="18" charset="0"/>
              </a:rPr>
              <a:t>đường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đó</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hai</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đoạn</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đường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từ</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điểm</a:t>
            </a:r>
            <a:r>
              <a:rPr lang="en-US" altLang="en-US" sz="2800" b="1" dirty="0">
                <a:latin typeface="Times New Roman" pitchFamily="18" charset="0"/>
                <a:ea typeface="Calibri" pitchFamily="34" charset="0"/>
                <a:cs typeface="Times New Roman" pitchFamily="18" charset="0"/>
              </a:rPr>
              <a:t> O </a:t>
            </a:r>
            <a:r>
              <a:rPr lang="en-US" altLang="en-US" sz="2800" b="1" dirty="0" err="1">
                <a:latin typeface="Times New Roman" pitchFamily="18" charset="0"/>
                <a:ea typeface="Calibri" pitchFamily="34" charset="0"/>
                <a:cs typeface="Times New Roman" pitchFamily="18" charset="0"/>
              </a:rPr>
              <a:t>đến</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hai</a:t>
            </a:r>
            <a:r>
              <a:rPr lang="en-US" altLang="en-US" sz="2800" b="1" dirty="0">
                <a:latin typeface="Times New Roman" pitchFamily="18" charset="0"/>
                <a:ea typeface="Calibri" pitchFamily="34" charset="0"/>
                <a:cs typeface="Times New Roman" pitchFamily="18" charset="0"/>
              </a:rPr>
              <a:t> con </a:t>
            </a:r>
            <a:r>
              <a:rPr lang="en-US" altLang="en-US" sz="2800" b="1" dirty="0" err="1">
                <a:latin typeface="Times New Roman" pitchFamily="18" charset="0"/>
                <a:ea typeface="Calibri" pitchFamily="34" charset="0"/>
                <a:cs typeface="Times New Roman" pitchFamily="18" charset="0"/>
              </a:rPr>
              <a:t>đường</a:t>
            </a:r>
            <a:r>
              <a:rPr lang="en-US" altLang="en-US" sz="2800" b="1" dirty="0">
                <a:latin typeface="Times New Roman" pitchFamily="18" charset="0"/>
                <a:ea typeface="Calibri" pitchFamily="34" charset="0"/>
                <a:cs typeface="Times New Roman" pitchFamily="18" charset="0"/>
              </a:rPr>
              <a:t> a </a:t>
            </a:r>
            <a:r>
              <a:rPr lang="en-US" altLang="en-US" sz="2800" b="1" dirty="0" err="1">
                <a:latin typeface="Times New Roman" pitchFamily="18" charset="0"/>
                <a:ea typeface="Calibri" pitchFamily="34" charset="0"/>
                <a:cs typeface="Times New Roman" pitchFamily="18" charset="0"/>
              </a:rPr>
              <a:t>và</a:t>
            </a:r>
            <a:r>
              <a:rPr lang="en-US" altLang="en-US" sz="2800" b="1" dirty="0">
                <a:latin typeface="Times New Roman" pitchFamily="18" charset="0"/>
                <a:ea typeface="Calibri" pitchFamily="34" charset="0"/>
                <a:cs typeface="Times New Roman" pitchFamily="18" charset="0"/>
              </a:rPr>
              <a:t> b </a:t>
            </a:r>
            <a:r>
              <a:rPr lang="en-US" altLang="en-US" sz="2800" b="1" dirty="0" err="1">
                <a:latin typeface="Times New Roman" pitchFamily="18" charset="0"/>
                <a:ea typeface="Calibri" pitchFamily="34" charset="0"/>
                <a:cs typeface="Times New Roman" pitchFamily="18" charset="0"/>
              </a:rPr>
              <a:t>bằng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nhau</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các</a:t>
            </a:r>
            <a:r>
              <a:rPr lang="en-US" altLang="en-US" sz="2800" b="1" dirty="0">
                <a:latin typeface="Times New Roman" pitchFamily="18" charset="0"/>
                <a:ea typeface="Calibri" pitchFamily="34" charset="0"/>
                <a:cs typeface="Times New Roman" pitchFamily="18" charset="0"/>
              </a:rPr>
              <a:t> con </a:t>
            </a:r>
            <a:r>
              <a:rPr lang="en-US" altLang="en-US" sz="2800" b="1" dirty="0" err="1">
                <a:latin typeface="Times New Roman" pitchFamily="18" charset="0"/>
                <a:ea typeface="Calibri" pitchFamily="34" charset="0"/>
                <a:cs typeface="Times New Roman" pitchFamily="18" charset="0"/>
              </a:rPr>
              <a:t>đường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đều</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là</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đường</a:t>
            </a:r>
            <a:r>
              <a:rPr lang="en-US" altLang="en-US" sz="2800" b="1" dirty="0">
                <a:latin typeface="Times New Roman" pitchFamily="18" charset="0"/>
                <a:ea typeface="Calibri" pitchFamily="34" charset="0"/>
                <a:cs typeface="Times New Roman" pitchFamily="18" charset="0"/>
              </a:rPr>
              <a:t> </a:t>
            </a:r>
            <a:r>
              <a:rPr lang="en-US" altLang="en-US" sz="2800" b="1" dirty="0" err="1">
                <a:latin typeface="Times New Roman" pitchFamily="18" charset="0"/>
                <a:ea typeface="Calibri" pitchFamily="34" charset="0"/>
                <a:cs typeface="Times New Roman" pitchFamily="18" charset="0"/>
              </a:rPr>
              <a:t>thẳng</a:t>
            </a:r>
            <a:r>
              <a:rPr lang="en-US" altLang="en-US" sz="2800" b="1" dirty="0">
                <a:latin typeface="Times New Roman" pitchFamily="18" charset="0"/>
                <a:ea typeface="Calibri" pitchFamily="34" charset="0"/>
                <a:cs typeface="Times New Roman" pitchFamily="18" charset="0"/>
              </a:rPr>
              <a:t>) (H.3.27)?”</a:t>
            </a:r>
            <a:endParaRPr lang="en-US" altLang="en-US" sz="2800" b="1" dirty="0">
              <a:latin typeface="Times New Roman" pitchFamily="18" charset="0"/>
              <a:ea typeface="Arial" pitchFamily="34" charset="0"/>
              <a:cs typeface="Times New Roman" pitchFamily="18" charset="0"/>
            </a:endParaRPr>
          </a:p>
        </p:txBody>
      </p:sp>
      <p:sp>
        <p:nvSpPr>
          <p:cNvPr id="32779" name="Rectangle 1"/>
          <p:cNvSpPr>
            <a:spLocks noChangeArrowheads="1"/>
          </p:cNvSpPr>
          <p:nvPr/>
        </p:nvSpPr>
        <p:spPr bwMode="auto">
          <a:xfrm>
            <a:off x="320676" y="76202"/>
            <a:ext cx="3946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spcAft>
                <a:spcPts val="800"/>
              </a:spcAft>
            </a:pPr>
            <a:r>
              <a:rPr lang="en-US" altLang="en-US" sz="3200" b="1" dirty="0" err="1" smtClean="0">
                <a:solidFill>
                  <a:srgbClr val="FF0000"/>
                </a:solidFill>
                <a:latin typeface="Times New Roman" pitchFamily="18" charset="0"/>
                <a:ea typeface="Arial" pitchFamily="34" charset="0"/>
                <a:cs typeface="Times New Roman" pitchFamily="18" charset="0"/>
              </a:rPr>
              <a:t>Bài</a:t>
            </a:r>
            <a:r>
              <a:rPr lang="en-US" altLang="en-US" sz="3200" b="1" dirty="0" smtClean="0">
                <a:solidFill>
                  <a:srgbClr val="FF0000"/>
                </a:solidFill>
                <a:latin typeface="Times New Roman" pitchFamily="18" charset="0"/>
                <a:ea typeface="Arial" pitchFamily="34" charset="0"/>
                <a:cs typeface="Times New Roman" pitchFamily="18" charset="0"/>
              </a:rPr>
              <a:t> </a:t>
            </a:r>
            <a:r>
              <a:rPr lang="en-US" altLang="en-US" sz="3200" b="1" dirty="0" err="1" smtClean="0">
                <a:solidFill>
                  <a:srgbClr val="FF0000"/>
                </a:solidFill>
                <a:latin typeface="Times New Roman" pitchFamily="18" charset="0"/>
                <a:ea typeface="Arial" pitchFamily="34" charset="0"/>
                <a:cs typeface="Times New Roman" pitchFamily="18" charset="0"/>
              </a:rPr>
              <a:t>toán</a:t>
            </a:r>
            <a:r>
              <a:rPr lang="en-US" altLang="en-US" sz="3200" b="1" dirty="0" smtClean="0">
                <a:solidFill>
                  <a:srgbClr val="FF0000"/>
                </a:solidFill>
                <a:latin typeface="Times New Roman" pitchFamily="18" charset="0"/>
                <a:ea typeface="Arial" pitchFamily="34" charset="0"/>
                <a:cs typeface="Times New Roman" pitchFamily="18" charset="0"/>
              </a:rPr>
              <a:t> </a:t>
            </a:r>
            <a:r>
              <a:rPr lang="en-US" altLang="en-US" sz="3200" b="1" dirty="0" err="1" smtClean="0">
                <a:solidFill>
                  <a:srgbClr val="FF0000"/>
                </a:solidFill>
                <a:latin typeface="Times New Roman" pitchFamily="18" charset="0"/>
                <a:ea typeface="Arial" pitchFamily="34" charset="0"/>
                <a:cs typeface="Times New Roman" pitchFamily="18" charset="0"/>
              </a:rPr>
              <a:t>vận</a:t>
            </a:r>
            <a:r>
              <a:rPr lang="en-US" altLang="en-US" sz="3200" b="1" dirty="0" smtClean="0">
                <a:solidFill>
                  <a:srgbClr val="FF0000"/>
                </a:solidFill>
                <a:latin typeface="Times New Roman" pitchFamily="18" charset="0"/>
                <a:ea typeface="Arial" pitchFamily="34" charset="0"/>
                <a:cs typeface="Times New Roman" pitchFamily="18" charset="0"/>
              </a:rPr>
              <a:t> </a:t>
            </a:r>
            <a:r>
              <a:rPr lang="en-US" altLang="en-US" sz="3200" b="1" dirty="0" err="1">
                <a:solidFill>
                  <a:srgbClr val="FF0000"/>
                </a:solidFill>
                <a:latin typeface="Times New Roman" pitchFamily="18" charset="0"/>
                <a:ea typeface="Arial" pitchFamily="34" charset="0"/>
                <a:cs typeface="Times New Roman" pitchFamily="18" charset="0"/>
              </a:rPr>
              <a:t>dụng</a:t>
            </a:r>
            <a:endParaRPr lang="en-US" altLang="en-US" sz="3200" b="1" dirty="0">
              <a:solidFill>
                <a:srgbClr val="FF0000"/>
              </a:solidFill>
              <a:latin typeface="Times New Roman" pitchFamily="18" charset="0"/>
              <a:ea typeface="Arial" pitchFamily="34" charset="0"/>
              <a:cs typeface="Times New Roman" pitchFamily="18" charset="0"/>
            </a:endParaRPr>
          </a:p>
        </p:txBody>
      </p:sp>
      <p:pic>
        <p:nvPicPr>
          <p:cNvPr id="12" name="Picture 22" descr="A picture containing cartoon, screenshot&#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l="5589" t="1118" r="7626" b="662"/>
          <a:stretch>
            <a:fillRect/>
          </a:stretch>
        </p:blipFill>
        <p:spPr bwMode="auto">
          <a:xfrm>
            <a:off x="1619250" y="3429000"/>
            <a:ext cx="46291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2819400" y="4191000"/>
            <a:ext cx="338138" cy="369332"/>
          </a:xfrm>
          <a:prstGeom prst="rect">
            <a:avLst/>
          </a:prstGeom>
          <a:noFill/>
        </p:spPr>
        <p:txBody>
          <a:bodyPr wrap="square" rtlCol="0">
            <a:spAutoFit/>
          </a:bodyPr>
          <a:lstStyle/>
          <a:p>
            <a:r>
              <a:rPr lang="en-US" dirty="0" smtClean="0"/>
              <a:t>A</a:t>
            </a:r>
            <a:endParaRPr lang="en-US" dirty="0"/>
          </a:p>
        </p:txBody>
      </p:sp>
      <p:sp>
        <p:nvSpPr>
          <p:cNvPr id="32" name="TextBox 31"/>
          <p:cNvSpPr txBox="1"/>
          <p:nvPr/>
        </p:nvSpPr>
        <p:spPr>
          <a:xfrm>
            <a:off x="5791200" y="6324600"/>
            <a:ext cx="457200" cy="369332"/>
          </a:xfrm>
          <a:prstGeom prst="rect">
            <a:avLst/>
          </a:prstGeom>
          <a:noFill/>
        </p:spPr>
        <p:txBody>
          <a:bodyPr wrap="square" rtlCol="0">
            <a:spAutoFit/>
          </a:bodyPr>
          <a:lstStyle/>
          <a:p>
            <a:r>
              <a:rPr lang="en-US" dirty="0" smtClean="0"/>
              <a:t>B</a:t>
            </a:r>
            <a:endParaRPr lang="en-US" dirty="0"/>
          </a:p>
        </p:txBody>
      </p:sp>
      <p:sp>
        <p:nvSpPr>
          <p:cNvPr id="34" name="TextBox 33"/>
          <p:cNvSpPr txBox="1"/>
          <p:nvPr/>
        </p:nvSpPr>
        <p:spPr>
          <a:xfrm>
            <a:off x="1371600" y="6096000"/>
            <a:ext cx="304800" cy="369332"/>
          </a:xfrm>
          <a:prstGeom prst="rect">
            <a:avLst/>
          </a:prstGeom>
          <a:noFill/>
        </p:spPr>
        <p:txBody>
          <a:bodyPr wrap="square" rtlCol="0">
            <a:spAutoFit/>
          </a:bodyPr>
          <a:lstStyle/>
          <a:p>
            <a:r>
              <a:rPr lang="en-US" dirty="0" smtClean="0"/>
              <a:t>C</a:t>
            </a:r>
            <a:endParaRPr lang="en-US" dirty="0"/>
          </a:p>
        </p:txBody>
      </p:sp>
      <p:cxnSp>
        <p:nvCxnSpPr>
          <p:cNvPr id="3" name="Straight Connector 2"/>
          <p:cNvCxnSpPr/>
          <p:nvPr/>
        </p:nvCxnSpPr>
        <p:spPr>
          <a:xfrm flipV="1">
            <a:off x="1905000" y="4724400"/>
            <a:ext cx="594360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905000" y="5486400"/>
            <a:ext cx="28956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902200" y="4724400"/>
            <a:ext cx="289560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24800" y="4038600"/>
            <a:ext cx="457200" cy="381000"/>
          </a:xfrm>
          <a:prstGeom prst="rect">
            <a:avLst/>
          </a:prstGeom>
          <a:noFill/>
        </p:spPr>
        <p:txBody>
          <a:bodyPr wrap="square" rtlCol="0">
            <a:spAutoFit/>
          </a:bodyPr>
          <a:lstStyle/>
          <a:p>
            <a:r>
              <a:rPr lang="en-US" dirty="0" smtClean="0"/>
              <a:t>D</a:t>
            </a:r>
            <a:endParaRPr lang="en-US" dirty="0"/>
          </a:p>
        </p:txBody>
      </p:sp>
      <p:cxnSp>
        <p:nvCxnSpPr>
          <p:cNvPr id="8" name="Straight Connector 7"/>
          <p:cNvCxnSpPr/>
          <p:nvPr/>
        </p:nvCxnSpPr>
        <p:spPr>
          <a:xfrm flipH="1">
            <a:off x="6629400" y="4724400"/>
            <a:ext cx="1168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72200" y="6019800"/>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10400" y="5943600"/>
            <a:ext cx="533400" cy="369332"/>
          </a:xfrm>
          <a:prstGeom prst="rect">
            <a:avLst/>
          </a:prstGeom>
          <a:noFill/>
        </p:spPr>
        <p:txBody>
          <a:bodyPr wrap="square" rtlCol="0">
            <a:spAutoFit/>
          </a:bodyPr>
          <a:lstStyle/>
          <a:p>
            <a:r>
              <a:rPr lang="en-US" dirty="0" smtClean="0"/>
              <a:t>B</a:t>
            </a:r>
            <a:endParaRPr lang="en-US" dirty="0"/>
          </a:p>
        </p:txBody>
      </p:sp>
      <p:cxnSp>
        <p:nvCxnSpPr>
          <p:cNvPr id="15" name="Straight Connector 14"/>
          <p:cNvCxnSpPr/>
          <p:nvPr/>
        </p:nvCxnSpPr>
        <p:spPr>
          <a:xfrm flipH="1" flipV="1">
            <a:off x="3352800" y="4648200"/>
            <a:ext cx="4495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52800" y="4560332"/>
            <a:ext cx="0" cy="878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492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579002" y="1663365"/>
            <a:ext cx="5985996" cy="307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036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1676400"/>
            <a:ext cx="59817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961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150" y="1890714"/>
            <a:ext cx="598170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05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579002" y="1663365"/>
            <a:ext cx="5985996" cy="307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196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85939"/>
            <a:ext cx="59436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332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3"/>
          <p:cNvSpPr>
            <a:spLocks noChangeArrowheads="1"/>
          </p:cNvSpPr>
          <p:nvPr/>
        </p:nvSpPr>
        <p:spPr bwMode="auto">
          <a:xfrm>
            <a:off x="533400" y="152400"/>
            <a:ext cx="845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eaLnBrk="1" hangingPunct="1"/>
            <a:r>
              <a:rPr lang="en-US" altLang="en-US" sz="2800" dirty="0" err="1" smtClean="0"/>
              <a:t>Bài</a:t>
            </a:r>
            <a:r>
              <a:rPr lang="en-US" altLang="en-US" sz="2800" dirty="0" smtClean="0"/>
              <a:t> 1. </a:t>
            </a:r>
            <a:r>
              <a:rPr lang="en-US" altLang="en-US" sz="2800" b="0" dirty="0" err="1" smtClean="0"/>
              <a:t>Trong</a:t>
            </a:r>
            <a:r>
              <a:rPr lang="en-US" altLang="en-US" sz="2800" b="0" dirty="0" smtClean="0"/>
              <a:t> </a:t>
            </a:r>
            <a:r>
              <a:rPr lang="en-US" altLang="en-US" sz="2800" b="0" dirty="0" err="1"/>
              <a:t>các</a:t>
            </a:r>
            <a:r>
              <a:rPr lang="en-US" altLang="en-US" sz="2800" b="0" dirty="0"/>
              <a:t> </a:t>
            </a:r>
            <a:r>
              <a:rPr lang="en-US" altLang="en-US" sz="2800" b="0" dirty="0" err="1"/>
              <a:t>khẳng</a:t>
            </a:r>
            <a:r>
              <a:rPr lang="en-US" altLang="en-US" sz="2800" b="0" dirty="0"/>
              <a:t> </a:t>
            </a:r>
            <a:r>
              <a:rPr lang="en-US" altLang="en-US" sz="2800" b="0" dirty="0" err="1"/>
              <a:t>định</a:t>
            </a:r>
            <a:r>
              <a:rPr lang="en-US" altLang="en-US" sz="2800" b="0" dirty="0"/>
              <a:t> </a:t>
            </a:r>
            <a:r>
              <a:rPr lang="en-US" altLang="en-US" sz="2800" b="0" dirty="0" err="1"/>
              <a:t>sau</a:t>
            </a:r>
            <a:r>
              <a:rPr lang="en-US" altLang="en-US" sz="2800" b="0" dirty="0"/>
              <a:t>, </a:t>
            </a:r>
            <a:r>
              <a:rPr lang="en-US" altLang="en-US" sz="2800" b="0" dirty="0" err="1"/>
              <a:t>khẳng</a:t>
            </a:r>
            <a:r>
              <a:rPr lang="en-US" altLang="en-US" sz="2800" b="0" dirty="0"/>
              <a:t> </a:t>
            </a:r>
            <a:r>
              <a:rPr lang="en-US" altLang="en-US" sz="2800" b="0" dirty="0" err="1"/>
              <a:t>định</a:t>
            </a:r>
            <a:r>
              <a:rPr lang="en-US" altLang="en-US" sz="2800" b="0" dirty="0"/>
              <a:t> </a:t>
            </a:r>
            <a:r>
              <a:rPr lang="en-US" altLang="en-US" sz="2800" b="0" dirty="0" err="1"/>
              <a:t>nào</a:t>
            </a:r>
            <a:r>
              <a:rPr lang="en-US" altLang="en-US" sz="2800" b="0" dirty="0"/>
              <a:t> </a:t>
            </a:r>
            <a:r>
              <a:rPr lang="en-US" altLang="en-US" sz="2800" b="0" dirty="0" err="1"/>
              <a:t>đúng</a:t>
            </a:r>
            <a:r>
              <a:rPr lang="en-US" altLang="en-US" sz="2800" b="0" dirty="0"/>
              <a:t>, </a:t>
            </a:r>
          </a:p>
          <a:p>
            <a:pPr algn="just" eaLnBrk="1" hangingPunct="1"/>
            <a:r>
              <a:rPr lang="en-US" altLang="en-US" sz="2800" b="0" dirty="0" err="1"/>
              <a:t>khẳng</a:t>
            </a:r>
            <a:r>
              <a:rPr lang="en-US" altLang="en-US" sz="2800" b="0" dirty="0"/>
              <a:t> </a:t>
            </a:r>
            <a:r>
              <a:rPr lang="en-US" altLang="en-US" sz="2800" b="0" dirty="0" err="1"/>
              <a:t>định</a:t>
            </a:r>
            <a:r>
              <a:rPr lang="en-US" altLang="en-US" sz="2800" b="0" dirty="0"/>
              <a:t> </a:t>
            </a:r>
            <a:r>
              <a:rPr lang="en-US" altLang="en-US" sz="2800" b="0" dirty="0" err="1"/>
              <a:t>nào</a:t>
            </a:r>
            <a:r>
              <a:rPr lang="en-US" altLang="en-US" sz="2800" b="0" dirty="0"/>
              <a:t> </a:t>
            </a:r>
            <a:r>
              <a:rPr lang="en-US" altLang="en-US" sz="2800" dirty="0" err="1"/>
              <a:t>sai</a:t>
            </a:r>
            <a:r>
              <a:rPr lang="en-US" altLang="en-US" sz="2800" b="0" dirty="0" smtClean="0"/>
              <a:t>?</a:t>
            </a:r>
            <a:endParaRPr lang="en-US" altLang="en-US" sz="2800" b="0" dirty="0"/>
          </a:p>
        </p:txBody>
      </p:sp>
      <p:sp>
        <p:nvSpPr>
          <p:cNvPr id="4" name="Rectangle 83"/>
          <p:cNvSpPr>
            <a:spLocks noChangeArrowheads="1"/>
          </p:cNvSpPr>
          <p:nvPr/>
        </p:nvSpPr>
        <p:spPr bwMode="auto">
          <a:xfrm>
            <a:off x="0" y="1007534"/>
            <a:ext cx="8458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eaLnBrk="1" hangingPunct="1"/>
            <a:r>
              <a:rPr lang="en-US" altLang="en-US" sz="2800" b="0" dirty="0" smtClean="0"/>
              <a:t>A. </a:t>
            </a:r>
            <a:r>
              <a:rPr lang="en-US" altLang="en-US" sz="2800" b="0" dirty="0" err="1" smtClean="0"/>
              <a:t>Hình</a:t>
            </a:r>
            <a:r>
              <a:rPr lang="en-US" altLang="en-US" sz="2800" b="0" dirty="0" smtClean="0"/>
              <a:t> </a:t>
            </a:r>
            <a:r>
              <a:rPr lang="en-US" altLang="en-US" sz="2800" b="0" dirty="0" err="1"/>
              <a:t>thang</a:t>
            </a:r>
            <a:r>
              <a:rPr lang="en-US" altLang="en-US" sz="2800" b="0" dirty="0"/>
              <a:t> </a:t>
            </a:r>
            <a:r>
              <a:rPr lang="en-US" altLang="en-US" sz="2800" b="0" dirty="0" err="1"/>
              <a:t>có</a:t>
            </a:r>
            <a:r>
              <a:rPr lang="en-US" altLang="en-US" sz="2800" b="0" dirty="0"/>
              <a:t> </a:t>
            </a:r>
            <a:r>
              <a:rPr lang="en-US" altLang="en-US" sz="2800" b="0" dirty="0" err="1"/>
              <a:t>hai</a:t>
            </a:r>
            <a:r>
              <a:rPr lang="en-US" altLang="en-US" sz="2800" b="0" dirty="0"/>
              <a:t> </a:t>
            </a:r>
            <a:r>
              <a:rPr lang="en-US" altLang="en-US" sz="2800" b="0" dirty="0" err="1"/>
              <a:t>cạnh</a:t>
            </a:r>
            <a:r>
              <a:rPr lang="en-US" altLang="en-US" sz="2800" b="0" dirty="0"/>
              <a:t> </a:t>
            </a:r>
            <a:r>
              <a:rPr lang="en-US" altLang="en-US" sz="2800" b="0" dirty="0" err="1"/>
              <a:t>bên</a:t>
            </a:r>
            <a:r>
              <a:rPr lang="en-US" altLang="en-US" sz="2800" b="0" dirty="0"/>
              <a:t> song </a:t>
            </a:r>
            <a:r>
              <a:rPr lang="en-US" altLang="en-US" sz="2800" b="0" dirty="0" err="1"/>
              <a:t>song</a:t>
            </a:r>
            <a:r>
              <a:rPr lang="en-US" altLang="en-US" sz="2800" b="0" dirty="0"/>
              <a:t> </a:t>
            </a:r>
            <a:r>
              <a:rPr lang="en-US" altLang="en-US" sz="2800" b="0" dirty="0" err="1"/>
              <a:t>là</a:t>
            </a:r>
            <a:r>
              <a:rPr lang="en-US" altLang="en-US" sz="2800" b="0" dirty="0"/>
              <a:t> </a:t>
            </a:r>
            <a:r>
              <a:rPr lang="en-US" altLang="en-US" sz="2800" b="0" dirty="0" err="1"/>
              <a:t>hình</a:t>
            </a:r>
            <a:r>
              <a:rPr lang="en-US" altLang="en-US" sz="2800" b="0" dirty="0"/>
              <a:t> </a:t>
            </a:r>
            <a:r>
              <a:rPr lang="en-US" altLang="en-US" sz="2800" b="0" dirty="0" err="1"/>
              <a:t>bình</a:t>
            </a:r>
            <a:r>
              <a:rPr lang="en-US" altLang="en-US" sz="2800" b="0" dirty="0"/>
              <a:t> </a:t>
            </a:r>
            <a:r>
              <a:rPr lang="en-US" altLang="en-US" sz="2800" b="0" dirty="0" err="1"/>
              <a:t>hành</a:t>
            </a:r>
            <a:r>
              <a:rPr lang="en-US" altLang="en-US" sz="2800" b="0" dirty="0"/>
              <a:t>.</a:t>
            </a:r>
          </a:p>
          <a:p>
            <a:pPr algn="just" eaLnBrk="1" hangingPunct="1"/>
            <a:r>
              <a:rPr lang="en-US" altLang="en-US" sz="2800" b="0" dirty="0" smtClean="0"/>
              <a:t>B. </a:t>
            </a:r>
            <a:r>
              <a:rPr lang="en-US" altLang="en-US" sz="2800" b="0" dirty="0" err="1" smtClean="0"/>
              <a:t>Hình</a:t>
            </a:r>
            <a:r>
              <a:rPr lang="en-US" altLang="en-US" sz="2800" b="0" dirty="0" smtClean="0"/>
              <a:t> </a:t>
            </a:r>
            <a:r>
              <a:rPr lang="en-US" altLang="en-US" sz="2800" b="0" dirty="0" err="1"/>
              <a:t>thang</a:t>
            </a:r>
            <a:r>
              <a:rPr lang="en-US" altLang="en-US" sz="2800" b="0" dirty="0"/>
              <a:t> </a:t>
            </a:r>
            <a:r>
              <a:rPr lang="en-US" altLang="en-US" sz="2800" b="0" dirty="0" err="1"/>
              <a:t>có</a:t>
            </a:r>
            <a:r>
              <a:rPr lang="en-US" altLang="en-US" sz="2800" b="0" dirty="0"/>
              <a:t> </a:t>
            </a:r>
            <a:r>
              <a:rPr lang="en-US" altLang="en-US" sz="2800" b="0" dirty="0" err="1"/>
              <a:t>hai</a:t>
            </a:r>
            <a:r>
              <a:rPr lang="en-US" altLang="en-US" sz="2800" b="0" dirty="0"/>
              <a:t> </a:t>
            </a:r>
            <a:r>
              <a:rPr lang="en-US" altLang="en-US" sz="2800" b="0" dirty="0" err="1"/>
              <a:t>cạnh</a:t>
            </a:r>
            <a:r>
              <a:rPr lang="en-US" altLang="en-US" sz="2800" b="0" dirty="0"/>
              <a:t> </a:t>
            </a:r>
            <a:r>
              <a:rPr lang="en-US" altLang="en-US" sz="2800" b="0" dirty="0" err="1"/>
              <a:t>bên</a:t>
            </a:r>
            <a:r>
              <a:rPr lang="en-US" altLang="en-US" sz="2800" b="0" dirty="0"/>
              <a:t> </a:t>
            </a:r>
            <a:r>
              <a:rPr lang="en-US" altLang="en-US" sz="2800" b="0" dirty="0" err="1"/>
              <a:t>bằng</a:t>
            </a:r>
            <a:r>
              <a:rPr lang="en-US" altLang="en-US" sz="2800" b="0" dirty="0"/>
              <a:t> </a:t>
            </a:r>
            <a:r>
              <a:rPr lang="en-US" altLang="en-US" sz="2800" b="0" dirty="0" err="1"/>
              <a:t>nhau</a:t>
            </a:r>
            <a:r>
              <a:rPr lang="en-US" altLang="en-US" sz="2800" b="0" dirty="0"/>
              <a:t> </a:t>
            </a:r>
            <a:r>
              <a:rPr lang="en-US" altLang="en-US" sz="2800" b="0" dirty="0" err="1"/>
              <a:t>là</a:t>
            </a:r>
            <a:r>
              <a:rPr lang="en-US" altLang="en-US" sz="2800" b="0" dirty="0"/>
              <a:t> </a:t>
            </a:r>
            <a:r>
              <a:rPr lang="en-US" altLang="en-US" sz="2800" b="0" dirty="0" err="1"/>
              <a:t>hình</a:t>
            </a:r>
            <a:r>
              <a:rPr lang="en-US" altLang="en-US" sz="2800" b="0" dirty="0"/>
              <a:t> </a:t>
            </a:r>
            <a:r>
              <a:rPr lang="en-US" altLang="en-US" sz="2800" b="0" dirty="0" err="1"/>
              <a:t>bình</a:t>
            </a:r>
            <a:r>
              <a:rPr lang="en-US" altLang="en-US" sz="2800" b="0" dirty="0"/>
              <a:t> </a:t>
            </a:r>
            <a:r>
              <a:rPr lang="en-US" altLang="en-US" sz="2800" b="0" dirty="0" err="1"/>
              <a:t>hành</a:t>
            </a:r>
            <a:r>
              <a:rPr lang="en-US" altLang="en-US" sz="2800" b="0" dirty="0" smtClean="0"/>
              <a:t>.</a:t>
            </a:r>
          </a:p>
          <a:p>
            <a:pPr algn="just" eaLnBrk="1" hangingPunct="1"/>
            <a:r>
              <a:rPr lang="en-US" altLang="en-US" sz="2800" b="0" dirty="0" smtClean="0"/>
              <a:t>C. </a:t>
            </a:r>
            <a:r>
              <a:rPr lang="en-US" altLang="en-US" sz="2800" b="0" dirty="0" err="1" smtClean="0"/>
              <a:t>Tứ</a:t>
            </a:r>
            <a:r>
              <a:rPr lang="en-US" altLang="en-US" sz="2800" b="0" dirty="0" smtClean="0"/>
              <a:t> </a:t>
            </a:r>
            <a:r>
              <a:rPr lang="en-US" altLang="en-US" sz="2800" b="0" dirty="0" err="1" smtClean="0"/>
              <a:t>giác</a:t>
            </a:r>
            <a:r>
              <a:rPr lang="en-US" altLang="en-US" sz="2800" b="0" dirty="0" smtClean="0"/>
              <a:t> </a:t>
            </a:r>
            <a:r>
              <a:rPr lang="en-US" altLang="en-US" sz="2800" b="0" dirty="0" err="1" smtClean="0"/>
              <a:t>có</a:t>
            </a:r>
            <a:r>
              <a:rPr lang="en-US" altLang="en-US" sz="2800" b="0" dirty="0" smtClean="0"/>
              <a:t> </a:t>
            </a:r>
            <a:r>
              <a:rPr lang="en-US" altLang="en-US" sz="2800" b="0" dirty="0" err="1" smtClean="0"/>
              <a:t>hai</a:t>
            </a:r>
            <a:r>
              <a:rPr lang="en-US" altLang="en-US" sz="2800" b="0" dirty="0" smtClean="0"/>
              <a:t> </a:t>
            </a:r>
            <a:r>
              <a:rPr lang="en-US" altLang="en-US" sz="2800" b="0" dirty="0" err="1" smtClean="0"/>
              <a:t>cạnh</a:t>
            </a:r>
            <a:r>
              <a:rPr lang="en-US" altLang="en-US" sz="2800" b="0" dirty="0" smtClean="0"/>
              <a:t> </a:t>
            </a:r>
            <a:r>
              <a:rPr lang="en-US" altLang="en-US" sz="2800" b="0" dirty="0" err="1" smtClean="0"/>
              <a:t>đối</a:t>
            </a:r>
            <a:r>
              <a:rPr lang="en-US" altLang="en-US" sz="2800" b="0" dirty="0" smtClean="0"/>
              <a:t> </a:t>
            </a:r>
            <a:r>
              <a:rPr lang="en-US" altLang="en-US" sz="2800" b="0" dirty="0" err="1" smtClean="0"/>
              <a:t>nào</a:t>
            </a:r>
            <a:r>
              <a:rPr lang="en-US" altLang="en-US" sz="2800" b="0" dirty="0" smtClean="0"/>
              <a:t> </a:t>
            </a:r>
            <a:r>
              <a:rPr lang="en-US" altLang="en-US" sz="2800" b="0" dirty="0" err="1" smtClean="0"/>
              <a:t>cũng</a:t>
            </a:r>
            <a:r>
              <a:rPr lang="en-US" altLang="en-US" sz="2800" b="0" dirty="0" smtClean="0"/>
              <a:t> song song </a:t>
            </a:r>
            <a:r>
              <a:rPr lang="en-US" altLang="en-US" sz="2800" b="0" dirty="0" err="1" smtClean="0"/>
              <a:t>là</a:t>
            </a:r>
            <a:r>
              <a:rPr lang="en-US" altLang="en-US" sz="2800" b="0" dirty="0" smtClean="0"/>
              <a:t> </a:t>
            </a:r>
            <a:r>
              <a:rPr lang="en-US" altLang="en-US" sz="2800" b="0" dirty="0" err="1" smtClean="0"/>
              <a:t>hình</a:t>
            </a:r>
            <a:r>
              <a:rPr lang="en-US" altLang="en-US" sz="2800" b="0" dirty="0" smtClean="0"/>
              <a:t> </a:t>
            </a:r>
          </a:p>
          <a:p>
            <a:pPr algn="just" eaLnBrk="1" hangingPunct="1"/>
            <a:r>
              <a:rPr lang="en-US" altLang="en-US" sz="2800" b="0" dirty="0" err="1" smtClean="0"/>
              <a:t>bình</a:t>
            </a:r>
            <a:r>
              <a:rPr lang="en-US" altLang="en-US" sz="2800" b="0" dirty="0" smtClean="0"/>
              <a:t> </a:t>
            </a:r>
            <a:r>
              <a:rPr lang="en-US" altLang="en-US" sz="2800" b="0" dirty="0" err="1" smtClean="0"/>
              <a:t>hành</a:t>
            </a:r>
            <a:endParaRPr lang="en-US" altLang="en-US" sz="2800" b="0" dirty="0"/>
          </a:p>
        </p:txBody>
      </p:sp>
      <p:sp>
        <p:nvSpPr>
          <p:cNvPr id="5" name="Oval 53"/>
          <p:cNvSpPr>
            <a:spLocks noChangeArrowheads="1"/>
          </p:cNvSpPr>
          <p:nvPr/>
        </p:nvSpPr>
        <p:spPr bwMode="auto">
          <a:xfrm>
            <a:off x="-33338" y="1544789"/>
            <a:ext cx="566738" cy="533400"/>
          </a:xfrm>
          <a:prstGeom prst="ellipse">
            <a:avLst/>
          </a:prstGeom>
          <a:noFill/>
          <a:ln w="28575">
            <a:solidFill>
              <a:srgbClr val="FF0000"/>
            </a:solidFill>
            <a:round/>
            <a:headEnd/>
            <a:tailEnd/>
          </a:ln>
        </p:spPr>
        <p:txBody>
          <a:bodyPr wrap="none" anchor="ctr"/>
          <a:lstStyle/>
          <a:p>
            <a:endParaRPr lang="en-US">
              <a:latin typeface="Arial" charset="0"/>
            </a:endParaRPr>
          </a:p>
        </p:txBody>
      </p:sp>
    </p:spTree>
    <p:extLst>
      <p:ext uri="{BB962C8B-B14F-4D97-AF65-F5344CB8AC3E}">
        <p14:creationId xmlns:p14="http://schemas.microsoft.com/office/powerpoint/2010/main" val="2086178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70303" y="609601"/>
            <a:ext cx="5544994" cy="523220"/>
          </a:xfrm>
          <a:prstGeom prst="rect">
            <a:avLst/>
          </a:prstGeom>
          <a:noFill/>
        </p:spPr>
        <p:txBody>
          <a:bodyPr wrap="square" rtlCol="0">
            <a:spAutoFit/>
          </a:bodyPr>
          <a:lstStyle/>
          <a:p>
            <a:pPr marL="457200" indent="-457200" algn="just">
              <a:buFont typeface="Wingdings" pitchFamily="2" charset="2"/>
              <a:buChar char="v"/>
            </a:pPr>
            <a:r>
              <a:rPr lang="en-US" sz="2800" b="1" dirty="0" smtClean="0">
                <a:solidFill>
                  <a:schemeClr val="accent2">
                    <a:lumMod val="75000"/>
                  </a:schemeClr>
                </a:solidFill>
                <a:latin typeface="Times New Roman" pitchFamily="18" charset="0"/>
                <a:cs typeface="Times New Roman" pitchFamily="18" charset="0"/>
              </a:rPr>
              <a:t>HOẠT ĐỘNG MỞ ĐẦU</a:t>
            </a:r>
            <a:endParaRPr lang="vi-VN" sz="2800" b="1" dirty="0">
              <a:solidFill>
                <a:schemeClr val="accent2">
                  <a:lumMod val="75000"/>
                </a:schemeClr>
              </a:solidFill>
              <a:latin typeface="Times New Roman" pitchFamily="18" charset="0"/>
              <a:cs typeface="Times New Roman" pitchFamily="18" charset="0"/>
            </a:endParaRPr>
          </a:p>
        </p:txBody>
      </p:sp>
      <p:sp>
        <p:nvSpPr>
          <p:cNvPr id="18" name="TextBox 17"/>
          <p:cNvSpPr txBox="1"/>
          <p:nvPr/>
        </p:nvSpPr>
        <p:spPr>
          <a:xfrm>
            <a:off x="381002" y="1241050"/>
            <a:ext cx="8306871" cy="492443"/>
          </a:xfrm>
          <a:prstGeom prst="rect">
            <a:avLst/>
          </a:prstGeom>
          <a:noFill/>
        </p:spPr>
        <p:txBody>
          <a:bodyPr wrap="square" rtlCol="0">
            <a:spAutoFit/>
          </a:bodyPr>
          <a:lstStyle/>
          <a:p>
            <a:pPr algn="just"/>
            <a:r>
              <a:rPr lang="en-US" sz="2600" b="1" dirty="0" smtClean="0">
                <a:latin typeface="Arial" pitchFamily="34" charset="0"/>
                <a:cs typeface="Arial" pitchFamily="34" charset="0"/>
              </a:rPr>
              <a:t> </a:t>
            </a:r>
            <a:endParaRPr lang="en-US" sz="2600" b="1" dirty="0">
              <a:latin typeface="Arial" pitchFamily="34" charset="0"/>
              <a:cs typeface="Arial" pitchFamily="34" charset="0"/>
            </a:endParaRP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66892"/>
            <a:ext cx="6283770" cy="306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1364160"/>
            <a:ext cx="9601200" cy="1077218"/>
          </a:xfrm>
          <a:prstGeom prst="rect">
            <a:avLst/>
          </a:prstGeom>
        </p:spPr>
        <p:txBody>
          <a:bodyPr wrap="square">
            <a:spAutoFit/>
          </a:bodyPr>
          <a:lstStyle/>
          <a:p>
            <a:r>
              <a:rPr lang="en-US" sz="3200" b="1" dirty="0">
                <a:latin typeface="Times New Roman" pitchFamily="18" charset="0"/>
                <a:cs typeface="Times New Roman" pitchFamily="18" charset="0"/>
              </a:rPr>
              <a:t>Câu1.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hbh</a:t>
            </a:r>
            <a:r>
              <a:rPr lang="en-US" sz="3200" b="1" dirty="0" smtClean="0">
                <a:latin typeface="Times New Roman" pitchFamily="18" charset="0"/>
                <a:cs typeface="Times New Roman" pitchFamily="18" charset="0"/>
              </a:rPr>
              <a:t>. </a:t>
            </a:r>
          </a:p>
          <a:p>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Chọn</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đáp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án</a:t>
            </a:r>
            <a:r>
              <a:rPr lang="en-US" sz="3200" b="1"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đúng</a:t>
            </a:r>
            <a:r>
              <a:rPr lang="en-US" sz="3200" b="1" dirty="0">
                <a:latin typeface="Times New Roman" pitchFamily="18" charset="0"/>
                <a:cs typeface="Times New Roman" pitchFamily="18" charset="0"/>
              </a:rPr>
              <a:t>? </a:t>
            </a:r>
          </a:p>
        </p:txBody>
      </p:sp>
      <p:sp>
        <p:nvSpPr>
          <p:cNvPr id="5" name="Rectangle 4"/>
          <p:cNvSpPr/>
          <p:nvPr/>
        </p:nvSpPr>
        <p:spPr>
          <a:xfrm>
            <a:off x="1524000" y="5181600"/>
            <a:ext cx="4572000" cy="1569660"/>
          </a:xfrm>
          <a:prstGeom prst="rect">
            <a:avLst/>
          </a:prstGeom>
        </p:spPr>
        <p:txBody>
          <a:bodyPr>
            <a:spAutoFit/>
          </a:bodyPr>
          <a:lstStyle/>
          <a:p>
            <a:r>
              <a:rPr lang="en-US" sz="3200" b="1" dirty="0">
                <a:latin typeface="Times New Roman" pitchFamily="18" charset="0"/>
                <a:cs typeface="Times New Roman" pitchFamily="18" charset="0"/>
              </a:rPr>
              <a:t>A</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a          </a:t>
            </a:r>
          </a:p>
          <a:p>
            <a:r>
              <a:rPr lang="en-US" sz="3200" b="1" dirty="0">
                <a:latin typeface="Times New Roman" pitchFamily="18" charset="0"/>
                <a:cs typeface="Times New Roman" pitchFamily="18" charset="0"/>
              </a:rPr>
              <a:t>B</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b</a:t>
            </a:r>
          </a:p>
          <a:p>
            <a:r>
              <a:rPr lang="en-US" sz="3200" b="1" dirty="0">
                <a:latin typeface="Times New Roman" pitchFamily="18" charset="0"/>
                <a:cs typeface="Times New Roman" pitchFamily="18" charset="0"/>
              </a:rPr>
              <a:t>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c</a:t>
            </a:r>
          </a:p>
        </p:txBody>
      </p:sp>
      <p:sp>
        <p:nvSpPr>
          <p:cNvPr id="9" name="Oval 53"/>
          <p:cNvSpPr>
            <a:spLocks noChangeArrowheads="1"/>
          </p:cNvSpPr>
          <p:nvPr/>
        </p:nvSpPr>
        <p:spPr bwMode="auto">
          <a:xfrm>
            <a:off x="1447800" y="6141659"/>
            <a:ext cx="566738" cy="533400"/>
          </a:xfrm>
          <a:prstGeom prst="ellipse">
            <a:avLst/>
          </a:prstGeom>
          <a:noFill/>
          <a:ln w="28575">
            <a:solidFill>
              <a:srgbClr val="FF0000"/>
            </a:solidFill>
            <a:round/>
            <a:headEnd/>
            <a:tailEnd/>
          </a:ln>
        </p:spPr>
        <p:txBody>
          <a:bodyPr wrap="none" anchor="ctr"/>
          <a:lstStyle/>
          <a:p>
            <a:endParaRPr lang="en-US">
              <a:latin typeface="Arial" charset="0"/>
            </a:endParaRPr>
          </a:p>
        </p:txBody>
      </p:sp>
    </p:spTree>
    <p:extLst>
      <p:ext uri="{BB962C8B-B14F-4D97-AF65-F5344CB8AC3E}">
        <p14:creationId xmlns:p14="http://schemas.microsoft.com/office/powerpoint/2010/main" val="449448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3"/>
          <p:cNvSpPr>
            <a:spLocks noChangeArrowheads="1"/>
          </p:cNvSpPr>
          <p:nvPr/>
        </p:nvSpPr>
        <p:spPr bwMode="auto">
          <a:xfrm>
            <a:off x="533400" y="152400"/>
            <a:ext cx="845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eaLnBrk="1" hangingPunct="1"/>
            <a:r>
              <a:rPr lang="en-US" altLang="en-US" sz="2400" dirty="0" smtClean="0"/>
              <a:t> </a:t>
            </a:r>
            <a:r>
              <a:rPr lang="en-US" altLang="en-US" sz="2800" dirty="0" err="1" smtClean="0"/>
              <a:t>Bài</a:t>
            </a:r>
            <a:r>
              <a:rPr lang="en-US" altLang="en-US" sz="2800" dirty="0" smtClean="0"/>
              <a:t> 2: </a:t>
            </a:r>
            <a:r>
              <a:rPr lang="en-US" altLang="en-US" sz="2800" b="0" dirty="0" smtClean="0"/>
              <a:t>Cho </a:t>
            </a:r>
            <a:r>
              <a:rPr lang="en-US" altLang="en-US" sz="2800" b="0" dirty="0" err="1" smtClean="0"/>
              <a:t>hình</a:t>
            </a:r>
            <a:r>
              <a:rPr lang="en-US" altLang="en-US" sz="2800" b="0" dirty="0" smtClean="0"/>
              <a:t> </a:t>
            </a:r>
            <a:r>
              <a:rPr lang="en-US" altLang="en-US" sz="2800" b="0" dirty="0" err="1" smtClean="0"/>
              <a:t>bình</a:t>
            </a:r>
            <a:r>
              <a:rPr lang="en-US" altLang="en-US" sz="2800" b="0" dirty="0" smtClean="0"/>
              <a:t> </a:t>
            </a:r>
            <a:r>
              <a:rPr lang="en-US" altLang="en-US" sz="2800" b="0" dirty="0" err="1" smtClean="0"/>
              <a:t>hành</a:t>
            </a:r>
            <a:r>
              <a:rPr lang="en-US" altLang="en-US" sz="2800" b="0" dirty="0" smtClean="0"/>
              <a:t> ABCD </a:t>
            </a:r>
            <a:r>
              <a:rPr lang="en-US" altLang="en-US" sz="2800" b="0" dirty="0" err="1" smtClean="0"/>
              <a:t>như</a:t>
            </a:r>
            <a:r>
              <a:rPr lang="en-US" altLang="en-US" sz="2800" b="0" dirty="0" smtClean="0"/>
              <a:t> </a:t>
            </a:r>
            <a:r>
              <a:rPr lang="en-US" altLang="en-US" sz="2800" b="0" dirty="0" err="1" smtClean="0"/>
              <a:t>hình</a:t>
            </a:r>
            <a:r>
              <a:rPr lang="en-US" altLang="en-US" sz="2800" b="0" dirty="0" smtClean="0"/>
              <a:t> </a:t>
            </a:r>
            <a:r>
              <a:rPr lang="en-US" altLang="en-US" sz="2800" b="0" dirty="0" err="1" smtClean="0"/>
              <a:t>vẽ</a:t>
            </a:r>
            <a:r>
              <a:rPr lang="en-US" altLang="en-US" sz="2800" b="0" dirty="0" smtClean="0"/>
              <a:t>, </a:t>
            </a:r>
            <a:r>
              <a:rPr lang="en-US" altLang="en-US" sz="2800" b="0" dirty="0" err="1" smtClean="0"/>
              <a:t>khẳng</a:t>
            </a:r>
            <a:r>
              <a:rPr lang="en-US" altLang="en-US" sz="2800" b="0" dirty="0" smtClean="0"/>
              <a:t> </a:t>
            </a:r>
            <a:r>
              <a:rPr lang="en-US" altLang="en-US" sz="2800" b="0" dirty="0" err="1" smtClean="0"/>
              <a:t>định</a:t>
            </a:r>
            <a:r>
              <a:rPr lang="en-US" altLang="en-US" sz="2800" b="0" dirty="0" smtClean="0"/>
              <a:t> </a:t>
            </a:r>
          </a:p>
          <a:p>
            <a:pPr algn="just" eaLnBrk="1" hangingPunct="1"/>
            <a:r>
              <a:rPr lang="en-US" altLang="en-US" sz="2800" b="0" dirty="0" err="1" smtClean="0"/>
              <a:t>nào</a:t>
            </a:r>
            <a:r>
              <a:rPr lang="en-US" altLang="en-US" sz="2800" b="0" dirty="0" smtClean="0"/>
              <a:t> </a:t>
            </a:r>
            <a:r>
              <a:rPr lang="en-US" altLang="en-US" sz="2800" b="0" dirty="0" err="1" smtClean="0"/>
              <a:t>sau</a:t>
            </a:r>
            <a:r>
              <a:rPr lang="en-US" altLang="en-US" sz="2800" b="0" dirty="0" smtClean="0"/>
              <a:t> </a:t>
            </a:r>
            <a:r>
              <a:rPr lang="en-US" altLang="en-US" sz="2800" b="0" dirty="0" err="1" smtClean="0"/>
              <a:t>đây</a:t>
            </a:r>
            <a:r>
              <a:rPr lang="en-US" altLang="en-US" sz="2800" b="0" dirty="0" smtClean="0"/>
              <a:t> </a:t>
            </a:r>
            <a:r>
              <a:rPr lang="en-US" altLang="en-US" sz="2800" b="0" dirty="0" err="1" smtClean="0"/>
              <a:t>là</a:t>
            </a:r>
            <a:r>
              <a:rPr lang="en-US" altLang="en-US" sz="2800" b="0" dirty="0" smtClean="0"/>
              <a:t>  </a:t>
            </a:r>
            <a:r>
              <a:rPr lang="en-US" altLang="en-US" sz="2800" b="1" dirty="0" err="1" smtClean="0"/>
              <a:t>sai</a:t>
            </a:r>
            <a:r>
              <a:rPr lang="en-US" altLang="en-US" sz="2800" b="0" dirty="0" smtClean="0"/>
              <a:t>? </a:t>
            </a:r>
            <a:endParaRPr lang="en-US" altLang="en-US" sz="2800" b="0" dirty="0"/>
          </a:p>
        </p:txBody>
      </p:sp>
      <p:sp>
        <p:nvSpPr>
          <p:cNvPr id="4" name="Rectangle 83"/>
          <p:cNvSpPr>
            <a:spLocks noChangeArrowheads="1"/>
          </p:cNvSpPr>
          <p:nvPr/>
        </p:nvSpPr>
        <p:spPr bwMode="auto">
          <a:xfrm>
            <a:off x="163749" y="3365501"/>
            <a:ext cx="84582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eaLnBrk="1" hangingPunct="1"/>
            <a:r>
              <a:rPr lang="en-US" altLang="en-US" sz="2800" b="0" dirty="0" smtClean="0"/>
              <a:t>A. Chu vi </a:t>
            </a:r>
            <a:r>
              <a:rPr lang="en-US" altLang="en-US" sz="2800" b="0" dirty="0" err="1" smtClean="0"/>
              <a:t>của</a:t>
            </a:r>
            <a:r>
              <a:rPr lang="en-US" altLang="en-US" sz="2800" b="0" dirty="0" smtClean="0"/>
              <a:t> </a:t>
            </a:r>
            <a:r>
              <a:rPr lang="en-US" altLang="en-US" sz="2800" b="0" dirty="0" err="1" smtClean="0"/>
              <a:t>hình</a:t>
            </a:r>
            <a:r>
              <a:rPr lang="en-US" altLang="en-US" sz="2800" b="0" dirty="0" smtClean="0"/>
              <a:t> </a:t>
            </a:r>
            <a:r>
              <a:rPr lang="en-US" altLang="en-US" sz="2800" b="0" dirty="0" err="1" smtClean="0"/>
              <a:t>bình</a:t>
            </a:r>
            <a:r>
              <a:rPr lang="en-US" altLang="en-US" sz="2800" b="0" dirty="0" smtClean="0"/>
              <a:t> </a:t>
            </a:r>
            <a:r>
              <a:rPr lang="en-US" altLang="en-US" sz="2800" b="0" dirty="0" err="1" smtClean="0"/>
              <a:t>hành</a:t>
            </a:r>
            <a:r>
              <a:rPr lang="en-US" altLang="en-US" sz="2800" b="0" dirty="0" smtClean="0"/>
              <a:t> </a:t>
            </a:r>
            <a:r>
              <a:rPr lang="en-US" altLang="en-US" sz="2800" b="0" dirty="0" err="1" smtClean="0"/>
              <a:t>là</a:t>
            </a:r>
            <a:r>
              <a:rPr lang="en-US" altLang="en-US" sz="2800" b="0" dirty="0" smtClean="0"/>
              <a:t> 24cm.</a:t>
            </a:r>
          </a:p>
          <a:p>
            <a:pPr algn="just" eaLnBrk="1" hangingPunct="1"/>
            <a:r>
              <a:rPr lang="en-US" altLang="en-US" sz="2800" b="0" dirty="0" smtClean="0"/>
              <a:t>B. </a:t>
            </a:r>
            <a:r>
              <a:rPr lang="en-US" altLang="en-US" sz="2800" b="0" dirty="0" err="1" smtClean="0"/>
              <a:t>Tổng</a:t>
            </a:r>
            <a:r>
              <a:rPr lang="en-US" altLang="en-US" sz="2800" b="0" dirty="0" smtClean="0"/>
              <a:t> </a:t>
            </a:r>
            <a:r>
              <a:rPr lang="en-US" altLang="en-US" sz="2800" b="0" dirty="0" err="1" smtClean="0"/>
              <a:t>hai</a:t>
            </a:r>
            <a:r>
              <a:rPr lang="en-US" altLang="en-US" sz="2800" b="0" dirty="0" smtClean="0"/>
              <a:t> </a:t>
            </a:r>
            <a:r>
              <a:rPr lang="en-US" altLang="en-US" sz="2800" b="0" dirty="0" err="1" smtClean="0"/>
              <a:t>góc</a:t>
            </a:r>
            <a:r>
              <a:rPr lang="en-US" altLang="en-US" sz="2800" b="0" dirty="0" smtClean="0"/>
              <a:t> </a:t>
            </a:r>
            <a:r>
              <a:rPr lang="en-US" altLang="en-US" sz="2800" b="0" dirty="0" err="1" smtClean="0"/>
              <a:t>đối</a:t>
            </a:r>
            <a:r>
              <a:rPr lang="en-US" altLang="en-US" sz="2800" b="0" dirty="0" smtClean="0"/>
              <a:t> </a:t>
            </a:r>
            <a:r>
              <a:rPr lang="en-US" altLang="en-US" sz="2800" b="0" dirty="0" err="1" smtClean="0"/>
              <a:t>nhỏ</a:t>
            </a:r>
            <a:r>
              <a:rPr lang="en-US" altLang="en-US" sz="2800" b="0" dirty="0" smtClean="0"/>
              <a:t> </a:t>
            </a:r>
            <a:r>
              <a:rPr lang="en-US" altLang="en-US" sz="2800" b="0" dirty="0" err="1" smtClean="0"/>
              <a:t>của</a:t>
            </a:r>
            <a:r>
              <a:rPr lang="en-US" altLang="en-US" sz="2800" b="0" dirty="0" smtClean="0"/>
              <a:t> </a:t>
            </a:r>
            <a:r>
              <a:rPr lang="en-US" altLang="en-US" sz="2800" b="0" dirty="0" err="1" smtClean="0"/>
              <a:t>hình</a:t>
            </a:r>
            <a:r>
              <a:rPr lang="en-US" altLang="en-US" sz="2800" b="0" dirty="0" smtClean="0"/>
              <a:t> </a:t>
            </a:r>
            <a:r>
              <a:rPr lang="en-US" altLang="en-US" sz="2800" b="0" dirty="0" err="1" smtClean="0"/>
              <a:t>bình</a:t>
            </a:r>
            <a:r>
              <a:rPr lang="en-US" altLang="en-US" sz="2800" b="0" dirty="0" smtClean="0"/>
              <a:t> </a:t>
            </a:r>
            <a:r>
              <a:rPr lang="en-US" altLang="en-US" sz="2800" b="0" dirty="0" err="1" smtClean="0"/>
              <a:t>hành</a:t>
            </a:r>
            <a:endParaRPr lang="en-US" altLang="en-US" sz="2800" b="0" dirty="0" smtClean="0"/>
          </a:p>
          <a:p>
            <a:pPr algn="just" eaLnBrk="1" hangingPunct="1"/>
            <a:r>
              <a:rPr lang="en-US" altLang="en-US" sz="2800" dirty="0" smtClean="0"/>
              <a:t>C. </a:t>
            </a:r>
            <a:r>
              <a:rPr lang="en-US" altLang="en-US" sz="2800" b="0" dirty="0" smtClean="0"/>
              <a:t> </a:t>
            </a:r>
            <a:r>
              <a:rPr lang="en-US" altLang="en-US" sz="2800" b="0" dirty="0" err="1" smtClean="0"/>
              <a:t>Tổng</a:t>
            </a:r>
            <a:r>
              <a:rPr lang="en-US" altLang="en-US" sz="2800" b="0" dirty="0" smtClean="0"/>
              <a:t> </a:t>
            </a:r>
            <a:r>
              <a:rPr lang="en-US" altLang="en-US" sz="2800" b="0" dirty="0" err="1" smtClean="0"/>
              <a:t>hai</a:t>
            </a:r>
            <a:r>
              <a:rPr lang="en-US" altLang="en-US" sz="2800" b="0" dirty="0" smtClean="0"/>
              <a:t> </a:t>
            </a:r>
            <a:r>
              <a:rPr lang="en-US" altLang="en-US" sz="2800" b="0" dirty="0" err="1" smtClean="0"/>
              <a:t>góc</a:t>
            </a:r>
            <a:r>
              <a:rPr lang="en-US" altLang="en-US" sz="2800" b="0" dirty="0" smtClean="0"/>
              <a:t> </a:t>
            </a:r>
            <a:r>
              <a:rPr lang="en-US" altLang="en-US" sz="2800" b="0" dirty="0" err="1" smtClean="0"/>
              <a:t>đối</a:t>
            </a:r>
            <a:r>
              <a:rPr lang="en-US" altLang="en-US" sz="2800" b="0" dirty="0" smtClean="0"/>
              <a:t> </a:t>
            </a:r>
            <a:r>
              <a:rPr lang="en-US" altLang="en-US" sz="2800" b="0" dirty="0" err="1" smtClean="0"/>
              <a:t>lớn</a:t>
            </a:r>
            <a:r>
              <a:rPr lang="en-US" altLang="en-US" sz="2800" b="0" dirty="0" smtClean="0"/>
              <a:t> </a:t>
            </a:r>
            <a:r>
              <a:rPr lang="en-US" altLang="en-US" sz="2800" b="0" dirty="0" err="1" smtClean="0"/>
              <a:t>của</a:t>
            </a:r>
            <a:r>
              <a:rPr lang="en-US" altLang="en-US" sz="2800" b="0" dirty="0" smtClean="0"/>
              <a:t> </a:t>
            </a:r>
            <a:r>
              <a:rPr lang="en-US" altLang="en-US" sz="2800" b="0" dirty="0" err="1" smtClean="0"/>
              <a:t>hình</a:t>
            </a:r>
            <a:r>
              <a:rPr lang="en-US" altLang="en-US" sz="2800" b="0" dirty="0" smtClean="0"/>
              <a:t> </a:t>
            </a:r>
            <a:r>
              <a:rPr lang="en-US" altLang="en-US" sz="2800" b="0" dirty="0" err="1" smtClean="0"/>
              <a:t>bình</a:t>
            </a:r>
            <a:r>
              <a:rPr lang="en-US" altLang="en-US" sz="2800" b="0" dirty="0" smtClean="0"/>
              <a:t> </a:t>
            </a:r>
            <a:r>
              <a:rPr lang="en-US" altLang="en-US" sz="2800" b="0" dirty="0" err="1" smtClean="0"/>
              <a:t>hành</a:t>
            </a:r>
            <a:r>
              <a:rPr lang="en-US" altLang="en-US" sz="2800" b="0" dirty="0" smtClean="0"/>
              <a:t> </a:t>
            </a:r>
            <a:r>
              <a:rPr lang="en-US" altLang="en-US" sz="2800" b="0" dirty="0" err="1" smtClean="0"/>
              <a:t>là</a:t>
            </a:r>
            <a:r>
              <a:rPr lang="en-US" altLang="en-US" sz="2800" b="0" dirty="0" smtClean="0"/>
              <a:t> </a:t>
            </a:r>
            <a:endParaRPr lang="en-US" altLang="en-US" sz="2800" b="0"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95301"/>
            <a:ext cx="3187752"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693775" y="4278868"/>
            <a:ext cx="1459627" cy="369332"/>
          </a:xfrm>
          <a:prstGeom prst="rect">
            <a:avLst/>
          </a:prstGeom>
        </p:spPr>
        <p:txBody>
          <a:bodyPr wrap="square">
            <a:spAutoFit/>
          </a:bodyPr>
          <a:lstStyle/>
          <a:p>
            <a:r>
              <a:rPr lang="en-US" b="0" dirty="0" smtClean="0"/>
              <a:t>100</a:t>
            </a:r>
            <a:r>
              <a:rPr lang="en-US" b="0" baseline="30000" dirty="0" smtClean="0"/>
              <a:t>0 </a:t>
            </a:r>
            <a:endParaRPr lang="en-US" dirty="0"/>
          </a:p>
        </p:txBody>
      </p:sp>
      <p:sp>
        <p:nvSpPr>
          <p:cNvPr id="11" name="Rectangle 10"/>
          <p:cNvSpPr/>
          <p:nvPr/>
        </p:nvSpPr>
        <p:spPr>
          <a:xfrm>
            <a:off x="6799157" y="4659868"/>
            <a:ext cx="1201845" cy="369332"/>
          </a:xfrm>
          <a:prstGeom prst="rect">
            <a:avLst/>
          </a:prstGeom>
        </p:spPr>
        <p:txBody>
          <a:bodyPr wrap="square">
            <a:spAutoFit/>
          </a:bodyPr>
          <a:lstStyle/>
          <a:p>
            <a:r>
              <a:rPr lang="en-US" b="0" dirty="0" smtClean="0"/>
              <a:t>120</a:t>
            </a:r>
            <a:r>
              <a:rPr lang="en-US" b="0" baseline="30000" dirty="0" smtClean="0"/>
              <a:t>0 </a:t>
            </a:r>
            <a:endParaRPr lang="en-US" dirty="0"/>
          </a:p>
        </p:txBody>
      </p:sp>
      <p:sp>
        <p:nvSpPr>
          <p:cNvPr id="7" name="Oval 53"/>
          <p:cNvSpPr>
            <a:spLocks noChangeArrowheads="1"/>
          </p:cNvSpPr>
          <p:nvPr/>
        </p:nvSpPr>
        <p:spPr bwMode="auto">
          <a:xfrm>
            <a:off x="76200" y="4114800"/>
            <a:ext cx="566738" cy="533400"/>
          </a:xfrm>
          <a:prstGeom prst="ellipse">
            <a:avLst/>
          </a:prstGeom>
          <a:noFill/>
          <a:ln w="28575">
            <a:solidFill>
              <a:srgbClr val="FF0000"/>
            </a:solidFill>
            <a:round/>
            <a:headEnd/>
            <a:tailEnd/>
          </a:ln>
        </p:spPr>
        <p:txBody>
          <a:bodyPr wrap="none" anchor="ctr"/>
          <a:lstStyle/>
          <a:p>
            <a:endParaRPr lang="en-US">
              <a:latin typeface="Arial" charset="0"/>
            </a:endParaRPr>
          </a:p>
        </p:txBody>
      </p:sp>
    </p:spTree>
    <p:extLst>
      <p:ext uri="{BB962C8B-B14F-4D97-AF65-F5344CB8AC3E}">
        <p14:creationId xmlns:p14="http://schemas.microsoft.com/office/powerpoint/2010/main" val="108464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276350" y="2139821"/>
            <a:ext cx="6743700" cy="1289179"/>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defRPr/>
            </a:pPr>
            <a:r>
              <a:rPr lang="en-US" sz="2750" b="1">
                <a:solidFill>
                  <a:prstClr val="black"/>
                </a:solidFill>
                <a:latin typeface="Arial" panose="020B0604020202020204" pitchFamily="34" charset="0"/>
                <a:cs typeface="Arial" panose="020B0604020202020204" pitchFamily="34" charset="0"/>
              </a:rPr>
              <a:t>2. DẤU HIỆU NHẬN BIẾT CỦA </a:t>
            </a:r>
          </a:p>
          <a:p>
            <a:pPr algn="ctr" defTabSz="457200">
              <a:lnSpc>
                <a:spcPct val="150000"/>
              </a:lnSpc>
              <a:defRPr/>
            </a:pPr>
            <a:r>
              <a:rPr lang="en-US" sz="2750" b="1">
                <a:solidFill>
                  <a:prstClr val="black"/>
                </a:solidFill>
                <a:latin typeface="Arial" panose="020B0604020202020204" pitchFamily="34" charset="0"/>
                <a:cs typeface="Arial" panose="020B0604020202020204" pitchFamily="34" charset="0"/>
              </a:rPr>
              <a:t>HÌNH BÌNH HÀNH</a:t>
            </a:r>
          </a:p>
        </p:txBody>
      </p:sp>
      <p:sp>
        <p:nvSpPr>
          <p:cNvPr id="12" name="Rounded Rectangle 11"/>
          <p:cNvSpPr/>
          <p:nvPr/>
        </p:nvSpPr>
        <p:spPr>
          <a:xfrm>
            <a:off x="-381001" y="5219700"/>
            <a:ext cx="10058400" cy="169372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a:endParaRPr>
          </a:p>
        </p:txBody>
      </p:sp>
      <p:pic>
        <p:nvPicPr>
          <p:cNvPr id="14"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rot="10800000">
            <a:off x="48060" y="857250"/>
            <a:ext cx="1971241" cy="561804"/>
          </a:xfrm>
          <a:prstGeom prst="rect">
            <a:avLst/>
          </a:prstGeom>
        </p:spPr>
      </p:pic>
      <p:pic>
        <p:nvPicPr>
          <p:cNvPr id="4" name="Picture 3"/>
          <p:cNvPicPr>
            <a:picLocks noChangeAspect="1"/>
          </p:cNvPicPr>
          <p:nvPr/>
        </p:nvPicPr>
        <p:blipFill>
          <a:blip r:embed="rId59"/>
          <a:stretch>
            <a:fillRect/>
          </a:stretch>
        </p:blipFill>
        <p:spPr>
          <a:xfrm>
            <a:off x="3377073" y="4537471"/>
            <a:ext cx="2542253" cy="1383912"/>
          </a:xfrm>
          <a:prstGeom prst="rect">
            <a:avLst/>
          </a:prstGeom>
        </p:spPr>
      </p:pic>
    </p:spTree>
    <p:extLst>
      <p:ext uri="{BB962C8B-B14F-4D97-AF65-F5344CB8AC3E}">
        <p14:creationId xmlns:p14="http://schemas.microsoft.com/office/powerpoint/2010/main" val="11665123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95400" y="381000"/>
            <a:ext cx="6438900" cy="579967"/>
          </a:xfrm>
          <a:prstGeom prst="rect">
            <a:avLst/>
          </a:prstGeom>
        </p:spPr>
        <p:txBody>
          <a:bodyPr wrap="square">
            <a:spAutoFit/>
          </a:bodyPr>
          <a:lstStyle/>
          <a:p>
            <a:pPr algn="ctr">
              <a:lnSpc>
                <a:spcPct val="150000"/>
              </a:lnSpc>
              <a:spcBef>
                <a:spcPts val="300"/>
              </a:spcBef>
              <a:spcAft>
                <a:spcPts val="400"/>
              </a:spcAft>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Dấu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cạnh</a:t>
            </a:r>
            <a:endParaRPr 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560354" y="1890282"/>
            <a:ext cx="7173946" cy="3139321"/>
          </a:xfrm>
          <a:prstGeom prst="rect">
            <a:avLst/>
          </a:prstGeom>
          <a:noFill/>
        </p:spPr>
        <p:txBody>
          <a:bodyPr wrap="square" rtlCol="0">
            <a:spAutoFit/>
          </a:bodyPr>
          <a:lstStyle/>
          <a:p>
            <a:pPr algn="just">
              <a:lnSpc>
                <a:spcPct val="150000"/>
              </a:lnSpc>
            </a:pPr>
            <a:r>
              <a:rPr lang="nl-NL" sz="2400" b="1" u="sng" dirty="0">
                <a:latin typeface="Times New Roman" panose="02020603050405020304" pitchFamily="18" charset="0"/>
                <a:ea typeface="Arial" panose="020B0604020202020204" pitchFamily="34" charset="0"/>
                <a:cs typeface="Times New Roman" panose="02020603050405020304" pitchFamily="18" charset="0"/>
              </a:rPr>
              <a:t>Định lí 2:</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nl-NL" sz="2400" dirty="0">
                <a:latin typeface="Times New Roman" panose="02020603050405020304" pitchFamily="18" charset="0"/>
                <a:ea typeface="Arial" panose="020B0604020202020204" pitchFamily="34" charset="0"/>
                <a:cs typeface="Times New Roman" panose="02020603050405020304" pitchFamily="18" charset="0"/>
              </a:rPr>
              <a:t>a) Tứ giác có các cạnh đối bằng nhau là một hình bình hành.</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nl-NL" sz="2400" dirty="0">
                <a:latin typeface="Times New Roman" panose="02020603050405020304" pitchFamily="18" charset="0"/>
                <a:ea typeface="Arial" panose="020B0604020202020204" pitchFamily="34" charset="0"/>
                <a:cs typeface="Times New Roman" panose="02020603050405020304" pitchFamily="18" charset="0"/>
              </a:rPr>
              <a:t>b) Tứ giác có một cặp cạnh đối song song và bằng nhau là một hình bình hành.</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7763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2936" y="914400"/>
            <a:ext cx="732328" cy="752022"/>
          </a:xfrm>
          <a:prstGeom prst="rect">
            <a:avLst/>
          </a:prstGeom>
        </p:spPr>
      </p:pic>
      <p:grpSp>
        <p:nvGrpSpPr>
          <p:cNvPr id="20" name="Group 19"/>
          <p:cNvGrpSpPr/>
          <p:nvPr/>
        </p:nvGrpSpPr>
        <p:grpSpPr>
          <a:xfrm>
            <a:off x="2966281" y="1181100"/>
            <a:ext cx="3048000" cy="506327"/>
            <a:chOff x="1554480" y="876300"/>
            <a:chExt cx="6096000" cy="1265818"/>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Rectangle 21"/>
            <p:cNvSpPr/>
            <p:nvPr/>
          </p:nvSpPr>
          <p:spPr>
            <a:xfrm>
              <a:off x="1684716" y="987955"/>
              <a:ext cx="5858014" cy="1154163"/>
            </a:xfrm>
            <a:prstGeom prst="rect">
              <a:avLst/>
            </a:prstGeom>
            <a:noFill/>
            <a:ln>
              <a:noFill/>
            </a:ln>
          </p:spPr>
          <p:txBody>
            <a:bodyPr wrap="none">
              <a:spAutoFit/>
            </a:bodyPr>
            <a:lstStyle/>
            <a:p>
              <a:pPr algn="ct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tr59)</a:t>
              </a:r>
            </a:p>
          </p:txBody>
        </p:sp>
      </p:grpSp>
      <mc:AlternateContent xmlns:mc="http://schemas.openxmlformats.org/markup-compatibility/2006" xmlns:a14="http://schemas.microsoft.com/office/drawing/2010/main">
        <mc:Choice Requires="a14">
          <p:sp>
            <p:nvSpPr>
              <p:cNvPr id="10" name="Rectangle 9"/>
              <p:cNvSpPr/>
              <p:nvPr/>
            </p:nvSpPr>
            <p:spPr>
              <a:xfrm>
                <a:off x="381001" y="1792086"/>
                <a:ext cx="8648700" cy="1754326"/>
              </a:xfrm>
              <a:prstGeom prst="rect">
                <a:avLst/>
              </a:prstGeom>
            </p:spPr>
            <p:txBody>
              <a:bodyPr wrap="square">
                <a:spAutoFit/>
              </a:bodyPr>
              <a:lstStyle/>
              <a:p>
                <a:pPr>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400">
                        <a:latin typeface="Cambria Math" panose="02040503050406030204" pitchFamily="18" charset="0"/>
                        <a:ea typeface="Arial" panose="020B0604020202020204" pitchFamily="34" charset="0"/>
                        <a:cs typeface="Arial" panose="020B0604020202020204" pitchFamily="34" charset="0"/>
                      </a:rPr>
                      <m:t>ABCD</m:t>
                    </m:r>
                  </m:oMath>
                </a14:m>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400">
                        <a:latin typeface="Cambria Math" panose="02040503050406030204" pitchFamily="18" charset="0"/>
                        <a:ea typeface="Calibri" panose="020F0502020204030204" pitchFamily="34" charset="0"/>
                        <a:cs typeface="Times New Roman" panose="02020603050405020304" pitchFamily="18" charset="0"/>
                      </a:rPr>
                      <m:t>A</m:t>
                    </m:r>
                    <m:r>
                      <a:rPr lang="en-US" sz="240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400">
                        <a:latin typeface="Cambria Math" panose="02040503050406030204" pitchFamily="18" charset="0"/>
                        <a:ea typeface="Calibri" panose="020F0502020204030204" pitchFamily="34" charset="0"/>
                        <a:cs typeface="Times New Roman" panose="02020603050405020304" pitchFamily="18" charset="0"/>
                      </a:rPr>
                      <m:t>C</m:t>
                    </m:r>
                    <m:r>
                      <a:rPr lang="en-US" sz="2400">
                        <a:latin typeface="Cambria Math" panose="02040503050406030204" pitchFamily="18" charset="0"/>
                        <a:ea typeface="Calibri" panose="020F0502020204030204" pitchFamily="34" charset="0"/>
                        <a:cs typeface="Times New Roman" panose="02020603050405020304" pitchFamily="18" charset="0"/>
                      </a:rPr>
                      <m:t> </m:t>
                    </m:r>
                  </m:oMath>
                </a14:m>
                <a:r>
                  <a:rPr lang="en-US" sz="24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400">
                        <a:latin typeface="Cambria Math" panose="02040503050406030204" pitchFamily="18" charset="0"/>
                        <a:ea typeface="Calibri" panose="020F0502020204030204" pitchFamily="34" charset="0"/>
                        <a:cs typeface="Times New Roman" panose="02020603050405020304" pitchFamily="18" charset="0"/>
                      </a:rPr>
                      <m:t>AH</m:t>
                    </m:r>
                    <m:r>
                      <a:rPr lang="en-US" sz="240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400">
                        <a:latin typeface="Cambria Math" panose="02040503050406030204" pitchFamily="18" charset="0"/>
                        <a:ea typeface="Calibri" panose="020F0502020204030204" pitchFamily="34" charset="0"/>
                        <a:cs typeface="Times New Roman" panose="02020603050405020304" pitchFamily="18" charset="0"/>
                      </a:rPr>
                      <m:t>CK</m:t>
                    </m:r>
                    <m:r>
                      <a:rPr lang="en-US" sz="2400">
                        <a:latin typeface="Cambria Math" panose="02040503050406030204" pitchFamily="18" charset="0"/>
                        <a:ea typeface="Calibri" panose="020F0502020204030204" pitchFamily="34" charset="0"/>
                        <a:cs typeface="Times New Roman" panose="02020603050405020304" pitchFamily="18" charset="0"/>
                      </a:rPr>
                      <m:t> </m:t>
                    </m:r>
                  </m:oMath>
                </a14:m>
                <a:r>
                  <a:rPr lang="en-US" sz="2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góc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400">
                        <a:latin typeface="Cambria Math" panose="02040503050406030204" pitchFamily="18" charset="0"/>
                        <a:ea typeface="Calibri" panose="020F0502020204030204" pitchFamily="34" charset="0"/>
                        <a:cs typeface="Times New Roman" panose="02020603050405020304" pitchFamily="18" charset="0"/>
                      </a:rPr>
                      <m:t>BH</m:t>
                    </m:r>
                    <m:r>
                      <a:rPr lang="en-US" sz="2400" i="1">
                        <a:latin typeface="Cambria Math" panose="02040503050406030204" pitchFamily="18" charset="0"/>
                        <a:ea typeface="Calibri" panose="020F0502020204030204" pitchFamily="34" charset="0"/>
                        <a:cs typeface="Times New Roman" panose="02020603050405020304" pitchFamily="18" charset="0"/>
                      </a:rPr>
                      <m:t>  </m:t>
                    </m:r>
                    <m:d>
                      <m:dPr>
                        <m:ctrlPr>
                          <a:rPr lang="en-US" sz="2400" i="1">
                            <a:latin typeface="Cambria Math" panose="02040503050406030204" pitchFamily="18" charset="0"/>
                          </a:rPr>
                        </m:ctrlPr>
                      </m:dPr>
                      <m:e>
                        <m:r>
                          <m:rPr>
                            <m:sty m:val="p"/>
                          </m:rPr>
                          <a:rPr lang="en-US" sz="2400">
                            <a:latin typeface="Cambria Math" panose="02040503050406030204" pitchFamily="18" charset="0"/>
                          </a:rPr>
                          <m:t>H</m:t>
                        </m:r>
                        <m:r>
                          <a:rPr lang="en-US" sz="2400">
                            <a:latin typeface="Cambria Math" panose="02040503050406030204" pitchFamily="18" charset="0"/>
                          </a:rPr>
                          <m:t>,</m:t>
                        </m:r>
                        <m:r>
                          <m:rPr>
                            <m:sty m:val="p"/>
                          </m:rPr>
                          <a:rPr lang="en-US" sz="2400">
                            <a:latin typeface="Cambria Math" panose="02040503050406030204" pitchFamily="18" charset="0"/>
                          </a:rPr>
                          <m:t>K</m:t>
                        </m:r>
                        <m:r>
                          <a:rPr lang="en-US" sz="2400">
                            <a:latin typeface="Cambria Math" panose="02040503050406030204" pitchFamily="18" charset="0"/>
                          </a:rPr>
                          <m:t>∈</m:t>
                        </m:r>
                        <m:r>
                          <m:rPr>
                            <m:sty m:val="p"/>
                          </m:rPr>
                          <a:rPr lang="en-US" sz="2400">
                            <a:latin typeface="Cambria Math" panose="02040503050406030204" pitchFamily="18" charset="0"/>
                          </a:rPr>
                          <m:t>BD</m:t>
                        </m:r>
                      </m:e>
                    </m:d>
                  </m:oMath>
                </a14:m>
                <a:r>
                  <a:rPr lang="en-US" sz="2400" dirty="0">
                    <a:latin typeface="Times New Roman" panose="02020603050405020304" pitchFamily="18" charset="0"/>
                    <a:ea typeface="Calibri" panose="020F0502020204030204" pitchFamily="34" charset="0"/>
                    <a:cs typeface="Times New Roman" panose="02020603050405020304" pitchFamily="18" charset="0"/>
                  </a:rPr>
                  <a:t> (H.3.31).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a:latin typeface="Times New Roman" panose="02020603050405020304" pitchFamily="18" charset="0"/>
                    <a:ea typeface="Calibri" panose="020F0502020204030204" pitchFamily="34" charset="0"/>
                    <a:cs typeface="Times New Roman" panose="02020603050405020304" pitchFamily="18" charset="0"/>
                  </a:rPr>
                  <a:t> minh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2400">
                        <a:latin typeface="Cambria Math" panose="02040503050406030204" pitchFamily="18" charset="0"/>
                        <a:ea typeface="Arial" panose="020B0604020202020204" pitchFamily="34" charset="0"/>
                        <a:cs typeface="Arial" panose="020B0604020202020204" pitchFamily="34" charset="0"/>
                      </a:rPr>
                      <m:t>AHCK</m:t>
                    </m:r>
                  </m:oMath>
                </a14:m>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1900" dirty="0">
                    <a:latin typeface="Arial" panose="020B0604020202020204" pitchFamily="34" charset="0"/>
                    <a:ea typeface="Calibri" panose="020F0502020204030204" pitchFamily="34" charset="0"/>
                    <a:cs typeface="Times New Roman" panose="02020603050405020304" pitchFamily="18" charset="0"/>
                  </a:rPr>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81001" y="1792086"/>
                <a:ext cx="8648700" cy="1754326"/>
              </a:xfrm>
              <a:prstGeom prst="rect">
                <a:avLst/>
              </a:prstGeom>
              <a:blipFill>
                <a:blip r:embed="rId14"/>
                <a:stretch>
                  <a:fillRect l="-1128" b="-3472"/>
                </a:stretch>
              </a:blipFill>
            </p:spPr>
            <p:txBody>
              <a:bodyPr/>
              <a:lstStyle/>
              <a:p>
                <a:r>
                  <a:rPr lang="en-US">
                    <a:noFill/>
                  </a:rPr>
                  <a:t> </a:t>
                </a:r>
              </a:p>
            </p:txBody>
          </p:sp>
        </mc:Fallback>
      </mc:AlternateContent>
      <p:sp>
        <p:nvSpPr>
          <p:cNvPr id="23" name="Oval Callout 22"/>
          <p:cNvSpPr/>
          <p:nvPr/>
        </p:nvSpPr>
        <p:spPr>
          <a:xfrm>
            <a:off x="6096000" y="2972400"/>
            <a:ext cx="1524000" cy="43947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1900" b="1" dirty="0">
                <a:solidFill>
                  <a:prstClr val="black"/>
                </a:solidFill>
              </a:rPr>
              <a:t>Giải</a:t>
            </a:r>
            <a:endParaRPr lang="en-US" sz="1900" b="1" dirty="0">
              <a:solidFill>
                <a:prstClr val="black"/>
              </a:solidFill>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2913" y="3513580"/>
            <a:ext cx="3635687" cy="1972820"/>
          </a:xfrm>
          <a:prstGeom prst="rect">
            <a:avLst/>
          </a:prstGeom>
        </p:spPr>
      </p:pic>
      <mc:AlternateContent xmlns:mc="http://schemas.openxmlformats.org/markup-compatibility/2006" xmlns:a14="http://schemas.microsoft.com/office/drawing/2010/main">
        <mc:Choice Requires="a14">
          <p:graphicFrame>
            <p:nvGraphicFramePr>
              <p:cNvPr id="24" name="Table 23"/>
              <p:cNvGraphicFramePr>
                <a:graphicFrameLocks noGrp="1"/>
              </p:cNvGraphicFramePr>
              <p:nvPr>
                <p:extLst/>
              </p:nvPr>
            </p:nvGraphicFramePr>
            <p:xfrm>
              <a:off x="4038600" y="3734992"/>
              <a:ext cx="4686300" cy="1318611"/>
            </p:xfrm>
            <a:graphic>
              <a:graphicData uri="http://schemas.openxmlformats.org/drawingml/2006/table">
                <a:tbl>
                  <a:tblPr firstRow="1" firstCol="1" bandRow="1"/>
                  <a:tblGrid>
                    <a:gridCol w="828726">
                      <a:extLst>
                        <a:ext uri="{9D8B030D-6E8A-4147-A177-3AD203B41FA5}">
                          <a16:colId xmlns:a16="http://schemas.microsoft.com/office/drawing/2014/main" val="428352420"/>
                        </a:ext>
                      </a:extLst>
                    </a:gridCol>
                    <a:gridCol w="3857574">
                      <a:extLst>
                        <a:ext uri="{9D8B030D-6E8A-4147-A177-3AD203B41FA5}">
                          <a16:colId xmlns:a16="http://schemas.microsoft.com/office/drawing/2014/main" val="3423286859"/>
                        </a:ext>
                      </a:extLst>
                    </a:gridCol>
                  </a:tblGrid>
                  <a:tr h="868680">
                    <a:tc>
                      <a:txBody>
                        <a:bodyPr/>
                        <a:lstStyle/>
                        <a:p>
                          <a:pPr algn="just">
                            <a:lnSpc>
                              <a:spcPct val="150000"/>
                            </a:lnSpc>
                            <a:spcAft>
                              <a:spcPts val="0"/>
                            </a:spcAft>
                          </a:pPr>
                          <a:r>
                            <a:rPr lang="en-US" sz="1900">
                              <a:effectLst/>
                              <a:latin typeface="Arial" panose="020B0604020202020204" pitchFamily="34" charset="0"/>
                              <a:ea typeface="Arial" panose="020B0604020202020204" pitchFamily="34" charset="0"/>
                              <a:cs typeface="Arial" panose="020B0604020202020204" pitchFamily="34" charset="0"/>
                            </a:rPr>
                            <a:t>GT</a:t>
                          </a:r>
                        </a:p>
                      </a:txBody>
                      <a:tcPr marL="34290" marR="3429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9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1900" i="0" smtClean="0">
                                  <a:effectLst/>
                                  <a:latin typeface="Cambria Math" panose="02040503050406030204" pitchFamily="18" charset="0"/>
                                  <a:ea typeface="Arial" panose="020B0604020202020204" pitchFamily="34" charset="0"/>
                                  <a:cs typeface="Arial" panose="020B0604020202020204" pitchFamily="34" charset="0"/>
                                </a:rPr>
                                <m:t>ABCD</m:t>
                              </m:r>
                            </m:oMath>
                          </a14:m>
                          <a:r>
                            <a:rPr lang="en-US" sz="1900" smtClean="0">
                              <a:effectLst/>
                              <a:latin typeface="Arial" panose="020B0604020202020204" pitchFamily="34" charset="0"/>
                              <a:ea typeface="Arial" panose="020B0604020202020204" pitchFamily="34" charset="0"/>
                              <a:cs typeface="Arial" panose="020B0604020202020204" pitchFamily="34" charset="0"/>
                            </a:rPr>
                            <a:t> là</a:t>
                          </a:r>
                          <a:r>
                            <a:rPr lang="en-US" sz="1900" baseline="0" smtClean="0">
                              <a:effectLst/>
                              <a:latin typeface="Arial" panose="020B0604020202020204" pitchFamily="34" charset="0"/>
                              <a:ea typeface="Arial" panose="020B0604020202020204" pitchFamily="34" charset="0"/>
                              <a:cs typeface="Arial" panose="020B0604020202020204" pitchFamily="34" charset="0"/>
                            </a:rPr>
                            <a:t> hình bình hành;</a:t>
                          </a:r>
                        </a:p>
                        <a:p>
                          <a:pPr algn="just">
                            <a:lnSpc>
                              <a:spcPct val="150000"/>
                            </a:lnSpc>
                            <a:spcAft>
                              <a:spcPts val="0"/>
                            </a:spcAft>
                          </a:pPr>
                          <a:endParaRPr lang="en-US" sz="1900">
                            <a:effectLst/>
                            <a:latin typeface="Arial" panose="020B0604020202020204" pitchFamily="34" charset="0"/>
                            <a:ea typeface="Arial" panose="020B0604020202020204" pitchFamily="34" charset="0"/>
                            <a:cs typeface="Arial" panose="020B0604020202020204" pitchFamily="34" charset="0"/>
                          </a:endParaRPr>
                        </a:p>
                      </a:txBody>
                      <a:tcPr marL="34290" marR="3429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49936"/>
                      </a:ext>
                    </a:extLst>
                  </a:tr>
                  <a:tr h="449931">
                    <a:tc>
                      <a:txBody>
                        <a:bodyPr/>
                        <a:lstStyle/>
                        <a:p>
                          <a:pPr algn="just">
                            <a:lnSpc>
                              <a:spcPct val="150000"/>
                            </a:lnSpc>
                            <a:spcAft>
                              <a:spcPts val="0"/>
                            </a:spcAft>
                          </a:pPr>
                          <a:r>
                            <a:rPr lang="en-US" sz="1900">
                              <a:effectLst/>
                              <a:latin typeface="Arial" panose="020B0604020202020204" pitchFamily="34" charset="0"/>
                              <a:ea typeface="Arial" panose="020B0604020202020204" pitchFamily="34" charset="0"/>
                              <a:cs typeface="Arial" panose="020B0604020202020204" pitchFamily="34" charset="0"/>
                            </a:rPr>
                            <a:t>KL</a:t>
                          </a:r>
                        </a:p>
                      </a:txBody>
                      <a:tcPr marL="34290" marR="3429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1900" baseline="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1900" i="0" smtClean="0">
                                  <a:effectLst/>
                                  <a:latin typeface="Cambria Math" panose="02040503050406030204" pitchFamily="18" charset="0"/>
                                  <a:ea typeface="Arial" panose="020B0604020202020204" pitchFamily="34" charset="0"/>
                                  <a:cs typeface="Arial" panose="020B0604020202020204" pitchFamily="34" charset="0"/>
                                </a:rPr>
                                <m:t>A</m:t>
                              </m:r>
                              <m:r>
                                <m:rPr>
                                  <m:sty m:val="p"/>
                                </m:rPr>
                                <a:rPr lang="en-US" sz="1900" b="0" i="0" smtClean="0">
                                  <a:effectLst/>
                                  <a:latin typeface="Cambria Math" panose="02040503050406030204" pitchFamily="18" charset="0"/>
                                  <a:ea typeface="Arial" panose="020B0604020202020204" pitchFamily="34" charset="0"/>
                                  <a:cs typeface="Arial" panose="020B0604020202020204" pitchFamily="34" charset="0"/>
                                </a:rPr>
                                <m:t>HCK</m:t>
                              </m:r>
                            </m:oMath>
                          </a14:m>
                          <a:r>
                            <a:rPr lang="en-US" sz="1900" smtClean="0">
                              <a:effectLst/>
                              <a:latin typeface="Arial" panose="020B0604020202020204" pitchFamily="34" charset="0"/>
                              <a:ea typeface="Arial" panose="020B0604020202020204" pitchFamily="34" charset="0"/>
                              <a:cs typeface="Arial" panose="020B0604020202020204" pitchFamily="34" charset="0"/>
                            </a:rPr>
                            <a:t> </a:t>
                          </a:r>
                          <a:r>
                            <a:rPr lang="en-US" sz="1900">
                              <a:effectLst/>
                              <a:latin typeface="Arial" panose="020B0604020202020204" pitchFamily="34" charset="0"/>
                              <a:ea typeface="Arial" panose="020B0604020202020204" pitchFamily="34" charset="0"/>
                              <a:cs typeface="Arial" panose="020B0604020202020204" pitchFamily="34" charset="0"/>
                            </a:rPr>
                            <a:t>là hình bình hành.</a:t>
                          </a:r>
                        </a:p>
                      </a:txBody>
                      <a:tcPr marL="34290" marR="3429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93523171"/>
                      </a:ext>
                    </a:extLst>
                  </a:tr>
                </a:tbl>
              </a:graphicData>
            </a:graphic>
          </p:graphicFrame>
        </mc:Choice>
        <mc:Fallback xmlns="">
          <p:graphicFrame>
            <p:nvGraphicFramePr>
              <p:cNvPr id="24" name="Table 23"/>
              <p:cNvGraphicFramePr>
                <a:graphicFrameLocks noGrp="1"/>
              </p:cNvGraphicFramePr>
              <p:nvPr>
                <p:extLst/>
              </p:nvPr>
            </p:nvGraphicFramePr>
            <p:xfrm>
              <a:off x="4038600" y="3734992"/>
              <a:ext cx="4686300" cy="1318611"/>
            </p:xfrm>
            <a:graphic>
              <a:graphicData uri="http://schemas.openxmlformats.org/drawingml/2006/table">
                <a:tbl>
                  <a:tblPr firstRow="1" firstCol="1" bandRow="1"/>
                  <a:tblGrid>
                    <a:gridCol w="828726">
                      <a:extLst>
                        <a:ext uri="{9D8B030D-6E8A-4147-A177-3AD203B41FA5}">
                          <a16:colId xmlns:a16="http://schemas.microsoft.com/office/drawing/2014/main" val="428352420"/>
                        </a:ext>
                      </a:extLst>
                    </a:gridCol>
                    <a:gridCol w="3857574">
                      <a:extLst>
                        <a:ext uri="{9D8B030D-6E8A-4147-A177-3AD203B41FA5}">
                          <a16:colId xmlns:a16="http://schemas.microsoft.com/office/drawing/2014/main" val="3423286859"/>
                        </a:ext>
                      </a:extLst>
                    </a:gridCol>
                  </a:tblGrid>
                  <a:tr h="868680">
                    <a:tc>
                      <a:txBody>
                        <a:bodyPr/>
                        <a:lstStyle/>
                        <a:p>
                          <a:pPr algn="just">
                            <a:lnSpc>
                              <a:spcPct val="150000"/>
                            </a:lnSpc>
                            <a:spcAft>
                              <a:spcPts val="0"/>
                            </a:spcAft>
                          </a:pPr>
                          <a:r>
                            <a:rPr lang="en-US" sz="1900">
                              <a:effectLst/>
                              <a:latin typeface="Arial" panose="020B0604020202020204" pitchFamily="34" charset="0"/>
                              <a:ea typeface="Arial" panose="020B0604020202020204" pitchFamily="34" charset="0"/>
                              <a:cs typeface="Arial" panose="020B0604020202020204" pitchFamily="34" charset="0"/>
                            </a:rPr>
                            <a:t>GT</a:t>
                          </a:r>
                        </a:p>
                      </a:txBody>
                      <a:tcPr marL="34290" marR="3429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34290" marR="3429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6"/>
                          <a:stretch>
                            <a:fillRect l="-21451" r="-158" b="-59722"/>
                          </a:stretch>
                        </a:blipFill>
                      </a:tcPr>
                    </a:tc>
                    <a:extLst>
                      <a:ext uri="{0D108BD9-81ED-4DB2-BD59-A6C34878D82A}">
                        <a16:rowId xmlns:a16="http://schemas.microsoft.com/office/drawing/2014/main" val="254649936"/>
                      </a:ext>
                    </a:extLst>
                  </a:tr>
                  <a:tr h="449931">
                    <a:tc>
                      <a:txBody>
                        <a:bodyPr/>
                        <a:lstStyle/>
                        <a:p>
                          <a:pPr algn="just">
                            <a:lnSpc>
                              <a:spcPct val="150000"/>
                            </a:lnSpc>
                            <a:spcAft>
                              <a:spcPts val="0"/>
                            </a:spcAft>
                          </a:pPr>
                          <a:r>
                            <a:rPr lang="en-US" sz="1900">
                              <a:effectLst/>
                              <a:latin typeface="Arial" panose="020B0604020202020204" pitchFamily="34" charset="0"/>
                              <a:ea typeface="Arial" panose="020B0604020202020204" pitchFamily="34" charset="0"/>
                              <a:cs typeface="Arial" panose="020B0604020202020204" pitchFamily="34" charset="0"/>
                            </a:rPr>
                            <a:t>KL</a:t>
                          </a:r>
                        </a:p>
                      </a:txBody>
                      <a:tcPr marL="34290" marR="3429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34290" marR="3429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16"/>
                          <a:stretch>
                            <a:fillRect l="-21451" t="-194595" r="-158" b="-16216"/>
                          </a:stretch>
                        </a:blipFill>
                      </a:tcPr>
                    </a:tc>
                    <a:extLst>
                      <a:ext uri="{0D108BD9-81ED-4DB2-BD59-A6C34878D82A}">
                        <a16:rowId xmlns:a16="http://schemas.microsoft.com/office/drawing/2014/main" val="3793523171"/>
                      </a:ext>
                    </a:extLst>
                  </a:tr>
                </a:tbl>
              </a:graphicData>
            </a:graphic>
          </p:graphicFrame>
        </mc:Fallback>
      </mc:AlternateContent>
      <mc:AlternateContent xmlns:mc="http://schemas.openxmlformats.org/markup-compatibility/2006" xmlns:a14="http://schemas.microsoft.com/office/drawing/2010/main">
        <mc:Choice Requires="a14">
          <p:sp>
            <p:nvSpPr>
              <p:cNvPr id="5" name="Rectangle 4"/>
              <p:cNvSpPr/>
              <p:nvPr/>
            </p:nvSpPr>
            <p:spPr>
              <a:xfrm>
                <a:off x="4876800" y="4165756"/>
                <a:ext cx="3408690"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1900">
                          <a:latin typeface="Cambria Math" panose="02040503050406030204" pitchFamily="18" charset="0"/>
                        </a:rPr>
                        <m:t>AH</m:t>
                      </m:r>
                      <m:r>
                        <a:rPr lang="en-US" sz="1900">
                          <a:latin typeface="Cambria Math" panose="02040503050406030204" pitchFamily="18" charset="0"/>
                        </a:rPr>
                        <m:t>⊥</m:t>
                      </m:r>
                      <m:r>
                        <m:rPr>
                          <m:sty m:val="p"/>
                        </m:rPr>
                        <a:rPr lang="en-US" sz="1900">
                          <a:latin typeface="Cambria Math" panose="02040503050406030204" pitchFamily="18" charset="0"/>
                        </a:rPr>
                        <m:t>BD</m:t>
                      </m:r>
                      <m:r>
                        <a:rPr lang="en-US" sz="1900">
                          <a:latin typeface="Cambria Math" panose="02040503050406030204" pitchFamily="18" charset="0"/>
                        </a:rPr>
                        <m:t>,</m:t>
                      </m:r>
                      <m:r>
                        <m:rPr>
                          <m:sty m:val="p"/>
                        </m:rPr>
                        <a:rPr lang="en-US" sz="1900">
                          <a:latin typeface="Cambria Math" panose="02040503050406030204" pitchFamily="18" charset="0"/>
                        </a:rPr>
                        <m:t>CK</m:t>
                      </m:r>
                      <m:r>
                        <a:rPr lang="en-US" sz="1900">
                          <a:latin typeface="Cambria Math" panose="02040503050406030204" pitchFamily="18" charset="0"/>
                        </a:rPr>
                        <m:t>⊥</m:t>
                      </m:r>
                      <m:r>
                        <m:rPr>
                          <m:sty m:val="p"/>
                        </m:rPr>
                        <a:rPr lang="en-US" sz="1900">
                          <a:latin typeface="Cambria Math" panose="02040503050406030204" pitchFamily="18" charset="0"/>
                        </a:rPr>
                        <m:t>BD</m:t>
                      </m:r>
                      <m:r>
                        <m:rPr>
                          <m:nor/>
                        </m:rPr>
                        <a:rPr lang="en-US" sz="1900">
                          <a:latin typeface="Cambria Math" panose="02040503050406030204" pitchFamily="18" charset="0"/>
                        </a:rPr>
                        <m:t> </m:t>
                      </m:r>
                      <m:d>
                        <m:dPr>
                          <m:ctrlPr>
                            <a:rPr lang="en-US" sz="1900" i="1">
                              <a:latin typeface="Cambria Math" panose="02040503050406030204" pitchFamily="18" charset="0"/>
                            </a:rPr>
                          </m:ctrlPr>
                        </m:dPr>
                        <m:e>
                          <m:r>
                            <m:rPr>
                              <m:sty m:val="p"/>
                            </m:rPr>
                            <a:rPr lang="en-US" sz="1900">
                              <a:latin typeface="Cambria Math" panose="02040503050406030204" pitchFamily="18" charset="0"/>
                            </a:rPr>
                            <m:t>H</m:t>
                          </m:r>
                          <m:r>
                            <a:rPr lang="en-US" sz="1900">
                              <a:latin typeface="Cambria Math" panose="02040503050406030204" pitchFamily="18" charset="0"/>
                            </a:rPr>
                            <m:t>,</m:t>
                          </m:r>
                          <m:r>
                            <m:rPr>
                              <m:sty m:val="p"/>
                            </m:rPr>
                            <a:rPr lang="en-US" sz="1900">
                              <a:latin typeface="Cambria Math" panose="02040503050406030204" pitchFamily="18" charset="0"/>
                            </a:rPr>
                            <m:t>K</m:t>
                          </m:r>
                          <m:r>
                            <a:rPr lang="en-US" sz="1900">
                              <a:latin typeface="Cambria Math" panose="02040503050406030204" pitchFamily="18" charset="0"/>
                            </a:rPr>
                            <m:t>∈</m:t>
                          </m:r>
                          <m:r>
                            <m:rPr>
                              <m:sty m:val="p"/>
                            </m:rPr>
                            <a:rPr lang="en-US" sz="1900">
                              <a:latin typeface="Cambria Math" panose="02040503050406030204" pitchFamily="18" charset="0"/>
                            </a:rPr>
                            <m:t>BD</m:t>
                          </m:r>
                        </m:e>
                      </m:d>
                    </m:oMath>
                  </m:oMathPara>
                </a14:m>
                <a:endParaRPr lang="en-US" sz="1900"/>
              </a:p>
            </p:txBody>
          </p:sp>
        </mc:Choice>
        <mc:Fallback xmlns="">
          <p:sp>
            <p:nvSpPr>
              <p:cNvPr id="5" name="Rectangle 4"/>
              <p:cNvSpPr>
                <a:spLocks noRot="1" noChangeAspect="1" noMove="1" noResize="1" noEditPoints="1" noAdjustHandles="1" noChangeArrowheads="1" noChangeShapeType="1" noTextEdit="1"/>
              </p:cNvSpPr>
              <p:nvPr/>
            </p:nvSpPr>
            <p:spPr>
              <a:xfrm>
                <a:off x="4876800" y="4165756"/>
                <a:ext cx="3408690" cy="384721"/>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4886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48000" y="993751"/>
            <a:ext cx="2994455" cy="66941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457200">
              <a:lnSpc>
                <a:spcPct val="150000"/>
              </a:lnSpc>
              <a:spcAft>
                <a:spcPts val="400"/>
              </a:spcAft>
              <a:defRPr/>
            </a:pPr>
            <a:r>
              <a:rPr lang="nl-NL" sz="25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a:t>
            </a:r>
            <a:endParaRPr lang="en-US" sz="25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8316571" y="5600700"/>
            <a:ext cx="1197659" cy="555278"/>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4300" y="952500"/>
            <a:ext cx="570235" cy="580391"/>
          </a:xfrm>
          <a:prstGeom prst="rect">
            <a:avLst/>
          </a:prstGeom>
        </p:spPr>
      </p:pic>
      <p:sp>
        <p:nvSpPr>
          <p:cNvPr id="3" name="Rectangle 2"/>
          <p:cNvSpPr/>
          <p:nvPr/>
        </p:nvSpPr>
        <p:spPr>
          <a:xfrm>
            <a:off x="220877" y="1676400"/>
            <a:ext cx="8648700" cy="969496"/>
          </a:xfrm>
          <a:prstGeom prst="rect">
            <a:avLst/>
          </a:prstGeom>
        </p:spPr>
        <p:txBody>
          <a:bodyPr wrap="square">
            <a:spAutoFit/>
          </a:bodyPr>
          <a:lstStyle/>
          <a:p>
            <a:pPr algn="just">
              <a:lnSpc>
                <a:spcPct val="150000"/>
              </a:lnSpc>
              <a:spcAft>
                <a:spcPts val="600"/>
              </a:spcAft>
            </a:pPr>
            <a:r>
              <a:rPr lang="vi-VN" sz="1900">
                <a:solidFill>
                  <a:prstClr val="black"/>
                </a:solidFill>
                <a:ea typeface="Calibri" panose="020F0502020204030204" pitchFamily="34" charset="0"/>
                <a:cs typeface="Times New Roman" panose="02020603050405020304" pitchFamily="18" charset="0"/>
              </a:rPr>
              <a:t>Cho hình bình hành ABCD (AB &gt; BC). Tia phân giác của góc D cắt AB tại E và tia phân giác của góc B cắt CD tại F (H.3.32).</a:t>
            </a:r>
          </a:p>
        </p:txBody>
      </p:sp>
      <p:pic>
        <p:nvPicPr>
          <p:cNvPr id="6" name="Picture 5"/>
          <p:cNvPicPr>
            <a:picLocks noChangeAspect="1"/>
          </p:cNvPicPr>
          <p:nvPr/>
        </p:nvPicPr>
        <p:blipFill>
          <a:blip r:embed="rId31"/>
          <a:stretch>
            <a:fillRect/>
          </a:stretch>
        </p:blipFill>
        <p:spPr>
          <a:xfrm>
            <a:off x="8316571" y="945509"/>
            <a:ext cx="681812" cy="550821"/>
          </a:xfrm>
          <a:prstGeom prst="rect">
            <a:avLst/>
          </a:prstGeom>
        </p:spPr>
      </p:pic>
      <p:pic>
        <p:nvPicPr>
          <p:cNvPr id="11" name="Picture 10"/>
          <p:cNvPicPr>
            <a:picLocks noChangeAspect="1"/>
          </p:cNvPicPr>
          <p:nvPr/>
        </p:nvPicPr>
        <p:blipFill>
          <a:blip r:embed="rId32"/>
          <a:stretch>
            <a:fillRect/>
          </a:stretch>
        </p:blipFill>
        <p:spPr>
          <a:xfrm>
            <a:off x="3061973" y="2725619"/>
            <a:ext cx="3058154" cy="2151098"/>
          </a:xfrm>
          <a:prstGeom prst="rect">
            <a:avLst/>
          </a:prstGeom>
        </p:spPr>
      </p:pic>
      <p:sp>
        <p:nvSpPr>
          <p:cNvPr id="13" name="Rectangle 12"/>
          <p:cNvSpPr/>
          <p:nvPr/>
        </p:nvSpPr>
        <p:spPr>
          <a:xfrm>
            <a:off x="266700" y="4905971"/>
            <a:ext cx="8648700" cy="969496"/>
          </a:xfrm>
          <a:prstGeom prst="rect">
            <a:avLst/>
          </a:prstGeom>
        </p:spPr>
        <p:txBody>
          <a:bodyPr wrap="square">
            <a:spAutoFit/>
          </a:bodyPr>
          <a:lstStyle/>
          <a:p>
            <a:pPr algn="just">
              <a:lnSpc>
                <a:spcPct val="150000"/>
              </a:lnSpc>
            </a:pPr>
            <a:r>
              <a:rPr lang="en-US" sz="1900">
                <a:solidFill>
                  <a:srgbClr val="000000"/>
                </a:solidFill>
                <a:latin typeface="Arial" panose="020B0604020202020204" pitchFamily="34" charset="0"/>
                <a:cs typeface="Arial" panose="020B0604020202020204" pitchFamily="34" charset="0"/>
              </a:rPr>
              <a:t>a) Chứng minh hai tam giác ADE và CBF là những tam giác cân, bằng nhau.</a:t>
            </a:r>
          </a:p>
          <a:p>
            <a:pPr algn="just">
              <a:lnSpc>
                <a:spcPct val="150000"/>
              </a:lnSpc>
            </a:pPr>
            <a:r>
              <a:rPr lang="en-US" sz="1900">
                <a:solidFill>
                  <a:srgbClr val="000000"/>
                </a:solidFill>
                <a:latin typeface="Arial" panose="020B0604020202020204" pitchFamily="34" charset="0"/>
                <a:cs typeface="Arial" panose="020B0604020202020204" pitchFamily="34" charset="0"/>
              </a:rPr>
              <a:t>b) Tứ giác DEBF là hình gì? Tại sao?</a:t>
            </a:r>
          </a:p>
        </p:txBody>
      </p:sp>
      <p:pic>
        <p:nvPicPr>
          <p:cNvPr id="14" name="Picture 13"/>
          <p:cNvPicPr>
            <a:picLocks noChangeAspect="1"/>
          </p:cNvPicPr>
          <p:nvPr/>
        </p:nvPicPr>
        <p:blipFill>
          <a:blip r:embed="rId33"/>
          <a:stretch>
            <a:fillRect/>
          </a:stretch>
        </p:blipFill>
        <p:spPr>
          <a:xfrm flipH="1">
            <a:off x="952500" y="3154831"/>
            <a:ext cx="831253" cy="1409789"/>
          </a:xfrm>
          <a:prstGeom prst="rect">
            <a:avLst/>
          </a:prstGeom>
        </p:spPr>
      </p:pic>
    </p:spTree>
    <p:extLst>
      <p:ext uri="{BB962C8B-B14F-4D97-AF65-F5344CB8AC3E}">
        <p14:creationId xmlns:p14="http://schemas.microsoft.com/office/powerpoint/2010/main" val="31177204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0" y="5836618"/>
            <a:ext cx="10417121" cy="909456"/>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3411676" y="1043186"/>
            <a:ext cx="2400300" cy="6096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250" b="1">
                <a:solidFill>
                  <a:prstClr val="black"/>
                </a:solidFill>
                <a:latin typeface="Arial" panose="020B0604020202020204" pitchFamily="34" charset="0"/>
                <a:cs typeface="Arial" panose="020B0604020202020204" pitchFamily="34" charset="0"/>
              </a:rPr>
              <a:t>THỰC HÀNH 2</a:t>
            </a:r>
            <a:endParaRPr lang="en-US" sz="2250" dirty="0">
              <a:solidFill>
                <a:prstClr val="black"/>
              </a:solidFill>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198387">
            <a:off x="106158" y="5470249"/>
            <a:ext cx="341639" cy="502410"/>
          </a:xfrm>
          <a:prstGeom prst="rect">
            <a:avLst/>
          </a:prstGeom>
        </p:spPr>
      </p:pic>
      <p:sp>
        <p:nvSpPr>
          <p:cNvPr id="4" name="Rectangle 3"/>
          <p:cNvSpPr/>
          <p:nvPr/>
        </p:nvSpPr>
        <p:spPr>
          <a:xfrm>
            <a:off x="381259" y="1745609"/>
            <a:ext cx="8461135" cy="1938992"/>
          </a:xfrm>
          <a:prstGeom prst="rect">
            <a:avLst/>
          </a:prstGeom>
        </p:spPr>
        <p:txBody>
          <a:bodyPr wrap="square">
            <a:spAutoFit/>
          </a:bodyPr>
          <a:lstStyle/>
          <a:p>
            <a:pPr lvl="0" algn="just">
              <a:lnSpc>
                <a:spcPct val="150000"/>
              </a:lnSpc>
            </a:pPr>
            <a:r>
              <a:rPr lang="vi-VN" sz="2000">
                <a:solidFill>
                  <a:prstClr val="black"/>
                </a:solidFill>
                <a:ea typeface="Calibri" panose="020F0502020204030204" pitchFamily="34" charset="0"/>
                <a:cs typeface="Times New Roman" panose="02020603050405020304" pitchFamily="18" charset="0"/>
              </a:rPr>
              <a:t>Chia một sợi dây xích thành bốn đoạn: hai đoạn dài bằng nhau, hai đoạn ngắn bằng nhau và đoạn dài, đoạn ngắn xen kẽ nhau. Hỏi khi móc hai đầu mút của sợi dây xích đó lại để được một tứ giác ABCD (có các đỉnh tại các điểm chia) như Hình 3.33 thì tứ giác ABCD là hình gì? Tại sao?</a:t>
            </a:r>
          </a:p>
        </p:txBody>
      </p:sp>
      <p:pic>
        <p:nvPicPr>
          <p:cNvPr id="7" name="Picture 6"/>
          <p:cNvPicPr>
            <a:picLocks noChangeAspect="1"/>
          </p:cNvPicPr>
          <p:nvPr/>
        </p:nvPicPr>
        <p:blipFill>
          <a:blip r:embed="rId10"/>
          <a:stretch>
            <a:fillRect/>
          </a:stretch>
        </p:blipFill>
        <p:spPr>
          <a:xfrm>
            <a:off x="190500" y="994491"/>
            <a:ext cx="746876" cy="571589"/>
          </a:xfrm>
          <a:prstGeom prst="rect">
            <a:avLst/>
          </a:prstGeom>
        </p:spPr>
      </p:pic>
      <p:pic>
        <p:nvPicPr>
          <p:cNvPr id="8" name="Picture 7"/>
          <p:cNvPicPr>
            <a:picLocks noChangeAspect="1"/>
          </p:cNvPicPr>
          <p:nvPr/>
        </p:nvPicPr>
        <p:blipFill>
          <a:blip r:embed="rId11"/>
          <a:stretch>
            <a:fillRect/>
          </a:stretch>
        </p:blipFill>
        <p:spPr>
          <a:xfrm>
            <a:off x="8305800" y="1043186"/>
            <a:ext cx="626759" cy="495389"/>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99403" y="3580941"/>
            <a:ext cx="3494315" cy="2210259"/>
          </a:xfrm>
          <a:prstGeom prst="rect">
            <a:avLst/>
          </a:prstGeom>
        </p:spPr>
      </p:pic>
      <p:pic>
        <p:nvPicPr>
          <p:cNvPr id="12" name="Picture 11"/>
          <p:cNvPicPr>
            <a:picLocks noChangeAspect="1"/>
          </p:cNvPicPr>
          <p:nvPr/>
        </p:nvPicPr>
        <p:blipFill>
          <a:blip r:embed="rId14"/>
          <a:stretch>
            <a:fillRect/>
          </a:stretch>
        </p:blipFill>
        <p:spPr>
          <a:xfrm>
            <a:off x="7581900" y="4762500"/>
            <a:ext cx="1140051" cy="1152244"/>
          </a:xfrm>
          <a:prstGeom prst="rect">
            <a:avLst/>
          </a:prstGeom>
        </p:spPr>
      </p:pic>
    </p:spTree>
    <p:extLst>
      <p:ext uri="{BB962C8B-B14F-4D97-AF65-F5344CB8AC3E}">
        <p14:creationId xmlns:p14="http://schemas.microsoft.com/office/powerpoint/2010/main" val="384457368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628649" y="2046704"/>
            <a:ext cx="8039100" cy="1479679"/>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defRPr/>
            </a:pPr>
            <a:r>
              <a:rPr lang="en-US" sz="2750" b="1">
                <a:solidFill>
                  <a:prstClr val="black"/>
                </a:solidFill>
                <a:latin typeface="Arial" panose="020B0604020202020204" pitchFamily="34" charset="0"/>
                <a:cs typeface="Arial" panose="020B0604020202020204" pitchFamily="34" charset="0"/>
              </a:rPr>
              <a:t>3. </a:t>
            </a:r>
            <a:r>
              <a:rPr lang="vi-VN" sz="2750" b="1">
                <a:solidFill>
                  <a:prstClr val="black"/>
                </a:solidFill>
                <a:latin typeface="Arial" panose="020B0604020202020204" pitchFamily="34" charset="0"/>
                <a:cs typeface="Arial" panose="020B0604020202020204" pitchFamily="34" charset="0"/>
              </a:rPr>
              <a:t>DẤU HIỆU NHẬN BIẾT HÌNH BÌNH HÀNH THEO GÓC VÀ ĐƯỜNG CHÉO</a:t>
            </a:r>
          </a:p>
        </p:txBody>
      </p:sp>
      <p:sp>
        <p:nvSpPr>
          <p:cNvPr id="12" name="Rounded Rectangle 11"/>
          <p:cNvSpPr/>
          <p:nvPr/>
        </p:nvSpPr>
        <p:spPr>
          <a:xfrm>
            <a:off x="-381001" y="5219700"/>
            <a:ext cx="10058400" cy="169372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a:endParaRPr>
          </a:p>
        </p:txBody>
      </p:sp>
      <p:pic>
        <p:nvPicPr>
          <p:cNvPr id="14"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48060" y="857250"/>
            <a:ext cx="1971241" cy="561804"/>
          </a:xfrm>
          <a:prstGeom prst="rect">
            <a:avLst/>
          </a:prstGeom>
        </p:spPr>
      </p:pic>
      <p:pic>
        <p:nvPicPr>
          <p:cNvPr id="4" name="Picture 3"/>
          <p:cNvPicPr>
            <a:picLocks noChangeAspect="1"/>
          </p:cNvPicPr>
          <p:nvPr/>
        </p:nvPicPr>
        <p:blipFill>
          <a:blip r:embed="rId59"/>
          <a:stretch>
            <a:fillRect/>
          </a:stretch>
        </p:blipFill>
        <p:spPr>
          <a:xfrm>
            <a:off x="3377073" y="4537471"/>
            <a:ext cx="2542253" cy="1383912"/>
          </a:xfrm>
          <a:prstGeom prst="rect">
            <a:avLst/>
          </a:prstGeom>
        </p:spPr>
      </p:pic>
    </p:spTree>
    <p:extLst>
      <p:ext uri="{BB962C8B-B14F-4D97-AF65-F5344CB8AC3E}">
        <p14:creationId xmlns:p14="http://schemas.microsoft.com/office/powerpoint/2010/main" val="399443598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2429" y="952500"/>
            <a:ext cx="8781071" cy="4914900"/>
          </a:xfrm>
          <a:prstGeom prst="rect">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a:endParaRPr>
          </a:p>
        </p:txBody>
      </p:sp>
      <p:sp>
        <p:nvSpPr>
          <p:cNvPr id="13" name="Rectangle 12"/>
          <p:cNvSpPr/>
          <p:nvPr/>
        </p:nvSpPr>
        <p:spPr>
          <a:xfrm>
            <a:off x="342900" y="1028700"/>
            <a:ext cx="1600200" cy="530915"/>
          </a:xfrm>
          <a:prstGeom prst="rect">
            <a:avLst/>
          </a:prstGeom>
        </p:spPr>
        <p:txBody>
          <a:bodyPr wrap="square">
            <a:spAutoFit/>
          </a:bodyPr>
          <a:lstStyle/>
          <a:p>
            <a:pPr lvl="0" algn="just">
              <a:lnSpc>
                <a:spcPct val="150000"/>
              </a:lnSpc>
              <a:defRPr/>
            </a:pPr>
            <a:r>
              <a:rPr lang="vi-VN" sz="1900" b="1" u="sng">
                <a:solidFill>
                  <a:srgbClr val="C00000"/>
                </a:solidFill>
                <a:latin typeface="Arial" panose="020B0604020202020204" pitchFamily="34" charset="0"/>
                <a:ea typeface="Times New Roman" panose="02020603050405020304" pitchFamily="18" charset="0"/>
                <a:cs typeface="Arial" panose="020B0604020202020204" pitchFamily="34" charset="0"/>
              </a:rPr>
              <a:t>Định lí</a:t>
            </a:r>
            <a:r>
              <a:rPr lang="en-US" sz="1900" b="1" u="sng">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vi-VN" sz="1900" b="1" u="sng">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vi-VN" sz="1900">
              <a:solidFill>
                <a:prstClr val="black"/>
              </a:solidFill>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191500" y="899763"/>
            <a:ext cx="762000" cy="762000"/>
          </a:xfrm>
          <a:prstGeom prst="rect">
            <a:avLst/>
          </a:prstGeom>
        </p:spPr>
      </p:pic>
      <p:sp>
        <p:nvSpPr>
          <p:cNvPr id="6" name="Rectangle 2"/>
          <p:cNvSpPr>
            <a:spLocks noChangeArrowheads="1"/>
          </p:cNvSpPr>
          <p:nvPr/>
        </p:nvSpPr>
        <p:spPr bwMode="auto">
          <a:xfrm>
            <a:off x="1219200" y="4143421"/>
            <a:ext cx="92398"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p>
            <a:pPr defTabSz="457200">
              <a:defRPr/>
            </a:pPr>
            <a:endParaRPr lang="en-US" sz="2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355392" y="2019300"/>
              <a:ext cx="3949908" cy="1248315"/>
            </p:xfrm>
            <a:graphic>
              <a:graphicData uri="http://schemas.openxmlformats.org/drawingml/2006/table">
                <a:tbl>
                  <a:tblPr firstRow="1" firstCol="1" bandRow="1"/>
                  <a:tblGrid>
                    <a:gridCol w="407495">
                      <a:extLst>
                        <a:ext uri="{9D8B030D-6E8A-4147-A177-3AD203B41FA5}">
                          <a16:colId xmlns:a16="http://schemas.microsoft.com/office/drawing/2014/main" val="1737278793"/>
                        </a:ext>
                      </a:extLst>
                    </a:gridCol>
                    <a:gridCol w="3542413">
                      <a:extLst>
                        <a:ext uri="{9D8B030D-6E8A-4147-A177-3AD203B41FA5}">
                          <a16:colId xmlns:a16="http://schemas.microsoft.com/office/drawing/2014/main" val="3213034328"/>
                        </a:ext>
                      </a:extLst>
                    </a:gridCol>
                  </a:tblGrid>
                  <a:tr h="836835">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GT</a:t>
                          </a:r>
                        </a:p>
                      </a:txBody>
                      <a:tcPr marL="34290" marR="3429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err="1">
                              <a:effectLst/>
                              <a:latin typeface="Arial" panose="020B0604020202020204" pitchFamily="34" charset="0"/>
                              <a:ea typeface="Arial" panose="020B0604020202020204" pitchFamily="34" charset="0"/>
                              <a:cs typeface="Arial" panose="020B0604020202020204" pitchFamily="34" charset="0"/>
                            </a:rPr>
                            <a:t>Tứ</a:t>
                          </a:r>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dirty="0" err="1">
                              <a:effectLst/>
                              <a:latin typeface="Arial" panose="020B0604020202020204" pitchFamily="34" charset="0"/>
                              <a:ea typeface="Arial" panose="020B0604020202020204" pitchFamily="34" charset="0"/>
                              <a:cs typeface="Arial" panose="020B0604020202020204" pitchFamily="34" charset="0"/>
                            </a:rPr>
                            <a:t>giác</a:t>
                          </a:r>
                          <a:r>
                            <a:rPr lang="en-US" sz="1800" dirty="0">
                              <a:effectLst/>
                              <a:latin typeface="Arial" panose="020B0604020202020204" pitchFamily="34" charset="0"/>
                              <a:ea typeface="Arial" panose="020B0604020202020204" pitchFamily="34" charset="0"/>
                              <a:cs typeface="Arial" panose="020B0604020202020204" pitchFamily="34" charset="0"/>
                            </a:rPr>
                            <a:t> ABCD, </a:t>
                          </a:r>
                          <a:r>
                            <a:rPr lang="en-US" sz="1800" dirty="0" err="1">
                              <a:effectLst/>
                              <a:latin typeface="Arial" panose="020B0604020202020204" pitchFamily="34" charset="0"/>
                              <a:ea typeface="Arial" panose="020B0604020202020204" pitchFamily="34" charset="0"/>
                              <a:cs typeface="Arial" panose="020B0604020202020204" pitchFamily="34" charset="0"/>
                            </a:rPr>
                            <a:t>có</a:t>
                          </a:r>
                          <a:r>
                            <a:rPr lang="en-US" sz="1800" dirty="0">
                              <a:effectLst/>
                              <a:latin typeface="Arial" panose="020B0604020202020204" pitchFamily="34" charset="0"/>
                              <a:ea typeface="Arial" panose="020B0604020202020204" pitchFamily="34" charset="0"/>
                              <a:cs typeface="Arial" panose="020B0604020202020204" pitchFamily="34" charset="0"/>
                            </a:rPr>
                            <a:t>:</a:t>
                          </a:r>
                        </a:p>
                        <a:p>
                          <a:pPr algn="just">
                            <a:lnSpc>
                              <a:spcPct val="150000"/>
                            </a:lnSpc>
                            <a:spcAft>
                              <a:spcPts val="0"/>
                            </a:spcAft>
                          </a:pP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A</m:t>
                                  </m:r>
                                </m:e>
                              </m:acc>
                              <m:r>
                                <a:rPr lang="en-US" sz="18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C</m:t>
                                  </m:r>
                                </m:e>
                              </m:acc>
                              <m:r>
                                <a:rPr lang="en-US" sz="180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B</m:t>
                                  </m:r>
                                </m:e>
                              </m:acc>
                              <m:r>
                                <a:rPr lang="en-US" sz="18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1800" dirty="0">
                              <a:effectLst/>
                              <a:latin typeface="Arial" panose="020B0604020202020204" pitchFamily="34" charset="0"/>
                              <a:ea typeface="Dotum" panose="020B0600000101010101" pitchFamily="34" charset="-127"/>
                              <a:cs typeface="Arial" panose="020B0604020202020204" pitchFamily="34" charset="0"/>
                            </a:rPr>
                            <a:t> </a:t>
                          </a:r>
                          <a:endParaRPr lang="en-US" sz="1800" dirty="0">
                            <a:effectLst/>
                            <a:latin typeface="Arial" panose="020B0604020202020204" pitchFamily="34" charset="0"/>
                            <a:ea typeface="Arial" panose="020B0604020202020204" pitchFamily="34" charset="0"/>
                            <a:cs typeface="Arial" panose="020B0604020202020204" pitchFamily="34" charset="0"/>
                          </a:endParaRPr>
                        </a:p>
                      </a:txBody>
                      <a:tcPr marL="34290" marR="3429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59337"/>
                      </a:ext>
                    </a:extLst>
                  </a:tr>
                  <a:tr h="411480">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KL</a:t>
                          </a:r>
                        </a:p>
                      </a:txBody>
                      <a:tcPr marL="34290" marR="3429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1800" dirty="0" err="1">
                              <a:effectLst/>
                              <a:latin typeface="Arial" panose="020B0604020202020204" pitchFamily="34" charset="0"/>
                              <a:ea typeface="Arial" panose="020B0604020202020204" pitchFamily="34" charset="0"/>
                              <a:cs typeface="Arial" panose="020B0604020202020204" pitchFamily="34" charset="0"/>
                            </a:rPr>
                            <a:t>Tứ</a:t>
                          </a:r>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dirty="0" err="1">
                              <a:effectLst/>
                              <a:latin typeface="Arial" panose="020B0604020202020204" pitchFamily="34" charset="0"/>
                              <a:ea typeface="Arial" panose="020B0604020202020204" pitchFamily="34" charset="0"/>
                              <a:cs typeface="Arial" panose="020B0604020202020204" pitchFamily="34" charset="0"/>
                            </a:rPr>
                            <a:t>giác</a:t>
                          </a:r>
                          <a:r>
                            <a:rPr lang="en-US" sz="1800" dirty="0">
                              <a:effectLst/>
                              <a:latin typeface="Arial" panose="020B0604020202020204" pitchFamily="34" charset="0"/>
                              <a:ea typeface="Arial" panose="020B0604020202020204" pitchFamily="34" charset="0"/>
                              <a:cs typeface="Arial" panose="020B0604020202020204" pitchFamily="34" charset="0"/>
                            </a:rPr>
                            <a:t> ABCD </a:t>
                          </a:r>
                          <a:r>
                            <a:rPr lang="en-US" sz="1800" dirty="0" err="1">
                              <a:effectLst/>
                              <a:latin typeface="Arial" panose="020B0604020202020204" pitchFamily="34" charset="0"/>
                              <a:ea typeface="Arial" panose="020B0604020202020204" pitchFamily="34" charset="0"/>
                              <a:cs typeface="Arial" panose="020B0604020202020204" pitchFamily="34" charset="0"/>
                            </a:rPr>
                            <a:t>là</a:t>
                          </a:r>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dirty="0" err="1">
                              <a:effectLst/>
                              <a:latin typeface="Arial" panose="020B0604020202020204" pitchFamily="34" charset="0"/>
                              <a:ea typeface="Arial" panose="020B0604020202020204" pitchFamily="34" charset="0"/>
                              <a:cs typeface="Arial" panose="020B0604020202020204" pitchFamily="34" charset="0"/>
                            </a:rPr>
                            <a:t>hình</a:t>
                          </a:r>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dirty="0" err="1">
                              <a:effectLst/>
                              <a:latin typeface="Arial" panose="020B0604020202020204" pitchFamily="34" charset="0"/>
                              <a:ea typeface="Arial" panose="020B0604020202020204" pitchFamily="34" charset="0"/>
                              <a:cs typeface="Arial" panose="020B0604020202020204" pitchFamily="34" charset="0"/>
                            </a:rPr>
                            <a:t>bình</a:t>
                          </a:r>
                          <a:r>
                            <a:rPr lang="en-US" sz="1800" dirty="0">
                              <a:effectLst/>
                              <a:latin typeface="Arial" panose="020B0604020202020204" pitchFamily="34" charset="0"/>
                              <a:ea typeface="Arial" panose="020B0604020202020204" pitchFamily="34" charset="0"/>
                              <a:cs typeface="Arial" panose="020B0604020202020204" pitchFamily="34" charset="0"/>
                            </a:rPr>
                            <a:t> </a:t>
                          </a:r>
                          <a:r>
                            <a:rPr lang="en-US" sz="1800" dirty="0" err="1">
                              <a:effectLst/>
                              <a:latin typeface="Arial" panose="020B0604020202020204" pitchFamily="34" charset="0"/>
                              <a:ea typeface="Arial" panose="020B0604020202020204" pitchFamily="34" charset="0"/>
                              <a:cs typeface="Arial" panose="020B0604020202020204" pitchFamily="34" charset="0"/>
                            </a:rPr>
                            <a:t>hành</a:t>
                          </a:r>
                          <a:r>
                            <a:rPr lang="en-US" sz="1800" dirty="0">
                              <a:effectLst/>
                              <a:latin typeface="Arial" panose="020B0604020202020204" pitchFamily="34" charset="0"/>
                              <a:ea typeface="Arial" panose="020B0604020202020204" pitchFamily="34" charset="0"/>
                              <a:cs typeface="Arial" panose="020B0604020202020204" pitchFamily="34" charset="0"/>
                            </a:rPr>
                            <a:t>.</a:t>
                          </a:r>
                        </a:p>
                      </a:txBody>
                      <a:tcPr marL="34290" marR="3429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Choice>
        <mc:Fallback xmlns="">
          <p:graphicFrame>
            <p:nvGraphicFramePr>
              <p:cNvPr id="2" name="Table 1"/>
              <p:cNvGraphicFramePr>
                <a:graphicFrameLocks noGrp="1"/>
              </p:cNvGraphicFramePr>
              <p:nvPr>
                <p:extLst/>
              </p:nvPr>
            </p:nvGraphicFramePr>
            <p:xfrm>
              <a:off x="355392" y="2019300"/>
              <a:ext cx="3949908" cy="1248315"/>
            </p:xfrm>
            <a:graphic>
              <a:graphicData uri="http://schemas.openxmlformats.org/drawingml/2006/table">
                <a:tbl>
                  <a:tblPr firstRow="1" firstCol="1" bandRow="1"/>
                  <a:tblGrid>
                    <a:gridCol w="407495">
                      <a:extLst>
                        <a:ext uri="{9D8B030D-6E8A-4147-A177-3AD203B41FA5}">
                          <a16:colId xmlns:a16="http://schemas.microsoft.com/office/drawing/2014/main" val="1737278793"/>
                        </a:ext>
                      </a:extLst>
                    </a:gridCol>
                    <a:gridCol w="3542413">
                      <a:extLst>
                        <a:ext uri="{9D8B030D-6E8A-4147-A177-3AD203B41FA5}">
                          <a16:colId xmlns:a16="http://schemas.microsoft.com/office/drawing/2014/main" val="3213034328"/>
                        </a:ext>
                      </a:extLst>
                    </a:gridCol>
                  </a:tblGrid>
                  <a:tr h="836835">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GT</a:t>
                          </a:r>
                        </a:p>
                      </a:txBody>
                      <a:tcPr marL="34290" marR="3429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34290" marR="3429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8"/>
                          <a:stretch>
                            <a:fillRect l="-11512" r="-172" b="-60145"/>
                          </a:stretch>
                        </a:blipFill>
                      </a:tcPr>
                    </a:tc>
                    <a:extLst>
                      <a:ext uri="{0D108BD9-81ED-4DB2-BD59-A6C34878D82A}">
                        <a16:rowId xmlns:a16="http://schemas.microsoft.com/office/drawing/2014/main" val="3738259337"/>
                      </a:ext>
                    </a:extLst>
                  </a:tr>
                  <a:tr h="411480">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KL</a:t>
                          </a:r>
                        </a:p>
                      </a:txBody>
                      <a:tcPr marL="34290" marR="3429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34290" marR="3429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nvPr>
            </p:nvGraphicFramePr>
            <p:xfrm>
              <a:off x="371965" y="4531392"/>
              <a:ext cx="4267200" cy="1234440"/>
            </p:xfrm>
            <a:graphic>
              <a:graphicData uri="http://schemas.openxmlformats.org/drawingml/2006/table">
                <a:tbl>
                  <a:tblPr firstRow="1" firstCol="1" bandRow="1"/>
                  <a:tblGrid>
                    <a:gridCol w="495300">
                      <a:extLst>
                        <a:ext uri="{9D8B030D-6E8A-4147-A177-3AD203B41FA5}">
                          <a16:colId xmlns:a16="http://schemas.microsoft.com/office/drawing/2014/main" val="992098657"/>
                        </a:ext>
                      </a:extLst>
                    </a:gridCol>
                    <a:gridCol w="3771900">
                      <a:extLst>
                        <a:ext uri="{9D8B030D-6E8A-4147-A177-3AD203B41FA5}">
                          <a16:colId xmlns:a16="http://schemas.microsoft.com/office/drawing/2014/main" val="2326978646"/>
                        </a:ext>
                      </a:extLst>
                    </a:gridCol>
                  </a:tblGrid>
                  <a:tr h="822960">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GT</a:t>
                          </a:r>
                        </a:p>
                      </a:txBody>
                      <a:tcPr marL="34290" marR="3429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AC</m:t>
                              </m:r>
                              <m:r>
                                <a:rPr lang="en-US" sz="18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BD</m:t>
                              </m:r>
                              <m:r>
                                <a:rPr lang="en-US" sz="18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O</m:t>
                              </m:r>
                              <m:r>
                                <a:rPr lang="en-US" sz="180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OA</m:t>
                              </m:r>
                              <m:r>
                                <a:rPr lang="en-US" sz="18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OC</m:t>
                              </m:r>
                              <m:r>
                                <a:rPr lang="en-US" sz="18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OB</m:t>
                              </m:r>
                              <m:r>
                                <a:rPr lang="en-US" sz="18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a:effectLst/>
                                  <a:latin typeface="Cambria Math" panose="02040503050406030204" pitchFamily="18" charset="0"/>
                                  <a:ea typeface="Arial" panose="020B0604020202020204" pitchFamily="34" charset="0"/>
                                  <a:cs typeface="Times New Roman" panose="02020603050405020304" pitchFamily="18" charset="0"/>
                                </a:rPr>
                                <m:t>OD</m:t>
                              </m:r>
                            </m:oMath>
                          </a14:m>
                          <a:r>
                            <a:rPr lang="en-US" sz="1800">
                              <a:effectLst/>
                              <a:latin typeface="Arial" panose="020B0604020202020204" pitchFamily="34" charset="0"/>
                              <a:ea typeface="Dotum" panose="020B0600000101010101" pitchFamily="34" charset="-127"/>
                              <a:cs typeface="Arial" panose="020B0604020202020204" pitchFamily="34" charset="0"/>
                            </a:rPr>
                            <a:t> </a:t>
                          </a:r>
                          <a:endParaRPr lang="en-US" sz="1800">
                            <a:effectLst/>
                            <a:latin typeface="Arial" panose="020B0604020202020204" pitchFamily="34" charset="0"/>
                            <a:ea typeface="Arial" panose="020B0604020202020204" pitchFamily="34" charset="0"/>
                            <a:cs typeface="Arial" panose="020B0604020202020204" pitchFamily="34" charset="0"/>
                          </a:endParaRPr>
                        </a:p>
                      </a:txBody>
                      <a:tcPr marL="34290" marR="3429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767140"/>
                      </a:ext>
                    </a:extLst>
                  </a:tr>
                  <a:tr h="411480">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KL</a:t>
                          </a:r>
                        </a:p>
                      </a:txBody>
                      <a:tcPr marL="34290" marR="3429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34290" marR="3429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Choice>
        <mc:Fallback xmlns="">
          <p:graphicFrame>
            <p:nvGraphicFramePr>
              <p:cNvPr id="3" name="Table 2"/>
              <p:cNvGraphicFramePr>
                <a:graphicFrameLocks noGrp="1"/>
              </p:cNvGraphicFramePr>
              <p:nvPr>
                <p:extLst/>
              </p:nvPr>
            </p:nvGraphicFramePr>
            <p:xfrm>
              <a:off x="371965" y="4531392"/>
              <a:ext cx="4267200" cy="1234440"/>
            </p:xfrm>
            <a:graphic>
              <a:graphicData uri="http://schemas.openxmlformats.org/drawingml/2006/table">
                <a:tbl>
                  <a:tblPr firstRow="1" firstCol="1" bandRow="1"/>
                  <a:tblGrid>
                    <a:gridCol w="495300">
                      <a:extLst>
                        <a:ext uri="{9D8B030D-6E8A-4147-A177-3AD203B41FA5}">
                          <a16:colId xmlns:a16="http://schemas.microsoft.com/office/drawing/2014/main" val="992098657"/>
                        </a:ext>
                      </a:extLst>
                    </a:gridCol>
                    <a:gridCol w="3771900">
                      <a:extLst>
                        <a:ext uri="{9D8B030D-6E8A-4147-A177-3AD203B41FA5}">
                          <a16:colId xmlns:a16="http://schemas.microsoft.com/office/drawing/2014/main" val="2326978646"/>
                        </a:ext>
                      </a:extLst>
                    </a:gridCol>
                  </a:tblGrid>
                  <a:tr h="822960">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GT</a:t>
                          </a:r>
                        </a:p>
                      </a:txBody>
                      <a:tcPr marL="34290" marR="3429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34290" marR="3429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9"/>
                          <a:stretch>
                            <a:fillRect l="-13065" r="-161" b="-62222"/>
                          </a:stretch>
                        </a:blipFill>
                      </a:tcPr>
                    </a:tc>
                    <a:extLst>
                      <a:ext uri="{0D108BD9-81ED-4DB2-BD59-A6C34878D82A}">
                        <a16:rowId xmlns:a16="http://schemas.microsoft.com/office/drawing/2014/main" val="3615767140"/>
                      </a:ext>
                    </a:extLst>
                  </a:tr>
                  <a:tr h="411480">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KL</a:t>
                          </a:r>
                        </a:p>
                      </a:txBody>
                      <a:tcPr marL="34290" marR="3429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18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34290" marR="3429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Fallback>
      </mc:AlternateContent>
      <p:sp>
        <p:nvSpPr>
          <p:cNvPr id="14" name="Rectangle 13"/>
          <p:cNvSpPr/>
          <p:nvPr/>
        </p:nvSpPr>
        <p:spPr>
          <a:xfrm>
            <a:off x="371965" y="3543300"/>
            <a:ext cx="8382000" cy="969496"/>
          </a:xfrm>
          <a:prstGeom prst="rect">
            <a:avLst/>
          </a:prstGeom>
        </p:spPr>
        <p:txBody>
          <a:bodyPr wrap="square">
            <a:spAutoFit/>
          </a:bodyPr>
          <a:lstStyle/>
          <a:p>
            <a:pPr lvl="0" algn="just">
              <a:lnSpc>
                <a:spcPct val="150000"/>
              </a:lnSpc>
              <a:defRPr/>
            </a:pPr>
            <a:r>
              <a:rPr lang="vi-VN" sz="1900">
                <a:solidFill>
                  <a:prstClr val="black"/>
                </a:solidFill>
                <a:ea typeface="Times New Roman" panose="02020603050405020304" pitchFamily="18" charset="0"/>
                <a:cs typeface="Arial" panose="020B0604020202020204" pitchFamily="34" charset="0"/>
              </a:rPr>
              <a:t>b) Tứ giác có hai đường chéo cắt nhau tại trung điểm của mỗi đường là một hình bình hành.</a:t>
            </a:r>
          </a:p>
        </p:txBody>
      </p:sp>
      <p:sp>
        <p:nvSpPr>
          <p:cNvPr id="15" name="Rectangle 14"/>
          <p:cNvSpPr/>
          <p:nvPr/>
        </p:nvSpPr>
        <p:spPr>
          <a:xfrm>
            <a:off x="351020" y="1447800"/>
            <a:ext cx="7277100" cy="530915"/>
          </a:xfrm>
          <a:prstGeom prst="rect">
            <a:avLst/>
          </a:prstGeom>
        </p:spPr>
        <p:txBody>
          <a:bodyPr wrap="square">
            <a:spAutoFit/>
          </a:bodyPr>
          <a:lstStyle/>
          <a:p>
            <a:pPr lvl="0" algn="just">
              <a:lnSpc>
                <a:spcPct val="150000"/>
              </a:lnSpc>
              <a:defRPr/>
            </a:pPr>
            <a:r>
              <a:rPr lang="vi-VN" sz="1900">
                <a:solidFill>
                  <a:prstClr val="black"/>
                </a:solidFill>
                <a:ea typeface="Times New Roman" panose="02020603050405020304" pitchFamily="18" charset="0"/>
                <a:cs typeface="Arial" panose="020B0604020202020204" pitchFamily="34" charset="0"/>
              </a:rPr>
              <a:t>a) Tứ giác có các góc đối bằng nhau là một hình bình hành.</a:t>
            </a:r>
          </a:p>
        </p:txBody>
      </p:sp>
      <p:cxnSp>
        <p:nvCxnSpPr>
          <p:cNvPr id="18" name="Straight Connector 17"/>
          <p:cNvCxnSpPr/>
          <p:nvPr/>
        </p:nvCxnSpPr>
        <p:spPr>
          <a:xfrm>
            <a:off x="351936" y="3467100"/>
            <a:ext cx="841106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0"/>
          <a:stretch>
            <a:fillRect/>
          </a:stretch>
        </p:blipFill>
        <p:spPr>
          <a:xfrm>
            <a:off x="5334000" y="4321151"/>
            <a:ext cx="2736323" cy="1355749"/>
          </a:xfrm>
          <a:prstGeom prst="rect">
            <a:avLst/>
          </a:prstGeom>
        </p:spPr>
      </p:pic>
      <p:pic>
        <p:nvPicPr>
          <p:cNvPr id="25" name="Picture 24"/>
          <p:cNvPicPr>
            <a:picLocks noChangeAspect="1"/>
          </p:cNvPicPr>
          <p:nvPr/>
        </p:nvPicPr>
        <p:blipFill>
          <a:blip r:embed="rId21"/>
          <a:stretch>
            <a:fillRect/>
          </a:stretch>
        </p:blipFill>
        <p:spPr>
          <a:xfrm>
            <a:off x="5334000" y="1897320"/>
            <a:ext cx="2749595" cy="1264980"/>
          </a:xfrm>
          <a:prstGeom prst="rect">
            <a:avLst/>
          </a:prstGeom>
        </p:spPr>
      </p:pic>
      <p:pic>
        <p:nvPicPr>
          <p:cNvPr id="26" name="Picture 25"/>
          <p:cNvPicPr>
            <a:picLocks noChangeAspect="1"/>
          </p:cNvPicPr>
          <p:nvPr/>
        </p:nvPicPr>
        <p:blipFill>
          <a:blip r:embed="rId22"/>
          <a:stretch>
            <a:fillRect/>
          </a:stretch>
        </p:blipFill>
        <p:spPr>
          <a:xfrm>
            <a:off x="8267700" y="5219701"/>
            <a:ext cx="790731" cy="723899"/>
          </a:xfrm>
          <a:prstGeom prst="rect">
            <a:avLst/>
          </a:prstGeom>
        </p:spPr>
      </p:pic>
    </p:spTree>
    <p:extLst>
      <p:ext uri="{BB962C8B-B14F-4D97-AF65-F5344CB8AC3E}">
        <p14:creationId xmlns:p14="http://schemas.microsoft.com/office/powerpoint/2010/main" val="257949590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27911" y="1028700"/>
            <a:ext cx="3048000" cy="4572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a:endParaRPr>
            </a:p>
          </p:txBody>
        </p:sp>
        <p:sp>
          <p:nvSpPr>
            <p:cNvPr id="14" name="Rectangle 13"/>
            <p:cNvSpPr/>
            <p:nvPr/>
          </p:nvSpPr>
          <p:spPr>
            <a:xfrm>
              <a:off x="2038978" y="987955"/>
              <a:ext cx="5149488" cy="1000275"/>
            </a:xfrm>
            <a:prstGeom prst="rect">
              <a:avLst/>
            </a:prstGeom>
            <a:noFill/>
            <a:ln>
              <a:noFill/>
            </a:ln>
          </p:spPr>
          <p:txBody>
            <a:bodyPr wrap="none">
              <a:spAutoFit/>
            </a:bodyPr>
            <a:lstStyle/>
            <a:p>
              <a:pPr algn="ctr" defTabSz="457200">
                <a:defRPr/>
              </a:pPr>
              <a:r>
                <a:rPr lang="en-US" sz="2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2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2000" b="1"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2000" b="1">
                  <a:solidFill>
                    <a:prstClr val="white"/>
                  </a:solidFill>
                  <a:latin typeface="Arial" panose="020B0604020202020204" pitchFamily="34" charset="0"/>
                  <a:ea typeface="Times New Roman" panose="02020603050405020304" pitchFamily="18" charset="0"/>
                  <a:cs typeface="Arial" panose="020B0604020202020204" pitchFamily="34" charset="0"/>
                </a:rPr>
                <a:t> 3 </a:t>
              </a:r>
              <a:r>
                <a:rPr lang="en-US" sz="2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a:t>
              </a:r>
              <a:r>
                <a:rPr lang="en-US" sz="2000" b="1">
                  <a:solidFill>
                    <a:prstClr val="white"/>
                  </a:solidFill>
                  <a:latin typeface="Arial" panose="020B0604020202020204" pitchFamily="34" charset="0"/>
                  <a:ea typeface="Times New Roman" panose="02020603050405020304" pitchFamily="18" charset="0"/>
                  <a:cs typeface="Arial" panose="020B0604020202020204" pitchFamily="34" charset="0"/>
                </a:rPr>
                <a:t>– tr60)</a:t>
              </a:r>
              <a:endParaRPr lang="en-US" sz="2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50100">
            <a:off x="-55563" y="798847"/>
            <a:ext cx="579225" cy="851801"/>
          </a:xfrm>
          <a:prstGeom prst="rect">
            <a:avLst/>
          </a:prstGeom>
        </p:spPr>
      </p:pic>
      <p:sp>
        <p:nvSpPr>
          <p:cNvPr id="4" name="Rectangle 3"/>
          <p:cNvSpPr/>
          <p:nvPr/>
        </p:nvSpPr>
        <p:spPr>
          <a:xfrm>
            <a:off x="310249" y="1562100"/>
            <a:ext cx="8605151" cy="969496"/>
          </a:xfrm>
          <a:prstGeom prst="rect">
            <a:avLst/>
          </a:prstGeom>
        </p:spPr>
        <p:txBody>
          <a:bodyPr wrap="square">
            <a:spAutoFit/>
          </a:bodyPr>
          <a:lstStyle/>
          <a:p>
            <a:pPr>
              <a:lnSpc>
                <a:spcPct val="150000"/>
              </a:lnSpc>
            </a:pPr>
            <a:r>
              <a:rPr lang="en-US" sz="1900">
                <a:latin typeface="Arial" panose="020B0604020202020204" pitchFamily="34" charset="0"/>
                <a:ea typeface="Calibri" panose="020F0502020204030204" pitchFamily="34" charset="0"/>
                <a:cs typeface="Arial" panose="020B0604020202020204" pitchFamily="34" charset="0"/>
              </a:rPr>
              <a:t>Trong ba tứ giác dưới đây, tứ giác nào là hình bình hành, tứ giác nào không là hình bình hành? Vì sao?</a:t>
            </a:r>
            <a:endParaRPr lang="en-US" sz="19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85656" y="2514600"/>
            <a:ext cx="7143750" cy="1692555"/>
          </a:xfrm>
          <a:prstGeom prst="rect">
            <a:avLst/>
          </a:prstGeom>
        </p:spPr>
      </p:pic>
      <p:pic>
        <p:nvPicPr>
          <p:cNvPr id="5" name="Picture 4"/>
          <p:cNvPicPr>
            <a:picLocks noChangeAspect="1"/>
          </p:cNvPicPr>
          <p:nvPr/>
        </p:nvPicPr>
        <p:blipFill>
          <a:blip r:embed="rId12"/>
          <a:stretch>
            <a:fillRect/>
          </a:stretch>
        </p:blipFill>
        <p:spPr>
          <a:xfrm>
            <a:off x="8391724" y="2362200"/>
            <a:ext cx="403835" cy="645180"/>
          </a:xfrm>
          <a:prstGeom prst="rect">
            <a:avLst/>
          </a:prstGeom>
        </p:spPr>
      </p:pic>
      <p:sp>
        <p:nvSpPr>
          <p:cNvPr id="7" name="Down Arrow 6"/>
          <p:cNvSpPr/>
          <p:nvPr/>
        </p:nvSpPr>
        <p:spPr>
          <a:xfrm>
            <a:off x="1600200" y="4229100"/>
            <a:ext cx="190500" cy="26670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900"/>
          </a:p>
        </p:txBody>
      </p:sp>
      <p:sp>
        <p:nvSpPr>
          <p:cNvPr id="15" name="Rectangle 14"/>
          <p:cNvSpPr/>
          <p:nvPr/>
        </p:nvSpPr>
        <p:spPr>
          <a:xfrm>
            <a:off x="742112" y="4610100"/>
            <a:ext cx="1886788" cy="53091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en-US" sz="1900">
                <a:solidFill>
                  <a:schemeClr val="bg1"/>
                </a:solidFill>
                <a:latin typeface="Arial" panose="020B0604020202020204" pitchFamily="34" charset="0"/>
                <a:ea typeface="Calibri" panose="020F0502020204030204" pitchFamily="34" charset="0"/>
                <a:cs typeface="Arial" panose="020B0604020202020204" pitchFamily="34" charset="0"/>
              </a:rPr>
              <a:t>Hình bình hành</a:t>
            </a:r>
            <a:endParaRPr lang="en-US" sz="900">
              <a:solidFill>
                <a:schemeClr val="bg1"/>
              </a:solidFill>
            </a:endParaRPr>
          </a:p>
        </p:txBody>
      </p:sp>
      <p:sp>
        <p:nvSpPr>
          <p:cNvPr id="19" name="Down Arrow 18"/>
          <p:cNvSpPr/>
          <p:nvPr/>
        </p:nvSpPr>
        <p:spPr>
          <a:xfrm>
            <a:off x="6753644" y="4226644"/>
            <a:ext cx="190500" cy="266700"/>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900"/>
          </a:p>
        </p:txBody>
      </p:sp>
      <p:sp>
        <p:nvSpPr>
          <p:cNvPr id="20" name="Rectangle 19"/>
          <p:cNvSpPr/>
          <p:nvPr/>
        </p:nvSpPr>
        <p:spPr>
          <a:xfrm>
            <a:off x="5905500" y="4610100"/>
            <a:ext cx="1886788" cy="53091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en-US" sz="1900">
                <a:solidFill>
                  <a:schemeClr val="bg1"/>
                </a:solidFill>
                <a:latin typeface="Arial" panose="020B0604020202020204" pitchFamily="34" charset="0"/>
                <a:ea typeface="Calibri" panose="020F0502020204030204" pitchFamily="34" charset="0"/>
                <a:cs typeface="Arial" panose="020B0604020202020204" pitchFamily="34" charset="0"/>
              </a:rPr>
              <a:t>Hình bình hành</a:t>
            </a:r>
            <a:endParaRPr lang="en-US" sz="900">
              <a:solidFill>
                <a:schemeClr val="bg1"/>
              </a:solidFill>
            </a:endParaRPr>
          </a:p>
        </p:txBody>
      </p:sp>
      <p:grpSp>
        <p:nvGrpSpPr>
          <p:cNvPr id="18" name="Group 17"/>
          <p:cNvGrpSpPr/>
          <p:nvPr/>
        </p:nvGrpSpPr>
        <p:grpSpPr>
          <a:xfrm>
            <a:off x="571500" y="5344551"/>
            <a:ext cx="8022142" cy="530915"/>
            <a:chOff x="948317" y="8972467"/>
            <a:chExt cx="16044283" cy="1061829"/>
          </a:xfrm>
        </p:grpSpPr>
        <p:sp>
          <p:nvSpPr>
            <p:cNvPr id="16" name="Rectangle 15"/>
            <p:cNvSpPr/>
            <p:nvPr/>
          </p:nvSpPr>
          <p:spPr>
            <a:xfrm>
              <a:off x="1425315" y="8972467"/>
              <a:ext cx="15567285" cy="1061829"/>
            </a:xfrm>
            <a:prstGeom prst="rect">
              <a:avLst/>
            </a:prstGeom>
          </p:spPr>
          <p:txBody>
            <a:bodyPr wrap="square">
              <a:spAutoFit/>
            </a:bodyPr>
            <a:lstStyle/>
            <a:p>
              <a:pPr lvl="0" algn="ctr">
                <a:lnSpc>
                  <a:spcPct val="150000"/>
                </a:lnSpc>
              </a:pPr>
              <a:r>
                <a:rPr lang="en-US" sz="1900">
                  <a:latin typeface="Arial" panose="020B0604020202020204" pitchFamily="34" charset="0"/>
                  <a:ea typeface="Calibri" panose="020F0502020204030204" pitchFamily="34" charset="0"/>
                  <a:cs typeface="Arial" panose="020B0604020202020204" pitchFamily="34" charset="0"/>
                </a:rPr>
                <a:t>Hình b: Không là hình bình hành vì hai góc A và C không bằng nhau</a:t>
              </a:r>
              <a:endParaRPr lang="en-US" sz="900"/>
            </a:p>
          </p:txBody>
        </p:sp>
        <p:pic>
          <p:nvPicPr>
            <p:cNvPr id="17" name="Picture 16"/>
            <p:cNvPicPr>
              <a:picLocks noChangeAspect="1"/>
            </p:cNvPicPr>
            <p:nvPr/>
          </p:nvPicPr>
          <p:blipFill>
            <a:blip r:embed="rId13"/>
            <a:stretch>
              <a:fillRect/>
            </a:stretch>
          </p:blipFill>
          <p:spPr>
            <a:xfrm rot="16200000" flipH="1" flipV="1">
              <a:off x="979086" y="9138503"/>
              <a:ext cx="698628" cy="760166"/>
            </a:xfrm>
            <a:prstGeom prst="rect">
              <a:avLst/>
            </a:prstGeom>
          </p:spPr>
        </p:pic>
      </p:grpSp>
    </p:spTree>
    <p:extLst>
      <p:ext uri="{BB962C8B-B14F-4D97-AF65-F5344CB8AC3E}">
        <p14:creationId xmlns:p14="http://schemas.microsoft.com/office/powerpoint/2010/main" val="32813224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5"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590673" y="2111010"/>
            <a:ext cx="6115051" cy="1479679"/>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defRPr/>
            </a:pPr>
            <a:r>
              <a:rPr lang="en-US" sz="3750" b="1">
                <a:solidFill>
                  <a:prstClr val="black"/>
                </a:solidFill>
                <a:latin typeface="Arial" panose="020B0604020202020204" pitchFamily="34" charset="0"/>
                <a:cs typeface="Arial" panose="020B0604020202020204" pitchFamily="34" charset="0"/>
              </a:rPr>
              <a:t>LUYỆN TẬP</a:t>
            </a:r>
            <a:endParaRPr lang="vi-VN" sz="3750" b="1">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381001" y="5219700"/>
            <a:ext cx="10058400" cy="169372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a:endParaRPr>
          </a:p>
        </p:txBody>
      </p:sp>
      <p:pic>
        <p:nvPicPr>
          <p:cNvPr id="14"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48060" y="857250"/>
            <a:ext cx="1971241" cy="561804"/>
          </a:xfrm>
          <a:prstGeom prst="rect">
            <a:avLst/>
          </a:prstGeom>
        </p:spPr>
      </p:pic>
      <p:pic>
        <p:nvPicPr>
          <p:cNvPr id="4" name="Picture 3"/>
          <p:cNvPicPr>
            <a:picLocks noChangeAspect="1"/>
          </p:cNvPicPr>
          <p:nvPr/>
        </p:nvPicPr>
        <p:blipFill>
          <a:blip r:embed="rId59"/>
          <a:stretch>
            <a:fillRect/>
          </a:stretch>
        </p:blipFill>
        <p:spPr>
          <a:xfrm>
            <a:off x="3377073" y="4527744"/>
            <a:ext cx="2542253" cy="1383912"/>
          </a:xfrm>
          <a:prstGeom prst="rect">
            <a:avLst/>
          </a:prstGeom>
        </p:spPr>
      </p:pic>
    </p:spTree>
    <p:extLst>
      <p:ext uri="{BB962C8B-B14F-4D97-AF65-F5344CB8AC3E}">
        <p14:creationId xmlns:p14="http://schemas.microsoft.com/office/powerpoint/2010/main" val="238894168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04801"/>
            <a:ext cx="8991600" cy="4031873"/>
          </a:xfrm>
          <a:prstGeom prst="rect">
            <a:avLst/>
          </a:prstGeom>
        </p:spPr>
        <p:txBody>
          <a:bodyPr wrap="square">
            <a:spAutoFit/>
          </a:bodyPr>
          <a:lstStyle/>
          <a:p>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2.Trong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sai</a:t>
            </a:r>
            <a:r>
              <a:rPr lang="en-US" sz="3200" b="1" dirty="0" smtClean="0">
                <a:latin typeface="Times New Roman" pitchFamily="18" charset="0"/>
                <a:cs typeface="Times New Roman" pitchFamily="18" charset="0"/>
              </a:rPr>
              <a:t>?</a:t>
            </a:r>
          </a:p>
          <a:p>
            <a:r>
              <a:rPr lang="en-US" sz="3200" b="1"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Trong</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hành</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A</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song </a:t>
            </a:r>
            <a:r>
              <a:rPr lang="en-US" sz="3200" b="1" dirty="0" err="1">
                <a:latin typeface="Times New Roman" pitchFamily="18" charset="0"/>
                <a:cs typeface="Times New Roman" pitchFamily="18" charset="0"/>
              </a:rPr>
              <a:t>song</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a:t>
            </a:r>
          </a:p>
          <a:p>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C</a:t>
            </a:r>
            <a:r>
              <a:rPr lang="en-US" sz="3200" b="1" dirty="0" err="1" smtClean="0">
                <a:latin typeface="Times New Roman" pitchFamily="18" charset="0"/>
                <a:cs typeface="Times New Roman" pitchFamily="18" charset="0"/>
              </a:rPr>
              <a:t>ác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a:t>
            </a:r>
          </a:p>
          <a:p>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H</a:t>
            </a:r>
            <a:r>
              <a:rPr lang="en-US" sz="3200" b="1" dirty="0" err="1" smtClean="0">
                <a:latin typeface="Times New Roman" pitchFamily="18" charset="0"/>
                <a:cs typeface="Times New Roman" pitchFamily="18" charset="0"/>
              </a:rPr>
              <a:t>ai</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chéo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a:t>
            </a:r>
          </a:p>
          <a:p>
            <a:r>
              <a:rPr lang="en-US" sz="3200" b="1" dirty="0">
                <a:latin typeface="Times New Roman" pitchFamily="18" charset="0"/>
                <a:cs typeface="Times New Roman" pitchFamily="18" charset="0"/>
              </a:rPr>
              <a:t>D.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xứng</a:t>
            </a:r>
            <a:r>
              <a:rPr lang="en-US" sz="3200" b="1" dirty="0">
                <a:latin typeface="Times New Roman" pitchFamily="18" charset="0"/>
                <a:cs typeface="Times New Roman" pitchFamily="18" charset="0"/>
              </a:rPr>
              <a:t>.</a:t>
            </a:r>
          </a:p>
        </p:txBody>
      </p:sp>
      <p:sp>
        <p:nvSpPr>
          <p:cNvPr id="3" name="Oval 53"/>
          <p:cNvSpPr>
            <a:spLocks noChangeArrowheads="1"/>
          </p:cNvSpPr>
          <p:nvPr/>
        </p:nvSpPr>
        <p:spPr bwMode="auto">
          <a:xfrm>
            <a:off x="141051" y="3803273"/>
            <a:ext cx="566738" cy="533400"/>
          </a:xfrm>
          <a:prstGeom prst="ellipse">
            <a:avLst/>
          </a:prstGeom>
          <a:noFill/>
          <a:ln w="28575">
            <a:solidFill>
              <a:srgbClr val="FF0000"/>
            </a:solidFill>
            <a:round/>
            <a:headEnd/>
            <a:tailEnd/>
          </a:ln>
        </p:spPr>
        <p:txBody>
          <a:bodyPr wrap="none" anchor="ctr"/>
          <a:lstStyle/>
          <a:p>
            <a:endParaRPr lang="en-US">
              <a:latin typeface="Arial" charset="0"/>
            </a:endParaRPr>
          </a:p>
        </p:txBody>
      </p:sp>
    </p:spTree>
    <p:extLst>
      <p:ext uri="{BB962C8B-B14F-4D97-AF65-F5344CB8AC3E}">
        <p14:creationId xmlns:p14="http://schemas.microsoft.com/office/powerpoint/2010/main" val="359016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7" name="Picture 3" descr="t2"/>
          <p:cNvPicPr>
            <a:picLocks noChangeAspect="1" noChangeArrowheads="1"/>
          </p:cNvPicPr>
          <p:nvPr/>
        </p:nvPicPr>
        <p:blipFill>
          <a:blip r:embed="rId4"/>
          <a:srcRect l="4309" t="3545" r="27385" b="66641"/>
          <a:stretch>
            <a:fillRect/>
          </a:stretch>
        </p:blipFill>
        <p:spPr bwMode="auto">
          <a:xfrm>
            <a:off x="0" y="1332"/>
            <a:ext cx="8877300" cy="4240080"/>
          </a:xfrm>
          <a:prstGeom prst="rect">
            <a:avLst/>
          </a:prstGeom>
          <a:noFill/>
          <a:ln w="9525">
            <a:noFill/>
            <a:miter lim="800000"/>
            <a:headEnd/>
            <a:tailEnd/>
          </a:ln>
        </p:spPr>
      </p:pic>
      <p:sp>
        <p:nvSpPr>
          <p:cNvPr id="144388" name="Text Box 4"/>
          <p:cNvSpPr txBox="1">
            <a:spLocks noChangeArrowheads="1"/>
          </p:cNvSpPr>
          <p:nvPr/>
        </p:nvSpPr>
        <p:spPr bwMode="auto">
          <a:xfrm>
            <a:off x="351773" y="4445932"/>
            <a:ext cx="3657600" cy="701675"/>
          </a:xfrm>
          <a:prstGeom prst="rect">
            <a:avLst/>
          </a:prstGeom>
          <a:solidFill>
            <a:schemeClr val="bg1"/>
          </a:solidFill>
          <a:ln w="9525">
            <a:noFill/>
            <a:miter lim="800000"/>
            <a:headEnd/>
            <a:tailEnd/>
          </a:ln>
        </p:spPr>
        <p:txBody>
          <a:bodyPr>
            <a:spAutoFit/>
          </a:bodyPr>
          <a:lstStyle/>
          <a:p>
            <a:pPr eaLnBrk="1" hangingPunct="1">
              <a:spcBef>
                <a:spcPct val="50000"/>
              </a:spcBef>
            </a:pPr>
            <a:r>
              <a:rPr lang="en-US" sz="2000" b="1" dirty="0">
                <a:solidFill>
                  <a:srgbClr val="3333FF"/>
                </a:solidFill>
                <a:latin typeface="Times New Roman" pitchFamily="18" charset="0"/>
                <a:cs typeface="Times New Roman" pitchFamily="18" charset="0"/>
              </a:rPr>
              <a:t>a. </a:t>
            </a:r>
            <a:r>
              <a:rPr lang="en-US" sz="2000" b="1" dirty="0">
                <a:solidFill>
                  <a:srgbClr val="FF0000"/>
                </a:solidFill>
                <a:latin typeface="Times New Roman" pitchFamily="18" charset="0"/>
                <a:cs typeface="Times New Roman" pitchFamily="18" charset="0"/>
              </a:rPr>
              <a:t>ABDC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hành</a:t>
            </a:r>
            <a:r>
              <a:rPr lang="en-US" sz="2000" b="1" dirty="0">
                <a:solidFill>
                  <a:srgbClr val="3333FF"/>
                </a:solidFill>
                <a:latin typeface="Times New Roman" pitchFamily="18" charset="0"/>
                <a:cs typeface="Times New Roman" pitchFamily="18" charset="0"/>
              </a:rPr>
              <a:t> </a:t>
            </a:r>
            <a:r>
              <a:rPr lang="en-US" sz="2000" b="1" dirty="0" err="1">
                <a:solidFill>
                  <a:srgbClr val="3333FF"/>
                </a:solidFill>
                <a:latin typeface="Times New Roman" pitchFamily="18" charset="0"/>
                <a:cs typeface="Times New Roman" pitchFamily="18" charset="0"/>
              </a:rPr>
              <a:t>vì</a:t>
            </a:r>
            <a:r>
              <a:rPr lang="en-US" sz="2000" b="1" dirty="0">
                <a:solidFill>
                  <a:srgbClr val="3333FF"/>
                </a:solidFill>
                <a:latin typeface="Times New Roman" pitchFamily="18" charset="0"/>
                <a:cs typeface="Times New Roman" pitchFamily="18" charset="0"/>
              </a:rPr>
              <a:t>: AB = CD, BC </a:t>
            </a:r>
            <a:r>
              <a:rPr lang="en-US" sz="2000" b="1">
                <a:solidFill>
                  <a:srgbClr val="3333FF"/>
                </a:solidFill>
                <a:latin typeface="Times New Roman" pitchFamily="18" charset="0"/>
                <a:cs typeface="Times New Roman" pitchFamily="18" charset="0"/>
              </a:rPr>
              <a:t>= AD </a:t>
            </a:r>
            <a:endParaRPr lang="en-US" sz="2000" b="1" dirty="0">
              <a:solidFill>
                <a:srgbClr val="3333FF"/>
              </a:solidFill>
              <a:latin typeface="Times New Roman" pitchFamily="18" charset="0"/>
              <a:cs typeface="Times New Roman" pitchFamily="18" charset="0"/>
            </a:endParaRPr>
          </a:p>
        </p:txBody>
      </p:sp>
      <p:sp>
        <p:nvSpPr>
          <p:cNvPr id="144389" name="Text Box 5"/>
          <p:cNvSpPr txBox="1">
            <a:spLocks noChangeArrowheads="1"/>
          </p:cNvSpPr>
          <p:nvPr/>
        </p:nvSpPr>
        <p:spPr bwMode="auto">
          <a:xfrm>
            <a:off x="5394541" y="4289129"/>
            <a:ext cx="3810000" cy="1323439"/>
          </a:xfrm>
          <a:prstGeom prst="rect">
            <a:avLst/>
          </a:prstGeom>
          <a:noFill/>
          <a:ln w="9525">
            <a:noFill/>
            <a:miter lim="800000"/>
            <a:headEnd/>
            <a:tailEnd/>
          </a:ln>
        </p:spPr>
        <p:txBody>
          <a:bodyPr>
            <a:spAutoFit/>
          </a:bodyPr>
          <a:lstStyle/>
          <a:p>
            <a:pPr lvl="0">
              <a:spcBef>
                <a:spcPct val="50000"/>
              </a:spcBef>
            </a:pPr>
            <a:r>
              <a:rPr lang="en-US" sz="2000" b="1" dirty="0">
                <a:solidFill>
                  <a:srgbClr val="3333FF"/>
                </a:solidFill>
                <a:latin typeface="Times New Roman" pitchFamily="18" charset="0"/>
                <a:cs typeface="Times New Roman" pitchFamily="18" charset="0"/>
              </a:rPr>
              <a:t>b. </a:t>
            </a:r>
            <a:r>
              <a:rPr lang="en-US" sz="2000" b="1" dirty="0">
                <a:solidFill>
                  <a:srgbClr val="FF0000"/>
                </a:solidFill>
                <a:latin typeface="Times New Roman" pitchFamily="18" charset="0"/>
                <a:cs typeface="Times New Roman" pitchFamily="18" charset="0"/>
              </a:rPr>
              <a:t>EFGH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hành</a:t>
            </a:r>
            <a:r>
              <a:rPr lang="en-US" sz="2000" b="1" dirty="0">
                <a:solidFill>
                  <a:srgbClr val="3333FF"/>
                </a:solidFill>
                <a:latin typeface="Times New Roman" pitchFamily="18" charset="0"/>
                <a:cs typeface="Times New Roman" pitchFamily="18" charset="0"/>
              </a:rPr>
              <a:t> </a:t>
            </a:r>
            <a:r>
              <a:rPr lang="en-US" sz="2000" b="1" err="1">
                <a:solidFill>
                  <a:srgbClr val="3333FF"/>
                </a:solidFill>
                <a:latin typeface="Times New Roman" pitchFamily="18" charset="0"/>
                <a:cs typeface="Times New Roman" pitchFamily="18" charset="0"/>
              </a:rPr>
              <a:t>vì</a:t>
            </a:r>
            <a:r>
              <a:rPr lang="en-US" sz="2000" b="1">
                <a:solidFill>
                  <a:srgbClr val="3333FF"/>
                </a:solidFill>
                <a:latin typeface="Times New Roman" pitchFamily="18" charset="0"/>
                <a:cs typeface="Times New Roman" pitchFamily="18" charset="0"/>
              </a:rPr>
              <a:t>: </a:t>
            </a:r>
          </a:p>
          <a:p>
            <a:pPr lvl="0">
              <a:spcBef>
                <a:spcPct val="50000"/>
              </a:spcBef>
            </a:pPr>
            <a:r>
              <a:rPr lang="en-US" sz="2000" b="1">
                <a:solidFill>
                  <a:srgbClr val="3333FF"/>
                </a:solidFill>
                <a:latin typeface="Times New Roman" pitchFamily="18" charset="0"/>
                <a:cs typeface="Times New Roman" pitchFamily="18" charset="0"/>
              </a:rPr>
              <a:t>                                    </a:t>
            </a:r>
            <a:endParaRPr lang="en-US" sz="2000" b="1" i="1">
              <a:solidFill>
                <a:srgbClr val="3333FF"/>
              </a:solidFill>
              <a:latin typeface="Times New Roman" pitchFamily="18" charset="0"/>
              <a:cs typeface="Times New Roman" pitchFamily="18" charset="0"/>
            </a:endParaRPr>
          </a:p>
          <a:p>
            <a:pPr eaLnBrk="1" hangingPunct="1">
              <a:spcBef>
                <a:spcPct val="50000"/>
              </a:spcBef>
            </a:pPr>
            <a:r>
              <a:rPr lang="en-US" sz="2000" b="1">
                <a:solidFill>
                  <a:srgbClr val="3333FF"/>
                </a:solidFill>
                <a:latin typeface="Times New Roman" pitchFamily="18" charset="0"/>
                <a:cs typeface="Times New Roman" pitchFamily="18" charset="0"/>
              </a:rPr>
              <a:t> </a:t>
            </a:r>
            <a:r>
              <a:rPr lang="en-US" sz="2000" b="1" dirty="0">
                <a:solidFill>
                  <a:srgbClr val="3333FF"/>
                </a:solidFill>
                <a:latin typeface="Times New Roman" pitchFamily="18" charset="0"/>
                <a:cs typeface="Times New Roman" pitchFamily="18" charset="0"/>
              </a:rPr>
              <a:t>	</a:t>
            </a:r>
            <a:r>
              <a:rPr lang="en-US" sz="2000" b="1">
                <a:solidFill>
                  <a:srgbClr val="3333FF"/>
                </a:solidFill>
                <a:latin typeface="Times New Roman" pitchFamily="18" charset="0"/>
                <a:cs typeface="Times New Roman" pitchFamily="18" charset="0"/>
              </a:rPr>
              <a:t>	  </a:t>
            </a:r>
            <a:endParaRPr lang="en-US" sz="2000" b="1" dirty="0">
              <a:solidFill>
                <a:srgbClr val="3333FF"/>
              </a:solidFill>
              <a:latin typeface="Times New Roman" pitchFamily="18" charset="0"/>
              <a:cs typeface="Times New Roman" pitchFamily="18" charset="0"/>
            </a:endParaRPr>
          </a:p>
        </p:txBody>
      </p:sp>
      <p:sp>
        <p:nvSpPr>
          <p:cNvPr id="144390" name="Text Box 6"/>
          <p:cNvSpPr txBox="1">
            <a:spLocks noChangeArrowheads="1"/>
          </p:cNvSpPr>
          <p:nvPr/>
        </p:nvSpPr>
        <p:spPr bwMode="auto">
          <a:xfrm>
            <a:off x="351773" y="5352127"/>
            <a:ext cx="2438400" cy="1277273"/>
          </a:xfrm>
          <a:prstGeom prst="rect">
            <a:avLst/>
          </a:prstGeom>
          <a:noFill/>
          <a:ln w="9525">
            <a:noFill/>
            <a:miter lim="800000"/>
            <a:headEnd/>
            <a:tailEnd/>
          </a:ln>
        </p:spPr>
        <p:txBody>
          <a:bodyPr>
            <a:spAutoFit/>
          </a:bodyPr>
          <a:lstStyle/>
          <a:p>
            <a:pPr eaLnBrk="1" hangingPunct="1">
              <a:spcBef>
                <a:spcPct val="50000"/>
              </a:spcBef>
            </a:pPr>
            <a:r>
              <a:rPr lang="en-US" sz="2200" b="1" dirty="0">
                <a:solidFill>
                  <a:srgbClr val="3333FF"/>
                </a:solidFill>
                <a:latin typeface="Times New Roman" pitchFamily="18" charset="0"/>
                <a:cs typeface="Times New Roman" pitchFamily="18" charset="0"/>
              </a:rPr>
              <a:t>c. </a:t>
            </a:r>
            <a:r>
              <a:rPr lang="en-US" sz="2200" b="1" dirty="0">
                <a:solidFill>
                  <a:srgbClr val="FF0000"/>
                </a:solidFill>
                <a:latin typeface="Times New Roman" pitchFamily="18" charset="0"/>
                <a:cs typeface="Times New Roman" pitchFamily="18" charset="0"/>
              </a:rPr>
              <a:t>INMK </a:t>
            </a:r>
            <a:r>
              <a:rPr lang="en-US" sz="2200" b="1" dirty="0" err="1">
                <a:solidFill>
                  <a:srgbClr val="FF0000"/>
                </a:solidFill>
                <a:latin typeface="Times New Roman" pitchFamily="18" charset="0"/>
                <a:cs typeface="Times New Roman" pitchFamily="18" charset="0"/>
              </a:rPr>
              <a:t>không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hình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bình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endParaRPr lang="en-US" sz="2200" b="1" dirty="0">
              <a:solidFill>
                <a:srgbClr val="FF0000"/>
              </a:solidFill>
              <a:latin typeface="Times New Roman" pitchFamily="18" charset="0"/>
              <a:cs typeface="Times New Roman" pitchFamily="18" charset="0"/>
            </a:endParaRPr>
          </a:p>
          <a:p>
            <a:pPr lvl="0">
              <a:spcBef>
                <a:spcPct val="50000"/>
              </a:spcBef>
            </a:pPr>
            <a:r>
              <a:rPr lang="en-US" sz="2200" b="1" dirty="0">
                <a:solidFill>
                  <a:srgbClr val="3333FF"/>
                </a:solidFill>
                <a:latin typeface="Times New Roman" pitchFamily="18" charset="0"/>
                <a:cs typeface="Times New Roman" pitchFamily="18" charset="0"/>
              </a:rPr>
              <a:t> </a:t>
            </a:r>
            <a:r>
              <a:rPr lang="en-US" sz="2200" b="1" dirty="0" err="1">
                <a:solidFill>
                  <a:srgbClr val="3333FF"/>
                </a:solidFill>
                <a:latin typeface="Times New Roman" pitchFamily="18" charset="0"/>
                <a:cs typeface="Times New Roman" pitchFamily="18" charset="0"/>
              </a:rPr>
              <a:t>vì</a:t>
            </a:r>
            <a:r>
              <a:rPr lang="en-US" sz="2200" b="1" dirty="0">
                <a:solidFill>
                  <a:srgbClr val="3333FF"/>
                </a:solidFill>
                <a:latin typeface="Times New Roman" pitchFamily="18" charset="0"/>
                <a:cs typeface="Times New Roman" pitchFamily="18" charset="0"/>
              </a:rPr>
              <a:t> :</a:t>
            </a:r>
          </a:p>
        </p:txBody>
      </p:sp>
      <p:sp>
        <p:nvSpPr>
          <p:cNvPr id="144392" name="Text Box 8"/>
          <p:cNvSpPr txBox="1">
            <a:spLocks noChangeArrowheads="1"/>
          </p:cNvSpPr>
          <p:nvPr/>
        </p:nvSpPr>
        <p:spPr bwMode="auto">
          <a:xfrm>
            <a:off x="5842348" y="5377406"/>
            <a:ext cx="3362193" cy="2242594"/>
          </a:xfrm>
          <a:prstGeom prst="rect">
            <a:avLst/>
          </a:prstGeom>
          <a:noFill/>
          <a:ln w="9525">
            <a:noFill/>
            <a:miter lim="800000"/>
            <a:headEnd/>
            <a:tailEnd/>
          </a:ln>
        </p:spPr>
        <p:txBody>
          <a:bodyPr wrap="square">
            <a:spAutoFit/>
          </a:bodyPr>
          <a:lstStyle/>
          <a:p>
            <a:pPr eaLnBrk="1" hangingPunct="1">
              <a:spcBef>
                <a:spcPct val="50000"/>
              </a:spcBef>
            </a:pPr>
            <a:r>
              <a:rPr lang="en-US" sz="2200" b="1" dirty="0">
                <a:solidFill>
                  <a:srgbClr val="3333FF"/>
                </a:solidFill>
                <a:latin typeface="Times New Roman" pitchFamily="18" charset="0"/>
                <a:cs typeface="Times New Roman" pitchFamily="18" charset="0"/>
              </a:rPr>
              <a:t>e. </a:t>
            </a:r>
            <a:r>
              <a:rPr lang="en-US" sz="2200" b="1" dirty="0">
                <a:solidFill>
                  <a:srgbClr val="FF0000"/>
                </a:solidFill>
                <a:latin typeface="Times New Roman" pitchFamily="18" charset="0"/>
                <a:cs typeface="Times New Roman" pitchFamily="18" charset="0"/>
              </a:rPr>
              <a:t>UVXY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hình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bình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3333FF"/>
                </a:solidFill>
                <a:latin typeface="Times New Roman" pitchFamily="18" charset="0"/>
                <a:cs typeface="Times New Roman" pitchFamily="18" charset="0"/>
              </a:rPr>
              <a:t> </a:t>
            </a:r>
            <a:r>
              <a:rPr lang="en-US" sz="2200" b="1" dirty="0" err="1">
                <a:solidFill>
                  <a:srgbClr val="3333FF"/>
                </a:solidFill>
                <a:latin typeface="Times New Roman" pitchFamily="18" charset="0"/>
                <a:cs typeface="Times New Roman" pitchFamily="18" charset="0"/>
              </a:rPr>
              <a:t>vì</a:t>
            </a:r>
            <a:r>
              <a:rPr lang="en-US" sz="2200" b="1" dirty="0">
                <a:solidFill>
                  <a:srgbClr val="3333FF"/>
                </a:solidFill>
                <a:latin typeface="Times New Roman" pitchFamily="18" charset="0"/>
                <a:cs typeface="Times New Roman" pitchFamily="18" charset="0"/>
              </a:rPr>
              <a:t>: XV = UY </a:t>
            </a:r>
            <a:r>
              <a:rPr lang="en-US" sz="2200" b="1" dirty="0" err="1">
                <a:solidFill>
                  <a:srgbClr val="3333FF"/>
                </a:solidFill>
                <a:latin typeface="Times New Roman" pitchFamily="18" charset="0"/>
                <a:cs typeface="Times New Roman" pitchFamily="18" charset="0"/>
              </a:rPr>
              <a:t>và</a:t>
            </a:r>
            <a:endParaRPr lang="en-US" sz="2200" b="1" dirty="0">
              <a:solidFill>
                <a:srgbClr val="3333FF"/>
              </a:solidFill>
              <a:latin typeface="Times New Roman" pitchFamily="18" charset="0"/>
              <a:cs typeface="Times New Roman" pitchFamily="18" charset="0"/>
            </a:endParaRPr>
          </a:p>
          <a:p>
            <a:pPr eaLnBrk="1" hangingPunct="1">
              <a:spcBef>
                <a:spcPct val="50000"/>
              </a:spcBef>
            </a:pPr>
            <a:r>
              <a:rPr lang="en-US" sz="2200" b="1" dirty="0">
                <a:solidFill>
                  <a:srgbClr val="3333FF"/>
                </a:solidFill>
                <a:latin typeface="Times New Roman" pitchFamily="18" charset="0"/>
                <a:cs typeface="Times New Roman" pitchFamily="18" charset="0"/>
              </a:rPr>
              <a:t> XV // UY (                    )</a:t>
            </a:r>
          </a:p>
          <a:p>
            <a:pPr lvl="0">
              <a:spcBef>
                <a:spcPct val="50000"/>
              </a:spcBef>
            </a:pPr>
            <a:r>
              <a:rPr lang="en-US" sz="2000" b="1" dirty="0">
                <a:solidFill>
                  <a:srgbClr val="3333FF"/>
                </a:solidFill>
                <a:latin typeface="Times New Roman" pitchFamily="18" charset="0"/>
                <a:cs typeface="Times New Roman" pitchFamily="18" charset="0"/>
              </a:rPr>
              <a:t>  </a:t>
            </a:r>
            <a:endParaRPr lang="en-US" sz="2000" b="1" i="1" dirty="0">
              <a:solidFill>
                <a:srgbClr val="3333FF"/>
              </a:solidFill>
              <a:latin typeface="Times New Roman" pitchFamily="18" charset="0"/>
              <a:cs typeface="Times New Roman" pitchFamily="18" charset="0"/>
            </a:endParaRPr>
          </a:p>
          <a:p>
            <a:pPr eaLnBrk="1" hangingPunct="1">
              <a:spcBef>
                <a:spcPct val="50000"/>
              </a:spcBef>
            </a:pPr>
            <a:r>
              <a:rPr lang="en-US" sz="2200" b="1" dirty="0">
                <a:solidFill>
                  <a:srgbClr val="3333FF"/>
                </a:solidFill>
                <a:latin typeface="Times New Roman" pitchFamily="18" charset="0"/>
                <a:cs typeface="Times New Roman" pitchFamily="18" charset="0"/>
              </a:rPr>
              <a:t>             </a:t>
            </a:r>
          </a:p>
        </p:txBody>
      </p:sp>
      <p:sp>
        <p:nvSpPr>
          <p:cNvPr id="144395" name="Text Box 11"/>
          <p:cNvSpPr txBox="1">
            <a:spLocks noChangeArrowheads="1"/>
          </p:cNvSpPr>
          <p:nvPr/>
        </p:nvSpPr>
        <p:spPr bwMode="auto">
          <a:xfrm>
            <a:off x="2895600" y="5334000"/>
            <a:ext cx="2819400" cy="2246769"/>
          </a:xfrm>
          <a:prstGeom prst="rect">
            <a:avLst/>
          </a:prstGeom>
          <a:noFill/>
          <a:ln w="9525">
            <a:noFill/>
            <a:miter lim="800000"/>
            <a:headEnd/>
            <a:tailEnd/>
          </a:ln>
        </p:spPr>
        <p:txBody>
          <a:bodyPr>
            <a:spAutoFit/>
          </a:bodyPr>
          <a:lstStyle/>
          <a:p>
            <a:pPr eaLnBrk="1" hangingPunct="1">
              <a:spcBef>
                <a:spcPct val="50000"/>
              </a:spcBef>
            </a:pPr>
            <a:r>
              <a:rPr lang="en-US" sz="2200" b="1" dirty="0">
                <a:solidFill>
                  <a:srgbClr val="3333FF"/>
                </a:solidFill>
                <a:latin typeface="Times New Roman" pitchFamily="18" charset="0"/>
                <a:cs typeface="Times New Roman" pitchFamily="18" charset="0"/>
              </a:rPr>
              <a:t>d. </a:t>
            </a:r>
            <a:r>
              <a:rPr lang="en-US" sz="2200" b="1" dirty="0">
                <a:solidFill>
                  <a:srgbClr val="FF0000"/>
                </a:solidFill>
                <a:latin typeface="Times New Roman" pitchFamily="18" charset="0"/>
                <a:cs typeface="Times New Roman" pitchFamily="18" charset="0"/>
              </a:rPr>
              <a:t>PQRS </a:t>
            </a:r>
            <a:r>
              <a:rPr lang="en-US" sz="2200" b="1" dirty="0" err="1">
                <a:solidFill>
                  <a:srgbClr val="FF0000"/>
                </a:solidFill>
                <a:latin typeface="Times New Roman" pitchFamily="18" charset="0"/>
                <a:cs typeface="Times New Roman" pitchFamily="18" charset="0"/>
              </a:rPr>
              <a:t>là</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hình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bình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hành</a:t>
            </a:r>
            <a:r>
              <a:rPr lang="en-US" sz="2200" b="1" dirty="0">
                <a:solidFill>
                  <a:srgbClr val="3333FF"/>
                </a:solidFill>
                <a:latin typeface="Times New Roman" pitchFamily="18" charset="0"/>
                <a:cs typeface="Times New Roman" pitchFamily="18" charset="0"/>
              </a:rPr>
              <a:t> </a:t>
            </a:r>
            <a:r>
              <a:rPr lang="en-US" sz="2200" b="1" dirty="0" err="1">
                <a:solidFill>
                  <a:srgbClr val="3333FF"/>
                </a:solidFill>
                <a:latin typeface="Times New Roman" pitchFamily="18" charset="0"/>
                <a:cs typeface="Times New Roman" pitchFamily="18" charset="0"/>
              </a:rPr>
              <a:t>vì</a:t>
            </a:r>
            <a:r>
              <a:rPr lang="en-US" sz="2200" b="1" dirty="0">
                <a:solidFill>
                  <a:srgbClr val="3333FF"/>
                </a:solidFill>
                <a:latin typeface="Times New Roman" pitchFamily="18" charset="0"/>
                <a:cs typeface="Times New Roman" pitchFamily="18" charset="0"/>
              </a:rPr>
              <a:t>:</a:t>
            </a:r>
          </a:p>
          <a:p>
            <a:pPr eaLnBrk="1" hangingPunct="1">
              <a:spcBef>
                <a:spcPct val="50000"/>
              </a:spcBef>
            </a:pPr>
            <a:r>
              <a:rPr lang="en-US" sz="2200" b="1" dirty="0">
                <a:solidFill>
                  <a:srgbClr val="3333FF"/>
                </a:solidFill>
                <a:latin typeface="Times New Roman" pitchFamily="18" charset="0"/>
                <a:cs typeface="Times New Roman" pitchFamily="18" charset="0"/>
              </a:rPr>
              <a:t>OP = OR,  OQ =OS </a:t>
            </a:r>
          </a:p>
          <a:p>
            <a:pPr lvl="0">
              <a:spcBef>
                <a:spcPct val="50000"/>
              </a:spcBef>
            </a:pPr>
            <a:r>
              <a:rPr lang="en-US" sz="2000" b="1" dirty="0">
                <a:solidFill>
                  <a:srgbClr val="3333FF"/>
                </a:solidFill>
                <a:latin typeface="Times New Roman" pitchFamily="18" charset="0"/>
                <a:cs typeface="Times New Roman" pitchFamily="18" charset="0"/>
              </a:rPr>
              <a:t>         </a:t>
            </a:r>
            <a:endParaRPr lang="en-US" sz="2000" b="1" i="1" dirty="0">
              <a:solidFill>
                <a:srgbClr val="3333FF"/>
              </a:solidFill>
              <a:latin typeface="Times New Roman" pitchFamily="18" charset="0"/>
              <a:cs typeface="Times New Roman" pitchFamily="18" charset="0"/>
            </a:endParaRPr>
          </a:p>
          <a:p>
            <a:pPr eaLnBrk="1" hangingPunct="1">
              <a:spcBef>
                <a:spcPct val="50000"/>
              </a:spcBef>
            </a:pPr>
            <a:endParaRPr lang="en-US" sz="2200" b="1" i="1" dirty="0">
              <a:solidFill>
                <a:srgbClr val="3333FF"/>
              </a:solidFill>
              <a:latin typeface="Times New Roman" pitchFamily="18" charset="0"/>
              <a:cs typeface="Times New Roman" pitchFamily="18" charset="0"/>
            </a:endParaRPr>
          </a:p>
        </p:txBody>
      </p:sp>
      <p:graphicFrame>
        <p:nvGraphicFramePr>
          <p:cNvPr id="144396" name="Object 12"/>
          <p:cNvGraphicFramePr>
            <a:graphicFrameLocks noGrp="1" noChangeAspect="1"/>
          </p:cNvGraphicFramePr>
          <p:nvPr>
            <p:ph/>
            <p:extLst/>
          </p:nvPr>
        </p:nvGraphicFramePr>
        <p:xfrm>
          <a:off x="6019800" y="4724400"/>
          <a:ext cx="1606550" cy="457200"/>
        </p:xfrm>
        <a:graphic>
          <a:graphicData uri="http://schemas.openxmlformats.org/presentationml/2006/ole">
            <mc:AlternateContent xmlns:mc="http://schemas.openxmlformats.org/markup-compatibility/2006">
              <mc:Choice xmlns:v="urn:schemas-microsoft-com:vml" Requires="v">
                <p:oleObj spid="_x0000_s8230" name="Equation" r:id="rId5" imgW="876240" imgH="253800" progId="Equation.DSMT4">
                  <p:embed/>
                </p:oleObj>
              </mc:Choice>
              <mc:Fallback>
                <p:oleObj name="Equation" r:id="rId5" imgW="876240" imgH="253800" progId="Equation.DSMT4">
                  <p:embed/>
                  <p:pic>
                    <p:nvPicPr>
                      <p:cNvPr id="144396"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724400"/>
                        <a:ext cx="16065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nvPr>
        </p:nvGraphicFramePr>
        <p:xfrm>
          <a:off x="7225430" y="6266527"/>
          <a:ext cx="1362727" cy="353343"/>
        </p:xfrm>
        <a:graphic>
          <a:graphicData uri="http://schemas.openxmlformats.org/presentationml/2006/ole">
            <mc:AlternateContent xmlns:mc="http://schemas.openxmlformats.org/markup-compatibility/2006">
              <mc:Choice xmlns:v="urn:schemas-microsoft-com:vml" Requires="v">
                <p:oleObj spid="_x0000_s8231" name="Equation" r:id="rId7" imgW="825480" imgH="228600" progId="Equation.DSMT4">
                  <p:embed/>
                </p:oleObj>
              </mc:Choice>
              <mc:Fallback>
                <p:oleObj name="Equation" r:id="rId7" imgW="825480" imgH="228600" progId="Equation.DSMT4">
                  <p:embed/>
                  <p:pic>
                    <p:nvPicPr>
                      <p:cNvPr id="2" name="Object 1"/>
                      <p:cNvPicPr/>
                      <p:nvPr/>
                    </p:nvPicPr>
                    <p:blipFill>
                      <a:blip r:embed="rId8"/>
                      <a:stretch>
                        <a:fillRect/>
                      </a:stretch>
                    </p:blipFill>
                    <p:spPr>
                      <a:xfrm>
                        <a:off x="7225430" y="6266527"/>
                        <a:ext cx="1362727" cy="353343"/>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1108216" y="6208048"/>
          <a:ext cx="925513" cy="421352"/>
        </p:xfrm>
        <a:graphic>
          <a:graphicData uri="http://schemas.openxmlformats.org/presentationml/2006/ole">
            <mc:AlternateContent xmlns:mc="http://schemas.openxmlformats.org/markup-compatibility/2006">
              <mc:Choice xmlns:v="urn:schemas-microsoft-com:vml" Requires="v">
                <p:oleObj spid="_x0000_s8232" name="Equation" r:id="rId9" imgW="431640" imgH="215640" progId="Equation.DSMT4">
                  <p:embed/>
                </p:oleObj>
              </mc:Choice>
              <mc:Fallback>
                <p:oleObj name="Equation" r:id="rId9" imgW="431640" imgH="215640" progId="Equation.DSMT4">
                  <p:embed/>
                  <p:pic>
                    <p:nvPicPr>
                      <p:cNvPr id="3" name="Object 2"/>
                      <p:cNvPicPr/>
                      <p:nvPr/>
                    </p:nvPicPr>
                    <p:blipFill>
                      <a:blip r:embed="rId10"/>
                      <a:stretch>
                        <a:fillRect/>
                      </a:stretch>
                    </p:blipFill>
                    <p:spPr>
                      <a:xfrm>
                        <a:off x="1108216" y="6208048"/>
                        <a:ext cx="925513" cy="421352"/>
                      </a:xfrm>
                      <a:prstGeom prst="rect">
                        <a:avLst/>
                      </a:prstGeom>
                    </p:spPr>
                  </p:pic>
                </p:oleObj>
              </mc:Fallback>
            </mc:AlternateContent>
          </a:graphicData>
        </a:graphic>
      </p:graphicFrame>
      <p:sp>
        <p:nvSpPr>
          <p:cNvPr id="11" name="Text Box 4"/>
          <p:cNvSpPr txBox="1">
            <a:spLocks noChangeArrowheads="1"/>
          </p:cNvSpPr>
          <p:nvPr/>
        </p:nvSpPr>
        <p:spPr bwMode="auto">
          <a:xfrm>
            <a:off x="914400" y="457200"/>
            <a:ext cx="7467600" cy="523220"/>
          </a:xfrm>
          <a:prstGeom prst="rect">
            <a:avLst/>
          </a:prstGeom>
          <a:solidFill>
            <a:schemeClr val="bg1"/>
          </a:solidFill>
          <a:ln w="9525">
            <a:noFill/>
            <a:miter lim="800000"/>
            <a:headEnd/>
            <a:tailEnd/>
          </a:ln>
        </p:spPr>
        <p:txBody>
          <a:bodyPr wrap="square">
            <a:spAutoFit/>
          </a:bodyPr>
          <a:lstStyle/>
          <a:p>
            <a:pPr eaLnBrk="1" hangingPunct="1">
              <a:spcBef>
                <a:spcPct val="50000"/>
              </a:spcBef>
            </a:pPr>
            <a:r>
              <a:rPr lang="en-US" sz="2000" b="1" dirty="0">
                <a:solidFill>
                  <a:srgbClr val="3333FF"/>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Tứ</a:t>
            </a:r>
            <a:r>
              <a:rPr lang="en-US" sz="2800" b="1" dirty="0">
                <a:solidFill>
                  <a:srgbClr val="3308E8"/>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giác</a:t>
            </a:r>
            <a:r>
              <a:rPr lang="en-US" sz="2800" b="1" dirty="0">
                <a:solidFill>
                  <a:srgbClr val="3308E8"/>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nào</a:t>
            </a:r>
            <a:r>
              <a:rPr lang="en-US" sz="2800" b="1" dirty="0">
                <a:solidFill>
                  <a:srgbClr val="3308E8"/>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là</a:t>
            </a:r>
            <a:r>
              <a:rPr lang="en-US" sz="2800" b="1" dirty="0">
                <a:solidFill>
                  <a:srgbClr val="3308E8"/>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hình</a:t>
            </a:r>
            <a:r>
              <a:rPr lang="en-US" sz="2800" b="1" dirty="0">
                <a:solidFill>
                  <a:srgbClr val="3308E8"/>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bình</a:t>
            </a:r>
            <a:r>
              <a:rPr lang="en-US" sz="2800" b="1" dirty="0">
                <a:solidFill>
                  <a:srgbClr val="3308E8"/>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hành</a:t>
            </a:r>
            <a:r>
              <a:rPr lang="en-US" sz="2800" b="1" dirty="0">
                <a:solidFill>
                  <a:srgbClr val="3308E8"/>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Vì</a:t>
            </a:r>
            <a:r>
              <a:rPr lang="en-US" sz="2800" b="1" dirty="0">
                <a:solidFill>
                  <a:srgbClr val="3308E8"/>
                </a:solidFill>
                <a:latin typeface="Times New Roman" pitchFamily="18" charset="0"/>
                <a:cs typeface="Times New Roman" pitchFamily="18" charset="0"/>
              </a:rPr>
              <a:t> </a:t>
            </a:r>
            <a:r>
              <a:rPr lang="en-US" sz="2800" b="1" dirty="0" err="1">
                <a:solidFill>
                  <a:srgbClr val="3308E8"/>
                </a:solidFill>
                <a:latin typeface="Times New Roman" pitchFamily="18" charset="0"/>
                <a:cs typeface="Times New Roman" pitchFamily="18" charset="0"/>
              </a:rPr>
              <a:t>sao</a:t>
            </a:r>
            <a:r>
              <a:rPr lang="en-US" sz="2800" b="1" dirty="0">
                <a:solidFill>
                  <a:srgbClr val="3308E8"/>
                </a:solidFill>
                <a:latin typeface="Times New Roman" pitchFamily="18" charset="0"/>
                <a:cs typeface="Times New Roman" pitchFamily="18" charset="0"/>
              </a:rPr>
              <a:t>?</a:t>
            </a:r>
          </a:p>
        </p:txBody>
      </p:sp>
      <p:sp>
        <p:nvSpPr>
          <p:cNvPr id="4" name="Rounded Rectangle 3"/>
          <p:cNvSpPr/>
          <p:nvPr/>
        </p:nvSpPr>
        <p:spPr>
          <a:xfrm>
            <a:off x="351773" y="391180"/>
            <a:ext cx="562627" cy="5232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070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4387"/>
                                        </p:tgtEl>
                                        <p:attrNameLst>
                                          <p:attrName>style.visibility</p:attrName>
                                        </p:attrNameLst>
                                      </p:cBhvr>
                                      <p:to>
                                        <p:strVal val="visible"/>
                                      </p:to>
                                    </p:set>
                                    <p:anim calcmode="lin" valueType="num">
                                      <p:cBhvr>
                                        <p:cTn id="7" dur="1000" fill="hold"/>
                                        <p:tgtEl>
                                          <p:spTgt spid="144387"/>
                                        </p:tgtEl>
                                        <p:attrNameLst>
                                          <p:attrName>ppt_w</p:attrName>
                                        </p:attrNameLst>
                                      </p:cBhvr>
                                      <p:tavLst>
                                        <p:tav tm="0">
                                          <p:val>
                                            <p:fltVal val="0"/>
                                          </p:val>
                                        </p:tav>
                                        <p:tav tm="100000">
                                          <p:val>
                                            <p:strVal val="#ppt_w"/>
                                          </p:val>
                                        </p:tav>
                                      </p:tavLst>
                                    </p:anim>
                                    <p:anim calcmode="lin" valueType="num">
                                      <p:cBhvr>
                                        <p:cTn id="8" dur="1000" fill="hold"/>
                                        <p:tgtEl>
                                          <p:spTgt spid="14438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44388"/>
                                        </p:tgtEl>
                                        <p:attrNameLst>
                                          <p:attrName>style.visibility</p:attrName>
                                        </p:attrNameLst>
                                      </p:cBhvr>
                                      <p:to>
                                        <p:strVal val="visible"/>
                                      </p:to>
                                    </p:set>
                                    <p:anim calcmode="discrete" valueType="clr">
                                      <p:cBhvr override="childStyle">
                                        <p:cTn id="13" dur="80"/>
                                        <p:tgtEl>
                                          <p:spTgt spid="14438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4388"/>
                                        </p:tgtEl>
                                        <p:attrNameLst>
                                          <p:attrName>fillcolor</p:attrName>
                                        </p:attrNameLst>
                                      </p:cBhvr>
                                      <p:tavLst>
                                        <p:tav tm="0">
                                          <p:val>
                                            <p:clrVal>
                                              <a:schemeClr val="accent2"/>
                                            </p:clrVal>
                                          </p:val>
                                        </p:tav>
                                        <p:tav tm="50000">
                                          <p:val>
                                            <p:clrVal>
                                              <a:schemeClr val="hlink"/>
                                            </p:clrVal>
                                          </p:val>
                                        </p:tav>
                                      </p:tavLst>
                                    </p:anim>
                                    <p:set>
                                      <p:cBhvr>
                                        <p:cTn id="15" dur="80"/>
                                        <p:tgtEl>
                                          <p:spTgt spid="144388"/>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4389"/>
                                        </p:tgtEl>
                                        <p:attrNameLst>
                                          <p:attrName>style.visibility</p:attrName>
                                        </p:attrNameLst>
                                      </p:cBhvr>
                                      <p:to>
                                        <p:strVal val="visible"/>
                                      </p:to>
                                    </p:set>
                                    <p:animEffect transition="in" filter="randombar(horizontal)">
                                      <p:cBhvr>
                                        <p:cTn id="20" dur="500"/>
                                        <p:tgtEl>
                                          <p:spTgt spid="144389"/>
                                        </p:tgtEl>
                                      </p:cBhvr>
                                    </p:animEffect>
                                  </p:childTnLst>
                                </p:cTn>
                              </p:par>
                            </p:childTnLst>
                          </p:cTn>
                        </p:par>
                        <p:par>
                          <p:cTn id="21" fill="hold">
                            <p:stCondLst>
                              <p:cond delay="500"/>
                            </p:stCondLst>
                            <p:childTnLst>
                              <p:par>
                                <p:cTn id="22" presetID="29" presetClass="entr" presetSubtype="0" fill="hold" nodeType="afterEffect">
                                  <p:stCondLst>
                                    <p:cond delay="0"/>
                                  </p:stCondLst>
                                  <p:childTnLst>
                                    <p:set>
                                      <p:cBhvr>
                                        <p:cTn id="23" dur="1" fill="hold">
                                          <p:stCondLst>
                                            <p:cond delay="0"/>
                                          </p:stCondLst>
                                        </p:cTn>
                                        <p:tgtEl>
                                          <p:spTgt spid="144396"/>
                                        </p:tgtEl>
                                        <p:attrNameLst>
                                          <p:attrName>style.visibility</p:attrName>
                                        </p:attrNameLst>
                                      </p:cBhvr>
                                      <p:to>
                                        <p:strVal val="visible"/>
                                      </p:to>
                                    </p:set>
                                    <p:anim calcmode="lin" valueType="num">
                                      <p:cBhvr>
                                        <p:cTn id="24" dur="1000" fill="hold"/>
                                        <p:tgtEl>
                                          <p:spTgt spid="144396"/>
                                        </p:tgtEl>
                                        <p:attrNameLst>
                                          <p:attrName>ppt_x</p:attrName>
                                        </p:attrNameLst>
                                      </p:cBhvr>
                                      <p:tavLst>
                                        <p:tav tm="0">
                                          <p:val>
                                            <p:strVal val="#ppt_x-.2"/>
                                          </p:val>
                                        </p:tav>
                                        <p:tav tm="100000">
                                          <p:val>
                                            <p:strVal val="#ppt_x"/>
                                          </p:val>
                                        </p:tav>
                                      </p:tavLst>
                                    </p:anim>
                                    <p:anim calcmode="lin" valueType="num">
                                      <p:cBhvr>
                                        <p:cTn id="25" dur="1000" fill="hold"/>
                                        <p:tgtEl>
                                          <p:spTgt spid="14439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144390"/>
                                        </p:tgtEl>
                                        <p:attrNameLst>
                                          <p:attrName>style.visibility</p:attrName>
                                        </p:attrNameLst>
                                      </p:cBhvr>
                                      <p:to>
                                        <p:strVal val="visible"/>
                                      </p:to>
                                    </p:set>
                                    <p:animEffect transition="in" filter="fade">
                                      <p:cBhvr>
                                        <p:cTn id="31" dur="500"/>
                                        <p:tgtEl>
                                          <p:spTgt spid="144390"/>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iterate type="lt">
                                    <p:tmPct val="5000"/>
                                  </p:iterate>
                                  <p:childTnLst>
                                    <p:set>
                                      <p:cBhvr>
                                        <p:cTn id="38" dur="1" fill="hold">
                                          <p:stCondLst>
                                            <p:cond delay="0"/>
                                          </p:stCondLst>
                                        </p:cTn>
                                        <p:tgtEl>
                                          <p:spTgt spid="144395"/>
                                        </p:tgtEl>
                                        <p:attrNameLst>
                                          <p:attrName>style.visibility</p:attrName>
                                        </p:attrNameLst>
                                      </p:cBhvr>
                                      <p:to>
                                        <p:strVal val="visible"/>
                                      </p:to>
                                    </p:set>
                                    <p:anim calcmode="lin" valueType="num">
                                      <p:cBhvr>
                                        <p:cTn id="39" dur="500" fill="hold"/>
                                        <p:tgtEl>
                                          <p:spTgt spid="144395"/>
                                        </p:tgtEl>
                                        <p:attrNameLst>
                                          <p:attrName>ppt_w</p:attrName>
                                        </p:attrNameLst>
                                      </p:cBhvr>
                                      <p:tavLst>
                                        <p:tav tm="0">
                                          <p:val>
                                            <p:fltVal val="0"/>
                                          </p:val>
                                        </p:tav>
                                        <p:tav tm="100000">
                                          <p:val>
                                            <p:strVal val="#ppt_w"/>
                                          </p:val>
                                        </p:tav>
                                      </p:tavLst>
                                    </p:anim>
                                    <p:anim calcmode="lin" valueType="num">
                                      <p:cBhvr>
                                        <p:cTn id="40" dur="500" fill="hold"/>
                                        <p:tgtEl>
                                          <p:spTgt spid="144395"/>
                                        </p:tgtEl>
                                        <p:attrNameLst>
                                          <p:attrName>ppt_h</p:attrName>
                                        </p:attrNameLst>
                                      </p:cBhvr>
                                      <p:tavLst>
                                        <p:tav tm="0">
                                          <p:val>
                                            <p:fltVal val="0"/>
                                          </p:val>
                                        </p:tav>
                                        <p:tav tm="100000">
                                          <p:val>
                                            <p:strVal val="#ppt_h"/>
                                          </p:val>
                                        </p:tav>
                                      </p:tavLst>
                                    </p:anim>
                                    <p:anim calcmode="lin" valueType="num">
                                      <p:cBhvr>
                                        <p:cTn id="41" dur="500" fill="hold"/>
                                        <p:tgtEl>
                                          <p:spTgt spid="144395"/>
                                        </p:tgtEl>
                                        <p:attrNameLst>
                                          <p:attrName>style.rotation</p:attrName>
                                        </p:attrNameLst>
                                      </p:cBhvr>
                                      <p:tavLst>
                                        <p:tav tm="0">
                                          <p:val>
                                            <p:fltVal val="90"/>
                                          </p:val>
                                        </p:tav>
                                        <p:tav tm="100000">
                                          <p:val>
                                            <p:fltVal val="0"/>
                                          </p:val>
                                        </p:tav>
                                      </p:tavLst>
                                    </p:anim>
                                    <p:animEffect transition="in" filter="fade">
                                      <p:cBhvr>
                                        <p:cTn id="42" dur="500"/>
                                        <p:tgtEl>
                                          <p:spTgt spid="14439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4392"/>
                                        </p:tgtEl>
                                        <p:attrNameLst>
                                          <p:attrName>style.visibility</p:attrName>
                                        </p:attrNameLst>
                                      </p:cBhvr>
                                      <p:to>
                                        <p:strVal val="visible"/>
                                      </p:to>
                                    </p:set>
                                    <p:animEffect transition="in" filter="randombar(horizontal)">
                                      <p:cBhvr>
                                        <p:cTn id="47" dur="500"/>
                                        <p:tgtEl>
                                          <p:spTgt spid="144392"/>
                                        </p:tgtEl>
                                      </p:cBhvr>
                                    </p:animEffect>
                                  </p:childTnLst>
                                </p:cTn>
                              </p:par>
                              <p:par>
                                <p:cTn id="48" presetID="10"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p:bldP spid="144389" grpId="0"/>
      <p:bldP spid="144390" grpId="0"/>
      <p:bldP spid="144392" grpId="0"/>
      <p:bldP spid="1443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mmprod_title"/>
          <p:cNvSpPr>
            <a:spLocks noGrp="1" noChangeArrowheads="1"/>
          </p:cNvSpPr>
          <p:nvPr>
            <p:ph type="title"/>
            <p:custDataLst>
              <p:tags r:id="rId2"/>
            </p:custDataLst>
          </p:nvPr>
        </p:nvSpPr>
        <p:spPr>
          <a:xfrm>
            <a:off x="152400" y="76200"/>
            <a:ext cx="8497866" cy="801792"/>
          </a:xfrm>
        </p:spPr>
        <p:txBody>
          <a:bodyPr lIns="0" tIns="0" rIns="0" bIns="0" anchor="b">
            <a:normAutofit fontScale="90000"/>
          </a:bodyPr>
          <a:lstStyle/>
          <a:p>
            <a:pPr eaLnBrk="1" hangingPunct="1">
              <a:defRPr/>
            </a:pP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điền</a:t>
            </a:r>
            <a:r>
              <a:rPr lang="en-US" sz="4000" b="1" dirty="0">
                <a:latin typeface="Times New Roman" pitchFamily="18" charset="0"/>
                <a:cs typeface="Times New Roman" pitchFamily="18" charset="0"/>
              </a:rPr>
              <a:t> Đ </a:t>
            </a:r>
            <a:r>
              <a:rPr lang="en-US" sz="4000" b="1" dirty="0" err="1">
                <a:latin typeface="Times New Roman" pitchFamily="18" charset="0"/>
                <a:cs typeface="Times New Roman" pitchFamily="18" charset="0"/>
              </a:rPr>
              <a:t>hoặc</a:t>
            </a:r>
            <a:r>
              <a:rPr lang="en-US" sz="4000" b="1" dirty="0">
                <a:latin typeface="Times New Roman" pitchFamily="18" charset="0"/>
                <a:cs typeface="Times New Roman" pitchFamily="18" charset="0"/>
              </a:rPr>
              <a:t> S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r>
              <a:rPr lang="vi-VN" sz="4000" b="1" dirty="0" smtClean="0">
                <a:latin typeface="Times New Roman" pitchFamily="18" charset="0"/>
                <a:cs typeface="Times New Roman" pitchFamily="18" charset="0"/>
              </a:rPr>
              <a:t>sau:</a:t>
            </a:r>
            <a:endParaRPr lang="en-US" sz="4000" b="1" dirty="0">
              <a:latin typeface="Times New Roman" pitchFamily="18" charset="0"/>
              <a:cs typeface="Times New Roman" pitchFamily="18" charset="0"/>
            </a:endParaRPr>
          </a:p>
        </p:txBody>
      </p:sp>
      <p:graphicFrame>
        <p:nvGraphicFramePr>
          <p:cNvPr id="36" name="Table 35"/>
          <p:cNvGraphicFramePr>
            <a:graphicFrameLocks noGrp="1"/>
          </p:cNvGraphicFramePr>
          <p:nvPr>
            <p:extLst/>
          </p:nvPr>
        </p:nvGraphicFramePr>
        <p:xfrm>
          <a:off x="228600" y="1203960"/>
          <a:ext cx="8534400" cy="5349240"/>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0000"/>
                    </a:ext>
                  </a:extLst>
                </a:gridCol>
                <a:gridCol w="6203244">
                  <a:extLst>
                    <a:ext uri="{9D8B030D-6E8A-4147-A177-3AD203B41FA5}">
                      <a16:colId xmlns:a16="http://schemas.microsoft.com/office/drawing/2014/main" val="20001"/>
                    </a:ext>
                  </a:extLst>
                </a:gridCol>
                <a:gridCol w="1264356">
                  <a:extLst>
                    <a:ext uri="{9D8B030D-6E8A-4147-A177-3AD203B41FA5}">
                      <a16:colId xmlns:a16="http://schemas.microsoft.com/office/drawing/2014/main" val="20002"/>
                    </a:ext>
                  </a:extLst>
                </a:gridCol>
              </a:tblGrid>
              <a:tr h="1337310">
                <a:tc>
                  <a:txBody>
                    <a:bodyPr/>
                    <a:lstStyle/>
                    <a:p>
                      <a:r>
                        <a:rPr lang="en-US" sz="3200" b="1" dirty="0">
                          <a:solidFill>
                            <a:schemeClr val="tx1">
                              <a:lumMod val="95000"/>
                              <a:lumOff val="5000"/>
                            </a:schemeClr>
                          </a:solidFill>
                          <a:latin typeface="Times New Roman" pitchFamily="18" charset="0"/>
                          <a:cs typeface="Times New Roman" pitchFamily="18" charset="0"/>
                        </a:rPr>
                        <a:t>A</a:t>
                      </a:r>
                    </a:p>
                  </a:txBody>
                  <a:tcPr>
                    <a:solidFill>
                      <a:schemeClr val="bg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err="1">
                          <a:solidFill>
                            <a:schemeClr val="bg2">
                              <a:lumMod val="10000"/>
                            </a:schemeClr>
                          </a:solidFill>
                          <a:latin typeface="Times New Roman" pitchFamily="18" charset="0"/>
                          <a:cs typeface="Times New Roman" pitchFamily="18" charset="0"/>
                        </a:rPr>
                        <a:t>Tứ</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giác</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có</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hai</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cạnh</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đối</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bằng</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nhau</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là</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hình</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bình</a:t>
                      </a:r>
                      <a:r>
                        <a:rPr lang="en-US" sz="3200" b="0" dirty="0">
                          <a:solidFill>
                            <a:schemeClr val="bg2">
                              <a:lumMod val="10000"/>
                            </a:schemeClr>
                          </a:solidFill>
                          <a:latin typeface="Times New Roman" pitchFamily="18" charset="0"/>
                          <a:cs typeface="Times New Roman" pitchFamily="18" charset="0"/>
                        </a:rPr>
                        <a:t> </a:t>
                      </a:r>
                      <a:r>
                        <a:rPr lang="en-US" sz="3200" b="0" dirty="0" err="1" smtClean="0">
                          <a:solidFill>
                            <a:schemeClr val="bg2">
                              <a:lumMod val="10000"/>
                            </a:schemeClr>
                          </a:solidFill>
                          <a:latin typeface="Times New Roman" pitchFamily="18" charset="0"/>
                          <a:cs typeface="Times New Roman" pitchFamily="18" charset="0"/>
                        </a:rPr>
                        <a:t>hành</a:t>
                      </a:r>
                      <a:endParaRPr lang="en-US" sz="3200" b="0" dirty="0">
                        <a:solidFill>
                          <a:schemeClr val="bg2">
                            <a:lumMod val="10000"/>
                          </a:schemeClr>
                        </a:solidFill>
                        <a:latin typeface="Times New Roman" pitchFamily="18" charset="0"/>
                        <a:cs typeface="Times New Roman" pitchFamily="18" charset="0"/>
                      </a:endParaRPr>
                    </a:p>
                  </a:txBody>
                  <a:tcPr>
                    <a:solidFill>
                      <a:schemeClr val="bg2">
                        <a:lumMod val="75000"/>
                      </a:schemeClr>
                    </a:solidFill>
                  </a:tcPr>
                </a:tc>
                <a:tc>
                  <a:txBody>
                    <a:bodyPr/>
                    <a:lstStyle/>
                    <a:p>
                      <a:endParaRPr lang="en-US" dirty="0"/>
                    </a:p>
                  </a:txBody>
                  <a:tcPr>
                    <a:solidFill>
                      <a:schemeClr val="bg2">
                        <a:lumMod val="75000"/>
                      </a:schemeClr>
                    </a:solidFill>
                  </a:tcPr>
                </a:tc>
                <a:extLst>
                  <a:ext uri="{0D108BD9-81ED-4DB2-BD59-A6C34878D82A}">
                    <a16:rowId xmlns:a16="http://schemas.microsoft.com/office/drawing/2014/main" val="10000"/>
                  </a:ext>
                </a:extLst>
              </a:tr>
              <a:tr h="1337310">
                <a:tc>
                  <a:txBody>
                    <a:bodyPr/>
                    <a:lstStyle/>
                    <a:p>
                      <a:r>
                        <a:rPr lang="en-US" sz="3200" b="1" dirty="0">
                          <a:solidFill>
                            <a:schemeClr val="tx1">
                              <a:lumMod val="95000"/>
                              <a:lumOff val="5000"/>
                            </a:schemeClr>
                          </a:solidFill>
                          <a:latin typeface="Times New Roman" pitchFamily="18" charset="0"/>
                          <a:cs typeface="Times New Roman" pitchFamily="18" charset="0"/>
                        </a:rPr>
                        <a:t>B</a:t>
                      </a:r>
                    </a:p>
                  </a:txBody>
                  <a:tcP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err="1">
                          <a:solidFill>
                            <a:schemeClr val="bg2">
                              <a:lumMod val="10000"/>
                            </a:schemeClr>
                          </a:solidFill>
                          <a:latin typeface="Times New Roman" pitchFamily="18" charset="0"/>
                          <a:cs typeface="Times New Roman" pitchFamily="18" charset="0"/>
                        </a:rPr>
                        <a:t>Hình</a:t>
                      </a:r>
                      <a:r>
                        <a:rPr lang="en-US" sz="3200" b="0" dirty="0">
                          <a:solidFill>
                            <a:schemeClr val="bg2">
                              <a:lumMod val="10000"/>
                            </a:schemeClr>
                          </a:solidFill>
                          <a:latin typeface="Times New Roman" pitchFamily="18" charset="0"/>
                          <a:cs typeface="Times New Roman" pitchFamily="18" charset="0"/>
                        </a:rPr>
                        <a:t> thang </a:t>
                      </a:r>
                      <a:r>
                        <a:rPr lang="en-US" sz="3200" b="0" dirty="0" err="1">
                          <a:solidFill>
                            <a:schemeClr val="bg2">
                              <a:lumMod val="10000"/>
                            </a:schemeClr>
                          </a:solidFill>
                          <a:latin typeface="Times New Roman" pitchFamily="18" charset="0"/>
                          <a:cs typeface="Times New Roman" pitchFamily="18" charset="0"/>
                        </a:rPr>
                        <a:t>có</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hai</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cạnh</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bên</a:t>
                      </a:r>
                      <a:r>
                        <a:rPr lang="en-US" sz="3200" b="0" dirty="0">
                          <a:solidFill>
                            <a:schemeClr val="bg2">
                              <a:lumMod val="10000"/>
                            </a:schemeClr>
                          </a:solidFill>
                          <a:latin typeface="Times New Roman" pitchFamily="18" charset="0"/>
                          <a:cs typeface="Times New Roman" pitchFamily="18" charset="0"/>
                        </a:rPr>
                        <a:t> song </a:t>
                      </a:r>
                      <a:r>
                        <a:rPr lang="en-US" sz="3200" b="0" dirty="0" err="1">
                          <a:solidFill>
                            <a:schemeClr val="bg2">
                              <a:lumMod val="10000"/>
                            </a:schemeClr>
                          </a:solidFill>
                          <a:latin typeface="Times New Roman" pitchFamily="18" charset="0"/>
                          <a:cs typeface="Times New Roman" pitchFamily="18" charset="0"/>
                        </a:rPr>
                        <a:t>song</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là</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hình</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bình</a:t>
                      </a:r>
                      <a:r>
                        <a:rPr lang="en-US" sz="3200" b="0" dirty="0">
                          <a:solidFill>
                            <a:schemeClr val="bg2">
                              <a:lumMod val="10000"/>
                            </a:schemeClr>
                          </a:solidFill>
                          <a:latin typeface="Times New Roman" pitchFamily="18" charset="0"/>
                          <a:cs typeface="Times New Roman" pitchFamily="18" charset="0"/>
                        </a:rPr>
                        <a:t> </a:t>
                      </a:r>
                      <a:r>
                        <a:rPr lang="en-US" sz="3200" b="0" dirty="0" err="1" smtClean="0">
                          <a:solidFill>
                            <a:schemeClr val="bg2">
                              <a:lumMod val="10000"/>
                            </a:schemeClr>
                          </a:solidFill>
                          <a:latin typeface="Times New Roman" pitchFamily="18" charset="0"/>
                          <a:cs typeface="Times New Roman" pitchFamily="18" charset="0"/>
                        </a:rPr>
                        <a:t>hành</a:t>
                      </a:r>
                      <a:endParaRPr lang="en-US" sz="3200" b="0" dirty="0">
                        <a:solidFill>
                          <a:schemeClr val="bg2">
                            <a:lumMod val="10000"/>
                          </a:schemeClr>
                        </a:solidFill>
                        <a:latin typeface="Times New Roman" pitchFamily="18" charset="0"/>
                        <a:cs typeface="Times New Roman" pitchFamily="18" charset="0"/>
                      </a:endParaRPr>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0001"/>
                  </a:ext>
                </a:extLst>
              </a:tr>
              <a:tr h="1337310">
                <a:tc>
                  <a:txBody>
                    <a:bodyPr/>
                    <a:lstStyle/>
                    <a:p>
                      <a:r>
                        <a:rPr lang="en-US" sz="3200" b="1" dirty="0">
                          <a:solidFill>
                            <a:schemeClr val="tx1">
                              <a:lumMod val="95000"/>
                              <a:lumOff val="5000"/>
                            </a:schemeClr>
                          </a:solidFill>
                          <a:latin typeface="Times New Roman" pitchFamily="18" charset="0"/>
                          <a:cs typeface="Times New Roman" pitchFamily="18" charset="0"/>
                        </a:rPr>
                        <a:t>C</a:t>
                      </a: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err="1">
                          <a:solidFill>
                            <a:schemeClr val="bg2">
                              <a:lumMod val="10000"/>
                            </a:schemeClr>
                          </a:solidFill>
                          <a:latin typeface="Times New Roman" pitchFamily="18" charset="0"/>
                          <a:cs typeface="Times New Roman" pitchFamily="18" charset="0"/>
                        </a:rPr>
                        <a:t>Hình</a:t>
                      </a:r>
                      <a:r>
                        <a:rPr lang="en-US" sz="3200" b="0" dirty="0">
                          <a:solidFill>
                            <a:schemeClr val="bg2">
                              <a:lumMod val="10000"/>
                            </a:schemeClr>
                          </a:solidFill>
                          <a:latin typeface="Times New Roman" pitchFamily="18" charset="0"/>
                          <a:cs typeface="Times New Roman" pitchFamily="18" charset="0"/>
                        </a:rPr>
                        <a:t> thang </a:t>
                      </a:r>
                      <a:r>
                        <a:rPr lang="en-US" sz="3200" b="0" dirty="0" err="1">
                          <a:solidFill>
                            <a:schemeClr val="bg2">
                              <a:lumMod val="10000"/>
                            </a:schemeClr>
                          </a:solidFill>
                          <a:latin typeface="Times New Roman" pitchFamily="18" charset="0"/>
                          <a:cs typeface="Times New Roman" pitchFamily="18" charset="0"/>
                        </a:rPr>
                        <a:t>có</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hai</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cạnh</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bên</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bằng</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nhau</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là</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hình</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bình</a:t>
                      </a:r>
                      <a:r>
                        <a:rPr lang="en-US" sz="3200" b="0" dirty="0">
                          <a:solidFill>
                            <a:schemeClr val="bg2">
                              <a:lumMod val="10000"/>
                            </a:schemeClr>
                          </a:solidFill>
                          <a:latin typeface="Times New Roman" pitchFamily="18" charset="0"/>
                          <a:cs typeface="Times New Roman" pitchFamily="18" charset="0"/>
                        </a:rPr>
                        <a:t> </a:t>
                      </a:r>
                      <a:r>
                        <a:rPr lang="en-US" sz="3200" b="0" dirty="0" err="1" smtClean="0">
                          <a:solidFill>
                            <a:schemeClr val="bg2">
                              <a:lumMod val="10000"/>
                            </a:schemeClr>
                          </a:solidFill>
                          <a:latin typeface="Times New Roman" pitchFamily="18" charset="0"/>
                          <a:cs typeface="Times New Roman" pitchFamily="18" charset="0"/>
                        </a:rPr>
                        <a:t>hành</a:t>
                      </a:r>
                      <a:endParaRPr lang="en-US" sz="3200" b="0" dirty="0">
                        <a:solidFill>
                          <a:schemeClr val="bg2">
                            <a:lumMod val="10000"/>
                          </a:schemeClr>
                        </a:solidFill>
                        <a:latin typeface="Times New Roman" pitchFamily="18" charset="0"/>
                        <a:cs typeface="Times New Roman" pitchFamily="18" charset="0"/>
                      </a:endParaRPr>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extLst>
                  <a:ext uri="{0D108BD9-81ED-4DB2-BD59-A6C34878D82A}">
                    <a16:rowId xmlns:a16="http://schemas.microsoft.com/office/drawing/2014/main" val="10002"/>
                  </a:ext>
                </a:extLst>
              </a:tr>
              <a:tr h="1337310">
                <a:tc>
                  <a:txBody>
                    <a:bodyPr/>
                    <a:lstStyle/>
                    <a:p>
                      <a:r>
                        <a:rPr lang="en-US" sz="3200" b="1" dirty="0">
                          <a:solidFill>
                            <a:schemeClr val="tx1">
                              <a:lumMod val="95000"/>
                              <a:lumOff val="5000"/>
                            </a:schemeClr>
                          </a:solidFill>
                          <a:latin typeface="Times New Roman" pitchFamily="18" charset="0"/>
                          <a:cs typeface="Times New Roman" pitchFamily="18" charset="0"/>
                        </a:rPr>
                        <a:t>D</a:t>
                      </a:r>
                    </a:p>
                  </a:txBody>
                  <a:tcPr>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err="1">
                          <a:solidFill>
                            <a:schemeClr val="bg2">
                              <a:lumMod val="10000"/>
                            </a:schemeClr>
                          </a:solidFill>
                          <a:latin typeface="Times New Roman" pitchFamily="18" charset="0"/>
                          <a:cs typeface="Times New Roman" pitchFamily="18" charset="0"/>
                        </a:rPr>
                        <a:t>Hình</a:t>
                      </a:r>
                      <a:r>
                        <a:rPr lang="en-US" sz="3200" b="0" dirty="0">
                          <a:solidFill>
                            <a:schemeClr val="bg2">
                              <a:lumMod val="10000"/>
                            </a:schemeClr>
                          </a:solidFill>
                          <a:latin typeface="Times New Roman" pitchFamily="18" charset="0"/>
                          <a:cs typeface="Times New Roman" pitchFamily="18" charset="0"/>
                        </a:rPr>
                        <a:t> thang </a:t>
                      </a:r>
                      <a:r>
                        <a:rPr lang="en-US" sz="3200" b="0" dirty="0" err="1">
                          <a:solidFill>
                            <a:schemeClr val="bg2">
                              <a:lumMod val="10000"/>
                            </a:schemeClr>
                          </a:solidFill>
                          <a:latin typeface="Times New Roman" pitchFamily="18" charset="0"/>
                          <a:cs typeface="Times New Roman" pitchFamily="18" charset="0"/>
                        </a:rPr>
                        <a:t>có</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hai</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cạnh</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đáy</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bằng</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nhau</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là</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hình</a:t>
                      </a:r>
                      <a:r>
                        <a:rPr lang="en-US" sz="3200" b="0" dirty="0">
                          <a:solidFill>
                            <a:schemeClr val="bg2">
                              <a:lumMod val="10000"/>
                            </a:schemeClr>
                          </a:solidFill>
                          <a:latin typeface="Times New Roman" pitchFamily="18" charset="0"/>
                          <a:cs typeface="Times New Roman" pitchFamily="18" charset="0"/>
                        </a:rPr>
                        <a:t> </a:t>
                      </a:r>
                      <a:r>
                        <a:rPr lang="en-US" sz="3200" b="0" dirty="0" err="1">
                          <a:solidFill>
                            <a:schemeClr val="bg2">
                              <a:lumMod val="10000"/>
                            </a:schemeClr>
                          </a:solidFill>
                          <a:latin typeface="Times New Roman" pitchFamily="18" charset="0"/>
                          <a:cs typeface="Times New Roman" pitchFamily="18" charset="0"/>
                        </a:rPr>
                        <a:t>bình</a:t>
                      </a:r>
                      <a:r>
                        <a:rPr lang="en-US" sz="3200" b="0" dirty="0">
                          <a:solidFill>
                            <a:schemeClr val="bg2">
                              <a:lumMod val="10000"/>
                            </a:schemeClr>
                          </a:solidFill>
                          <a:latin typeface="Times New Roman" pitchFamily="18" charset="0"/>
                          <a:cs typeface="Times New Roman" pitchFamily="18" charset="0"/>
                        </a:rPr>
                        <a:t> </a:t>
                      </a:r>
                      <a:r>
                        <a:rPr lang="en-US" sz="3200" b="0" dirty="0" err="1" smtClean="0">
                          <a:solidFill>
                            <a:schemeClr val="bg2">
                              <a:lumMod val="10000"/>
                            </a:schemeClr>
                          </a:solidFill>
                          <a:latin typeface="Times New Roman" pitchFamily="18" charset="0"/>
                          <a:cs typeface="Times New Roman" pitchFamily="18" charset="0"/>
                        </a:rPr>
                        <a:t>hành</a:t>
                      </a:r>
                      <a:endParaRPr lang="en-US" sz="3200" b="0" dirty="0">
                        <a:solidFill>
                          <a:schemeClr val="bg2">
                            <a:lumMod val="10000"/>
                          </a:schemeClr>
                        </a:solidFill>
                        <a:latin typeface="Times New Roman" pitchFamily="18" charset="0"/>
                        <a:cs typeface="Times New Roman" pitchFamily="18" charset="0"/>
                      </a:endParaRPr>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extLst>
                  <a:ext uri="{0D108BD9-81ED-4DB2-BD59-A6C34878D82A}">
                    <a16:rowId xmlns:a16="http://schemas.microsoft.com/office/drawing/2014/main" val="10003"/>
                  </a:ext>
                </a:extLst>
              </a:tr>
            </a:tbl>
          </a:graphicData>
        </a:graphic>
      </p:graphicFrame>
      <p:sp>
        <p:nvSpPr>
          <p:cNvPr id="38" name="Rectangle 37"/>
          <p:cNvSpPr/>
          <p:nvPr/>
        </p:nvSpPr>
        <p:spPr>
          <a:xfrm>
            <a:off x="7735866" y="27432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Times New Roman" panose="02020603050405020304" pitchFamily="18" charset="0"/>
                <a:cs typeface="Times New Roman" panose="02020603050405020304" pitchFamily="18" charset="0"/>
              </a:rPr>
              <a:t>Đ</a:t>
            </a:r>
          </a:p>
        </p:txBody>
      </p:sp>
      <p:sp>
        <p:nvSpPr>
          <p:cNvPr id="39" name="Rectangle 38">
            <a:hlinkClick r:id="rId4" action="ppaction://hlinksldjump"/>
          </p:cNvPr>
          <p:cNvSpPr/>
          <p:nvPr/>
        </p:nvSpPr>
        <p:spPr>
          <a:xfrm>
            <a:off x="7709770" y="4068097"/>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Times New Roman" panose="02020603050405020304" pitchFamily="18" charset="0"/>
                <a:cs typeface="Times New Roman" panose="02020603050405020304" pitchFamily="18" charset="0"/>
              </a:rPr>
              <a:t>S</a:t>
            </a:r>
          </a:p>
        </p:txBody>
      </p:sp>
      <p:sp>
        <p:nvSpPr>
          <p:cNvPr id="40" name="Rectangle 39"/>
          <p:cNvSpPr/>
          <p:nvPr/>
        </p:nvSpPr>
        <p:spPr>
          <a:xfrm>
            <a:off x="7709770" y="53340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Times New Roman" panose="02020603050405020304" pitchFamily="18" charset="0"/>
                <a:cs typeface="Times New Roman" panose="02020603050405020304" pitchFamily="18" charset="0"/>
              </a:rPr>
              <a:t>Đ</a:t>
            </a:r>
          </a:p>
        </p:txBody>
      </p:sp>
      <p:sp>
        <p:nvSpPr>
          <p:cNvPr id="41" name="Rectangle 40">
            <a:hlinkClick r:id="rId5" action="ppaction://hlinksldjump"/>
          </p:cNvPr>
          <p:cNvSpPr/>
          <p:nvPr/>
        </p:nvSpPr>
        <p:spPr>
          <a:xfrm>
            <a:off x="7696200" y="14478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 </a:t>
            </a:r>
            <a:r>
              <a:rPr lang="en-US" sz="4000" dirty="0">
                <a:solidFill>
                  <a:srgbClr val="FF0000"/>
                </a:solidFill>
                <a:latin typeface="Times New Roman" panose="02020603050405020304" pitchFamily="18" charset="0"/>
                <a:cs typeface="Times New Roman" panose="02020603050405020304" pitchFamily="18" charset="0"/>
              </a:rPr>
              <a:t>S</a:t>
            </a:r>
          </a:p>
        </p:txBody>
      </p:sp>
      <p:sp>
        <p:nvSpPr>
          <p:cNvPr id="10" name="Right Arrow 9">
            <a:hlinkClick r:id="" action="ppaction://noaction"/>
          </p:cNvPr>
          <p:cNvSpPr/>
          <p:nvPr/>
        </p:nvSpPr>
        <p:spPr>
          <a:xfrm>
            <a:off x="8458200" y="6252575"/>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wn Arrow 1">
            <a:hlinkClick r:id="rId6" action="ppaction://hlinksldjump"/>
          </p:cNvPr>
          <p:cNvSpPr/>
          <p:nvPr/>
        </p:nvSpPr>
        <p:spPr>
          <a:xfrm>
            <a:off x="8763000" y="3048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089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27010"/>
                                        </p:tgtEl>
                                        <p:attrNameLst>
                                          <p:attrName>style.visibility</p:attrName>
                                        </p:attrNameLst>
                                      </p:cBhvr>
                                      <p:to>
                                        <p:strVal val="visible"/>
                                      </p:to>
                                    </p:set>
                                    <p:animEffect transition="in" filter="blinds(horizontal)">
                                      <p:cBhvr>
                                        <p:cTn id="7" dur="500"/>
                                        <p:tgtEl>
                                          <p:spTgt spid="4270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amond(in)">
                                      <p:cBhvr>
                                        <p:cTn id="12" dur="2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amond(in)">
                                      <p:cBhvr>
                                        <p:cTn id="17" dur="2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amond(in)">
                                      <p:cBhvr>
                                        <p:cTn id="22" dur="2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amond(in)">
                                      <p:cBhvr>
                                        <p:cTn id="2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0" grpId="0"/>
      <p:bldP spid="38" grpId="0" animBg="1"/>
      <p:bldP spid="39" grpId="0" animBg="1"/>
      <p:bldP spid="40"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2133600"/>
            <a:ext cx="2971800" cy="2362200"/>
            <a:chOff x="4572000" y="2133600"/>
            <a:chExt cx="2971800" cy="2362200"/>
          </a:xfrm>
        </p:grpSpPr>
        <p:cxnSp>
          <p:nvCxnSpPr>
            <p:cNvPr id="3" name="Straight Connector 2"/>
            <p:cNvCxnSpPr/>
            <p:nvPr/>
          </p:nvCxnSpPr>
          <p:spPr>
            <a:xfrm>
              <a:off x="5486400" y="2133600"/>
              <a:ext cx="914400" cy="457200"/>
            </a:xfrm>
            <a:prstGeom prst="line">
              <a:avLst/>
            </a:prstGeom>
            <a:ln w="38100">
              <a:solidFill>
                <a:srgbClr val="3308E8"/>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572000" y="4323045"/>
              <a:ext cx="2971800" cy="172755"/>
            </a:xfrm>
            <a:prstGeom prst="line">
              <a:avLst/>
            </a:prstGeom>
            <a:ln w="38100">
              <a:solidFill>
                <a:srgbClr val="3308E8"/>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400800" y="2590800"/>
              <a:ext cx="1143000" cy="1905000"/>
            </a:xfrm>
            <a:prstGeom prst="line">
              <a:avLst/>
            </a:prstGeom>
            <a:ln w="38100">
              <a:solidFill>
                <a:srgbClr val="3308E8"/>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572000" y="2133600"/>
              <a:ext cx="914400" cy="2189445"/>
            </a:xfrm>
            <a:prstGeom prst="line">
              <a:avLst/>
            </a:prstGeom>
            <a:ln w="38100">
              <a:solidFill>
                <a:srgbClr val="3308E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53000" y="30480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05600" y="3352800"/>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Right Arrow 21">
            <a:hlinkClick r:id="rId2" action="ppaction://hlinksldjump"/>
          </p:cNvPr>
          <p:cNvSpPr/>
          <p:nvPr/>
        </p:nvSpPr>
        <p:spPr>
          <a:xfrm>
            <a:off x="8458200" y="6252575"/>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709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ight Arrow 48">
            <a:hlinkClick r:id="rId2" action="ppaction://hlinksldjump"/>
          </p:cNvPr>
          <p:cNvSpPr/>
          <p:nvPr/>
        </p:nvSpPr>
        <p:spPr>
          <a:xfrm>
            <a:off x="8458200" y="6252575"/>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100714" y="3200400"/>
            <a:ext cx="2438400" cy="1749552"/>
            <a:chOff x="3100714" y="3200400"/>
            <a:chExt cx="2438400" cy="1749552"/>
          </a:xfrm>
        </p:grpSpPr>
        <p:sp>
          <p:nvSpPr>
            <p:cNvPr id="12" name="Trapezoid 11"/>
            <p:cNvSpPr/>
            <p:nvPr/>
          </p:nvSpPr>
          <p:spPr>
            <a:xfrm>
              <a:off x="3100714" y="3200400"/>
              <a:ext cx="2438400" cy="1749552"/>
            </a:xfrm>
            <a:prstGeom prst="trapezoid">
              <a:avLst>
                <a:gd name="adj" fmla="val 41002"/>
              </a:avLst>
            </a:prstGeom>
            <a:noFill/>
            <a:ln w="57150">
              <a:solidFill>
                <a:srgbClr val="330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029200" y="39624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429000" y="3962400"/>
              <a:ext cx="22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5390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2977769"/>
          <a:ext cx="9144000" cy="3840480"/>
        </p:xfrm>
        <a:graphic>
          <a:graphicData uri="http://schemas.openxmlformats.org/drawingml/2006/table">
            <a:tbl>
              <a:tblPr firstRow="1" firstCol="1" bandRow="1">
                <a:tableStyleId>{5C22544A-7EE6-4342-B048-85BDC9FD1C3A}</a:tableStyleId>
              </a:tblPr>
              <a:tblGrid>
                <a:gridCol w="9144000">
                  <a:extLst>
                    <a:ext uri="{9D8B030D-6E8A-4147-A177-3AD203B41FA5}">
                      <a16:colId xmlns:a16="http://schemas.microsoft.com/office/drawing/2014/main" val="62899399"/>
                    </a:ext>
                  </a:extLst>
                </a:gridCol>
              </a:tblGrid>
              <a:tr h="2667000">
                <a:tc>
                  <a:txBody>
                    <a:bodyPr/>
                    <a:lstStyle/>
                    <a:p>
                      <a:pPr marL="0" marR="0" lvl="0" indent="0">
                        <a:lnSpc>
                          <a:spcPct val="150000"/>
                        </a:lnSpc>
                        <a:spcBef>
                          <a:spcPts val="0"/>
                        </a:spcBef>
                        <a:spcAft>
                          <a:spcPts val="0"/>
                        </a:spcAft>
                        <a:buClr>
                          <a:srgbClr val="0000FF"/>
                        </a:buClr>
                        <a:buSzPts val="1250"/>
                        <a:buFont typeface="Times New Roman" panose="02020603050405020304" pitchFamily="18" charset="0"/>
                        <a:buNone/>
                        <a:tabLst>
                          <a:tab pos="575945" algn="l"/>
                        </a:tabLst>
                      </a:pPr>
                      <a:r>
                        <a:rPr lang="en-US" sz="2800" b="0" u="none" dirty="0" err="1">
                          <a:solidFill>
                            <a:srgbClr val="3308E8"/>
                          </a:solidFill>
                          <a:effectLst/>
                          <a:latin typeface="Times New Roman" panose="02020603050405020304" pitchFamily="18" charset="0"/>
                          <a:cs typeface="Times New Roman" panose="02020603050405020304" pitchFamily="18" charset="0"/>
                        </a:rPr>
                        <a:t>Mặt</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trước</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của</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một</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công</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trình</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xây</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dựng</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được</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làm</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bằng</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kính</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có</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dạng</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hình</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smtClean="0">
                          <a:solidFill>
                            <a:srgbClr val="3308E8"/>
                          </a:solidFill>
                          <a:effectLst/>
                          <a:latin typeface="Times New Roman" panose="02020603050405020304" pitchFamily="18" charset="0"/>
                          <a:cs typeface="Times New Roman" panose="02020603050405020304" pitchFamily="18" charset="0"/>
                        </a:rPr>
                        <a:t>thoi</a:t>
                      </a:r>
                      <a:r>
                        <a:rPr lang="en-US" sz="2800" b="0" u="none" dirty="0" smtClean="0">
                          <a:solidFill>
                            <a:srgbClr val="3308E8"/>
                          </a:solidFill>
                          <a:effectLst/>
                          <a:latin typeface="Times New Roman" panose="02020603050405020304" pitchFamily="18" charset="0"/>
                          <a:cs typeface="Times New Roman" panose="02020603050405020304" pitchFamily="18" charset="0"/>
                        </a:rPr>
                        <a:t> </a:t>
                      </a:r>
                      <a:r>
                        <a:rPr lang="en-US" sz="2800" b="0" u="none" dirty="0">
                          <a:solidFill>
                            <a:srgbClr val="3308E8"/>
                          </a:solidFill>
                          <a:effectLst/>
                          <a:latin typeface="Times New Roman" panose="02020603050405020304" pitchFamily="18" charset="0"/>
                          <a:cs typeface="Times New Roman" panose="02020603050405020304" pitchFamily="18" charset="0"/>
                        </a:rPr>
                        <a:t>EFGH </a:t>
                      </a:r>
                      <a:r>
                        <a:rPr lang="en-US" sz="2800" b="0" u="none" dirty="0" err="1">
                          <a:solidFill>
                            <a:srgbClr val="3308E8"/>
                          </a:solidFill>
                          <a:effectLst/>
                          <a:latin typeface="Times New Roman" panose="02020603050405020304" pitchFamily="18" charset="0"/>
                          <a:cs typeface="Times New Roman" panose="02020603050405020304" pitchFamily="18" charset="0"/>
                        </a:rPr>
                        <a:t>với</a:t>
                      </a:r>
                      <a:r>
                        <a:rPr lang="en-US" sz="2800" b="0" u="none" dirty="0">
                          <a:solidFill>
                            <a:srgbClr val="3308E8"/>
                          </a:solidFill>
                          <a:effectLst/>
                          <a:latin typeface="Times New Roman" panose="02020603050405020304" pitchFamily="18" charset="0"/>
                          <a:cs typeface="Times New Roman" panose="02020603050405020304" pitchFamily="18" charset="0"/>
                        </a:rPr>
                        <a:t> M </a:t>
                      </a:r>
                      <a:r>
                        <a:rPr lang="en-US" sz="2800" b="0" u="none" dirty="0" err="1">
                          <a:solidFill>
                            <a:srgbClr val="3308E8"/>
                          </a:solidFill>
                          <a:effectLst/>
                          <a:latin typeface="Times New Roman" panose="02020603050405020304" pitchFamily="18" charset="0"/>
                          <a:cs typeface="Times New Roman" panose="02020603050405020304" pitchFamily="18" charset="0"/>
                        </a:rPr>
                        <a:t>là</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giao</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điểm</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của</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hai</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smtClean="0">
                          <a:solidFill>
                            <a:srgbClr val="3308E8"/>
                          </a:solidFill>
                          <a:effectLst/>
                          <a:latin typeface="Times New Roman" panose="02020603050405020304" pitchFamily="18" charset="0"/>
                          <a:cs typeface="Times New Roman" panose="02020603050405020304" pitchFamily="18" charset="0"/>
                        </a:rPr>
                        <a:t>đường</a:t>
                      </a:r>
                      <a:r>
                        <a:rPr lang="vi-VN" sz="2800" b="0" u="none" baseline="0" dirty="0" smtClean="0">
                          <a:solidFill>
                            <a:srgbClr val="3308E8"/>
                          </a:solidFill>
                          <a:effectLst/>
                          <a:latin typeface="Times New Roman" panose="02020603050405020304" pitchFamily="18" charset="0"/>
                          <a:cs typeface="Times New Roman" panose="02020603050405020304" pitchFamily="18" charset="0"/>
                        </a:rPr>
                        <a:t> </a:t>
                      </a:r>
                      <a:r>
                        <a:rPr lang="en-US" sz="2800" b="0" u="none" dirty="0" err="1" smtClean="0">
                          <a:solidFill>
                            <a:srgbClr val="3308E8"/>
                          </a:solidFill>
                          <a:effectLst/>
                          <a:latin typeface="Times New Roman" panose="02020603050405020304" pitchFamily="18" charset="0"/>
                          <a:cs typeface="Times New Roman" panose="02020603050405020304" pitchFamily="18" charset="0"/>
                        </a:rPr>
                        <a:t>chéo</a:t>
                      </a:r>
                      <a:r>
                        <a:rPr lang="en-US" sz="2800" b="0" u="none" dirty="0" smtClean="0">
                          <a:solidFill>
                            <a:srgbClr val="3308E8"/>
                          </a:solidFill>
                          <a:effectLst/>
                          <a:latin typeface="Times New Roman" panose="02020603050405020304" pitchFamily="18" charset="0"/>
                          <a:cs typeface="Times New Roman" panose="02020603050405020304" pitchFamily="18" charset="0"/>
                        </a:rPr>
                        <a:t> </a:t>
                      </a:r>
                      <a:r>
                        <a:rPr lang="en-US" sz="2800" b="0" u="none" dirty="0">
                          <a:solidFill>
                            <a:srgbClr val="3308E8"/>
                          </a:solidFill>
                          <a:effectLst/>
                          <a:latin typeface="Times New Roman" panose="02020603050405020304" pitchFamily="18" charset="0"/>
                          <a:cs typeface="Times New Roman" panose="02020603050405020304" pitchFamily="18" charset="0"/>
                        </a:rPr>
                        <a:t>(</a:t>
                      </a:r>
                      <a:r>
                        <a:rPr lang="en-US" sz="2800" b="0" u="none" dirty="0" err="1">
                          <a:solidFill>
                            <a:srgbClr val="3308E8"/>
                          </a:solidFill>
                          <a:effectLst/>
                          <a:latin typeface="Times New Roman" panose="02020603050405020304" pitchFamily="18" charset="0"/>
                          <a:cs typeface="Times New Roman" panose="02020603050405020304" pitchFamily="18" charset="0"/>
                        </a:rPr>
                        <a:t>Hình</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vi-VN" sz="2800" b="0" u="none" dirty="0" smtClean="0">
                          <a:solidFill>
                            <a:srgbClr val="3308E8"/>
                          </a:solidFill>
                          <a:effectLst/>
                          <a:latin typeface="Times New Roman" panose="02020603050405020304" pitchFamily="18" charset="0"/>
                          <a:cs typeface="Times New Roman" panose="02020603050405020304" pitchFamily="18" charset="0"/>
                        </a:rPr>
                        <a:t>trên</a:t>
                      </a:r>
                      <a:r>
                        <a:rPr lang="en-US" sz="2800" b="0" u="none" dirty="0" smtClean="0">
                          <a:solidFill>
                            <a:srgbClr val="3308E8"/>
                          </a:solidFill>
                          <a:effectLst/>
                          <a:latin typeface="Times New Roman" panose="02020603050405020304" pitchFamily="18" charset="0"/>
                          <a:cs typeface="Times New Roman" panose="02020603050405020304" pitchFamily="18" charset="0"/>
                        </a:rPr>
                        <a:t>). </a:t>
                      </a:r>
                      <a:r>
                        <a:rPr lang="en-US" sz="2800" b="0" u="none" dirty="0">
                          <a:solidFill>
                            <a:srgbClr val="3308E8"/>
                          </a:solidFill>
                          <a:effectLst/>
                          <a:latin typeface="Times New Roman" panose="02020603050405020304" pitchFamily="18" charset="0"/>
                          <a:cs typeface="Times New Roman" panose="02020603050405020304" pitchFamily="18" charset="0"/>
                        </a:rPr>
                        <a:t>Cho </a:t>
                      </a:r>
                      <a:r>
                        <a:rPr lang="en-US" sz="2800" b="0" u="none" dirty="0" err="1">
                          <a:solidFill>
                            <a:srgbClr val="3308E8"/>
                          </a:solidFill>
                          <a:effectLst/>
                          <a:latin typeface="Times New Roman" panose="02020603050405020304" pitchFamily="18" charset="0"/>
                          <a:cs typeface="Times New Roman" panose="02020603050405020304" pitchFamily="18" charset="0"/>
                        </a:rPr>
                        <a:t>biết</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vi-VN" sz="2800" b="0" u="none" dirty="0" smtClean="0">
                          <a:solidFill>
                            <a:srgbClr val="3308E8"/>
                          </a:solidFill>
                          <a:effectLst/>
                          <a:latin typeface="Times New Roman" panose="02020603050405020304" pitchFamily="18" charset="0"/>
                          <a:cs typeface="Times New Roman" panose="02020603050405020304" pitchFamily="18" charset="0"/>
                        </a:rPr>
                        <a:t>HG</a:t>
                      </a:r>
                      <a:r>
                        <a:rPr lang="en-US" sz="2800" b="0" u="none" dirty="0" smtClean="0">
                          <a:solidFill>
                            <a:srgbClr val="3308E8"/>
                          </a:solidFill>
                          <a:effectLst/>
                          <a:latin typeface="Times New Roman" panose="02020603050405020304" pitchFamily="18" charset="0"/>
                          <a:cs typeface="Times New Roman" panose="02020603050405020304" pitchFamily="18" charset="0"/>
                        </a:rPr>
                        <a:t> </a:t>
                      </a:r>
                      <a:r>
                        <a:rPr lang="en-US" sz="2800" b="0" u="none" dirty="0">
                          <a:solidFill>
                            <a:srgbClr val="3308E8"/>
                          </a:solidFill>
                          <a:effectLst/>
                          <a:latin typeface="Times New Roman" panose="02020603050405020304" pitchFamily="18" charset="0"/>
                          <a:cs typeface="Times New Roman" panose="02020603050405020304" pitchFamily="18" charset="0"/>
                        </a:rPr>
                        <a:t>= 40 m, </a:t>
                      </a:r>
                      <a:r>
                        <a:rPr lang="vi-VN" sz="2800" b="0" u="none" dirty="0" smtClean="0">
                          <a:solidFill>
                            <a:srgbClr val="3308E8"/>
                          </a:solidFill>
                          <a:effectLst/>
                          <a:latin typeface="Times New Roman" panose="02020603050405020304" pitchFamily="18" charset="0"/>
                          <a:cs typeface="Times New Roman" panose="02020603050405020304" pitchFamily="18" charset="0"/>
                        </a:rPr>
                        <a:t>G</a:t>
                      </a:r>
                      <a:r>
                        <a:rPr lang="en-US" sz="2800" b="0" u="none" dirty="0" smtClean="0">
                          <a:solidFill>
                            <a:srgbClr val="3308E8"/>
                          </a:solidFill>
                          <a:effectLst/>
                          <a:latin typeface="Times New Roman" panose="02020603050405020304" pitchFamily="18" charset="0"/>
                          <a:cs typeface="Times New Roman" panose="02020603050405020304" pitchFamily="18" charset="0"/>
                        </a:rPr>
                        <a:t>M </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smtClean="0">
                          <a:solidFill>
                            <a:srgbClr val="3308E8"/>
                          </a:solidFill>
                          <a:effectLst/>
                          <a:latin typeface="Times New Roman" panose="02020603050405020304" pitchFamily="18" charset="0"/>
                          <a:cs typeface="Times New Roman" panose="02020603050405020304" pitchFamily="18" charset="0"/>
                        </a:rPr>
                        <a:t>36m. </a:t>
                      </a:r>
                      <a:r>
                        <a:rPr lang="vi-VN" sz="2800" b="0" u="none" dirty="0" smtClean="0">
                          <a:solidFill>
                            <a:srgbClr val="3308E8"/>
                          </a:solidFill>
                          <a:effectLst/>
                          <a:latin typeface="Times New Roman" panose="02020603050405020304" pitchFamily="18" charset="0"/>
                          <a:cs typeface="Times New Roman" panose="02020603050405020304" pitchFamily="18" charset="0"/>
                        </a:rPr>
                        <a:t>Đ</a:t>
                      </a:r>
                      <a:r>
                        <a:rPr lang="en-US" sz="2800" b="0" u="none" dirty="0" smtClean="0">
                          <a:solidFill>
                            <a:srgbClr val="3308E8"/>
                          </a:solidFill>
                          <a:effectLst/>
                          <a:latin typeface="Times New Roman" panose="02020603050405020304" pitchFamily="18" charset="0"/>
                          <a:cs typeface="Times New Roman" panose="02020603050405020304" pitchFamily="18" charset="0"/>
                        </a:rPr>
                        <a:t>ộ </a:t>
                      </a:r>
                      <a:r>
                        <a:rPr lang="en-US" sz="2800" b="0" u="none" dirty="0" err="1">
                          <a:solidFill>
                            <a:srgbClr val="3308E8"/>
                          </a:solidFill>
                          <a:effectLst/>
                          <a:latin typeface="Times New Roman" panose="02020603050405020304" pitchFamily="18" charset="0"/>
                          <a:cs typeface="Times New Roman" panose="02020603050405020304" pitchFamily="18" charset="0"/>
                        </a:rPr>
                        <a:t>dài</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en-US" sz="2800" b="0" u="none" dirty="0" err="1">
                          <a:solidFill>
                            <a:srgbClr val="3308E8"/>
                          </a:solidFill>
                          <a:effectLst/>
                          <a:latin typeface="Times New Roman" panose="02020603050405020304" pitchFamily="18" charset="0"/>
                          <a:cs typeface="Times New Roman" panose="02020603050405020304" pitchFamily="18" charset="0"/>
                        </a:rPr>
                        <a:t>cạnh</a:t>
                      </a:r>
                      <a:r>
                        <a:rPr lang="en-US" sz="2800" b="0" u="none" dirty="0">
                          <a:solidFill>
                            <a:srgbClr val="3308E8"/>
                          </a:solidFill>
                          <a:effectLst/>
                          <a:latin typeface="Times New Roman" panose="02020603050405020304" pitchFamily="18" charset="0"/>
                          <a:cs typeface="Times New Roman" panose="02020603050405020304" pitchFamily="18" charset="0"/>
                        </a:rPr>
                        <a:t> </a:t>
                      </a:r>
                      <a:r>
                        <a:rPr lang="vi-VN" sz="2800" b="0" u="none" dirty="0" smtClean="0">
                          <a:solidFill>
                            <a:srgbClr val="3308E8"/>
                          </a:solidFill>
                          <a:effectLst/>
                          <a:latin typeface="Times New Roman" panose="02020603050405020304" pitchFamily="18" charset="0"/>
                          <a:cs typeface="Times New Roman" panose="02020603050405020304" pitchFamily="18" charset="0"/>
                        </a:rPr>
                        <a:t>E</a:t>
                      </a:r>
                      <a:r>
                        <a:rPr lang="en-US" sz="2800" b="0" u="none" dirty="0" smtClean="0">
                          <a:solidFill>
                            <a:srgbClr val="3308E8"/>
                          </a:solidFill>
                          <a:effectLst/>
                          <a:latin typeface="Times New Roman" panose="02020603050405020304" pitchFamily="18" charset="0"/>
                          <a:cs typeface="Times New Roman" panose="02020603050405020304" pitchFamily="18" charset="0"/>
                        </a:rPr>
                        <a:t>H</a:t>
                      </a:r>
                      <a:r>
                        <a:rPr lang="vi-VN" sz="2800" b="0" u="none" baseline="0" dirty="0" smtClean="0">
                          <a:solidFill>
                            <a:srgbClr val="3308E8"/>
                          </a:solidFill>
                          <a:effectLst/>
                          <a:latin typeface="Times New Roman" panose="02020603050405020304" pitchFamily="18" charset="0"/>
                          <a:cs typeface="Times New Roman" panose="02020603050405020304" pitchFamily="18" charset="0"/>
                        </a:rPr>
                        <a:t> và</a:t>
                      </a:r>
                      <a:r>
                        <a:rPr lang="vi-VN" sz="2800" b="0" u="none" dirty="0" smtClean="0">
                          <a:solidFill>
                            <a:srgbClr val="3308E8"/>
                          </a:solidFill>
                          <a:effectLst/>
                          <a:latin typeface="Times New Roman" panose="02020603050405020304" pitchFamily="18" charset="0"/>
                          <a:cs typeface="Times New Roman" panose="02020603050405020304" pitchFamily="18" charset="0"/>
                        </a:rPr>
                        <a:t> EG lần lượt là:</a:t>
                      </a:r>
                    </a:p>
                    <a:p>
                      <a:pPr marL="0" marR="0" lvl="0" indent="0">
                        <a:lnSpc>
                          <a:spcPct val="150000"/>
                        </a:lnSpc>
                        <a:spcBef>
                          <a:spcPts val="0"/>
                        </a:spcBef>
                        <a:spcAft>
                          <a:spcPts val="0"/>
                        </a:spcAft>
                        <a:buClr>
                          <a:srgbClr val="0000FF"/>
                        </a:buClr>
                        <a:buSzPts val="1250"/>
                        <a:buFont typeface="Times New Roman" panose="02020603050405020304" pitchFamily="18" charset="0"/>
                        <a:buNone/>
                        <a:tabLst>
                          <a:tab pos="575945" algn="l"/>
                        </a:tabLst>
                      </a:pPr>
                      <a:r>
                        <a:rPr lang="vi-VN" sz="2800" b="0" u="none" dirty="0" smtClean="0">
                          <a:solidFill>
                            <a:srgbClr val="3308E8"/>
                          </a:solidFill>
                          <a:effectLst/>
                          <a:latin typeface="Times New Roman" panose="02020603050405020304" pitchFamily="18" charset="0"/>
                          <a:cs typeface="Times New Roman" panose="02020603050405020304" pitchFamily="18" charset="0"/>
                        </a:rPr>
                        <a:t>A</a:t>
                      </a:r>
                      <a:r>
                        <a:rPr lang="en-US" sz="2800" b="0" u="none" dirty="0" smtClean="0">
                          <a:solidFill>
                            <a:srgbClr val="3308E8"/>
                          </a:solidFill>
                          <a:effectLst/>
                          <a:latin typeface="Times New Roman" panose="02020603050405020304" pitchFamily="18" charset="0"/>
                          <a:cs typeface="Times New Roman" panose="02020603050405020304" pitchFamily="18" charset="0"/>
                        </a:rPr>
                        <a:t>.</a:t>
                      </a:r>
                      <a:r>
                        <a:rPr lang="vi-VN" sz="2800" b="0" u="none" dirty="0" smtClean="0">
                          <a:solidFill>
                            <a:srgbClr val="3308E8"/>
                          </a:solidFill>
                          <a:effectLst/>
                          <a:latin typeface="Times New Roman" panose="02020603050405020304" pitchFamily="18" charset="0"/>
                          <a:cs typeface="Times New Roman" panose="02020603050405020304" pitchFamily="18" charset="0"/>
                        </a:rPr>
                        <a:t> 40m; 36m                                   B. 40m; 72m</a:t>
                      </a:r>
                    </a:p>
                    <a:p>
                      <a:pPr marL="0" marR="0" lvl="0" indent="0">
                        <a:lnSpc>
                          <a:spcPct val="150000"/>
                        </a:lnSpc>
                        <a:spcBef>
                          <a:spcPts val="0"/>
                        </a:spcBef>
                        <a:spcAft>
                          <a:spcPts val="0"/>
                        </a:spcAft>
                        <a:buClr>
                          <a:srgbClr val="0000FF"/>
                        </a:buClr>
                        <a:buSzPts val="1250"/>
                        <a:buFont typeface="Times New Roman" panose="02020603050405020304" pitchFamily="18" charset="0"/>
                        <a:buNone/>
                        <a:tabLst>
                          <a:tab pos="575945" algn="l"/>
                        </a:tabLst>
                      </a:pPr>
                      <a:r>
                        <a:rPr lang="vi-VN" sz="2800" b="0" u="none" dirty="0" smtClean="0">
                          <a:solidFill>
                            <a:srgbClr val="3308E8"/>
                          </a:solidFill>
                          <a:effectLst/>
                          <a:latin typeface="Times New Roman" panose="02020603050405020304" pitchFamily="18" charset="0"/>
                          <a:ea typeface="Times New Roman" panose="02020603050405020304" pitchFamily="18" charset="0"/>
                          <a:cs typeface="Times New Roman" panose="02020603050405020304" pitchFamily="18" charset="0"/>
                        </a:rPr>
                        <a:t>C. 80m; 72m                                   D. 80m; 36m</a:t>
                      </a:r>
                      <a:endParaRPr lang="en-US" sz="2800" b="0" u="none" dirty="0">
                        <a:solidFill>
                          <a:srgbClr val="3308E8"/>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2987892"/>
                  </a:ext>
                </a:extLst>
              </a:tr>
            </a:tbl>
          </a:graphicData>
        </a:graphic>
      </p:graphicFrame>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32446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2373868"/>
            <a:ext cx="838200" cy="369332"/>
          </a:xfrm>
          <a:prstGeom prst="rect">
            <a:avLst/>
          </a:prstGeom>
          <a:noFill/>
        </p:spPr>
        <p:txBody>
          <a:bodyPr wrap="square" rtlCol="0">
            <a:spAutoFit/>
          </a:bodyPr>
          <a:lstStyle/>
          <a:p>
            <a:r>
              <a:rPr lang="vi-VN" dirty="0" smtClean="0"/>
              <a:t>40m</a:t>
            </a:r>
            <a:endParaRPr lang="en-US" dirty="0"/>
          </a:p>
        </p:txBody>
      </p:sp>
      <p:sp>
        <p:nvSpPr>
          <p:cNvPr id="5" name="TextBox 4"/>
          <p:cNvSpPr txBox="1"/>
          <p:nvPr/>
        </p:nvSpPr>
        <p:spPr>
          <a:xfrm rot="1316730">
            <a:off x="5075548" y="1676400"/>
            <a:ext cx="685800" cy="381000"/>
          </a:xfrm>
          <a:prstGeom prst="rect">
            <a:avLst/>
          </a:prstGeom>
          <a:noFill/>
        </p:spPr>
        <p:txBody>
          <a:bodyPr wrap="square" rtlCol="0">
            <a:spAutoFit/>
          </a:bodyPr>
          <a:lstStyle/>
          <a:p>
            <a:r>
              <a:rPr lang="vi-VN" dirty="0" smtClean="0"/>
              <a:t>36m</a:t>
            </a:r>
            <a:endParaRPr lang="en-US" dirty="0"/>
          </a:p>
        </p:txBody>
      </p:sp>
      <p:grpSp>
        <p:nvGrpSpPr>
          <p:cNvPr id="6" name="Group 5"/>
          <p:cNvGrpSpPr/>
          <p:nvPr/>
        </p:nvGrpSpPr>
        <p:grpSpPr>
          <a:xfrm>
            <a:off x="990602" y="-44245"/>
            <a:ext cx="8153398" cy="3244645"/>
            <a:chOff x="-856005" y="-76201"/>
            <a:chExt cx="9067800" cy="3244645"/>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005" y="-76201"/>
              <a:ext cx="9067800" cy="32446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74504" y="2373867"/>
              <a:ext cx="838200" cy="369332"/>
            </a:xfrm>
            <a:prstGeom prst="rect">
              <a:avLst/>
            </a:prstGeom>
            <a:noFill/>
          </p:spPr>
          <p:txBody>
            <a:bodyPr wrap="square" rtlCol="0">
              <a:spAutoFit/>
            </a:bodyPr>
            <a:lstStyle/>
            <a:p>
              <a:r>
                <a:rPr lang="vi-VN" dirty="0" smtClean="0"/>
                <a:t>40m</a:t>
              </a:r>
              <a:endParaRPr lang="en-US" dirty="0"/>
            </a:p>
          </p:txBody>
        </p:sp>
        <p:sp>
          <p:nvSpPr>
            <p:cNvPr id="9" name="TextBox 8"/>
            <p:cNvSpPr txBox="1"/>
            <p:nvPr/>
          </p:nvSpPr>
          <p:spPr>
            <a:xfrm rot="1316730">
              <a:off x="4781298" y="1930922"/>
              <a:ext cx="901843" cy="369332"/>
            </a:xfrm>
            <a:prstGeom prst="rect">
              <a:avLst/>
            </a:prstGeom>
            <a:noFill/>
          </p:spPr>
          <p:txBody>
            <a:bodyPr wrap="square" rtlCol="0">
              <a:spAutoFit/>
            </a:bodyPr>
            <a:lstStyle/>
            <a:p>
              <a:r>
                <a:rPr lang="vi-VN" dirty="0" smtClean="0"/>
                <a:t>36m</a:t>
              </a:r>
              <a:endParaRPr lang="en-US" dirty="0"/>
            </a:p>
          </p:txBody>
        </p:sp>
      </p:grpSp>
      <p:sp>
        <p:nvSpPr>
          <p:cNvPr id="10" name="Oval 9"/>
          <p:cNvSpPr/>
          <p:nvPr/>
        </p:nvSpPr>
        <p:spPr>
          <a:xfrm>
            <a:off x="4876800" y="56388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4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7"/>
                                        </p:tgtEl>
                                        <p:attrNameLst>
                                          <p:attrName>style.visibility</p:attrName>
                                        </p:attrNameLst>
                                      </p:cBhvr>
                                      <p:to>
                                        <p:strVal val="visible"/>
                                      </p:to>
                                    </p:set>
                                    <p:animEffect transition="in" filter="circle(in)">
                                      <p:cBhvr>
                                        <p:cTn id="7" dur="2000"/>
                                        <p:tgtEl>
                                          <p:spTgt spid="92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srcRect/>
          <a:stretch>
            <a:fillRect/>
          </a:stretch>
        </p:blipFill>
        <p:spPr bwMode="auto">
          <a:xfrm>
            <a:off x="6157913" y="2517775"/>
            <a:ext cx="2974975" cy="1708150"/>
          </a:xfrm>
          <a:prstGeom prst="rect">
            <a:avLst/>
          </a:prstGeom>
          <a:noFill/>
        </p:spPr>
      </p:pic>
      <p:pic>
        <p:nvPicPr>
          <p:cNvPr id="21519" name="Picture 15" descr="Cover"/>
          <p:cNvPicPr>
            <a:picLocks noChangeAspect="1" noChangeArrowheads="1"/>
          </p:cNvPicPr>
          <p:nvPr/>
        </p:nvPicPr>
        <p:blipFill>
          <a:blip r:embed="rId3"/>
          <a:srcRect/>
          <a:stretch>
            <a:fillRect/>
          </a:stretch>
        </p:blipFill>
        <p:spPr bwMode="auto">
          <a:xfrm>
            <a:off x="6157913" y="2506663"/>
            <a:ext cx="2613025" cy="1042987"/>
          </a:xfrm>
          <a:prstGeom prst="rect">
            <a:avLst/>
          </a:prstGeom>
          <a:noFill/>
        </p:spPr>
      </p:pic>
      <p:pic>
        <p:nvPicPr>
          <p:cNvPr id="21518" name="Picture 14" descr="Cover"/>
          <p:cNvPicPr>
            <a:picLocks noChangeAspect="1" noChangeArrowheads="1"/>
          </p:cNvPicPr>
          <p:nvPr/>
        </p:nvPicPr>
        <p:blipFill>
          <a:blip r:embed="rId4"/>
          <a:srcRect/>
          <a:stretch>
            <a:fillRect/>
          </a:stretch>
        </p:blipFill>
        <p:spPr bwMode="auto">
          <a:xfrm>
            <a:off x="6157913" y="2128838"/>
            <a:ext cx="2947987" cy="846137"/>
          </a:xfrm>
          <a:prstGeom prst="rect">
            <a:avLst/>
          </a:prstGeom>
          <a:noFill/>
        </p:spPr>
      </p:pic>
      <p:pic>
        <p:nvPicPr>
          <p:cNvPr id="21517" name="Picture 13" descr="Cover"/>
          <p:cNvPicPr>
            <a:picLocks noChangeAspect="1" noChangeArrowheads="1"/>
          </p:cNvPicPr>
          <p:nvPr/>
        </p:nvPicPr>
        <p:blipFill>
          <a:blip r:embed="rId5"/>
          <a:srcRect/>
          <a:stretch>
            <a:fillRect/>
          </a:stretch>
        </p:blipFill>
        <p:spPr bwMode="auto">
          <a:xfrm>
            <a:off x="6157913" y="1420813"/>
            <a:ext cx="2416175" cy="1239837"/>
          </a:xfrm>
          <a:prstGeom prst="rect">
            <a:avLst/>
          </a:prstGeom>
          <a:noFill/>
        </p:spPr>
      </p:pic>
      <p:pic>
        <p:nvPicPr>
          <p:cNvPr id="21516" name="Picture 12" descr="Cover"/>
          <p:cNvPicPr>
            <a:picLocks noChangeAspect="1" noChangeArrowheads="1"/>
          </p:cNvPicPr>
          <p:nvPr/>
        </p:nvPicPr>
        <p:blipFill>
          <a:blip r:embed="rId6"/>
          <a:srcRect/>
          <a:stretch>
            <a:fillRect/>
          </a:stretch>
        </p:blipFill>
        <p:spPr bwMode="auto">
          <a:xfrm>
            <a:off x="6115050" y="712788"/>
            <a:ext cx="2160588" cy="1947862"/>
          </a:xfrm>
          <a:prstGeom prst="rect">
            <a:avLst/>
          </a:prstGeom>
          <a:noFill/>
        </p:spPr>
      </p:pic>
      <p:pic>
        <p:nvPicPr>
          <p:cNvPr id="21515" name="Picture 11" descr="Cover"/>
          <p:cNvPicPr>
            <a:picLocks noChangeAspect="1" noChangeArrowheads="1"/>
          </p:cNvPicPr>
          <p:nvPr/>
        </p:nvPicPr>
        <p:blipFill>
          <a:blip r:embed="rId7"/>
          <a:srcRect/>
          <a:stretch>
            <a:fillRect/>
          </a:stretch>
        </p:blipFill>
        <p:spPr bwMode="auto">
          <a:xfrm>
            <a:off x="4386263" y="2438400"/>
            <a:ext cx="1985962" cy="1608138"/>
          </a:xfrm>
          <a:prstGeom prst="rect">
            <a:avLst/>
          </a:prstGeom>
          <a:noFill/>
        </p:spPr>
      </p:pic>
      <p:pic>
        <p:nvPicPr>
          <p:cNvPr id="21514" name="Picture 10" descr="Cover"/>
          <p:cNvPicPr>
            <a:picLocks noChangeAspect="1" noChangeArrowheads="1"/>
          </p:cNvPicPr>
          <p:nvPr/>
        </p:nvPicPr>
        <p:blipFill>
          <a:blip r:embed="rId8"/>
          <a:srcRect/>
          <a:stretch>
            <a:fillRect/>
          </a:stretch>
        </p:blipFill>
        <p:spPr bwMode="auto">
          <a:xfrm>
            <a:off x="0" y="4513263"/>
            <a:ext cx="2586038" cy="1597025"/>
          </a:xfrm>
          <a:prstGeom prst="rect">
            <a:avLst/>
          </a:prstGeom>
          <a:noFill/>
        </p:spPr>
      </p:pic>
      <p:pic>
        <p:nvPicPr>
          <p:cNvPr id="21513" name="Picture 9" descr="Cover"/>
          <p:cNvPicPr>
            <a:picLocks noChangeAspect="1" noChangeArrowheads="1"/>
          </p:cNvPicPr>
          <p:nvPr/>
        </p:nvPicPr>
        <p:blipFill>
          <a:blip r:embed="rId9"/>
          <a:srcRect/>
          <a:stretch>
            <a:fillRect/>
          </a:stretch>
        </p:blipFill>
        <p:spPr bwMode="auto">
          <a:xfrm>
            <a:off x="382588" y="4279900"/>
            <a:ext cx="2203450" cy="681038"/>
          </a:xfrm>
          <a:prstGeom prst="rect">
            <a:avLst/>
          </a:prstGeom>
          <a:noFill/>
        </p:spPr>
      </p:pic>
      <p:pic>
        <p:nvPicPr>
          <p:cNvPr id="21512" name="Picture 8" descr="Cover"/>
          <p:cNvPicPr>
            <a:picLocks noChangeAspect="1" noChangeArrowheads="1"/>
          </p:cNvPicPr>
          <p:nvPr/>
        </p:nvPicPr>
        <p:blipFill>
          <a:blip r:embed="rId10"/>
          <a:srcRect/>
          <a:stretch>
            <a:fillRect/>
          </a:stretch>
        </p:blipFill>
        <p:spPr bwMode="auto">
          <a:xfrm>
            <a:off x="909638" y="3592513"/>
            <a:ext cx="1703387" cy="1069975"/>
          </a:xfrm>
          <a:prstGeom prst="rect">
            <a:avLst/>
          </a:prstGeom>
          <a:noFill/>
        </p:spPr>
      </p:pic>
      <p:pic>
        <p:nvPicPr>
          <p:cNvPr id="21511" name="Picture 7" descr="Cover"/>
          <p:cNvPicPr>
            <a:picLocks noChangeAspect="1" noChangeArrowheads="1"/>
          </p:cNvPicPr>
          <p:nvPr/>
        </p:nvPicPr>
        <p:blipFill>
          <a:blip r:embed="rId11"/>
          <a:srcRect/>
          <a:stretch>
            <a:fillRect/>
          </a:stretch>
        </p:blipFill>
        <p:spPr bwMode="auto">
          <a:xfrm>
            <a:off x="2368550" y="3709988"/>
            <a:ext cx="2314575" cy="1239837"/>
          </a:xfrm>
          <a:prstGeom prst="rect">
            <a:avLst/>
          </a:prstGeom>
          <a:noFill/>
        </p:spPr>
      </p:pic>
      <p:pic>
        <p:nvPicPr>
          <p:cNvPr id="21510" name="Picture 6" descr="Cover"/>
          <p:cNvPicPr>
            <a:picLocks noChangeAspect="1" noChangeArrowheads="1"/>
          </p:cNvPicPr>
          <p:nvPr/>
        </p:nvPicPr>
        <p:blipFill>
          <a:blip r:embed="rId12"/>
          <a:srcRect/>
          <a:stretch>
            <a:fillRect/>
          </a:stretch>
        </p:blipFill>
        <p:spPr bwMode="auto">
          <a:xfrm>
            <a:off x="473075" y="1825625"/>
            <a:ext cx="3017838" cy="782638"/>
          </a:xfrm>
          <a:prstGeom prst="rect">
            <a:avLst/>
          </a:prstGeom>
          <a:noFill/>
        </p:spPr>
      </p:pic>
      <p:pic>
        <p:nvPicPr>
          <p:cNvPr id="21509" name="Picture 5" descr="Cover"/>
          <p:cNvPicPr>
            <a:picLocks noChangeAspect="1" noChangeArrowheads="1"/>
          </p:cNvPicPr>
          <p:nvPr/>
        </p:nvPicPr>
        <p:blipFill>
          <a:blip r:embed="rId13"/>
          <a:srcRect/>
          <a:stretch>
            <a:fillRect/>
          </a:stretch>
        </p:blipFill>
        <p:spPr bwMode="auto">
          <a:xfrm>
            <a:off x="3278188" y="2054225"/>
            <a:ext cx="1400175" cy="1995488"/>
          </a:xfrm>
          <a:prstGeom prst="rect">
            <a:avLst/>
          </a:prstGeom>
          <a:noFill/>
        </p:spPr>
      </p:pic>
      <p:pic>
        <p:nvPicPr>
          <p:cNvPr id="21508" name="Picture 4" descr="Cover"/>
          <p:cNvPicPr>
            <a:picLocks noChangeAspect="1" noChangeArrowheads="1"/>
          </p:cNvPicPr>
          <p:nvPr/>
        </p:nvPicPr>
        <p:blipFill>
          <a:blip r:embed="rId14"/>
          <a:srcRect/>
          <a:stretch>
            <a:fillRect/>
          </a:stretch>
        </p:blipFill>
        <p:spPr bwMode="auto">
          <a:xfrm>
            <a:off x="3811588" y="3459163"/>
            <a:ext cx="1431925" cy="862012"/>
          </a:xfrm>
          <a:prstGeom prst="rect">
            <a:avLst/>
          </a:prstGeom>
          <a:noFill/>
        </p:spPr>
      </p:pic>
      <p:sp>
        <p:nvSpPr>
          <p:cNvPr id="2" name="Parallelogram 1"/>
          <p:cNvSpPr/>
          <p:nvPr/>
        </p:nvSpPr>
        <p:spPr>
          <a:xfrm>
            <a:off x="3278188" y="3494882"/>
            <a:ext cx="2417306" cy="1018381"/>
          </a:xfrm>
          <a:prstGeom prst="parallelogram">
            <a:avLst/>
          </a:prstGeom>
          <a:solidFill>
            <a:srgbClr val="FFFF00"/>
          </a:solidFill>
          <a:ln w="57150">
            <a:solidFill>
              <a:srgbClr val="330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HÌNH </a:t>
            </a:r>
          </a:p>
          <a:p>
            <a:pPr algn="ctr"/>
            <a:r>
              <a:rPr lang="en-US" sz="2000" b="1">
                <a:solidFill>
                  <a:schemeClr val="tx1"/>
                </a:solidFill>
              </a:rPr>
              <a:t>BÌNH HÀNH</a:t>
            </a:r>
          </a:p>
        </p:txBody>
      </p:sp>
    </p:spTree>
    <p:extLst>
      <p:ext uri="{BB962C8B-B14F-4D97-AF65-F5344CB8AC3E}">
        <p14:creationId xmlns:p14="http://schemas.microsoft.com/office/powerpoint/2010/main" val="35399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1508"/>
                                        </p:tgtEl>
                                        <p:attrNameLst>
                                          <p:attrName>style.visibility</p:attrName>
                                        </p:attrNameLst>
                                      </p:cBhvr>
                                      <p:to>
                                        <p:strVal val="visible"/>
                                      </p:to>
                                    </p:set>
                                    <p:animEffect transition="in" filter="box(out)">
                                      <p:cBhvr>
                                        <p:cTn id="14" dur="500"/>
                                        <p:tgtEl>
                                          <p:spTgt spid="2150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wipe(right)">
                                      <p:cBhvr>
                                        <p:cTn id="19" dur="500"/>
                                        <p:tgtEl>
                                          <p:spTgt spid="2150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1511"/>
                                        </p:tgtEl>
                                        <p:attrNameLst>
                                          <p:attrName>style.visibility</p:attrName>
                                        </p:attrNameLst>
                                      </p:cBhvr>
                                      <p:to>
                                        <p:strVal val="visible"/>
                                      </p:to>
                                    </p:set>
                                    <p:animEffect transition="in" filter="wipe(right)">
                                      <p:cBhvr>
                                        <p:cTn id="24" dur="500"/>
                                        <p:tgtEl>
                                          <p:spTgt spid="215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515"/>
                                        </p:tgtEl>
                                        <p:attrNameLst>
                                          <p:attrName>style.visibility</p:attrName>
                                        </p:attrNameLst>
                                      </p:cBhvr>
                                      <p:to>
                                        <p:strVal val="visible"/>
                                      </p:to>
                                    </p:set>
                                    <p:animEffect transition="in" filter="wipe(left)">
                                      <p:cBhvr>
                                        <p:cTn id="29" dur="500"/>
                                        <p:tgtEl>
                                          <p:spTgt spid="215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1510"/>
                                        </p:tgtEl>
                                        <p:attrNameLst>
                                          <p:attrName>style.visibility</p:attrName>
                                        </p:attrNameLst>
                                      </p:cBhvr>
                                      <p:to>
                                        <p:strVal val="visible"/>
                                      </p:to>
                                    </p:set>
                                    <p:animEffect transition="in" filter="wipe(right)">
                                      <p:cBhvr>
                                        <p:cTn id="34" dur="500"/>
                                        <p:tgtEl>
                                          <p:spTgt spid="215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1512"/>
                                        </p:tgtEl>
                                        <p:attrNameLst>
                                          <p:attrName>style.visibility</p:attrName>
                                        </p:attrNameLst>
                                      </p:cBhvr>
                                      <p:to>
                                        <p:strVal val="visible"/>
                                      </p:to>
                                    </p:set>
                                    <p:animEffect transition="in" filter="wipe(right)">
                                      <p:cBhvr>
                                        <p:cTn id="39" dur="500"/>
                                        <p:tgtEl>
                                          <p:spTgt spid="215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1513"/>
                                        </p:tgtEl>
                                        <p:attrNameLst>
                                          <p:attrName>style.visibility</p:attrName>
                                        </p:attrNameLst>
                                      </p:cBhvr>
                                      <p:to>
                                        <p:strVal val="visible"/>
                                      </p:to>
                                    </p:set>
                                    <p:animEffect transition="in" filter="wipe(right)">
                                      <p:cBhvr>
                                        <p:cTn id="44" dur="500"/>
                                        <p:tgtEl>
                                          <p:spTgt spid="215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21514"/>
                                        </p:tgtEl>
                                        <p:attrNameLst>
                                          <p:attrName>style.visibility</p:attrName>
                                        </p:attrNameLst>
                                      </p:cBhvr>
                                      <p:to>
                                        <p:strVal val="visible"/>
                                      </p:to>
                                    </p:set>
                                    <p:animEffect transition="in" filter="wipe(right)">
                                      <p:cBhvr>
                                        <p:cTn id="49" dur="500"/>
                                        <p:tgtEl>
                                          <p:spTgt spid="215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left)">
                                      <p:cBhvr>
                                        <p:cTn id="54" dur="500"/>
                                        <p:tgtEl>
                                          <p:spTgt spid="215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1517"/>
                                        </p:tgtEl>
                                        <p:attrNameLst>
                                          <p:attrName>style.visibility</p:attrName>
                                        </p:attrNameLst>
                                      </p:cBhvr>
                                      <p:to>
                                        <p:strVal val="visible"/>
                                      </p:to>
                                    </p:set>
                                    <p:animEffect transition="in" filter="wipe(left)">
                                      <p:cBhvr>
                                        <p:cTn id="59" dur="500"/>
                                        <p:tgtEl>
                                          <p:spTgt spid="215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518"/>
                                        </p:tgtEl>
                                        <p:attrNameLst>
                                          <p:attrName>style.visibility</p:attrName>
                                        </p:attrNameLst>
                                      </p:cBhvr>
                                      <p:to>
                                        <p:strVal val="visible"/>
                                      </p:to>
                                    </p:set>
                                    <p:animEffect transition="in" filter="wipe(left)">
                                      <p:cBhvr>
                                        <p:cTn id="64" dur="500"/>
                                        <p:tgtEl>
                                          <p:spTgt spid="215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1519"/>
                                        </p:tgtEl>
                                        <p:attrNameLst>
                                          <p:attrName>style.visibility</p:attrName>
                                        </p:attrNameLst>
                                      </p:cBhvr>
                                      <p:to>
                                        <p:strVal val="visible"/>
                                      </p:to>
                                    </p:set>
                                    <p:animEffect transition="in" filter="wipe(left)">
                                      <p:cBhvr>
                                        <p:cTn id="69" dur="500"/>
                                        <p:tgtEl>
                                          <p:spTgt spid="215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1520"/>
                                        </p:tgtEl>
                                        <p:attrNameLst>
                                          <p:attrName>style.visibility</p:attrName>
                                        </p:attrNameLst>
                                      </p:cBhvr>
                                      <p:to>
                                        <p:strVal val="visible"/>
                                      </p:to>
                                    </p:set>
                                    <p:animEffect transition="in" filter="wipe(left)">
                                      <p:cBhvr>
                                        <p:cTn id="74"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81000"/>
            <a:ext cx="8839200" cy="2308324"/>
          </a:xfrm>
          <a:prstGeom prst="rect">
            <a:avLst/>
          </a:prstGeom>
          <a:noFill/>
        </p:spPr>
        <p:txBody>
          <a:bodyPr wrap="square" rtlCol="0">
            <a:spAutoFit/>
          </a:bodyPr>
          <a:lstStyle/>
          <a:p>
            <a:r>
              <a:rPr lang="vi-VN" sz="3600" b="1" u="sng" dirty="0" smtClean="0">
                <a:latin typeface="+mj-lt"/>
              </a:rPr>
              <a:t>Bài 1:</a:t>
            </a:r>
            <a:r>
              <a:rPr lang="vi-VN" sz="3600" b="1" dirty="0" smtClean="0">
                <a:latin typeface="+mj-lt"/>
              </a:rPr>
              <a:t> </a:t>
            </a:r>
            <a:r>
              <a:rPr lang="vi-VN" sz="3600" dirty="0" smtClean="0">
                <a:latin typeface="+mj-lt"/>
              </a:rPr>
              <a:t>Cho hình bình hành ABCD. Gọi E, F lần lượt là trung điểm của AB, CD. Chứng minh rằng: </a:t>
            </a:r>
          </a:p>
          <a:p>
            <a:r>
              <a:rPr lang="vi-VN" sz="3600" dirty="0" smtClean="0">
                <a:latin typeface="+mj-lt"/>
              </a:rPr>
              <a:t>a) </a:t>
            </a:r>
            <a:r>
              <a:rPr lang="en-US" sz="3600" dirty="0">
                <a:latin typeface="+mj-lt"/>
              </a:rPr>
              <a:t>T</a:t>
            </a:r>
            <a:r>
              <a:rPr lang="vi-VN" sz="3600" dirty="0" smtClean="0">
                <a:latin typeface="+mj-lt"/>
              </a:rPr>
              <a:t>ứ giác AEFD</a:t>
            </a:r>
            <a:r>
              <a:rPr lang="en-US" sz="3600" dirty="0" smtClean="0">
                <a:latin typeface="+mj-lt"/>
              </a:rPr>
              <a:t> </a:t>
            </a:r>
            <a:r>
              <a:rPr lang="vi-VN" sz="3600" dirty="0" smtClean="0">
                <a:latin typeface="+mj-lt"/>
              </a:rPr>
              <a:t>là hình bình hành</a:t>
            </a:r>
          </a:p>
        </p:txBody>
      </p:sp>
      <p:sp>
        <p:nvSpPr>
          <p:cNvPr id="2" name="TextBox 1"/>
          <p:cNvSpPr txBox="1"/>
          <p:nvPr/>
        </p:nvSpPr>
        <p:spPr>
          <a:xfrm>
            <a:off x="304800" y="2929989"/>
            <a:ext cx="7696200" cy="646331"/>
          </a:xfrm>
          <a:prstGeom prst="rect">
            <a:avLst/>
          </a:prstGeom>
          <a:noFill/>
        </p:spPr>
        <p:txBody>
          <a:bodyPr wrap="square" rtlCol="0">
            <a:spAutoFit/>
          </a:bodyPr>
          <a:lstStyle/>
          <a:p>
            <a:r>
              <a:rPr lang="vi-VN" sz="3600" dirty="0" smtClean="0">
                <a:latin typeface="+mj-lt"/>
              </a:rPr>
              <a:t>b) Chứng minh AF//EC</a:t>
            </a:r>
            <a:endParaRPr lang="en-US" sz="3600" dirty="0">
              <a:latin typeface="+mj-lt"/>
            </a:endParaRPr>
          </a:p>
        </p:txBody>
      </p:sp>
      <p:sp>
        <p:nvSpPr>
          <p:cNvPr id="4" name="TextBox 3"/>
          <p:cNvSpPr txBox="1"/>
          <p:nvPr/>
        </p:nvSpPr>
        <p:spPr>
          <a:xfrm>
            <a:off x="304800" y="3697069"/>
            <a:ext cx="8305800" cy="1200329"/>
          </a:xfrm>
          <a:prstGeom prst="rect">
            <a:avLst/>
          </a:prstGeom>
          <a:noFill/>
        </p:spPr>
        <p:txBody>
          <a:bodyPr wrap="square" rtlCol="0">
            <a:spAutoFit/>
          </a:bodyPr>
          <a:lstStyle/>
          <a:p>
            <a:r>
              <a:rPr lang="vi-VN" sz="3600" dirty="0" smtClean="0">
                <a:latin typeface="+mj-lt"/>
              </a:rPr>
              <a:t>c) Gọi O là giao điểm của AC và BD, chứng minh E, O, F thẳng hàng.</a:t>
            </a:r>
          </a:p>
        </p:txBody>
      </p:sp>
      <p:grpSp>
        <p:nvGrpSpPr>
          <p:cNvPr id="8" name="Group 7"/>
          <p:cNvGrpSpPr/>
          <p:nvPr/>
        </p:nvGrpSpPr>
        <p:grpSpPr>
          <a:xfrm>
            <a:off x="304800" y="4951274"/>
            <a:ext cx="8458200" cy="1754326"/>
            <a:chOff x="304800" y="3581400"/>
            <a:chExt cx="8458200" cy="1754326"/>
          </a:xfrm>
        </p:grpSpPr>
        <p:sp>
          <p:nvSpPr>
            <p:cNvPr id="5" name="TextBox 4"/>
            <p:cNvSpPr txBox="1"/>
            <p:nvPr/>
          </p:nvSpPr>
          <p:spPr>
            <a:xfrm>
              <a:off x="304800" y="3581400"/>
              <a:ext cx="8458200" cy="1754326"/>
            </a:xfrm>
            <a:prstGeom prst="rect">
              <a:avLst/>
            </a:prstGeom>
            <a:noFill/>
          </p:spPr>
          <p:txBody>
            <a:bodyPr wrap="square" rtlCol="0">
              <a:spAutoFit/>
            </a:bodyPr>
            <a:lstStyle/>
            <a:p>
              <a:r>
                <a:rPr lang="vi-VN" sz="3600" dirty="0" smtClean="0">
                  <a:latin typeface="+mj-lt"/>
                </a:rPr>
                <a:t>d) Kẻ AH     BD ( H thuộc BD), kẻ CK    BD ( K thuộc BD). Chứng minh </a:t>
              </a:r>
              <a:r>
                <a:rPr lang="vi-VN" sz="3600" dirty="0">
                  <a:latin typeface="+mj-lt"/>
                </a:rPr>
                <a:t>O</a:t>
              </a:r>
              <a:r>
                <a:rPr lang="vi-VN" sz="3600" dirty="0" smtClean="0">
                  <a:latin typeface="+mj-lt"/>
                </a:rPr>
                <a:t> là trung điểm của HK</a:t>
              </a:r>
              <a:endParaRPr lang="en-US" sz="3600" dirty="0">
                <a:latin typeface="+mj-lt"/>
              </a:endParaRPr>
            </a:p>
          </p:txBody>
        </p:sp>
        <p:graphicFrame>
          <p:nvGraphicFramePr>
            <p:cNvPr id="6" name="Object 5"/>
            <p:cNvGraphicFramePr>
              <a:graphicFrameLocks noChangeAspect="1"/>
            </p:cNvGraphicFramePr>
            <p:nvPr>
              <p:extLst/>
            </p:nvPr>
          </p:nvGraphicFramePr>
          <p:xfrm>
            <a:off x="2209800" y="3657600"/>
            <a:ext cx="492369" cy="533400"/>
          </p:xfrm>
          <a:graphic>
            <a:graphicData uri="http://schemas.openxmlformats.org/presentationml/2006/ole">
              <mc:AlternateContent xmlns:mc="http://schemas.openxmlformats.org/markup-compatibility/2006">
                <mc:Choice xmlns:v="urn:schemas-microsoft-com:vml" Requires="v">
                  <p:oleObj spid="_x0000_s9242" name="Equation" r:id="rId4" imgW="152280" imgH="164880" progId="Equation.DSMT4">
                    <p:embed/>
                  </p:oleObj>
                </mc:Choice>
                <mc:Fallback>
                  <p:oleObj name="Equation" r:id="rId4" imgW="152280" imgH="164880" progId="Equation.DSMT4">
                    <p:embed/>
                    <p:pic>
                      <p:nvPicPr>
                        <p:cNvPr id="6" name="Object 5"/>
                        <p:cNvPicPr/>
                        <p:nvPr/>
                      </p:nvPicPr>
                      <p:blipFill>
                        <a:blip r:embed="rId5"/>
                        <a:stretch>
                          <a:fillRect/>
                        </a:stretch>
                      </p:blipFill>
                      <p:spPr>
                        <a:xfrm>
                          <a:off x="2209800" y="3657600"/>
                          <a:ext cx="492369" cy="5334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7543800" y="3657600"/>
            <a:ext cx="492369" cy="533400"/>
          </p:xfrm>
          <a:graphic>
            <a:graphicData uri="http://schemas.openxmlformats.org/presentationml/2006/ole">
              <mc:AlternateContent xmlns:mc="http://schemas.openxmlformats.org/markup-compatibility/2006">
                <mc:Choice xmlns:v="urn:schemas-microsoft-com:vml" Requires="v">
                  <p:oleObj spid="_x0000_s9243" name="Equation" r:id="rId6" imgW="152280" imgH="164880" progId="Equation.DSMT4">
                    <p:embed/>
                  </p:oleObj>
                </mc:Choice>
                <mc:Fallback>
                  <p:oleObj name="Equation" r:id="rId6" imgW="152280" imgH="164880" progId="Equation.DSMT4">
                    <p:embed/>
                    <p:pic>
                      <p:nvPicPr>
                        <p:cNvPr id="7" name="Object 6"/>
                        <p:cNvPicPr/>
                        <p:nvPr/>
                      </p:nvPicPr>
                      <p:blipFill>
                        <a:blip r:embed="rId7"/>
                        <a:stretch>
                          <a:fillRect/>
                        </a:stretch>
                      </p:blipFill>
                      <p:spPr>
                        <a:xfrm>
                          <a:off x="7543800" y="3657600"/>
                          <a:ext cx="492369" cy="533400"/>
                        </a:xfrm>
                        <a:prstGeom prst="rect">
                          <a:avLst/>
                        </a:prstGeom>
                      </p:spPr>
                    </p:pic>
                  </p:oleObj>
                </mc:Fallback>
              </mc:AlternateContent>
            </a:graphicData>
          </a:graphic>
        </p:graphicFrame>
      </p:grpSp>
    </p:spTree>
    <p:extLst>
      <p:ext uri="{BB962C8B-B14F-4D97-AF65-F5344CB8AC3E}">
        <p14:creationId xmlns:p14="http://schemas.microsoft.com/office/powerpoint/2010/main" val="206611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1447800" y="-152400"/>
            <a:ext cx="6237287" cy="36274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600" b="1" i="1" dirty="0">
                <a:solidFill>
                  <a:schemeClr val="bg2"/>
                </a:solidFill>
                <a:latin typeface="Times New Roman" pitchFamily="18" charset="0"/>
                <a:cs typeface="Times New Roman" pitchFamily="18" charset="0"/>
              </a:rPr>
              <a:t> </a:t>
            </a:r>
            <a:r>
              <a:rPr lang="vi-VN" sz="3600" b="1" i="1" dirty="0">
                <a:solidFill>
                  <a:srgbClr val="0000FF"/>
                </a:solidFill>
                <a:latin typeface="Times New Roman" pitchFamily="18" charset="0"/>
                <a:cs typeface="Times New Roman" pitchFamily="18" charset="0"/>
              </a:rPr>
              <a:t>Đặt thêm câu hỏi cho bài toán</a:t>
            </a:r>
            <a:r>
              <a:rPr lang="en-US" sz="3600" b="1" i="1" dirty="0">
                <a:solidFill>
                  <a:srgbClr val="0000FF"/>
                </a:solidFill>
                <a:latin typeface="Times New Roman" pitchFamily="18" charset="0"/>
                <a:cs typeface="Times New Roman" pitchFamily="18" charset="0"/>
              </a:rPr>
              <a:t>?</a:t>
            </a:r>
            <a:endParaRPr lang="en-US" sz="3600" b="1" i="1" dirty="0">
              <a:solidFill>
                <a:srgbClr val="0000FF"/>
              </a:solidFill>
            </a:endParaRPr>
          </a:p>
        </p:txBody>
      </p:sp>
      <p:sp>
        <p:nvSpPr>
          <p:cNvPr id="5" name="Rectangle 4"/>
          <p:cNvSpPr/>
          <p:nvPr/>
        </p:nvSpPr>
        <p:spPr>
          <a:xfrm>
            <a:off x="457200" y="3808274"/>
            <a:ext cx="7467600" cy="2677656"/>
          </a:xfrm>
          <a:prstGeom prst="rect">
            <a:avLst/>
          </a:prstGeom>
        </p:spPr>
        <p:txBody>
          <a:bodyPr wrap="square">
            <a:spAutoFit/>
          </a:bodyPr>
          <a:lstStyle/>
          <a:p>
            <a:r>
              <a:rPr lang="vi-VN" sz="2800" b="1" dirty="0">
                <a:solidFill>
                  <a:srgbClr val="000000"/>
                </a:solidFill>
                <a:latin typeface="Times New Roman" panose="02020603050405020304" pitchFamily="18" charset="0"/>
                <a:ea typeface="Times New Roman" panose="02020603050405020304" pitchFamily="18" charset="0"/>
              </a:rPr>
              <a:t>Các câu hỏi khác: </a:t>
            </a:r>
            <a:endParaRPr lang="en-US" sz="2800" b="1"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arenR"/>
            </a:pPr>
            <a:r>
              <a:rPr lang="vi-VN" sz="2800" dirty="0">
                <a:solidFill>
                  <a:srgbClr val="000000"/>
                </a:solidFill>
                <a:latin typeface="Times New Roman" panose="02020603050405020304" pitchFamily="18" charset="0"/>
                <a:ea typeface="Calibri" panose="020F0502020204030204" pitchFamily="34" charset="0"/>
              </a:rPr>
              <a:t>Chứng minh EK//HF</a:t>
            </a:r>
            <a:endParaRPr lang="en-US" sz="28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arenR"/>
            </a:pPr>
            <a:r>
              <a:rPr lang="vi-VN" sz="2800" dirty="0">
                <a:solidFill>
                  <a:srgbClr val="000000"/>
                </a:solidFill>
                <a:latin typeface="Times New Roman" panose="02020603050405020304" pitchFamily="18" charset="0"/>
                <a:ea typeface="Calibri" panose="020F0502020204030204" pitchFamily="34" charset="0"/>
              </a:rPr>
              <a:t>Chứng minh EH = HK</a:t>
            </a:r>
            <a:endParaRPr lang="en-US" sz="28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arenR"/>
            </a:pPr>
            <a:r>
              <a:rPr lang="vi-VN" sz="2800" dirty="0">
                <a:solidFill>
                  <a:srgbClr val="000000"/>
                </a:solidFill>
                <a:latin typeface="Times New Roman" panose="02020603050405020304" pitchFamily="18" charset="0"/>
                <a:ea typeface="Calibri" panose="020F0502020204030204" pitchFamily="34" charset="0"/>
              </a:rPr>
              <a:t>Chứng minh HFKE là hình bình hành</a:t>
            </a:r>
            <a:endParaRPr lang="en-US" sz="28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arenR"/>
            </a:pPr>
            <a:r>
              <a:rPr lang="vi-VN" sz="2800" dirty="0">
                <a:solidFill>
                  <a:srgbClr val="000000"/>
                </a:solidFill>
                <a:latin typeface="Times New Roman" panose="02020603050405020304" pitchFamily="18" charset="0"/>
                <a:ea typeface="Calibri" panose="020F0502020204030204" pitchFamily="34" charset="0"/>
              </a:rPr>
              <a:t>Chứng minh AK = HC</a:t>
            </a:r>
            <a:endParaRPr lang="en-US" sz="28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arenR"/>
            </a:pPr>
            <a:r>
              <a:rPr lang="vi-VN"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2987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7696200" cy="2246769"/>
          </a:xfrm>
          <a:prstGeom prst="rect">
            <a:avLst/>
          </a:prstGeom>
          <a:noFill/>
        </p:spPr>
        <p:txBody>
          <a:bodyPr wrap="square" rtlCol="0">
            <a:spAutoFit/>
          </a:bodyPr>
          <a:lstStyle/>
          <a:p>
            <a:r>
              <a:rPr lang="vi-VN" sz="2800" b="1" dirty="0" smtClean="0">
                <a:latin typeface="+mj-lt"/>
              </a:rPr>
              <a:t>Bài 2 ( bài 3.20- SGK)</a:t>
            </a:r>
            <a:r>
              <a:rPr lang="vi-VN" sz="2800" dirty="0" smtClean="0">
                <a:latin typeface="+mj-lt"/>
              </a:rPr>
              <a:t>: Cho hình bình hành ABCD. Lấy điểm M thuộc cạnh AB và điểm N thuộc cạnh CD sao cho AM = CN. Chứng minh rằng: </a:t>
            </a:r>
          </a:p>
          <a:p>
            <a:r>
              <a:rPr lang="vi-VN" sz="2800" dirty="0" smtClean="0">
                <a:latin typeface="+mj-lt"/>
              </a:rPr>
              <a:t>a) AN = CM</a:t>
            </a:r>
          </a:p>
          <a:p>
            <a:r>
              <a:rPr lang="vi-VN" sz="2800" dirty="0" smtClean="0">
                <a:latin typeface="+mj-lt"/>
              </a:rPr>
              <a:t>b) Góc AMC bằng góc ANC</a:t>
            </a:r>
            <a:endParaRPr lang="en-US" sz="2800" dirty="0">
              <a:latin typeface="+mj-lt"/>
            </a:endParaRPr>
          </a:p>
        </p:txBody>
      </p:sp>
    </p:spTree>
    <p:extLst>
      <p:ext uri="{BB962C8B-B14F-4D97-AF65-F5344CB8AC3E}">
        <p14:creationId xmlns:p14="http://schemas.microsoft.com/office/powerpoint/2010/main" val="10612734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610600" cy="1815882"/>
          </a:xfrm>
          <a:prstGeom prst="rect">
            <a:avLst/>
          </a:prstGeom>
          <a:noFill/>
        </p:spPr>
        <p:txBody>
          <a:bodyPr wrap="square" rtlCol="0">
            <a:spAutoFit/>
          </a:bodyPr>
          <a:lstStyle/>
          <a:p>
            <a:r>
              <a:rPr lang="vi-VN" sz="2800" b="1" dirty="0">
                <a:latin typeface="+mj-lt"/>
              </a:rPr>
              <a:t>Bài </a:t>
            </a:r>
            <a:r>
              <a:rPr lang="vi-VN" sz="2800" b="1" dirty="0" smtClean="0">
                <a:latin typeface="+mj-lt"/>
              </a:rPr>
              <a:t>3 </a:t>
            </a:r>
            <a:r>
              <a:rPr lang="vi-VN" sz="2800" b="1" dirty="0">
                <a:latin typeface="+mj-lt"/>
              </a:rPr>
              <a:t>( bài </a:t>
            </a:r>
            <a:r>
              <a:rPr lang="vi-VN" sz="2800" b="1" dirty="0" smtClean="0">
                <a:latin typeface="+mj-lt"/>
              </a:rPr>
              <a:t>3.22- </a:t>
            </a:r>
            <a:r>
              <a:rPr lang="vi-VN" sz="2800" b="1" dirty="0">
                <a:latin typeface="+mj-lt"/>
              </a:rPr>
              <a:t>SGK)</a:t>
            </a:r>
            <a:r>
              <a:rPr lang="vi-VN" sz="2800" dirty="0">
                <a:latin typeface="+mj-lt"/>
              </a:rPr>
              <a:t>: Cho hình bình hành </a:t>
            </a:r>
            <a:r>
              <a:rPr lang="vi-VN" sz="2800" dirty="0" smtClean="0">
                <a:latin typeface="+mj-lt"/>
              </a:rPr>
              <a:t>ABCD có AB = 3cm, AD = 5cm.</a:t>
            </a:r>
          </a:p>
          <a:p>
            <a:r>
              <a:rPr lang="vi-VN" sz="2800" dirty="0" smtClean="0">
                <a:latin typeface="+mj-lt"/>
              </a:rPr>
              <a:t>a) Hỏi  tia phân giác của góc A cắt cạnh CD hay cạnh BC?</a:t>
            </a:r>
          </a:p>
          <a:p>
            <a:r>
              <a:rPr lang="vi-VN" sz="2800" dirty="0" smtClean="0">
                <a:latin typeface="+mj-lt"/>
              </a:rPr>
              <a:t>b) Tính khoảng cách từ giao điểm đó đến điểm C</a:t>
            </a:r>
            <a:endParaRPr lang="en-US" sz="2800" dirty="0">
              <a:latin typeface="+mj-lt"/>
            </a:endParaRPr>
          </a:p>
        </p:txBody>
      </p:sp>
    </p:spTree>
    <p:extLst>
      <p:ext uri="{BB962C8B-B14F-4D97-AF65-F5344CB8AC3E}">
        <p14:creationId xmlns:p14="http://schemas.microsoft.com/office/powerpoint/2010/main" val="485265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534400" cy="4525963"/>
          </a:xfrm>
        </p:spPr>
        <p:txBody>
          <a:bodyPr>
            <a:normAutofit fontScale="25000" lnSpcReduction="20000"/>
          </a:bodyPr>
          <a:lstStyle/>
          <a:p>
            <a:pPr marL="0" indent="0">
              <a:buNone/>
            </a:pPr>
            <a:r>
              <a:rPr lang="en-US" sz="12800" b="1" dirty="0" err="1">
                <a:latin typeface="Times New Roman" pitchFamily="18" charset="0"/>
                <a:cs typeface="Times New Roman" pitchFamily="18" charset="0"/>
              </a:rPr>
              <a:t>Câu</a:t>
            </a:r>
            <a:r>
              <a:rPr lang="en-US" sz="12800" b="1" dirty="0">
                <a:latin typeface="Times New Roman" pitchFamily="18" charset="0"/>
                <a:cs typeface="Times New Roman" pitchFamily="18" charset="0"/>
              </a:rPr>
              <a:t> 3. Nam </a:t>
            </a:r>
            <a:r>
              <a:rPr lang="en-US" sz="12800" b="1" dirty="0" err="1">
                <a:latin typeface="Times New Roman" pitchFamily="18" charset="0"/>
                <a:cs typeface="Times New Roman" pitchFamily="18" charset="0"/>
              </a:rPr>
              <a:t>vẽ</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hình</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bình</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hành</a:t>
            </a:r>
            <a:r>
              <a:rPr lang="en-US" sz="12800" b="1" dirty="0">
                <a:latin typeface="Times New Roman" pitchFamily="18" charset="0"/>
                <a:cs typeface="Times New Roman" pitchFamily="18" charset="0"/>
              </a:rPr>
              <a:t> ABCD </a:t>
            </a:r>
            <a:r>
              <a:rPr lang="en-US" sz="12800" b="1" dirty="0" err="1">
                <a:latin typeface="Times New Roman" pitchFamily="18" charset="0"/>
                <a:cs typeface="Times New Roman" pitchFamily="18" charset="0"/>
              </a:rPr>
              <a:t>có</a:t>
            </a:r>
            <a:r>
              <a:rPr lang="en-US" sz="12800" b="1" dirty="0">
                <a:latin typeface="Times New Roman" pitchFamily="18" charset="0"/>
                <a:cs typeface="Times New Roman" pitchFamily="18" charset="0"/>
              </a:rPr>
              <a:t> AB = 5cm; BC = 3cm, </a:t>
            </a:r>
            <a:r>
              <a:rPr lang="en-US" sz="12800" b="1" dirty="0" err="1">
                <a:latin typeface="Times New Roman" pitchFamily="18" charset="0"/>
                <a:cs typeface="Times New Roman" pitchFamily="18" charset="0"/>
              </a:rPr>
              <a:t>các</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bước</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vẽ</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hình</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của</a:t>
            </a:r>
            <a:r>
              <a:rPr lang="en-US" sz="12800" b="1" dirty="0">
                <a:latin typeface="Times New Roman" pitchFamily="18" charset="0"/>
                <a:cs typeface="Times New Roman" pitchFamily="18" charset="0"/>
              </a:rPr>
              <a:t> Nam </a:t>
            </a:r>
            <a:r>
              <a:rPr lang="en-US" sz="12800" b="1" dirty="0" err="1">
                <a:latin typeface="Times New Roman" pitchFamily="18" charset="0"/>
                <a:cs typeface="Times New Roman" pitchFamily="18" charset="0"/>
              </a:rPr>
              <a:t>như</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sau</a:t>
            </a:r>
            <a:r>
              <a:rPr lang="en-US" sz="12800" b="1" dirty="0">
                <a:latin typeface="Times New Roman" pitchFamily="18" charset="0"/>
                <a:cs typeface="Times New Roman" pitchFamily="18" charset="0"/>
              </a:rPr>
              <a:t>: </a:t>
            </a:r>
            <a:endParaRPr lang="en-US" sz="12800" b="1" dirty="0" smtClean="0">
              <a:latin typeface="Times New Roman" pitchFamily="18" charset="0"/>
              <a:cs typeface="Times New Roman" pitchFamily="18" charset="0"/>
            </a:endParaRPr>
          </a:p>
          <a:p>
            <a:pPr marL="0" indent="0">
              <a:buNone/>
            </a:pP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     (1) </a:t>
            </a:r>
            <a:r>
              <a:rPr lang="en-US" sz="12800" b="1" dirty="0" err="1">
                <a:latin typeface="Times New Roman" pitchFamily="18" charset="0"/>
                <a:cs typeface="Times New Roman" pitchFamily="18" charset="0"/>
              </a:rPr>
              <a:t>Vẽ</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đường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thẳng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đi</a:t>
            </a:r>
            <a:r>
              <a:rPr lang="en-US" sz="12800" b="1" dirty="0">
                <a:latin typeface="Times New Roman" pitchFamily="18" charset="0"/>
                <a:cs typeface="Times New Roman" pitchFamily="18" charset="0"/>
              </a:rPr>
              <a:t> qua A </a:t>
            </a:r>
            <a:r>
              <a:rPr lang="en-US" sz="12800" b="1" dirty="0" err="1">
                <a:latin typeface="Times New Roman" pitchFamily="18" charset="0"/>
                <a:cs typeface="Times New Roman" pitchFamily="18" charset="0"/>
              </a:rPr>
              <a:t>và</a:t>
            </a:r>
            <a:r>
              <a:rPr lang="en-US" sz="12800" b="1" dirty="0">
                <a:latin typeface="Times New Roman" pitchFamily="18" charset="0"/>
                <a:cs typeface="Times New Roman" pitchFamily="18" charset="0"/>
              </a:rPr>
              <a:t> song </a:t>
            </a:r>
            <a:r>
              <a:rPr lang="en-US" sz="12800" b="1" dirty="0" err="1">
                <a:latin typeface="Times New Roman" pitchFamily="18" charset="0"/>
                <a:cs typeface="Times New Roman" pitchFamily="18" charset="0"/>
              </a:rPr>
              <a:t>song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với</a:t>
            </a:r>
            <a:r>
              <a:rPr lang="en-US" sz="12800" b="1" dirty="0">
                <a:latin typeface="Times New Roman" pitchFamily="18" charset="0"/>
                <a:cs typeface="Times New Roman" pitchFamily="18" charset="0"/>
              </a:rPr>
              <a:t> BC, </a:t>
            </a:r>
            <a:r>
              <a:rPr lang="en-US" sz="12800" b="1" dirty="0" err="1">
                <a:latin typeface="Times New Roman" pitchFamily="18" charset="0"/>
                <a:cs typeface="Times New Roman" pitchFamily="18" charset="0"/>
              </a:rPr>
              <a:t>đường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thẳng</a:t>
            </a:r>
            <a:r>
              <a:rPr lang="en-US" sz="12800" b="1" dirty="0">
                <a:latin typeface="Times New Roman" pitchFamily="18" charset="0"/>
                <a:cs typeface="Times New Roman" pitchFamily="18" charset="0"/>
              </a:rPr>
              <a:t> qua C </a:t>
            </a:r>
            <a:r>
              <a:rPr lang="en-US" sz="12800" b="1" dirty="0" err="1">
                <a:latin typeface="Times New Roman" pitchFamily="18" charset="0"/>
                <a:cs typeface="Times New Roman" pitchFamily="18" charset="0"/>
              </a:rPr>
              <a:t>và</a:t>
            </a:r>
            <a:r>
              <a:rPr lang="en-US" sz="12800" b="1" dirty="0">
                <a:latin typeface="Times New Roman" pitchFamily="18" charset="0"/>
                <a:cs typeface="Times New Roman" pitchFamily="18" charset="0"/>
              </a:rPr>
              <a:t> song </a:t>
            </a:r>
            <a:r>
              <a:rPr lang="en-US" sz="12800" b="1" dirty="0" err="1">
                <a:latin typeface="Times New Roman" pitchFamily="18" charset="0"/>
                <a:cs typeface="Times New Roman" pitchFamily="18" charset="0"/>
              </a:rPr>
              <a:t>song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với</a:t>
            </a:r>
            <a:r>
              <a:rPr lang="en-US" sz="12800" b="1" dirty="0">
                <a:latin typeface="Times New Roman" pitchFamily="18" charset="0"/>
                <a:cs typeface="Times New Roman" pitchFamily="18" charset="0"/>
              </a:rPr>
              <a:t> AB. </a:t>
            </a:r>
            <a:r>
              <a:rPr lang="en-US" sz="12800" b="1" dirty="0" err="1">
                <a:latin typeface="Times New Roman" pitchFamily="18" charset="0"/>
                <a:cs typeface="Times New Roman" pitchFamily="18" charset="0"/>
              </a:rPr>
              <a:t>Hai</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đường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thẳng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này</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cắt</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nhau</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tại</a:t>
            </a:r>
            <a:r>
              <a:rPr lang="en-US" sz="12800" b="1" dirty="0">
                <a:latin typeface="Times New Roman" pitchFamily="18" charset="0"/>
                <a:cs typeface="Times New Roman" pitchFamily="18" charset="0"/>
              </a:rPr>
              <a:t> D, ta </a:t>
            </a:r>
            <a:r>
              <a:rPr lang="en-US" sz="12800" b="1" dirty="0" err="1">
                <a:latin typeface="Times New Roman" pitchFamily="18" charset="0"/>
                <a:cs typeface="Times New Roman" pitchFamily="18" charset="0"/>
              </a:rPr>
              <a:t>được</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hình</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bình</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hành</a:t>
            </a:r>
            <a:r>
              <a:rPr lang="en-US" sz="12800" b="1" dirty="0">
                <a:latin typeface="Times New Roman" pitchFamily="18" charset="0"/>
                <a:cs typeface="Times New Roman" pitchFamily="18" charset="0"/>
              </a:rPr>
              <a:t> ABCD. </a:t>
            </a:r>
          </a:p>
          <a:p>
            <a:pPr marL="0" indent="0">
              <a:buNone/>
            </a:pPr>
            <a:r>
              <a:rPr lang="en-US" sz="12800" b="1" dirty="0" smtClean="0">
                <a:latin typeface="Times New Roman" pitchFamily="18" charset="0"/>
                <a:cs typeface="Times New Roman" pitchFamily="18" charset="0"/>
              </a:rPr>
              <a:t>      (2) </a:t>
            </a:r>
            <a:r>
              <a:rPr lang="en-US" sz="12800" b="1" dirty="0" err="1">
                <a:latin typeface="Times New Roman" pitchFamily="18" charset="0"/>
                <a:cs typeface="Times New Roman" pitchFamily="18" charset="0"/>
              </a:rPr>
              <a:t>Vẽ</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đoạn</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thẳng</a:t>
            </a:r>
            <a:r>
              <a:rPr lang="en-US" sz="12800" b="1" dirty="0">
                <a:latin typeface="Times New Roman" pitchFamily="18" charset="0"/>
                <a:cs typeface="Times New Roman" pitchFamily="18" charset="0"/>
              </a:rPr>
              <a:t> AB = </a:t>
            </a:r>
            <a:r>
              <a:rPr lang="en-US" sz="12800" b="1" dirty="0" smtClean="0">
                <a:latin typeface="Times New Roman" pitchFamily="18" charset="0"/>
                <a:cs typeface="Times New Roman" pitchFamily="18" charset="0"/>
              </a:rPr>
              <a:t>5cm.</a:t>
            </a:r>
            <a:endParaRPr lang="en-US" sz="12800" b="1" dirty="0">
              <a:latin typeface="Times New Roman" pitchFamily="18" charset="0"/>
              <a:cs typeface="Times New Roman" pitchFamily="18" charset="0"/>
            </a:endParaRPr>
          </a:p>
          <a:p>
            <a:pPr marL="0" indent="0">
              <a:buNone/>
            </a:pPr>
            <a:r>
              <a:rPr lang="en-US" sz="12800" b="1" dirty="0" smtClean="0">
                <a:latin typeface="Times New Roman" pitchFamily="18" charset="0"/>
                <a:cs typeface="Times New Roman" pitchFamily="18" charset="0"/>
              </a:rPr>
              <a:t>      (3) </a:t>
            </a:r>
            <a:r>
              <a:rPr lang="en-US" sz="12800" b="1" dirty="0" err="1">
                <a:latin typeface="Times New Roman" pitchFamily="18" charset="0"/>
                <a:cs typeface="Times New Roman" pitchFamily="18" charset="0"/>
              </a:rPr>
              <a:t>Vẽ</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đường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thẳng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đi</a:t>
            </a:r>
            <a:r>
              <a:rPr lang="en-US" sz="12800" b="1" dirty="0">
                <a:latin typeface="Times New Roman" pitchFamily="18" charset="0"/>
                <a:cs typeface="Times New Roman" pitchFamily="18" charset="0"/>
              </a:rPr>
              <a:t> qua B. </a:t>
            </a:r>
            <a:r>
              <a:rPr lang="en-US" sz="12800" b="1" dirty="0" err="1">
                <a:latin typeface="Times New Roman" pitchFamily="18" charset="0"/>
                <a:cs typeface="Times New Roman" pitchFamily="18" charset="0"/>
              </a:rPr>
              <a:t>Trên</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đường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thẳng</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đó</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lấy</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điểm</a:t>
            </a:r>
            <a:r>
              <a:rPr lang="en-US" sz="12800" b="1" dirty="0">
                <a:latin typeface="Times New Roman" pitchFamily="18" charset="0"/>
                <a:cs typeface="Times New Roman" pitchFamily="18" charset="0"/>
              </a:rPr>
              <a:t> C </a:t>
            </a:r>
            <a:r>
              <a:rPr lang="en-US" sz="12800" b="1" dirty="0" err="1">
                <a:latin typeface="Times New Roman" pitchFamily="18" charset="0"/>
                <a:cs typeface="Times New Roman" pitchFamily="18" charset="0"/>
              </a:rPr>
              <a:t>sao</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cho</a:t>
            </a:r>
            <a:r>
              <a:rPr lang="en-US" sz="12800" b="1" dirty="0">
                <a:latin typeface="Times New Roman" pitchFamily="18" charset="0"/>
                <a:cs typeface="Times New Roman" pitchFamily="18" charset="0"/>
              </a:rPr>
              <a:t> BC = 3cm</a:t>
            </a:r>
            <a:r>
              <a:rPr lang="en-US" sz="12800" b="1" dirty="0" smtClean="0">
                <a:latin typeface="Times New Roman" pitchFamily="18" charset="0"/>
                <a:cs typeface="Times New Roman" pitchFamily="18" charset="0"/>
              </a:rPr>
              <a:t>.</a:t>
            </a:r>
          </a:p>
          <a:p>
            <a:pPr marL="0" indent="0">
              <a:buNone/>
            </a:pPr>
            <a:endParaRPr lang="en-US" sz="12800" b="1" dirty="0">
              <a:latin typeface="Times New Roman" pitchFamily="18" charset="0"/>
              <a:cs typeface="Times New Roman" pitchFamily="18" charset="0"/>
            </a:endParaRPr>
          </a:p>
          <a:p>
            <a:pPr marL="0" indent="0">
              <a:buNone/>
            </a:pPr>
            <a:r>
              <a:rPr lang="en-US" sz="12800" b="1" dirty="0" err="1" smtClean="0">
                <a:latin typeface="Times New Roman" pitchFamily="18" charset="0"/>
                <a:cs typeface="Times New Roman" pitchFamily="18" charset="0"/>
              </a:rPr>
              <a:t>Sắp</a:t>
            </a:r>
            <a:r>
              <a:rPr lang="en-US" sz="12800" b="1" dirty="0" smtClean="0">
                <a:latin typeface="Times New Roman" pitchFamily="18" charset="0"/>
                <a:cs typeface="Times New Roman" pitchFamily="18" charset="0"/>
              </a:rPr>
              <a:t> </a:t>
            </a:r>
            <a:r>
              <a:rPr lang="en-US" sz="12800" b="1" dirty="0" err="1">
                <a:latin typeface="Times New Roman" pitchFamily="18" charset="0"/>
                <a:cs typeface="Times New Roman" pitchFamily="18" charset="0"/>
              </a:rPr>
              <a:t>xếp</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hợp</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lý</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trình</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tự</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các</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bước</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vẽ</a:t>
            </a:r>
            <a:r>
              <a:rPr lang="en-US" sz="12800" b="1" dirty="0">
                <a:latin typeface="Times New Roman" pitchFamily="18" charset="0"/>
                <a:cs typeface="Times New Roman" pitchFamily="18" charset="0"/>
              </a:rPr>
              <a:t> </a:t>
            </a:r>
            <a:r>
              <a:rPr lang="en-US" sz="12800" b="1" dirty="0" err="1">
                <a:latin typeface="Times New Roman" pitchFamily="18" charset="0"/>
                <a:cs typeface="Times New Roman" pitchFamily="18" charset="0"/>
              </a:rPr>
              <a:t>của</a:t>
            </a:r>
            <a:r>
              <a:rPr lang="en-US" sz="12800" b="1" dirty="0">
                <a:latin typeface="Times New Roman" pitchFamily="18" charset="0"/>
                <a:cs typeface="Times New Roman" pitchFamily="18" charset="0"/>
              </a:rPr>
              <a:t> Nam </a:t>
            </a:r>
            <a:r>
              <a:rPr lang="en-US" sz="12800" b="1" dirty="0" err="1">
                <a:latin typeface="Times New Roman" pitchFamily="18" charset="0"/>
                <a:cs typeface="Times New Roman" pitchFamily="18" charset="0"/>
              </a:rPr>
              <a:t>là</a:t>
            </a:r>
            <a:r>
              <a:rPr lang="en-US" sz="12800" b="1" dirty="0">
                <a:latin typeface="Times New Roman" pitchFamily="18" charset="0"/>
                <a:cs typeface="Times New Roman" pitchFamily="18" charset="0"/>
              </a:rPr>
              <a:t>: </a:t>
            </a:r>
            <a:endParaRPr lang="en-US" sz="12800" b="1" dirty="0" smtClean="0">
              <a:latin typeface="Times New Roman" pitchFamily="18" charset="0"/>
              <a:cs typeface="Times New Roman" pitchFamily="18" charset="0"/>
            </a:endParaRPr>
          </a:p>
          <a:p>
            <a:pPr marL="0" indent="0">
              <a:buNone/>
            </a:pPr>
            <a:r>
              <a:rPr lang="en-US" sz="12800" b="1" dirty="0" smtClean="0">
                <a:latin typeface="Times New Roman" pitchFamily="18" charset="0"/>
                <a:cs typeface="Times New Roman" pitchFamily="18" charset="0"/>
              </a:rPr>
              <a:t>         A</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 (2) – (3) – (1)             B</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(2) </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(1) </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(3) </a:t>
            </a:r>
            <a:endParaRPr lang="en-US" sz="12800" b="1" dirty="0">
              <a:latin typeface="Times New Roman" pitchFamily="18" charset="0"/>
              <a:cs typeface="Times New Roman" pitchFamily="18" charset="0"/>
            </a:endParaRPr>
          </a:p>
          <a:p>
            <a:pPr marL="0" indent="0">
              <a:buNone/>
            </a:pPr>
            <a:r>
              <a:rPr lang="en-US" sz="12800" b="1" dirty="0" smtClean="0">
                <a:latin typeface="Times New Roman" pitchFamily="18" charset="0"/>
                <a:cs typeface="Times New Roman" pitchFamily="18" charset="0"/>
              </a:rPr>
              <a:t>         C</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(1) </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(2) </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(3)              D</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(3) </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(2) </a:t>
            </a:r>
            <a:r>
              <a:rPr lang="en-US" sz="12800" b="1" dirty="0">
                <a:latin typeface="Times New Roman" pitchFamily="18" charset="0"/>
                <a:cs typeface="Times New Roman" pitchFamily="18" charset="0"/>
              </a:rPr>
              <a:t>– </a:t>
            </a:r>
            <a:r>
              <a:rPr lang="en-US" sz="12800" b="1" dirty="0" smtClean="0">
                <a:latin typeface="Times New Roman" pitchFamily="18" charset="0"/>
                <a:cs typeface="Times New Roman" pitchFamily="18" charset="0"/>
              </a:rPr>
              <a:t>(1)</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4" name="Oval 53"/>
          <p:cNvSpPr>
            <a:spLocks noChangeArrowheads="1"/>
          </p:cNvSpPr>
          <p:nvPr/>
        </p:nvSpPr>
        <p:spPr bwMode="auto">
          <a:xfrm>
            <a:off x="1338262" y="5943600"/>
            <a:ext cx="566738" cy="533400"/>
          </a:xfrm>
          <a:prstGeom prst="ellipse">
            <a:avLst/>
          </a:prstGeom>
          <a:noFill/>
          <a:ln w="28575">
            <a:solidFill>
              <a:srgbClr val="FF0000"/>
            </a:solidFill>
            <a:round/>
            <a:headEnd/>
            <a:tailEnd/>
          </a:ln>
        </p:spPr>
        <p:txBody>
          <a:bodyPr wrap="none" anchor="ctr"/>
          <a:lstStyle/>
          <a:p>
            <a:endParaRPr lang="en-US">
              <a:latin typeface="Arial" charset="0"/>
            </a:endParaRPr>
          </a:p>
        </p:txBody>
      </p:sp>
    </p:spTree>
    <p:extLst>
      <p:ext uri="{BB962C8B-B14F-4D97-AF65-F5344CB8AC3E}">
        <p14:creationId xmlns:p14="http://schemas.microsoft.com/office/powerpoint/2010/main" val="9360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458200" cy="2677656"/>
          </a:xfrm>
          <a:prstGeom prst="rect">
            <a:avLst/>
          </a:prstGeom>
          <a:noFill/>
        </p:spPr>
        <p:txBody>
          <a:bodyPr wrap="square" rtlCol="0">
            <a:spAutoFit/>
          </a:bodyPr>
          <a:lstStyle/>
          <a:p>
            <a:r>
              <a:rPr lang="vi-VN" sz="2800" b="1" dirty="0">
                <a:latin typeface="+mj-lt"/>
              </a:rPr>
              <a:t>Bài </a:t>
            </a:r>
            <a:r>
              <a:rPr lang="vi-VN" sz="2800" b="1" dirty="0" smtClean="0">
                <a:latin typeface="+mj-lt"/>
              </a:rPr>
              <a:t>4 </a:t>
            </a:r>
            <a:r>
              <a:rPr lang="vi-VN" sz="2800" b="1" dirty="0">
                <a:latin typeface="+mj-lt"/>
              </a:rPr>
              <a:t>( bài </a:t>
            </a:r>
            <a:r>
              <a:rPr lang="vi-VN" sz="2800" b="1" dirty="0" smtClean="0">
                <a:latin typeface="+mj-lt"/>
              </a:rPr>
              <a:t>3.23- </a:t>
            </a:r>
            <a:r>
              <a:rPr lang="vi-VN" sz="2800" b="1" dirty="0">
                <a:latin typeface="+mj-lt"/>
              </a:rPr>
              <a:t>SGK)</a:t>
            </a:r>
            <a:r>
              <a:rPr lang="vi-VN" sz="2800" dirty="0">
                <a:latin typeface="+mj-lt"/>
              </a:rPr>
              <a:t>: Cho hình bình hành </a:t>
            </a:r>
            <a:r>
              <a:rPr lang="vi-VN" sz="2800" dirty="0" smtClean="0">
                <a:latin typeface="+mj-lt"/>
              </a:rPr>
              <a:t>ABCD. Lấy điểm E sao cho B là trung điểm của AE, lấy điểm F sao cho C là trung điểm của DF. Chứng minh rằng: </a:t>
            </a:r>
          </a:p>
          <a:p>
            <a:r>
              <a:rPr lang="vi-VN" sz="2800" dirty="0" smtClean="0">
                <a:latin typeface="+mj-lt"/>
              </a:rPr>
              <a:t>a) Hai tứ giác AEFD, ABFC là những hình bình hành.</a:t>
            </a:r>
          </a:p>
          <a:p>
            <a:r>
              <a:rPr lang="vi-VN" sz="2800" dirty="0" smtClean="0">
                <a:latin typeface="+mj-lt"/>
              </a:rPr>
              <a:t>b) Các trung điểm của ba đoạn thẳng AF, DE, BC trùng nhau.</a:t>
            </a:r>
            <a:endParaRPr lang="en-US" sz="2800" dirty="0">
              <a:latin typeface="+mj-lt"/>
            </a:endParaRPr>
          </a:p>
        </p:txBody>
      </p:sp>
    </p:spTree>
    <p:extLst>
      <p:ext uri="{BB962C8B-B14F-4D97-AF65-F5344CB8AC3E}">
        <p14:creationId xmlns:p14="http://schemas.microsoft.com/office/powerpoint/2010/main" val="26510027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533400"/>
            <a:ext cx="8534400" cy="2554545"/>
          </a:xfrm>
          <a:prstGeom prst="rect">
            <a:avLst/>
          </a:prstGeom>
        </p:spPr>
        <p:txBody>
          <a:bodyPr wrap="square">
            <a:spAutoFit/>
          </a:bodyPr>
          <a:lstStyle/>
          <a:p>
            <a:r>
              <a:rPr lang="vi-VN" sz="3200" b="1" dirty="0" smtClean="0">
                <a:solidFill>
                  <a:srgbClr val="333333"/>
                </a:solidFill>
                <a:latin typeface="Times New Roman" panose="02020603050405020304" pitchFamily="18" charset="0"/>
                <a:ea typeface="Times New Roman" panose="02020603050405020304" pitchFamily="18" charset="0"/>
              </a:rPr>
              <a:t>Bài 5:</a:t>
            </a:r>
            <a:r>
              <a:rPr lang="vi-VN" sz="3200" dirty="0" smtClean="0">
                <a:solidFill>
                  <a:srgbClr val="333333"/>
                </a:solidFill>
                <a:latin typeface="Times New Roman" panose="02020603050405020304" pitchFamily="18" charset="0"/>
                <a:ea typeface="Times New Roman" panose="02020603050405020304" pitchFamily="18" charset="0"/>
              </a:rPr>
              <a:t> </a:t>
            </a:r>
            <a:r>
              <a:rPr lang="en-US" sz="3200" dirty="0" err="1" smtClean="0">
                <a:solidFill>
                  <a:srgbClr val="333333"/>
                </a:solidFill>
                <a:latin typeface="Times New Roman" panose="02020603050405020304" pitchFamily="18" charset="0"/>
                <a:ea typeface="Times New Roman" panose="02020603050405020304" pitchFamily="18" charset="0"/>
              </a:rPr>
              <a:t>Bạn</a:t>
            </a:r>
            <a:r>
              <a:rPr lang="en-US" sz="3200" dirty="0" smtClean="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Hoa</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vẽ</a:t>
            </a:r>
            <a:r>
              <a:rPr lang="en-US" sz="3200" dirty="0">
                <a:solidFill>
                  <a:srgbClr val="333333"/>
                </a:solidFill>
                <a:latin typeface="Times New Roman" panose="02020603050405020304" pitchFamily="18" charset="0"/>
                <a:ea typeface="Times New Roman" panose="02020603050405020304" pitchFamily="18" charset="0"/>
              </a:rPr>
              <a:t> tam </a:t>
            </a:r>
            <a:r>
              <a:rPr lang="en-US" sz="3200" dirty="0" err="1">
                <a:solidFill>
                  <a:srgbClr val="333333"/>
                </a:solidFill>
                <a:latin typeface="Times New Roman" panose="02020603050405020304" pitchFamily="18" charset="0"/>
                <a:ea typeface="Times New Roman" panose="02020603050405020304" pitchFamily="18" charset="0"/>
              </a:rPr>
              <a:t>giác</a:t>
            </a:r>
            <a:r>
              <a:rPr lang="en-US" sz="3200" dirty="0">
                <a:solidFill>
                  <a:srgbClr val="333333"/>
                </a:solidFill>
                <a:latin typeface="Times New Roman" panose="02020603050405020304" pitchFamily="18" charset="0"/>
                <a:ea typeface="Times New Roman" panose="02020603050405020304" pitchFamily="18" charset="0"/>
              </a:rPr>
              <a:t> ABC </a:t>
            </a:r>
            <a:r>
              <a:rPr lang="en-US" sz="3200" dirty="0" err="1">
                <a:solidFill>
                  <a:srgbClr val="333333"/>
                </a:solidFill>
                <a:latin typeface="Times New Roman" panose="02020603050405020304" pitchFamily="18" charset="0"/>
                <a:ea typeface="Times New Roman" panose="02020603050405020304" pitchFamily="18" charset="0"/>
              </a:rPr>
              <a:t>lên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tờ</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giấy</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sau</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dó</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cắt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một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phần</a:t>
            </a:r>
            <a:r>
              <a:rPr lang="en-US" sz="3200" dirty="0">
                <a:solidFill>
                  <a:srgbClr val="333333"/>
                </a:solidFill>
                <a:latin typeface="Times New Roman" panose="02020603050405020304" pitchFamily="18" charset="0"/>
                <a:ea typeface="Times New Roman" panose="02020603050405020304" pitchFamily="18" charset="0"/>
              </a:rPr>
              <a:t> tam </a:t>
            </a:r>
            <a:r>
              <a:rPr lang="en-US" sz="3200" dirty="0" err="1">
                <a:solidFill>
                  <a:srgbClr val="333333"/>
                </a:solidFill>
                <a:latin typeface="Times New Roman" panose="02020603050405020304" pitchFamily="18" charset="0"/>
                <a:ea typeface="Times New Roman" panose="02020603050405020304" pitchFamily="18" charset="0"/>
              </a:rPr>
              <a:t>giác</a:t>
            </a:r>
            <a:r>
              <a:rPr lang="en-US" sz="3200" dirty="0">
                <a:solidFill>
                  <a:srgbClr val="333333"/>
                </a:solidFill>
                <a:latin typeface="Times New Roman" panose="02020603050405020304" pitchFamily="18" charset="0"/>
                <a:ea typeface="Times New Roman" panose="02020603050405020304" pitchFamily="18" charset="0"/>
              </a:rPr>
              <a:t> ở </a:t>
            </a:r>
            <a:r>
              <a:rPr lang="en-US" sz="3200" dirty="0" err="1">
                <a:solidFill>
                  <a:srgbClr val="333333"/>
                </a:solidFill>
                <a:latin typeface="Times New Roman" panose="02020603050405020304" pitchFamily="18" charset="0"/>
                <a:ea typeface="Times New Roman" panose="02020603050405020304" pitchFamily="18" charset="0"/>
              </a:rPr>
              <a:t>phía</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góc</a:t>
            </a:r>
            <a:r>
              <a:rPr lang="en-US" sz="3200" dirty="0">
                <a:solidFill>
                  <a:srgbClr val="333333"/>
                </a:solidFill>
                <a:latin typeface="Times New Roman" panose="02020603050405020304" pitchFamily="18" charset="0"/>
                <a:ea typeface="Times New Roman" panose="02020603050405020304" pitchFamily="18" charset="0"/>
              </a:rPr>
              <a:t> C (</a:t>
            </a:r>
            <a:r>
              <a:rPr lang="en-US" sz="3200" dirty="0" err="1">
                <a:solidFill>
                  <a:srgbClr val="333333"/>
                </a:solidFill>
                <a:latin typeface="Times New Roman" panose="02020603050405020304" pitchFamily="18" charset="0"/>
                <a:ea typeface="Times New Roman" panose="02020603050405020304" pitchFamily="18" charset="0"/>
              </a:rPr>
              <a:t>Hình</a:t>
            </a:r>
            <a:r>
              <a:rPr lang="en-US" sz="3200" dirty="0">
                <a:solidFill>
                  <a:srgbClr val="333333"/>
                </a:solidFill>
                <a:latin typeface="Times New Roman" panose="02020603050405020304" pitchFamily="18" charset="0"/>
                <a:ea typeface="Times New Roman" panose="02020603050405020304" pitchFamily="18" charset="0"/>
              </a:rPr>
              <a:t> 44). </a:t>
            </a:r>
            <a:r>
              <a:rPr lang="en-US" sz="3200" dirty="0" err="1">
                <a:solidFill>
                  <a:srgbClr val="333333"/>
                </a:solidFill>
                <a:latin typeface="Times New Roman" panose="02020603050405020304" pitchFamily="18" charset="0"/>
                <a:ea typeface="Times New Roman" panose="02020603050405020304" pitchFamily="18" charset="0"/>
              </a:rPr>
              <a:t>Bạn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Hoa</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đố</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bạn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Hùng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Không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vẽ</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lại</a:t>
            </a:r>
            <a:r>
              <a:rPr lang="en-US" sz="3200" dirty="0">
                <a:solidFill>
                  <a:srgbClr val="333333"/>
                </a:solidFill>
                <a:latin typeface="Times New Roman" panose="02020603050405020304" pitchFamily="18" charset="0"/>
                <a:ea typeface="Times New Roman" panose="02020603050405020304" pitchFamily="18" charset="0"/>
              </a:rPr>
              <a:t> tam </a:t>
            </a:r>
            <a:r>
              <a:rPr lang="en-US" sz="3200" dirty="0" err="1">
                <a:solidFill>
                  <a:srgbClr val="333333"/>
                </a:solidFill>
                <a:latin typeface="Times New Roman" panose="02020603050405020304" pitchFamily="18" charset="0"/>
                <a:ea typeface="Times New Roman" panose="02020603050405020304" pitchFamily="18" charset="0"/>
              </a:rPr>
              <a:t>giác</a:t>
            </a:r>
            <a:r>
              <a:rPr lang="en-US" sz="3200" dirty="0">
                <a:solidFill>
                  <a:srgbClr val="333333"/>
                </a:solidFill>
                <a:latin typeface="Times New Roman" panose="02020603050405020304" pitchFamily="18" charset="0"/>
                <a:ea typeface="Times New Roman" panose="02020603050405020304" pitchFamily="18" charset="0"/>
              </a:rPr>
              <a:t> ABC, </a:t>
            </a:r>
            <a:r>
              <a:rPr lang="en-US" sz="3200" dirty="0" err="1">
                <a:solidFill>
                  <a:srgbClr val="333333"/>
                </a:solidFill>
                <a:latin typeface="Times New Roman" panose="02020603050405020304" pitchFamily="18" charset="0"/>
                <a:ea typeface="Times New Roman" panose="02020603050405020304" pitchFamily="18" charset="0"/>
              </a:rPr>
              <a:t>làm</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thế</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nào</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tính</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được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độ</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dài</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các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đoạn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thẳng</a:t>
            </a:r>
            <a:r>
              <a:rPr lang="en-US" sz="3200" dirty="0">
                <a:solidFill>
                  <a:srgbClr val="333333"/>
                </a:solidFill>
                <a:latin typeface="Times New Roman" panose="02020603050405020304" pitchFamily="18" charset="0"/>
                <a:ea typeface="Times New Roman" panose="02020603050405020304" pitchFamily="18" charset="0"/>
              </a:rPr>
              <a:t> AC, BC </a:t>
            </a:r>
            <a:r>
              <a:rPr lang="en-US" sz="3200" dirty="0" err="1">
                <a:solidFill>
                  <a:srgbClr val="333333"/>
                </a:solidFill>
                <a:latin typeface="Times New Roman" panose="02020603050405020304" pitchFamily="18" charset="0"/>
                <a:ea typeface="Times New Roman" panose="02020603050405020304" pitchFamily="18" charset="0"/>
              </a:rPr>
              <a:t>và</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số</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đo</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góc</a:t>
            </a:r>
            <a:r>
              <a:rPr lang="en-US" sz="3200" dirty="0">
                <a:solidFill>
                  <a:srgbClr val="333333"/>
                </a:solidFill>
                <a:latin typeface="Times New Roman" panose="02020603050405020304" pitchFamily="18" charset="0"/>
                <a:ea typeface="Times New Roman" panose="02020603050405020304" pitchFamily="18" charset="0"/>
              </a:rPr>
              <a:t> ACB</a:t>
            </a:r>
            <a:r>
              <a:rPr lang="en-US" sz="3200" dirty="0" smtClean="0">
                <a:solidFill>
                  <a:srgbClr val="333333"/>
                </a:solidFill>
                <a:latin typeface="Times New Roman" panose="02020603050405020304" pitchFamily="18" charset="0"/>
                <a:ea typeface="Times New Roman" panose="02020603050405020304" pitchFamily="18" charset="0"/>
              </a:rPr>
              <a:t>?</a:t>
            </a:r>
            <a:endParaRPr lang="vi-VN" sz="3200" dirty="0" smtClean="0">
              <a:solidFill>
                <a:srgbClr val="333333"/>
              </a:solidFill>
              <a:latin typeface="Times New Roman" panose="02020603050405020304" pitchFamily="18" charset="0"/>
              <a:ea typeface="Times New Roman" panose="02020603050405020304" pitchFamily="18" charset="0"/>
            </a:endParaRPr>
          </a:p>
        </p:txBody>
      </p:sp>
      <p:pic>
        <p:nvPicPr>
          <p:cNvPr id="12" name="Picture 2" descr="Giải bài tập 5 trang 108 sgk Toán 8 tập 1 CD"/>
          <p:cNvPicPr>
            <a:picLocks noChangeAspect="1" noChangeArrowheads="1"/>
          </p:cNvPicPr>
          <p:nvPr/>
        </p:nvPicPr>
        <p:blipFill>
          <a:blip r:embed="rId2">
            <a:extLst>
              <a:ext uri="{28A0092B-C50C-407E-A947-70E740481C1C}">
                <a14:useLocalDpi xmlns:a14="http://schemas.microsoft.com/office/drawing/2010/main" val="0"/>
              </a:ext>
            </a:extLst>
          </a:blip>
          <a:srcRect r="52798" b="2068"/>
          <a:stretch>
            <a:fillRect/>
          </a:stretch>
        </p:blipFill>
        <p:spPr bwMode="auto">
          <a:xfrm>
            <a:off x="406316" y="3279775"/>
            <a:ext cx="4775284"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2721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iải bài tập 5 trang 108 sgk Toán 8 tập 1 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902491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758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ha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56983"/>
            <a:ext cx="9488487" cy="718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3" name="AutoShape 5"/>
          <p:cNvSpPr>
            <a:spLocks noChangeArrowheads="1"/>
          </p:cNvSpPr>
          <p:nvPr/>
        </p:nvSpPr>
        <p:spPr bwMode="auto">
          <a:xfrm>
            <a:off x="1427598" y="7373"/>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4854" name="AutoShape 6"/>
          <p:cNvSpPr>
            <a:spLocks noChangeArrowheads="1"/>
          </p:cNvSpPr>
          <p:nvPr/>
        </p:nvSpPr>
        <p:spPr bwMode="auto">
          <a:xfrm>
            <a:off x="381000" y="2438400"/>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334855" name="AutoShape 7"/>
          <p:cNvSpPr>
            <a:spLocks noChangeArrowheads="1"/>
          </p:cNvSpPr>
          <p:nvPr/>
        </p:nvSpPr>
        <p:spPr bwMode="auto">
          <a:xfrm>
            <a:off x="1828800" y="4267200"/>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334856" name="AutoShape 8"/>
          <p:cNvSpPr>
            <a:spLocks noChangeArrowheads="1"/>
          </p:cNvSpPr>
          <p:nvPr/>
        </p:nvSpPr>
        <p:spPr bwMode="auto">
          <a:xfrm>
            <a:off x="5562600" y="5867400"/>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4857" name="AutoShape 9"/>
          <p:cNvSpPr>
            <a:spLocks noChangeArrowheads="1"/>
          </p:cNvSpPr>
          <p:nvPr/>
        </p:nvSpPr>
        <p:spPr bwMode="auto">
          <a:xfrm>
            <a:off x="6400800" y="6019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4858" name="AutoShape 10"/>
          <p:cNvSpPr>
            <a:spLocks noChangeArrowheads="1"/>
          </p:cNvSpPr>
          <p:nvPr/>
        </p:nvSpPr>
        <p:spPr bwMode="auto">
          <a:xfrm>
            <a:off x="7467600" y="4648200"/>
            <a:ext cx="428625"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4859" name="AutoShape 11"/>
          <p:cNvSpPr>
            <a:spLocks noChangeArrowheads="1"/>
          </p:cNvSpPr>
          <p:nvPr/>
        </p:nvSpPr>
        <p:spPr bwMode="auto">
          <a:xfrm>
            <a:off x="4495800" y="-19685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334860" name="AutoShape 12"/>
          <p:cNvSpPr>
            <a:spLocks noChangeArrowheads="1"/>
          </p:cNvSpPr>
          <p:nvPr/>
        </p:nvSpPr>
        <p:spPr bwMode="auto">
          <a:xfrm>
            <a:off x="8305800" y="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334861" name="AutoShape 13"/>
          <p:cNvSpPr>
            <a:spLocks noChangeArrowheads="1"/>
          </p:cNvSpPr>
          <p:nvPr/>
        </p:nvSpPr>
        <p:spPr bwMode="auto">
          <a:xfrm>
            <a:off x="3581400" y="6172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4862" name="AutoShape 14"/>
          <p:cNvSpPr>
            <a:spLocks noChangeArrowheads="1"/>
          </p:cNvSpPr>
          <p:nvPr/>
        </p:nvSpPr>
        <p:spPr bwMode="auto">
          <a:xfrm>
            <a:off x="8458200" y="41910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4863" name="AutoShape 15"/>
          <p:cNvSpPr>
            <a:spLocks noChangeArrowheads="1"/>
          </p:cNvSpPr>
          <p:nvPr/>
        </p:nvSpPr>
        <p:spPr bwMode="auto">
          <a:xfrm>
            <a:off x="4800600" y="3962400"/>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7360"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92087" y="3712532"/>
            <a:ext cx="3200400" cy="310515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67" name="AutoShape 19"/>
          <p:cNvSpPr>
            <a:spLocks noChangeArrowheads="1"/>
          </p:cNvSpPr>
          <p:nvPr/>
        </p:nvSpPr>
        <p:spPr bwMode="auto">
          <a:xfrm>
            <a:off x="609600" y="5791200"/>
            <a:ext cx="428625"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7364" name="Picture 8" descr="MAT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0338" y="5908675"/>
            <a:ext cx="10588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5"/>
          <p:cNvSpPr>
            <a:spLocks noChangeArrowheads="1"/>
          </p:cNvSpPr>
          <p:nvPr/>
        </p:nvSpPr>
        <p:spPr bwMode="auto">
          <a:xfrm>
            <a:off x="544861" y="847725"/>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AutoShape 5"/>
          <p:cNvSpPr>
            <a:spLocks noChangeArrowheads="1"/>
          </p:cNvSpPr>
          <p:nvPr/>
        </p:nvSpPr>
        <p:spPr bwMode="auto">
          <a:xfrm>
            <a:off x="8139112" y="847725"/>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334864" name="Picture 16" descr="DAIS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8331" y="4531986"/>
            <a:ext cx="2496344" cy="230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9"/>
          <p:cNvSpPr>
            <a:spLocks noChangeArrowheads="1"/>
          </p:cNvSpPr>
          <p:nvPr/>
        </p:nvSpPr>
        <p:spPr bwMode="auto">
          <a:xfrm>
            <a:off x="-12526" y="2984131"/>
            <a:ext cx="8799513" cy="1456792"/>
          </a:xfrm>
          <a:prstGeom prst="flowChartAlternateProcess">
            <a:avLst/>
          </a:prstGeom>
          <a:noFill/>
          <a:ln w="50800">
            <a:noFill/>
            <a:miter lim="800000"/>
            <a:headEnd/>
            <a:tailEnd/>
          </a:ln>
        </p:spPr>
        <p:txBody>
          <a:bodyPr wrap="none" anchor="ctr"/>
          <a:lstStyle/>
          <a:p>
            <a:pPr algn="ctr"/>
            <a:r>
              <a:rPr lang="en-US" sz="2800" b="1">
                <a:solidFill>
                  <a:srgbClr val="FFCC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TRÂN THÀNH CẢM ƠN CÁC THẦY CÔ GIÁO </a:t>
            </a:r>
          </a:p>
          <a:p>
            <a:pPr algn="ctr"/>
            <a:r>
              <a:rPr lang="en-US" sz="2800" b="1">
                <a:solidFill>
                  <a:srgbClr val="FF0000"/>
                </a:solidFill>
                <a:latin typeface="Times New Roman" pitchFamily="18" charset="0"/>
                <a:cs typeface="Times New Roman" pitchFamily="18" charset="0"/>
              </a:rPr>
              <a:t>VÀ CÁC EM HỌC SINH ĐÃ THAM DỰ TIẾT HỌC!</a:t>
            </a:r>
          </a:p>
        </p:txBody>
      </p:sp>
    </p:spTree>
    <p:extLst>
      <p:ext uri="{BB962C8B-B14F-4D97-AF65-F5344CB8AC3E}">
        <p14:creationId xmlns:p14="http://schemas.microsoft.com/office/powerpoint/2010/main" val="3345062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334853"/>
                                        </p:tgtEl>
                                        <p:attrNameLst>
                                          <p:attrName>style.visibility</p:attrName>
                                        </p:attrNameLst>
                                      </p:cBhvr>
                                      <p:to>
                                        <p:strVal val="visible"/>
                                      </p:to>
                                    </p:set>
                                    <p:anim calcmode="lin" valueType="num">
                                      <p:cBhvr>
                                        <p:cTn id="7" dur="1000" fill="hold"/>
                                        <p:tgtEl>
                                          <p:spTgt spid="334853"/>
                                        </p:tgtEl>
                                        <p:attrNameLst>
                                          <p:attrName>ppt_w</p:attrName>
                                        </p:attrNameLst>
                                      </p:cBhvr>
                                      <p:tavLst>
                                        <p:tav tm="0">
                                          <p:val>
                                            <p:fltVal val="0"/>
                                          </p:val>
                                        </p:tav>
                                        <p:tav tm="100000">
                                          <p:val>
                                            <p:strVal val="#ppt_w"/>
                                          </p:val>
                                        </p:tav>
                                      </p:tavLst>
                                    </p:anim>
                                    <p:anim calcmode="lin" valueType="num">
                                      <p:cBhvr>
                                        <p:cTn id="8" dur="1000" fill="hold"/>
                                        <p:tgtEl>
                                          <p:spTgt spid="334853"/>
                                        </p:tgtEl>
                                        <p:attrNameLst>
                                          <p:attrName>ppt_h</p:attrName>
                                        </p:attrNameLst>
                                      </p:cBhvr>
                                      <p:tavLst>
                                        <p:tav tm="0">
                                          <p:val>
                                            <p:fltVal val="0"/>
                                          </p:val>
                                        </p:tav>
                                        <p:tav tm="100000">
                                          <p:val>
                                            <p:strVal val="#ppt_h"/>
                                          </p:val>
                                        </p:tav>
                                      </p:tavLst>
                                    </p:anim>
                                    <p:anim calcmode="lin" valueType="num">
                                      <p:cBhvr>
                                        <p:cTn id="9" dur="1000" fill="hold"/>
                                        <p:tgtEl>
                                          <p:spTgt spid="334853"/>
                                        </p:tgtEl>
                                        <p:attrNameLst>
                                          <p:attrName>ppt_x</p:attrName>
                                        </p:attrNameLst>
                                      </p:cBhvr>
                                      <p:tavLst>
                                        <p:tav tm="0">
                                          <p:val>
                                            <p:fltVal val="0.5"/>
                                          </p:val>
                                        </p:tav>
                                        <p:tav tm="100000">
                                          <p:val>
                                            <p:strVal val="#ppt_x"/>
                                          </p:val>
                                        </p:tav>
                                      </p:tavLst>
                                    </p:anim>
                                    <p:anim calcmode="lin" valueType="num">
                                      <p:cBhvr>
                                        <p:cTn id="10" dur="1000" fill="hold"/>
                                        <p:tgtEl>
                                          <p:spTgt spid="334853"/>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334854"/>
                                        </p:tgtEl>
                                        <p:attrNameLst>
                                          <p:attrName>style.visibility</p:attrName>
                                        </p:attrNameLst>
                                      </p:cBhvr>
                                      <p:to>
                                        <p:strVal val="visible"/>
                                      </p:to>
                                    </p:set>
                                    <p:anim calcmode="lin" valueType="num">
                                      <p:cBhvr>
                                        <p:cTn id="13" dur="1000" fill="hold"/>
                                        <p:tgtEl>
                                          <p:spTgt spid="334854"/>
                                        </p:tgtEl>
                                        <p:attrNameLst>
                                          <p:attrName>ppt_w</p:attrName>
                                        </p:attrNameLst>
                                      </p:cBhvr>
                                      <p:tavLst>
                                        <p:tav tm="0">
                                          <p:val>
                                            <p:fltVal val="0"/>
                                          </p:val>
                                        </p:tav>
                                        <p:tav tm="100000">
                                          <p:val>
                                            <p:strVal val="#ppt_w"/>
                                          </p:val>
                                        </p:tav>
                                      </p:tavLst>
                                    </p:anim>
                                    <p:anim calcmode="lin" valueType="num">
                                      <p:cBhvr>
                                        <p:cTn id="14" dur="1000" fill="hold"/>
                                        <p:tgtEl>
                                          <p:spTgt spid="334854"/>
                                        </p:tgtEl>
                                        <p:attrNameLst>
                                          <p:attrName>ppt_h</p:attrName>
                                        </p:attrNameLst>
                                      </p:cBhvr>
                                      <p:tavLst>
                                        <p:tav tm="0">
                                          <p:val>
                                            <p:fltVal val="0"/>
                                          </p:val>
                                        </p:tav>
                                        <p:tav tm="100000">
                                          <p:val>
                                            <p:strVal val="#ppt_h"/>
                                          </p:val>
                                        </p:tav>
                                      </p:tavLst>
                                    </p:anim>
                                    <p:anim calcmode="lin" valueType="num">
                                      <p:cBhvr>
                                        <p:cTn id="15" dur="1000" fill="hold"/>
                                        <p:tgtEl>
                                          <p:spTgt spid="334854"/>
                                        </p:tgtEl>
                                        <p:attrNameLst>
                                          <p:attrName>ppt_x</p:attrName>
                                        </p:attrNameLst>
                                      </p:cBhvr>
                                      <p:tavLst>
                                        <p:tav tm="0">
                                          <p:val>
                                            <p:fltVal val="0.5"/>
                                          </p:val>
                                        </p:tav>
                                        <p:tav tm="100000">
                                          <p:val>
                                            <p:strVal val="#ppt_x"/>
                                          </p:val>
                                        </p:tav>
                                      </p:tavLst>
                                    </p:anim>
                                    <p:anim calcmode="lin" valueType="num">
                                      <p:cBhvr>
                                        <p:cTn id="16" dur="1000" fill="hold"/>
                                        <p:tgtEl>
                                          <p:spTgt spid="334854"/>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500"/>
                                  </p:stCondLst>
                                  <p:childTnLst>
                                    <p:set>
                                      <p:cBhvr>
                                        <p:cTn id="18" dur="1" fill="hold">
                                          <p:stCondLst>
                                            <p:cond delay="0"/>
                                          </p:stCondLst>
                                        </p:cTn>
                                        <p:tgtEl>
                                          <p:spTgt spid="334855"/>
                                        </p:tgtEl>
                                        <p:attrNameLst>
                                          <p:attrName>style.visibility</p:attrName>
                                        </p:attrNameLst>
                                      </p:cBhvr>
                                      <p:to>
                                        <p:strVal val="visible"/>
                                      </p:to>
                                    </p:set>
                                    <p:anim calcmode="lin" valueType="num">
                                      <p:cBhvr>
                                        <p:cTn id="19" dur="1000" fill="hold"/>
                                        <p:tgtEl>
                                          <p:spTgt spid="334855"/>
                                        </p:tgtEl>
                                        <p:attrNameLst>
                                          <p:attrName>ppt_w</p:attrName>
                                        </p:attrNameLst>
                                      </p:cBhvr>
                                      <p:tavLst>
                                        <p:tav tm="0">
                                          <p:val>
                                            <p:fltVal val="0"/>
                                          </p:val>
                                        </p:tav>
                                        <p:tav tm="100000">
                                          <p:val>
                                            <p:strVal val="#ppt_w"/>
                                          </p:val>
                                        </p:tav>
                                      </p:tavLst>
                                    </p:anim>
                                    <p:anim calcmode="lin" valueType="num">
                                      <p:cBhvr>
                                        <p:cTn id="20" dur="1000" fill="hold"/>
                                        <p:tgtEl>
                                          <p:spTgt spid="334855"/>
                                        </p:tgtEl>
                                        <p:attrNameLst>
                                          <p:attrName>ppt_h</p:attrName>
                                        </p:attrNameLst>
                                      </p:cBhvr>
                                      <p:tavLst>
                                        <p:tav tm="0">
                                          <p:val>
                                            <p:fltVal val="0"/>
                                          </p:val>
                                        </p:tav>
                                        <p:tav tm="100000">
                                          <p:val>
                                            <p:strVal val="#ppt_h"/>
                                          </p:val>
                                        </p:tav>
                                      </p:tavLst>
                                    </p:anim>
                                    <p:anim calcmode="lin" valueType="num">
                                      <p:cBhvr>
                                        <p:cTn id="21" dur="1000" fill="hold"/>
                                        <p:tgtEl>
                                          <p:spTgt spid="334855"/>
                                        </p:tgtEl>
                                        <p:attrNameLst>
                                          <p:attrName>ppt_x</p:attrName>
                                        </p:attrNameLst>
                                      </p:cBhvr>
                                      <p:tavLst>
                                        <p:tav tm="0">
                                          <p:val>
                                            <p:fltVal val="0.5"/>
                                          </p:val>
                                        </p:tav>
                                        <p:tav tm="100000">
                                          <p:val>
                                            <p:strVal val="#ppt_x"/>
                                          </p:val>
                                        </p:tav>
                                      </p:tavLst>
                                    </p:anim>
                                    <p:anim calcmode="lin" valueType="num">
                                      <p:cBhvr>
                                        <p:cTn id="22" dur="1000" fill="hold"/>
                                        <p:tgtEl>
                                          <p:spTgt spid="334855"/>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334856"/>
                                        </p:tgtEl>
                                        <p:attrNameLst>
                                          <p:attrName>style.visibility</p:attrName>
                                        </p:attrNameLst>
                                      </p:cBhvr>
                                      <p:to>
                                        <p:strVal val="visible"/>
                                      </p:to>
                                    </p:set>
                                    <p:anim calcmode="lin" valueType="num">
                                      <p:cBhvr>
                                        <p:cTn id="25" dur="1000" fill="hold"/>
                                        <p:tgtEl>
                                          <p:spTgt spid="334856"/>
                                        </p:tgtEl>
                                        <p:attrNameLst>
                                          <p:attrName>ppt_w</p:attrName>
                                        </p:attrNameLst>
                                      </p:cBhvr>
                                      <p:tavLst>
                                        <p:tav tm="0">
                                          <p:val>
                                            <p:fltVal val="0"/>
                                          </p:val>
                                        </p:tav>
                                        <p:tav tm="100000">
                                          <p:val>
                                            <p:strVal val="#ppt_w"/>
                                          </p:val>
                                        </p:tav>
                                      </p:tavLst>
                                    </p:anim>
                                    <p:anim calcmode="lin" valueType="num">
                                      <p:cBhvr>
                                        <p:cTn id="26" dur="1000" fill="hold"/>
                                        <p:tgtEl>
                                          <p:spTgt spid="334856"/>
                                        </p:tgtEl>
                                        <p:attrNameLst>
                                          <p:attrName>ppt_h</p:attrName>
                                        </p:attrNameLst>
                                      </p:cBhvr>
                                      <p:tavLst>
                                        <p:tav tm="0">
                                          <p:val>
                                            <p:fltVal val="0"/>
                                          </p:val>
                                        </p:tav>
                                        <p:tav tm="100000">
                                          <p:val>
                                            <p:strVal val="#ppt_h"/>
                                          </p:val>
                                        </p:tav>
                                      </p:tavLst>
                                    </p:anim>
                                    <p:anim calcmode="lin" valueType="num">
                                      <p:cBhvr>
                                        <p:cTn id="27" dur="1000" fill="hold"/>
                                        <p:tgtEl>
                                          <p:spTgt spid="334856"/>
                                        </p:tgtEl>
                                        <p:attrNameLst>
                                          <p:attrName>ppt_x</p:attrName>
                                        </p:attrNameLst>
                                      </p:cBhvr>
                                      <p:tavLst>
                                        <p:tav tm="0">
                                          <p:val>
                                            <p:fltVal val="0.5"/>
                                          </p:val>
                                        </p:tav>
                                        <p:tav tm="100000">
                                          <p:val>
                                            <p:strVal val="#ppt_x"/>
                                          </p:val>
                                        </p:tav>
                                      </p:tavLst>
                                    </p:anim>
                                    <p:anim calcmode="lin" valueType="num">
                                      <p:cBhvr>
                                        <p:cTn id="28" dur="1000" fill="hold"/>
                                        <p:tgtEl>
                                          <p:spTgt spid="334856"/>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1500"/>
                                  </p:stCondLst>
                                  <p:childTnLst>
                                    <p:set>
                                      <p:cBhvr>
                                        <p:cTn id="30" dur="1" fill="hold">
                                          <p:stCondLst>
                                            <p:cond delay="0"/>
                                          </p:stCondLst>
                                        </p:cTn>
                                        <p:tgtEl>
                                          <p:spTgt spid="334857"/>
                                        </p:tgtEl>
                                        <p:attrNameLst>
                                          <p:attrName>style.visibility</p:attrName>
                                        </p:attrNameLst>
                                      </p:cBhvr>
                                      <p:to>
                                        <p:strVal val="visible"/>
                                      </p:to>
                                    </p:set>
                                    <p:anim calcmode="lin" valueType="num">
                                      <p:cBhvr>
                                        <p:cTn id="31" dur="1000" fill="hold"/>
                                        <p:tgtEl>
                                          <p:spTgt spid="334857"/>
                                        </p:tgtEl>
                                        <p:attrNameLst>
                                          <p:attrName>ppt_w</p:attrName>
                                        </p:attrNameLst>
                                      </p:cBhvr>
                                      <p:tavLst>
                                        <p:tav tm="0">
                                          <p:val>
                                            <p:fltVal val="0"/>
                                          </p:val>
                                        </p:tav>
                                        <p:tav tm="100000">
                                          <p:val>
                                            <p:strVal val="#ppt_w"/>
                                          </p:val>
                                        </p:tav>
                                      </p:tavLst>
                                    </p:anim>
                                    <p:anim calcmode="lin" valueType="num">
                                      <p:cBhvr>
                                        <p:cTn id="32" dur="1000" fill="hold"/>
                                        <p:tgtEl>
                                          <p:spTgt spid="334857"/>
                                        </p:tgtEl>
                                        <p:attrNameLst>
                                          <p:attrName>ppt_h</p:attrName>
                                        </p:attrNameLst>
                                      </p:cBhvr>
                                      <p:tavLst>
                                        <p:tav tm="0">
                                          <p:val>
                                            <p:fltVal val="0"/>
                                          </p:val>
                                        </p:tav>
                                        <p:tav tm="100000">
                                          <p:val>
                                            <p:strVal val="#ppt_h"/>
                                          </p:val>
                                        </p:tav>
                                      </p:tavLst>
                                    </p:anim>
                                    <p:anim calcmode="lin" valueType="num">
                                      <p:cBhvr>
                                        <p:cTn id="33" dur="1000" fill="hold"/>
                                        <p:tgtEl>
                                          <p:spTgt spid="334857"/>
                                        </p:tgtEl>
                                        <p:attrNameLst>
                                          <p:attrName>ppt_x</p:attrName>
                                        </p:attrNameLst>
                                      </p:cBhvr>
                                      <p:tavLst>
                                        <p:tav tm="0">
                                          <p:val>
                                            <p:fltVal val="0.5"/>
                                          </p:val>
                                        </p:tav>
                                        <p:tav tm="100000">
                                          <p:val>
                                            <p:strVal val="#ppt_x"/>
                                          </p:val>
                                        </p:tav>
                                      </p:tavLst>
                                    </p:anim>
                                    <p:anim calcmode="lin" valueType="num">
                                      <p:cBhvr>
                                        <p:cTn id="34" dur="1000" fill="hold"/>
                                        <p:tgtEl>
                                          <p:spTgt spid="334857"/>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500"/>
                                  </p:stCondLst>
                                  <p:childTnLst>
                                    <p:set>
                                      <p:cBhvr>
                                        <p:cTn id="36" dur="1" fill="hold">
                                          <p:stCondLst>
                                            <p:cond delay="0"/>
                                          </p:stCondLst>
                                        </p:cTn>
                                        <p:tgtEl>
                                          <p:spTgt spid="334858"/>
                                        </p:tgtEl>
                                        <p:attrNameLst>
                                          <p:attrName>style.visibility</p:attrName>
                                        </p:attrNameLst>
                                      </p:cBhvr>
                                      <p:to>
                                        <p:strVal val="visible"/>
                                      </p:to>
                                    </p:set>
                                    <p:anim calcmode="lin" valueType="num">
                                      <p:cBhvr>
                                        <p:cTn id="37" dur="1000" fill="hold"/>
                                        <p:tgtEl>
                                          <p:spTgt spid="334858"/>
                                        </p:tgtEl>
                                        <p:attrNameLst>
                                          <p:attrName>ppt_w</p:attrName>
                                        </p:attrNameLst>
                                      </p:cBhvr>
                                      <p:tavLst>
                                        <p:tav tm="0">
                                          <p:val>
                                            <p:fltVal val="0"/>
                                          </p:val>
                                        </p:tav>
                                        <p:tav tm="100000">
                                          <p:val>
                                            <p:strVal val="#ppt_w"/>
                                          </p:val>
                                        </p:tav>
                                      </p:tavLst>
                                    </p:anim>
                                    <p:anim calcmode="lin" valueType="num">
                                      <p:cBhvr>
                                        <p:cTn id="38" dur="1000" fill="hold"/>
                                        <p:tgtEl>
                                          <p:spTgt spid="334858"/>
                                        </p:tgtEl>
                                        <p:attrNameLst>
                                          <p:attrName>ppt_h</p:attrName>
                                        </p:attrNameLst>
                                      </p:cBhvr>
                                      <p:tavLst>
                                        <p:tav tm="0">
                                          <p:val>
                                            <p:fltVal val="0"/>
                                          </p:val>
                                        </p:tav>
                                        <p:tav tm="100000">
                                          <p:val>
                                            <p:strVal val="#ppt_h"/>
                                          </p:val>
                                        </p:tav>
                                      </p:tavLst>
                                    </p:anim>
                                    <p:anim calcmode="lin" valueType="num">
                                      <p:cBhvr>
                                        <p:cTn id="39" dur="1000" fill="hold"/>
                                        <p:tgtEl>
                                          <p:spTgt spid="334858"/>
                                        </p:tgtEl>
                                        <p:attrNameLst>
                                          <p:attrName>ppt_x</p:attrName>
                                        </p:attrNameLst>
                                      </p:cBhvr>
                                      <p:tavLst>
                                        <p:tav tm="0">
                                          <p:val>
                                            <p:fltVal val="0.5"/>
                                          </p:val>
                                        </p:tav>
                                        <p:tav tm="100000">
                                          <p:val>
                                            <p:strVal val="#ppt_x"/>
                                          </p:val>
                                        </p:tav>
                                      </p:tavLst>
                                    </p:anim>
                                    <p:anim calcmode="lin" valueType="num">
                                      <p:cBhvr>
                                        <p:cTn id="40" dur="1000" fill="hold"/>
                                        <p:tgtEl>
                                          <p:spTgt spid="334858"/>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334859"/>
                                        </p:tgtEl>
                                        <p:attrNameLst>
                                          <p:attrName>style.visibility</p:attrName>
                                        </p:attrNameLst>
                                      </p:cBhvr>
                                      <p:to>
                                        <p:strVal val="visible"/>
                                      </p:to>
                                    </p:set>
                                    <p:anim calcmode="lin" valueType="num">
                                      <p:cBhvr>
                                        <p:cTn id="43" dur="1000" fill="hold"/>
                                        <p:tgtEl>
                                          <p:spTgt spid="334859"/>
                                        </p:tgtEl>
                                        <p:attrNameLst>
                                          <p:attrName>ppt_w</p:attrName>
                                        </p:attrNameLst>
                                      </p:cBhvr>
                                      <p:tavLst>
                                        <p:tav tm="0">
                                          <p:val>
                                            <p:fltVal val="0"/>
                                          </p:val>
                                        </p:tav>
                                        <p:tav tm="100000">
                                          <p:val>
                                            <p:strVal val="#ppt_w"/>
                                          </p:val>
                                        </p:tav>
                                      </p:tavLst>
                                    </p:anim>
                                    <p:anim calcmode="lin" valueType="num">
                                      <p:cBhvr>
                                        <p:cTn id="44" dur="1000" fill="hold"/>
                                        <p:tgtEl>
                                          <p:spTgt spid="334859"/>
                                        </p:tgtEl>
                                        <p:attrNameLst>
                                          <p:attrName>ppt_h</p:attrName>
                                        </p:attrNameLst>
                                      </p:cBhvr>
                                      <p:tavLst>
                                        <p:tav tm="0">
                                          <p:val>
                                            <p:fltVal val="0"/>
                                          </p:val>
                                        </p:tav>
                                        <p:tav tm="100000">
                                          <p:val>
                                            <p:strVal val="#ppt_h"/>
                                          </p:val>
                                        </p:tav>
                                      </p:tavLst>
                                    </p:anim>
                                    <p:anim calcmode="lin" valueType="num">
                                      <p:cBhvr>
                                        <p:cTn id="45" dur="1000" fill="hold"/>
                                        <p:tgtEl>
                                          <p:spTgt spid="334859"/>
                                        </p:tgtEl>
                                        <p:attrNameLst>
                                          <p:attrName>ppt_x</p:attrName>
                                        </p:attrNameLst>
                                      </p:cBhvr>
                                      <p:tavLst>
                                        <p:tav tm="0">
                                          <p:val>
                                            <p:fltVal val="0.5"/>
                                          </p:val>
                                        </p:tav>
                                        <p:tav tm="100000">
                                          <p:val>
                                            <p:strVal val="#ppt_x"/>
                                          </p:val>
                                        </p:tav>
                                      </p:tavLst>
                                    </p:anim>
                                    <p:anim calcmode="lin" valueType="num">
                                      <p:cBhvr>
                                        <p:cTn id="46" dur="1000" fill="hold"/>
                                        <p:tgtEl>
                                          <p:spTgt spid="334859"/>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334860"/>
                                        </p:tgtEl>
                                        <p:attrNameLst>
                                          <p:attrName>style.visibility</p:attrName>
                                        </p:attrNameLst>
                                      </p:cBhvr>
                                      <p:to>
                                        <p:strVal val="visible"/>
                                      </p:to>
                                    </p:set>
                                    <p:anim calcmode="lin" valueType="num">
                                      <p:cBhvr>
                                        <p:cTn id="49" dur="1000" fill="hold"/>
                                        <p:tgtEl>
                                          <p:spTgt spid="334860"/>
                                        </p:tgtEl>
                                        <p:attrNameLst>
                                          <p:attrName>ppt_w</p:attrName>
                                        </p:attrNameLst>
                                      </p:cBhvr>
                                      <p:tavLst>
                                        <p:tav tm="0">
                                          <p:val>
                                            <p:fltVal val="0"/>
                                          </p:val>
                                        </p:tav>
                                        <p:tav tm="100000">
                                          <p:val>
                                            <p:strVal val="#ppt_w"/>
                                          </p:val>
                                        </p:tav>
                                      </p:tavLst>
                                    </p:anim>
                                    <p:anim calcmode="lin" valueType="num">
                                      <p:cBhvr>
                                        <p:cTn id="50" dur="1000" fill="hold"/>
                                        <p:tgtEl>
                                          <p:spTgt spid="334860"/>
                                        </p:tgtEl>
                                        <p:attrNameLst>
                                          <p:attrName>ppt_h</p:attrName>
                                        </p:attrNameLst>
                                      </p:cBhvr>
                                      <p:tavLst>
                                        <p:tav tm="0">
                                          <p:val>
                                            <p:fltVal val="0"/>
                                          </p:val>
                                        </p:tav>
                                        <p:tav tm="100000">
                                          <p:val>
                                            <p:strVal val="#ppt_h"/>
                                          </p:val>
                                        </p:tav>
                                      </p:tavLst>
                                    </p:anim>
                                    <p:anim calcmode="lin" valueType="num">
                                      <p:cBhvr>
                                        <p:cTn id="51" dur="1000" fill="hold"/>
                                        <p:tgtEl>
                                          <p:spTgt spid="334860"/>
                                        </p:tgtEl>
                                        <p:attrNameLst>
                                          <p:attrName>ppt_x</p:attrName>
                                        </p:attrNameLst>
                                      </p:cBhvr>
                                      <p:tavLst>
                                        <p:tav tm="0">
                                          <p:val>
                                            <p:fltVal val="0.5"/>
                                          </p:val>
                                        </p:tav>
                                        <p:tav tm="100000">
                                          <p:val>
                                            <p:strVal val="#ppt_x"/>
                                          </p:val>
                                        </p:tav>
                                      </p:tavLst>
                                    </p:anim>
                                    <p:anim calcmode="lin" valueType="num">
                                      <p:cBhvr>
                                        <p:cTn id="52" dur="1000" fill="hold"/>
                                        <p:tgtEl>
                                          <p:spTgt spid="334860"/>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334861"/>
                                        </p:tgtEl>
                                        <p:attrNameLst>
                                          <p:attrName>style.visibility</p:attrName>
                                        </p:attrNameLst>
                                      </p:cBhvr>
                                      <p:to>
                                        <p:strVal val="visible"/>
                                      </p:to>
                                    </p:set>
                                    <p:anim calcmode="lin" valueType="num">
                                      <p:cBhvr>
                                        <p:cTn id="55" dur="1000" fill="hold"/>
                                        <p:tgtEl>
                                          <p:spTgt spid="334861"/>
                                        </p:tgtEl>
                                        <p:attrNameLst>
                                          <p:attrName>ppt_w</p:attrName>
                                        </p:attrNameLst>
                                      </p:cBhvr>
                                      <p:tavLst>
                                        <p:tav tm="0">
                                          <p:val>
                                            <p:fltVal val="0"/>
                                          </p:val>
                                        </p:tav>
                                        <p:tav tm="100000">
                                          <p:val>
                                            <p:strVal val="#ppt_w"/>
                                          </p:val>
                                        </p:tav>
                                      </p:tavLst>
                                    </p:anim>
                                    <p:anim calcmode="lin" valueType="num">
                                      <p:cBhvr>
                                        <p:cTn id="56" dur="1000" fill="hold"/>
                                        <p:tgtEl>
                                          <p:spTgt spid="334861"/>
                                        </p:tgtEl>
                                        <p:attrNameLst>
                                          <p:attrName>ppt_h</p:attrName>
                                        </p:attrNameLst>
                                      </p:cBhvr>
                                      <p:tavLst>
                                        <p:tav tm="0">
                                          <p:val>
                                            <p:fltVal val="0"/>
                                          </p:val>
                                        </p:tav>
                                        <p:tav tm="100000">
                                          <p:val>
                                            <p:strVal val="#ppt_h"/>
                                          </p:val>
                                        </p:tav>
                                      </p:tavLst>
                                    </p:anim>
                                    <p:anim calcmode="lin" valueType="num">
                                      <p:cBhvr>
                                        <p:cTn id="57" dur="1000" fill="hold"/>
                                        <p:tgtEl>
                                          <p:spTgt spid="334861"/>
                                        </p:tgtEl>
                                        <p:attrNameLst>
                                          <p:attrName>ppt_x</p:attrName>
                                        </p:attrNameLst>
                                      </p:cBhvr>
                                      <p:tavLst>
                                        <p:tav tm="0">
                                          <p:val>
                                            <p:fltVal val="0.5"/>
                                          </p:val>
                                        </p:tav>
                                        <p:tav tm="100000">
                                          <p:val>
                                            <p:strVal val="#ppt_x"/>
                                          </p:val>
                                        </p:tav>
                                      </p:tavLst>
                                    </p:anim>
                                    <p:anim calcmode="lin" valueType="num">
                                      <p:cBhvr>
                                        <p:cTn id="58" dur="1000" fill="hold"/>
                                        <p:tgtEl>
                                          <p:spTgt spid="334861"/>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334862"/>
                                        </p:tgtEl>
                                        <p:attrNameLst>
                                          <p:attrName>style.visibility</p:attrName>
                                        </p:attrNameLst>
                                      </p:cBhvr>
                                      <p:to>
                                        <p:strVal val="visible"/>
                                      </p:to>
                                    </p:set>
                                    <p:anim calcmode="lin" valueType="num">
                                      <p:cBhvr>
                                        <p:cTn id="61" dur="1000" fill="hold"/>
                                        <p:tgtEl>
                                          <p:spTgt spid="334862"/>
                                        </p:tgtEl>
                                        <p:attrNameLst>
                                          <p:attrName>ppt_w</p:attrName>
                                        </p:attrNameLst>
                                      </p:cBhvr>
                                      <p:tavLst>
                                        <p:tav tm="0">
                                          <p:val>
                                            <p:fltVal val="0"/>
                                          </p:val>
                                        </p:tav>
                                        <p:tav tm="100000">
                                          <p:val>
                                            <p:strVal val="#ppt_w"/>
                                          </p:val>
                                        </p:tav>
                                      </p:tavLst>
                                    </p:anim>
                                    <p:anim calcmode="lin" valueType="num">
                                      <p:cBhvr>
                                        <p:cTn id="62" dur="1000" fill="hold"/>
                                        <p:tgtEl>
                                          <p:spTgt spid="334862"/>
                                        </p:tgtEl>
                                        <p:attrNameLst>
                                          <p:attrName>ppt_h</p:attrName>
                                        </p:attrNameLst>
                                      </p:cBhvr>
                                      <p:tavLst>
                                        <p:tav tm="0">
                                          <p:val>
                                            <p:fltVal val="0"/>
                                          </p:val>
                                        </p:tav>
                                        <p:tav tm="100000">
                                          <p:val>
                                            <p:strVal val="#ppt_h"/>
                                          </p:val>
                                        </p:tav>
                                      </p:tavLst>
                                    </p:anim>
                                    <p:anim calcmode="lin" valueType="num">
                                      <p:cBhvr>
                                        <p:cTn id="63" dur="1000" fill="hold"/>
                                        <p:tgtEl>
                                          <p:spTgt spid="334862"/>
                                        </p:tgtEl>
                                        <p:attrNameLst>
                                          <p:attrName>ppt_x</p:attrName>
                                        </p:attrNameLst>
                                      </p:cBhvr>
                                      <p:tavLst>
                                        <p:tav tm="0">
                                          <p:val>
                                            <p:fltVal val="0.5"/>
                                          </p:val>
                                        </p:tav>
                                        <p:tav tm="100000">
                                          <p:val>
                                            <p:strVal val="#ppt_x"/>
                                          </p:val>
                                        </p:tav>
                                      </p:tavLst>
                                    </p:anim>
                                    <p:anim calcmode="lin" valueType="num">
                                      <p:cBhvr>
                                        <p:cTn id="64" dur="1000" fill="hold"/>
                                        <p:tgtEl>
                                          <p:spTgt spid="334862"/>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334863"/>
                                        </p:tgtEl>
                                        <p:attrNameLst>
                                          <p:attrName>style.visibility</p:attrName>
                                        </p:attrNameLst>
                                      </p:cBhvr>
                                      <p:to>
                                        <p:strVal val="visible"/>
                                      </p:to>
                                    </p:set>
                                    <p:anim calcmode="lin" valueType="num">
                                      <p:cBhvr>
                                        <p:cTn id="67" dur="1000" fill="hold"/>
                                        <p:tgtEl>
                                          <p:spTgt spid="334863"/>
                                        </p:tgtEl>
                                        <p:attrNameLst>
                                          <p:attrName>ppt_w</p:attrName>
                                        </p:attrNameLst>
                                      </p:cBhvr>
                                      <p:tavLst>
                                        <p:tav tm="0">
                                          <p:val>
                                            <p:fltVal val="0"/>
                                          </p:val>
                                        </p:tav>
                                        <p:tav tm="100000">
                                          <p:val>
                                            <p:strVal val="#ppt_w"/>
                                          </p:val>
                                        </p:tav>
                                      </p:tavLst>
                                    </p:anim>
                                    <p:anim calcmode="lin" valueType="num">
                                      <p:cBhvr>
                                        <p:cTn id="68" dur="1000" fill="hold"/>
                                        <p:tgtEl>
                                          <p:spTgt spid="334863"/>
                                        </p:tgtEl>
                                        <p:attrNameLst>
                                          <p:attrName>ppt_h</p:attrName>
                                        </p:attrNameLst>
                                      </p:cBhvr>
                                      <p:tavLst>
                                        <p:tav tm="0">
                                          <p:val>
                                            <p:fltVal val="0"/>
                                          </p:val>
                                        </p:tav>
                                        <p:tav tm="100000">
                                          <p:val>
                                            <p:strVal val="#ppt_h"/>
                                          </p:val>
                                        </p:tav>
                                      </p:tavLst>
                                    </p:anim>
                                    <p:anim calcmode="lin" valueType="num">
                                      <p:cBhvr>
                                        <p:cTn id="69" dur="1000" fill="hold"/>
                                        <p:tgtEl>
                                          <p:spTgt spid="334863"/>
                                        </p:tgtEl>
                                        <p:attrNameLst>
                                          <p:attrName>ppt_x</p:attrName>
                                        </p:attrNameLst>
                                      </p:cBhvr>
                                      <p:tavLst>
                                        <p:tav tm="0">
                                          <p:val>
                                            <p:fltVal val="0.5"/>
                                          </p:val>
                                        </p:tav>
                                        <p:tav tm="100000">
                                          <p:val>
                                            <p:strVal val="#ppt_x"/>
                                          </p:val>
                                        </p:tav>
                                      </p:tavLst>
                                    </p:anim>
                                    <p:anim calcmode="lin" valueType="num">
                                      <p:cBhvr>
                                        <p:cTn id="70" dur="1000" fill="hold"/>
                                        <p:tgtEl>
                                          <p:spTgt spid="334863"/>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334863"/>
                                        </p:tgtEl>
                                        <p:attrNameLst>
                                          <p:attrName>ppt_c</p:attrName>
                                        </p:attrNameLst>
                                      </p:cBhvr>
                                      <p:to>
                                        <a:schemeClr val="bg1"/>
                                      </p:to>
                                    </p:animClr>
                                  </p:subTnLst>
                                </p:cTn>
                              </p:par>
                              <p:par>
                                <p:cTn id="71" presetID="26" presetClass="emph" presetSubtype="0" repeatCount="indefinite" fill="hold" nodeType="withEffect">
                                  <p:stCondLst>
                                    <p:cond delay="0"/>
                                  </p:stCondLst>
                                  <p:childTnLst>
                                    <p:animEffect transition="out" filter="fade">
                                      <p:cBhvr>
                                        <p:cTn id="72" dur="500" tmFilter="0, 0; .2, .5; .8, .5; 1, 0"/>
                                        <p:tgtEl>
                                          <p:spTgt spid="334864"/>
                                        </p:tgtEl>
                                      </p:cBhvr>
                                    </p:animEffect>
                                    <p:animScale>
                                      <p:cBhvr>
                                        <p:cTn id="73" dur="250" autoRev="1" fill="hold"/>
                                        <p:tgtEl>
                                          <p:spTgt spid="334864"/>
                                        </p:tgtEl>
                                      </p:cBhvr>
                                      <p:by x="105000" y="105000"/>
                                    </p:animScale>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334867"/>
                                        </p:tgtEl>
                                        <p:attrNameLst>
                                          <p:attrName>style.visibility</p:attrName>
                                        </p:attrNameLst>
                                      </p:cBhvr>
                                      <p:to>
                                        <p:strVal val="visible"/>
                                      </p:to>
                                    </p:set>
                                    <p:anim calcmode="lin" valueType="num">
                                      <p:cBhvr>
                                        <p:cTn id="76" dur="1000" fill="hold"/>
                                        <p:tgtEl>
                                          <p:spTgt spid="334867"/>
                                        </p:tgtEl>
                                        <p:attrNameLst>
                                          <p:attrName>ppt_w</p:attrName>
                                        </p:attrNameLst>
                                      </p:cBhvr>
                                      <p:tavLst>
                                        <p:tav tm="0">
                                          <p:val>
                                            <p:fltVal val="0"/>
                                          </p:val>
                                        </p:tav>
                                        <p:tav tm="100000">
                                          <p:val>
                                            <p:strVal val="#ppt_w"/>
                                          </p:val>
                                        </p:tav>
                                      </p:tavLst>
                                    </p:anim>
                                    <p:anim calcmode="lin" valueType="num">
                                      <p:cBhvr>
                                        <p:cTn id="77" dur="1000" fill="hold"/>
                                        <p:tgtEl>
                                          <p:spTgt spid="334867"/>
                                        </p:tgtEl>
                                        <p:attrNameLst>
                                          <p:attrName>ppt_h</p:attrName>
                                        </p:attrNameLst>
                                      </p:cBhvr>
                                      <p:tavLst>
                                        <p:tav tm="0">
                                          <p:val>
                                            <p:fltVal val="0"/>
                                          </p:val>
                                        </p:tav>
                                        <p:tav tm="100000">
                                          <p:val>
                                            <p:strVal val="#ppt_h"/>
                                          </p:val>
                                        </p:tav>
                                      </p:tavLst>
                                    </p:anim>
                                    <p:anim calcmode="lin" valueType="num">
                                      <p:cBhvr>
                                        <p:cTn id="78" dur="1000" fill="hold"/>
                                        <p:tgtEl>
                                          <p:spTgt spid="334867"/>
                                        </p:tgtEl>
                                        <p:attrNameLst>
                                          <p:attrName>ppt_x</p:attrName>
                                        </p:attrNameLst>
                                      </p:cBhvr>
                                      <p:tavLst>
                                        <p:tav tm="0">
                                          <p:val>
                                            <p:fltVal val="0.5"/>
                                          </p:val>
                                        </p:tav>
                                        <p:tav tm="100000">
                                          <p:val>
                                            <p:strVal val="#ppt_x"/>
                                          </p:val>
                                        </p:tav>
                                      </p:tavLst>
                                    </p:anim>
                                    <p:anim calcmode="lin" valueType="num">
                                      <p:cBhvr>
                                        <p:cTn id="79" dur="1000" fill="hold"/>
                                        <p:tgtEl>
                                          <p:spTgt spid="334867"/>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500"/>
                                  </p:stCondLst>
                                  <p:childTnLst>
                                    <p:set>
                                      <p:cBhvr>
                                        <p:cTn id="81" dur="1" fill="hold">
                                          <p:stCondLst>
                                            <p:cond delay="0"/>
                                          </p:stCondLst>
                                        </p:cTn>
                                        <p:tgtEl>
                                          <p:spTgt spid="21"/>
                                        </p:tgtEl>
                                        <p:attrNameLst>
                                          <p:attrName>style.visibility</p:attrName>
                                        </p:attrNameLst>
                                      </p:cBhvr>
                                      <p:to>
                                        <p:strVal val="visible"/>
                                      </p:to>
                                    </p:set>
                                    <p:anim calcmode="lin" valueType="num">
                                      <p:cBhvr>
                                        <p:cTn id="82" dur="1000" fill="hold"/>
                                        <p:tgtEl>
                                          <p:spTgt spid="21"/>
                                        </p:tgtEl>
                                        <p:attrNameLst>
                                          <p:attrName>ppt_w</p:attrName>
                                        </p:attrNameLst>
                                      </p:cBhvr>
                                      <p:tavLst>
                                        <p:tav tm="0">
                                          <p:val>
                                            <p:fltVal val="0"/>
                                          </p:val>
                                        </p:tav>
                                        <p:tav tm="100000">
                                          <p:val>
                                            <p:strVal val="#ppt_w"/>
                                          </p:val>
                                        </p:tav>
                                      </p:tavLst>
                                    </p:anim>
                                    <p:anim calcmode="lin" valueType="num">
                                      <p:cBhvr>
                                        <p:cTn id="83" dur="1000" fill="hold"/>
                                        <p:tgtEl>
                                          <p:spTgt spid="21"/>
                                        </p:tgtEl>
                                        <p:attrNameLst>
                                          <p:attrName>ppt_h</p:attrName>
                                        </p:attrNameLst>
                                      </p:cBhvr>
                                      <p:tavLst>
                                        <p:tav tm="0">
                                          <p:val>
                                            <p:fltVal val="0"/>
                                          </p:val>
                                        </p:tav>
                                        <p:tav tm="100000">
                                          <p:val>
                                            <p:strVal val="#ppt_h"/>
                                          </p:val>
                                        </p:tav>
                                      </p:tavLst>
                                    </p:anim>
                                    <p:anim calcmode="lin" valueType="num">
                                      <p:cBhvr>
                                        <p:cTn id="84" dur="1000" fill="hold"/>
                                        <p:tgtEl>
                                          <p:spTgt spid="21"/>
                                        </p:tgtEl>
                                        <p:attrNameLst>
                                          <p:attrName>ppt_x</p:attrName>
                                        </p:attrNameLst>
                                      </p:cBhvr>
                                      <p:tavLst>
                                        <p:tav tm="0">
                                          <p:val>
                                            <p:fltVal val="0.5"/>
                                          </p:val>
                                        </p:tav>
                                        <p:tav tm="100000">
                                          <p:val>
                                            <p:strVal val="#ppt_x"/>
                                          </p:val>
                                        </p:tav>
                                      </p:tavLst>
                                    </p:anim>
                                    <p:anim calcmode="lin" valueType="num">
                                      <p:cBhvr>
                                        <p:cTn id="85" dur="1000" fill="hold"/>
                                        <p:tgtEl>
                                          <p:spTgt spid="2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50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 calcmode="lin" valueType="num">
                                      <p:cBhvr>
                                        <p:cTn id="90" dur="1000" fill="hold"/>
                                        <p:tgtEl>
                                          <p:spTgt spid="22"/>
                                        </p:tgtEl>
                                        <p:attrNameLst>
                                          <p:attrName>ppt_x</p:attrName>
                                        </p:attrNameLst>
                                      </p:cBhvr>
                                      <p:tavLst>
                                        <p:tav tm="0">
                                          <p:val>
                                            <p:fltVal val="0.5"/>
                                          </p:val>
                                        </p:tav>
                                        <p:tav tm="100000">
                                          <p:val>
                                            <p:strVal val="#ppt_x"/>
                                          </p:val>
                                        </p:tav>
                                      </p:tavLst>
                                    </p:anim>
                                    <p:anim calcmode="lin" valueType="num">
                                      <p:cBhvr>
                                        <p:cTn id="91" dur="10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24">
                                            <p:txEl>
                                              <p:pRg st="0" end="0"/>
                                            </p:txEl>
                                          </p:spTgt>
                                        </p:tgtEl>
                                        <p:attrNameLst>
                                          <p:attrName>style.visibility</p:attrName>
                                        </p:attrNameLst>
                                      </p:cBhvr>
                                      <p:to>
                                        <p:strVal val="visible"/>
                                      </p:to>
                                    </p:set>
                                    <p:animEffect transition="in" filter="fade">
                                      <p:cBhvr>
                                        <p:cTn id="96" dur="1000"/>
                                        <p:tgtEl>
                                          <p:spTgt spid="24">
                                            <p:txEl>
                                              <p:pRg st="0" end="0"/>
                                            </p:txEl>
                                          </p:spTgt>
                                        </p:tgtEl>
                                      </p:cBhvr>
                                    </p:animEffect>
                                    <p:anim calcmode="lin" valueType="num">
                                      <p:cBhvr>
                                        <p:cTn id="97"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8"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24">
                                            <p:txEl>
                                              <p:pRg st="1" end="1"/>
                                            </p:txEl>
                                          </p:spTgt>
                                        </p:tgtEl>
                                        <p:attrNameLst>
                                          <p:attrName>style.visibility</p:attrName>
                                        </p:attrNameLst>
                                      </p:cBhvr>
                                      <p:to>
                                        <p:strVal val="visible"/>
                                      </p:to>
                                    </p:set>
                                    <p:animEffect transition="in" filter="fade">
                                      <p:cBhvr>
                                        <p:cTn id="101" dur="1000"/>
                                        <p:tgtEl>
                                          <p:spTgt spid="24">
                                            <p:txEl>
                                              <p:pRg st="1" end="1"/>
                                            </p:txEl>
                                          </p:spTgt>
                                        </p:tgtEl>
                                      </p:cBhvr>
                                    </p:animEffect>
                                    <p:anim calcmode="lin" valueType="num">
                                      <p:cBhvr>
                                        <p:cTn id="102"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03"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3" grpId="0" animBg="1"/>
      <p:bldP spid="334856" grpId="0" animBg="1"/>
      <p:bldP spid="334857" grpId="0" animBg="1"/>
      <p:bldP spid="334858" grpId="0" animBg="1"/>
      <p:bldP spid="334861" grpId="0" animBg="1"/>
      <p:bldP spid="334862" grpId="0" animBg="1"/>
      <p:bldP spid="334863" grpId="0" animBg="1"/>
      <p:bldP spid="334867"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09800" y="1066802"/>
            <a:ext cx="4030078" cy="584775"/>
          </a:xfrm>
          <a:prstGeom prst="rect">
            <a:avLst/>
          </a:prstGeom>
        </p:spPr>
        <p:txBody>
          <a:bodyPr wrap="none">
            <a:spAutoFit/>
          </a:bodyPr>
          <a:lstStyle/>
          <a:p>
            <a:r>
              <a:rPr lang="en-US" sz="3200" b="1" dirty="0">
                <a:latin typeface="Times New Roman" pitchFamily="18" charset="0"/>
                <a:cs typeface="Times New Roman" pitchFamily="18" charset="0"/>
              </a:rPr>
              <a:t>ĐÁP ÁN BIỂU ĐIỂM</a:t>
            </a:r>
          </a:p>
        </p:txBody>
      </p:sp>
      <p:graphicFrame>
        <p:nvGraphicFramePr>
          <p:cNvPr id="7" name="Table 6"/>
          <p:cNvGraphicFramePr>
            <a:graphicFrameLocks noGrp="1"/>
          </p:cNvGraphicFramePr>
          <p:nvPr>
            <p:extLst>
              <p:ext uri="{D42A27DB-BD31-4B8C-83A1-F6EECF244321}">
                <p14:modId xmlns:p14="http://schemas.microsoft.com/office/powerpoint/2010/main" val="1756597309"/>
              </p:ext>
            </p:extLst>
          </p:nvPr>
        </p:nvGraphicFramePr>
        <p:xfrm>
          <a:off x="1308100" y="1929487"/>
          <a:ext cx="6527800" cy="975360"/>
        </p:xfrm>
        <a:graphic>
          <a:graphicData uri="http://schemas.openxmlformats.org/drawingml/2006/table">
            <a:tbl>
              <a:tblPr firstRow="1" firstCol="1" bandRow="1">
                <a:tableStyleId>{5C22544A-7EE6-4342-B048-85BDC9FD1C3A}</a:tableStyleId>
              </a:tblPr>
              <a:tblGrid>
                <a:gridCol w="1631950">
                  <a:extLst>
                    <a:ext uri="{9D8B030D-6E8A-4147-A177-3AD203B41FA5}">
                      <a16:colId xmlns:a16="http://schemas.microsoft.com/office/drawing/2014/main" val="20000"/>
                    </a:ext>
                  </a:extLst>
                </a:gridCol>
                <a:gridCol w="1631950">
                  <a:extLst>
                    <a:ext uri="{9D8B030D-6E8A-4147-A177-3AD203B41FA5}">
                      <a16:colId xmlns:a16="http://schemas.microsoft.com/office/drawing/2014/main" val="20001"/>
                    </a:ext>
                  </a:extLst>
                </a:gridCol>
                <a:gridCol w="1631950">
                  <a:extLst>
                    <a:ext uri="{9D8B030D-6E8A-4147-A177-3AD203B41FA5}">
                      <a16:colId xmlns:a16="http://schemas.microsoft.com/office/drawing/2014/main" val="20002"/>
                    </a:ext>
                  </a:extLst>
                </a:gridCol>
                <a:gridCol w="1631950">
                  <a:extLst>
                    <a:ext uri="{9D8B030D-6E8A-4147-A177-3AD203B41FA5}">
                      <a16:colId xmlns:a16="http://schemas.microsoft.com/office/drawing/2014/main" val="20003"/>
                    </a:ext>
                  </a:extLst>
                </a:gridCol>
              </a:tblGrid>
              <a:tr h="487680">
                <a:tc>
                  <a:txBody>
                    <a:bodyPr/>
                    <a:lstStyle/>
                    <a:p>
                      <a:pPr algn="ctr">
                        <a:spcAft>
                          <a:spcPts val="0"/>
                        </a:spcAft>
                      </a:pPr>
                      <a:r>
                        <a:rPr lang="en-US" sz="3200" dirty="0" err="1">
                          <a:effectLst/>
                          <a:latin typeface="Times New Roman" pitchFamily="18" charset="0"/>
                          <a:cs typeface="Times New Roman" pitchFamily="18" charset="0"/>
                        </a:rPr>
                        <a:t>Câu</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en-US" sz="3200" dirty="0">
                          <a:effectLst/>
                          <a:latin typeface="Times New Roman" pitchFamily="18" charset="0"/>
                          <a:cs typeface="Times New Roman" pitchFamily="18" charset="0"/>
                        </a:rPr>
                        <a:t>1</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en-US" sz="3200" dirty="0">
                          <a:effectLst/>
                          <a:latin typeface="Times New Roman" pitchFamily="18" charset="0"/>
                          <a:cs typeface="Times New Roman" pitchFamily="18" charset="0"/>
                        </a:rPr>
                        <a:t>2</a:t>
                      </a:r>
                      <a:endParaRPr lang="en-US" sz="3200" dirty="0">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en-US" sz="3200">
                          <a:effectLst/>
                          <a:latin typeface="Times New Roman" pitchFamily="18" charset="0"/>
                          <a:cs typeface="Times New Roman" pitchFamily="18" charset="0"/>
                        </a:rPr>
                        <a:t>3</a:t>
                      </a:r>
                      <a:endParaRPr lang="en-US" sz="32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487680">
                <a:tc>
                  <a:txBody>
                    <a:bodyPr/>
                    <a:lstStyle/>
                    <a:p>
                      <a:pPr algn="ctr">
                        <a:spcAft>
                          <a:spcPts val="0"/>
                        </a:spcAft>
                      </a:pPr>
                      <a:r>
                        <a:rPr lang="en-US" sz="3200">
                          <a:effectLst/>
                          <a:latin typeface="Times New Roman" pitchFamily="18" charset="0"/>
                          <a:cs typeface="Times New Roman" pitchFamily="18" charset="0"/>
                        </a:rPr>
                        <a:t>Đáp án</a:t>
                      </a:r>
                      <a:endParaRPr lang="en-US" sz="3200">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en-US" sz="3200" dirty="0">
                          <a:solidFill>
                            <a:srgbClr val="C00000"/>
                          </a:solidFill>
                          <a:effectLst/>
                          <a:latin typeface="Times New Roman" pitchFamily="18" charset="0"/>
                          <a:cs typeface="Times New Roman" pitchFamily="18" charset="0"/>
                        </a:rPr>
                        <a:t>C</a:t>
                      </a:r>
                      <a:endParaRPr lang="en-US" sz="3200" dirty="0">
                        <a:solidFill>
                          <a:srgbClr val="C00000"/>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en-US" sz="3200" dirty="0">
                          <a:solidFill>
                            <a:srgbClr val="C00000"/>
                          </a:solidFill>
                          <a:effectLst/>
                          <a:latin typeface="Times New Roman" pitchFamily="18" charset="0"/>
                          <a:cs typeface="Times New Roman" pitchFamily="18" charset="0"/>
                        </a:rPr>
                        <a:t>D</a:t>
                      </a:r>
                      <a:endParaRPr lang="en-US" sz="3200" dirty="0">
                        <a:solidFill>
                          <a:srgbClr val="C00000"/>
                        </a:solidFill>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en-US" sz="3200" dirty="0">
                          <a:solidFill>
                            <a:srgbClr val="C00000"/>
                          </a:solidFill>
                          <a:effectLst/>
                          <a:latin typeface="Times New Roman" pitchFamily="18" charset="0"/>
                          <a:cs typeface="Times New Roman" pitchFamily="18" charset="0"/>
                        </a:rPr>
                        <a:t>A</a:t>
                      </a:r>
                      <a:endParaRPr lang="en-US" sz="3200" dirty="0">
                        <a:solidFill>
                          <a:srgbClr val="C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8" name="Rectangle 7"/>
          <p:cNvSpPr/>
          <p:nvPr/>
        </p:nvSpPr>
        <p:spPr>
          <a:xfrm>
            <a:off x="2286000" y="3420071"/>
            <a:ext cx="4572000" cy="1569660"/>
          </a:xfrm>
          <a:prstGeom prst="rect">
            <a:avLst/>
          </a:prstGeom>
        </p:spPr>
        <p:txBody>
          <a:bodyPr>
            <a:spAutoFit/>
          </a:bodyPr>
          <a:lstStyle/>
          <a:p>
            <a:r>
              <a:rPr lang="en-US" sz="3200" smtClean="0">
                <a:latin typeface="Times New Roman" pitchFamily="18" charset="0"/>
                <a:cs typeface="Times New Roman" pitchFamily="18" charset="0"/>
              </a:rPr>
              <a:t>Đúng 1 câu: 4 điểm</a:t>
            </a:r>
          </a:p>
          <a:p>
            <a:r>
              <a:rPr lang="en-US" sz="3200" smtClean="0">
                <a:latin typeface="Times New Roman" pitchFamily="18" charset="0"/>
                <a:cs typeface="Times New Roman" pitchFamily="18" charset="0"/>
              </a:rPr>
              <a:t>Đúng 2 câu: 3 điểm </a:t>
            </a:r>
          </a:p>
          <a:p>
            <a:r>
              <a:rPr lang="en-US" sz="3200" smtClean="0">
                <a:latin typeface="Times New Roman" pitchFamily="18" charset="0"/>
                <a:cs typeface="Times New Roman" pitchFamily="18" charset="0"/>
              </a:rPr>
              <a:t>Đúng 3 câu: 3 điểm</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515804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152400" y="533400"/>
            <a:ext cx="8839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nl-NL"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Hai</a:t>
            </a:r>
            <a:r>
              <a:rPr lang="en-US" altLang="en-US" sz="3200" b="1" dirty="0">
                <a:latin typeface="Times New Roman" pitchFamily="18" charset="0"/>
                <a:ea typeface="Calibri" pitchFamily="34" charset="0"/>
                <a:cs typeface="Times New Roman" pitchFamily="18" charset="0"/>
              </a:rPr>
              <a:t> con </a:t>
            </a:r>
            <a:r>
              <a:rPr lang="en-US" altLang="en-US" sz="3200" b="1" dirty="0" err="1">
                <a:latin typeface="Times New Roman" pitchFamily="18" charset="0"/>
                <a:ea typeface="Calibri" pitchFamily="34" charset="0"/>
                <a:cs typeface="Times New Roman" pitchFamily="18" charset="0"/>
              </a:rPr>
              <a:t>đường</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lớn</a:t>
            </a:r>
            <a:r>
              <a:rPr lang="en-US" altLang="en-US" sz="3200" b="1" dirty="0">
                <a:latin typeface="Times New Roman" pitchFamily="18" charset="0"/>
                <a:ea typeface="Calibri" pitchFamily="34" charset="0"/>
                <a:cs typeface="Times New Roman" pitchFamily="18" charset="0"/>
              </a:rPr>
              <a:t> a </a:t>
            </a:r>
            <a:r>
              <a:rPr lang="en-US" altLang="en-US" sz="3200" b="1" dirty="0" err="1">
                <a:latin typeface="Times New Roman" pitchFamily="18" charset="0"/>
                <a:ea typeface="Calibri" pitchFamily="34" charset="0"/>
                <a:cs typeface="Times New Roman" pitchFamily="18" charset="0"/>
              </a:rPr>
              <a:t>và</a:t>
            </a:r>
            <a:r>
              <a:rPr lang="en-US" altLang="en-US" sz="3200" b="1" dirty="0">
                <a:latin typeface="Times New Roman" pitchFamily="18" charset="0"/>
                <a:ea typeface="Calibri" pitchFamily="34" charset="0"/>
                <a:cs typeface="Times New Roman" pitchFamily="18" charset="0"/>
              </a:rPr>
              <a:t> b </a:t>
            </a:r>
            <a:r>
              <a:rPr lang="en-US" altLang="en-US" sz="3200" b="1" dirty="0" err="1">
                <a:latin typeface="Times New Roman" pitchFamily="18" charset="0"/>
                <a:ea typeface="Calibri" pitchFamily="34" charset="0"/>
                <a:cs typeface="Times New Roman" pitchFamily="18" charset="0"/>
              </a:rPr>
              <a:t>cắt</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nhau</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tạo</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thành</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một</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góc</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Bên</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trong</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góc</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đó</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có</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một</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điểm</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dân</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cư</a:t>
            </a:r>
            <a:r>
              <a:rPr lang="en-US" altLang="en-US" sz="3200" b="1" dirty="0">
                <a:latin typeface="Times New Roman" pitchFamily="18" charset="0"/>
                <a:ea typeface="Calibri" pitchFamily="34" charset="0"/>
                <a:cs typeface="Times New Roman" pitchFamily="18" charset="0"/>
              </a:rPr>
              <a:t> O. </a:t>
            </a:r>
            <a:r>
              <a:rPr lang="en-US" altLang="en-US" sz="3200" b="1" dirty="0" err="1">
                <a:latin typeface="Times New Roman" pitchFamily="18" charset="0"/>
                <a:ea typeface="Calibri" pitchFamily="34" charset="0"/>
                <a:cs typeface="Times New Roman" pitchFamily="18" charset="0"/>
              </a:rPr>
              <a:t>Phải</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mở</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một</a:t>
            </a:r>
            <a:r>
              <a:rPr lang="en-US" altLang="en-US" sz="3200" b="1" dirty="0">
                <a:latin typeface="Times New Roman" pitchFamily="18" charset="0"/>
                <a:ea typeface="Calibri" pitchFamily="34" charset="0"/>
                <a:cs typeface="Times New Roman" pitchFamily="18" charset="0"/>
              </a:rPr>
              <a:t> con </a:t>
            </a:r>
            <a:r>
              <a:rPr lang="en-US" altLang="en-US" sz="3200" b="1" dirty="0" err="1">
                <a:latin typeface="Times New Roman" pitchFamily="18" charset="0"/>
                <a:ea typeface="Calibri" pitchFamily="34" charset="0"/>
                <a:cs typeface="Times New Roman" pitchFamily="18" charset="0"/>
              </a:rPr>
              <a:t>đường</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thẳng</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đi</a:t>
            </a:r>
            <a:r>
              <a:rPr lang="en-US" altLang="en-US" sz="3200" b="1" dirty="0">
                <a:latin typeface="Times New Roman" pitchFamily="18" charset="0"/>
                <a:ea typeface="Calibri" pitchFamily="34" charset="0"/>
                <a:cs typeface="Times New Roman" pitchFamily="18" charset="0"/>
              </a:rPr>
              <a:t> qua O </a:t>
            </a:r>
            <a:r>
              <a:rPr lang="en-US" altLang="en-US" sz="3200" b="1" dirty="0" err="1">
                <a:latin typeface="Times New Roman" pitchFamily="18" charset="0"/>
                <a:ea typeface="Calibri" pitchFamily="34" charset="0"/>
                <a:cs typeface="Times New Roman" pitchFamily="18" charset="0"/>
              </a:rPr>
              <a:t>như</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thế</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nào</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để</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theo</a:t>
            </a:r>
            <a:r>
              <a:rPr lang="en-US" altLang="en-US" sz="3200" b="1" dirty="0">
                <a:latin typeface="Times New Roman" pitchFamily="18" charset="0"/>
                <a:ea typeface="Calibri" pitchFamily="34" charset="0"/>
                <a:cs typeface="Times New Roman" pitchFamily="18" charset="0"/>
              </a:rPr>
              <a:t> con </a:t>
            </a:r>
            <a:r>
              <a:rPr lang="en-US" altLang="en-US" sz="3200" b="1" dirty="0" err="1">
                <a:latin typeface="Times New Roman" pitchFamily="18" charset="0"/>
                <a:ea typeface="Calibri" pitchFamily="34" charset="0"/>
                <a:cs typeface="Times New Roman" pitchFamily="18" charset="0"/>
              </a:rPr>
              <a:t>đường</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đó</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hai</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đoạn</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đường</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từ</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điểm</a:t>
            </a:r>
            <a:r>
              <a:rPr lang="en-US" altLang="en-US" sz="3200" b="1" dirty="0">
                <a:latin typeface="Times New Roman" pitchFamily="18" charset="0"/>
                <a:ea typeface="Calibri" pitchFamily="34" charset="0"/>
                <a:cs typeface="Times New Roman" pitchFamily="18" charset="0"/>
              </a:rPr>
              <a:t> O </a:t>
            </a:r>
            <a:r>
              <a:rPr lang="en-US" altLang="en-US" sz="3200" b="1" dirty="0" err="1">
                <a:latin typeface="Times New Roman" pitchFamily="18" charset="0"/>
                <a:ea typeface="Calibri" pitchFamily="34" charset="0"/>
                <a:cs typeface="Times New Roman" pitchFamily="18" charset="0"/>
              </a:rPr>
              <a:t>đến</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hai</a:t>
            </a:r>
            <a:r>
              <a:rPr lang="en-US" altLang="en-US" sz="3200" b="1" dirty="0">
                <a:latin typeface="Times New Roman" pitchFamily="18" charset="0"/>
                <a:ea typeface="Calibri" pitchFamily="34" charset="0"/>
                <a:cs typeface="Times New Roman" pitchFamily="18" charset="0"/>
              </a:rPr>
              <a:t> con </a:t>
            </a:r>
            <a:r>
              <a:rPr lang="en-US" altLang="en-US" sz="3200" b="1" dirty="0" err="1">
                <a:latin typeface="Times New Roman" pitchFamily="18" charset="0"/>
                <a:ea typeface="Calibri" pitchFamily="34" charset="0"/>
                <a:cs typeface="Times New Roman" pitchFamily="18" charset="0"/>
              </a:rPr>
              <a:t>đường</a:t>
            </a:r>
            <a:r>
              <a:rPr lang="en-US" altLang="en-US" sz="3200" b="1" dirty="0">
                <a:latin typeface="Times New Roman" pitchFamily="18" charset="0"/>
                <a:ea typeface="Calibri" pitchFamily="34" charset="0"/>
                <a:cs typeface="Times New Roman" pitchFamily="18" charset="0"/>
              </a:rPr>
              <a:t> a </a:t>
            </a:r>
            <a:r>
              <a:rPr lang="en-US" altLang="en-US" sz="3200" b="1" dirty="0" err="1">
                <a:latin typeface="Times New Roman" pitchFamily="18" charset="0"/>
                <a:ea typeface="Calibri" pitchFamily="34" charset="0"/>
                <a:cs typeface="Times New Roman" pitchFamily="18" charset="0"/>
              </a:rPr>
              <a:t>và</a:t>
            </a:r>
            <a:r>
              <a:rPr lang="en-US" altLang="en-US" sz="3200" b="1" dirty="0">
                <a:latin typeface="Times New Roman" pitchFamily="18" charset="0"/>
                <a:ea typeface="Calibri" pitchFamily="34" charset="0"/>
                <a:cs typeface="Times New Roman" pitchFamily="18" charset="0"/>
              </a:rPr>
              <a:t> b </a:t>
            </a:r>
            <a:r>
              <a:rPr lang="en-US" altLang="en-US" sz="3200" b="1" dirty="0" err="1">
                <a:latin typeface="Times New Roman" pitchFamily="18" charset="0"/>
                <a:ea typeface="Calibri" pitchFamily="34" charset="0"/>
                <a:cs typeface="Times New Roman" pitchFamily="18" charset="0"/>
              </a:rPr>
              <a:t>bằng</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nhau</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các</a:t>
            </a:r>
            <a:r>
              <a:rPr lang="en-US" altLang="en-US" sz="3200" b="1" dirty="0">
                <a:latin typeface="Times New Roman" pitchFamily="18" charset="0"/>
                <a:ea typeface="Calibri" pitchFamily="34" charset="0"/>
                <a:cs typeface="Times New Roman" pitchFamily="18" charset="0"/>
              </a:rPr>
              <a:t> con </a:t>
            </a:r>
            <a:r>
              <a:rPr lang="en-US" altLang="en-US" sz="3200" b="1" dirty="0" err="1">
                <a:latin typeface="Times New Roman" pitchFamily="18" charset="0"/>
                <a:ea typeface="Calibri" pitchFamily="34" charset="0"/>
                <a:cs typeface="Times New Roman" pitchFamily="18" charset="0"/>
              </a:rPr>
              <a:t>đường</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đều</a:t>
            </a:r>
            <a:r>
              <a:rPr lang="en-US" altLang="en-US" sz="3200" b="1" dirty="0">
                <a:latin typeface="Times New Roman" pitchFamily="18" charset="0"/>
                <a:ea typeface="Calibri" pitchFamily="34" charset="0"/>
                <a:cs typeface="Times New Roman" pitchFamily="18" charset="0"/>
              </a:rPr>
              <a:t> </a:t>
            </a:r>
            <a:r>
              <a:rPr lang="en-US" altLang="en-US" sz="3200" b="1" dirty="0" err="1">
                <a:latin typeface="Times New Roman" pitchFamily="18" charset="0"/>
                <a:ea typeface="Calibri" pitchFamily="34" charset="0"/>
                <a:cs typeface="Times New Roman" pitchFamily="18" charset="0"/>
              </a:rPr>
              <a:t>là</a:t>
            </a:r>
            <a:r>
              <a:rPr lang="en-US" altLang="en-US" sz="3200" b="1" dirty="0">
                <a:latin typeface="Times New Roman" pitchFamily="18" charset="0"/>
                <a:ea typeface="Calibri" pitchFamily="34" charset="0"/>
                <a:cs typeface="Times New Roman" pitchFamily="18" charset="0"/>
              </a:rPr>
              <a:t> </a:t>
            </a:r>
            <a:endParaRPr lang="en-US" altLang="en-US" sz="3200" b="1" dirty="0" smtClean="0">
              <a:latin typeface="Times New Roman" pitchFamily="18" charset="0"/>
              <a:ea typeface="Calibri" pitchFamily="34" charset="0"/>
              <a:cs typeface="Times New Roman" pitchFamily="18" charset="0"/>
            </a:endParaRPr>
          </a:p>
          <a:p>
            <a:pPr algn="just" eaLnBrk="1" hangingPunct="1"/>
            <a:r>
              <a:rPr lang="en-US" altLang="en-US" sz="3200" b="1" dirty="0" err="1" smtClean="0">
                <a:latin typeface="Times New Roman" pitchFamily="18" charset="0"/>
                <a:ea typeface="Calibri" pitchFamily="34" charset="0"/>
                <a:cs typeface="Times New Roman" pitchFamily="18" charset="0"/>
              </a:rPr>
              <a:t>đường</a:t>
            </a:r>
            <a:r>
              <a:rPr lang="en-US" altLang="en-US" sz="3200" b="1" dirty="0" smtClean="0">
                <a:latin typeface="Times New Roman" pitchFamily="18" charset="0"/>
                <a:ea typeface="Calibri" pitchFamily="34" charset="0"/>
                <a:cs typeface="Times New Roman" pitchFamily="18" charset="0"/>
              </a:rPr>
              <a:t> </a:t>
            </a:r>
            <a:r>
              <a:rPr lang="en-US" altLang="en-US" sz="3200" b="1" dirty="0" err="1" smtClean="0">
                <a:latin typeface="Times New Roman" pitchFamily="18" charset="0"/>
                <a:ea typeface="Calibri" pitchFamily="34" charset="0"/>
                <a:cs typeface="Times New Roman" pitchFamily="18" charset="0"/>
              </a:rPr>
              <a:t>thẳng</a:t>
            </a:r>
            <a:r>
              <a:rPr lang="en-US" altLang="en-US" sz="3200" b="1" dirty="0" smtClean="0">
                <a:latin typeface="Times New Roman" pitchFamily="18" charset="0"/>
                <a:ea typeface="Calibri" pitchFamily="34" charset="0"/>
                <a:cs typeface="Times New Roman" pitchFamily="18" charset="0"/>
              </a:rPr>
              <a:t>) (H3.27)</a:t>
            </a:r>
            <a:endParaRPr lang="en-US" altLang="en-US" sz="3200" b="1" dirty="0">
              <a:latin typeface="Times New Roman" pitchFamily="18" charset="0"/>
              <a:ea typeface="Arial" pitchFamily="34" charset="0"/>
              <a:cs typeface="Times New Roman" pitchFamily="18" charset="0"/>
            </a:endParaRPr>
          </a:p>
        </p:txBody>
      </p:sp>
      <p:pic>
        <p:nvPicPr>
          <p:cNvPr id="4099" name="Picture 22" descr="A picture containing cartoon, screenshot&#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t="2" r="7626" b="662"/>
          <a:stretch>
            <a:fillRect/>
          </a:stretch>
        </p:blipFill>
        <p:spPr bwMode="auto">
          <a:xfrm>
            <a:off x="3830322" y="3505202"/>
            <a:ext cx="4983478"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7"/>
          <p:cNvSpPr txBox="1">
            <a:spLocks noChangeArrowheads="1"/>
          </p:cNvSpPr>
          <p:nvPr/>
        </p:nvSpPr>
        <p:spPr bwMode="auto">
          <a:xfrm>
            <a:off x="-25400" y="24826"/>
            <a:ext cx="510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itchFamily="34" charset="0"/>
              </a:defRPr>
            </a:lvl1pPr>
            <a:lvl2pPr marL="742950" indent="-285750">
              <a:defRPr b="1">
                <a:solidFill>
                  <a:schemeClr val="tx1"/>
                </a:solidFill>
                <a:latin typeface="Arial" pitchFamily="34" charset="0"/>
              </a:defRPr>
            </a:lvl2pPr>
            <a:lvl3pPr marL="1143000" indent="-228600">
              <a:defRPr b="1">
                <a:solidFill>
                  <a:schemeClr val="tx1"/>
                </a:solidFill>
                <a:latin typeface="Arial" pitchFamily="34" charset="0"/>
              </a:defRPr>
            </a:lvl3pPr>
            <a:lvl4pPr marL="1600200" indent="-228600">
              <a:defRPr b="1">
                <a:solidFill>
                  <a:schemeClr val="tx1"/>
                </a:solidFill>
                <a:latin typeface="Arial" pitchFamily="34" charset="0"/>
              </a:defRPr>
            </a:lvl4pPr>
            <a:lvl5pPr marL="2057400" indent="-22860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2000" dirty="0">
                <a:solidFill>
                  <a:srgbClr val="000099"/>
                </a:solidFill>
              </a:rPr>
              <a:t> </a:t>
            </a:r>
            <a:r>
              <a:rPr lang="en-US" altLang="en-US" sz="2000" dirty="0" smtClean="0">
                <a:solidFill>
                  <a:srgbClr val="000099"/>
                </a:solidFill>
              </a:rPr>
              <a:t>  * </a:t>
            </a:r>
            <a:r>
              <a:rPr lang="en-US" altLang="en-US" sz="3200" dirty="0" smtClean="0">
                <a:solidFill>
                  <a:srgbClr val="000099"/>
                </a:solidFill>
                <a:latin typeface="Times New Roman" pitchFamily="18" charset="0"/>
                <a:cs typeface="Times New Roman" pitchFamily="18" charset="0"/>
              </a:rPr>
              <a:t>BÀI TOÁN THỰC TẾ </a:t>
            </a:r>
            <a:r>
              <a:rPr lang="en-US" altLang="en-US" sz="3200" b="0" dirty="0" smtClean="0">
                <a:solidFill>
                  <a:srgbClr val="000099"/>
                </a:solidFill>
                <a:latin typeface="Times New Roman" pitchFamily="18" charset="0"/>
                <a:cs typeface="Times New Roman" pitchFamily="18" charset="0"/>
              </a:rPr>
              <a:t> </a:t>
            </a:r>
            <a:endParaRPr lang="en-US" altLang="en-US" sz="3200" b="0" dirty="0">
              <a:solidFill>
                <a:srgbClr val="000099"/>
              </a:solidFill>
              <a:latin typeface="Times New Roman" pitchFamily="18" charset="0"/>
              <a:cs typeface="Times New Roman" pitchFamily="18" charset="0"/>
            </a:endParaRPr>
          </a:p>
        </p:txBody>
      </p:sp>
      <p:sp>
        <p:nvSpPr>
          <p:cNvPr id="2" name="TextBox 1"/>
          <p:cNvSpPr txBox="1"/>
          <p:nvPr/>
        </p:nvSpPr>
        <p:spPr>
          <a:xfrm>
            <a:off x="3276600" y="6096000"/>
            <a:ext cx="838200" cy="369332"/>
          </a:xfrm>
          <a:prstGeom prst="rect">
            <a:avLst/>
          </a:prstGeom>
          <a:noFill/>
        </p:spPr>
        <p:txBody>
          <a:bodyPr wrap="square" rtlCol="0">
            <a:spAutoFit/>
          </a:bodyPr>
          <a:lstStyle/>
          <a:p>
            <a:r>
              <a:rPr lang="en-US" dirty="0" smtClean="0"/>
              <a:t>C</a:t>
            </a:r>
            <a:endParaRPr lang="en-US" dirty="0"/>
          </a:p>
        </p:txBody>
      </p:sp>
      <p:sp>
        <p:nvSpPr>
          <p:cNvPr id="3" name="TextBox 2"/>
          <p:cNvSpPr txBox="1"/>
          <p:nvPr/>
        </p:nvSpPr>
        <p:spPr>
          <a:xfrm>
            <a:off x="5181600" y="4267200"/>
            <a:ext cx="762000" cy="369332"/>
          </a:xfrm>
          <a:prstGeom prst="rect">
            <a:avLst/>
          </a:prstGeom>
          <a:noFill/>
        </p:spPr>
        <p:txBody>
          <a:bodyPr wrap="square" rtlCol="0">
            <a:spAutoFit/>
          </a:bodyPr>
          <a:lstStyle/>
          <a:p>
            <a:r>
              <a:rPr lang="en-US" dirty="0" smtClean="0"/>
              <a:t>A</a:t>
            </a:r>
            <a:endParaRPr lang="en-US" dirty="0"/>
          </a:p>
        </p:txBody>
      </p:sp>
      <p:sp>
        <p:nvSpPr>
          <p:cNvPr id="5" name="TextBox 4"/>
          <p:cNvSpPr txBox="1"/>
          <p:nvPr/>
        </p:nvSpPr>
        <p:spPr>
          <a:xfrm>
            <a:off x="7772400" y="6465332"/>
            <a:ext cx="457200" cy="369332"/>
          </a:xfrm>
          <a:prstGeom prst="rect">
            <a:avLst/>
          </a:prstGeom>
          <a:noFill/>
        </p:spPr>
        <p:txBody>
          <a:bodyPr wrap="square" rtlCol="0">
            <a:spAutoFit/>
          </a:bodyPr>
          <a:lstStyle/>
          <a:p>
            <a:r>
              <a:rPr lang="en-US" dirty="0" smtClean="0"/>
              <a:t>B</a:t>
            </a:r>
            <a:endParaRPr lang="en-US" dirty="0"/>
          </a:p>
        </p:txBody>
      </p:sp>
    </p:spTree>
    <p:extLst>
      <p:ext uri="{BB962C8B-B14F-4D97-AF65-F5344CB8AC3E}">
        <p14:creationId xmlns:p14="http://schemas.microsoft.com/office/powerpoint/2010/main" val="257962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54" name="Text Box 46"/>
          <p:cNvSpPr txBox="1">
            <a:spLocks noChangeArrowheads="1"/>
          </p:cNvSpPr>
          <p:nvPr/>
        </p:nvSpPr>
        <p:spPr bwMode="auto">
          <a:xfrm>
            <a:off x="2286000" y="2879726"/>
            <a:ext cx="5410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altLang="en-US" b="1" dirty="0">
                <a:solidFill>
                  <a:schemeClr val="tx2"/>
                </a:solidFill>
              </a:rPr>
              <a:t>*</a:t>
            </a:r>
            <a:r>
              <a:rPr lang="en-US" altLang="en-US" b="1" dirty="0" smtClean="0">
                <a:solidFill>
                  <a:schemeClr val="tx2"/>
                </a:solidFill>
              </a:rPr>
              <a:t> </a:t>
            </a:r>
            <a:r>
              <a:rPr lang="en-US" altLang="en-US" b="1" dirty="0" err="1">
                <a:solidFill>
                  <a:schemeClr val="tx2"/>
                </a:solidFill>
              </a:rPr>
              <a:t>Định</a:t>
            </a:r>
            <a:r>
              <a:rPr lang="en-US" altLang="en-US" b="1" dirty="0">
                <a:solidFill>
                  <a:schemeClr val="tx2"/>
                </a:solidFill>
              </a:rPr>
              <a:t> </a:t>
            </a:r>
            <a:r>
              <a:rPr lang="en-US" altLang="en-US" b="1" dirty="0" err="1">
                <a:solidFill>
                  <a:schemeClr val="tx2"/>
                </a:solidFill>
              </a:rPr>
              <a:t>nghĩa</a:t>
            </a:r>
            <a:r>
              <a:rPr lang="en-US" altLang="en-US" b="1" dirty="0">
                <a:solidFill>
                  <a:schemeClr val="tx2"/>
                </a:solidFill>
              </a:rPr>
              <a:t> (SGK – 57)</a:t>
            </a:r>
          </a:p>
        </p:txBody>
      </p:sp>
      <p:pic>
        <p:nvPicPr>
          <p:cNvPr id="18" name="Picture 17"/>
          <p:cNvPicPr/>
          <p:nvPr/>
        </p:nvPicPr>
        <p:blipFill>
          <a:blip r:embed="rId2"/>
          <a:stretch>
            <a:fillRect/>
          </a:stretch>
        </p:blipFill>
        <p:spPr>
          <a:xfrm>
            <a:off x="2876390" y="152402"/>
            <a:ext cx="3941923" cy="2590799"/>
          </a:xfrm>
          <a:prstGeom prst="rect">
            <a:avLst/>
          </a:prstGeom>
        </p:spPr>
      </p:pic>
      <p:sp>
        <p:nvSpPr>
          <p:cNvPr id="19" name="Text Box 46"/>
          <p:cNvSpPr txBox="1">
            <a:spLocks noChangeArrowheads="1"/>
          </p:cNvSpPr>
          <p:nvPr/>
        </p:nvSpPr>
        <p:spPr bwMode="auto">
          <a:xfrm>
            <a:off x="228600" y="4343402"/>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eaLnBrk="1" hangingPunct="1">
              <a:spcBef>
                <a:spcPct val="50000"/>
              </a:spcBef>
            </a:pPr>
            <a:r>
              <a:rPr lang="en-US" altLang="en-US" b="1" dirty="0">
                <a:solidFill>
                  <a:schemeClr val="tx2"/>
                </a:solidFill>
                <a:latin typeface="Times New Roman" pitchFamily="18" charset="0"/>
                <a:cs typeface="Times New Roman" pitchFamily="18" charset="0"/>
              </a:rPr>
              <a:t>*</a:t>
            </a:r>
            <a:r>
              <a:rPr lang="en-US" altLang="en-US" b="1" dirty="0" smtClean="0">
                <a:solidFill>
                  <a:schemeClr val="tx2"/>
                </a:solidFill>
                <a:latin typeface="Times New Roman" pitchFamily="18" charset="0"/>
                <a:cs typeface="Times New Roman" pitchFamily="18" charset="0"/>
              </a:rPr>
              <a:t> THỰC HÀNH 1: </a:t>
            </a:r>
            <a:r>
              <a:rPr lang="en-US" altLang="en-US" b="1" dirty="0" err="1" smtClean="0">
                <a:solidFill>
                  <a:schemeClr val="tx2"/>
                </a:solidFill>
                <a:latin typeface="Times New Roman" pitchFamily="18" charset="0"/>
                <a:cs typeface="Times New Roman" pitchFamily="18" charset="0"/>
              </a:rPr>
              <a:t>Vẽ</a:t>
            </a:r>
            <a:r>
              <a:rPr lang="en-US" altLang="en-US" b="1" dirty="0" smtClean="0">
                <a:solidFill>
                  <a:schemeClr val="tx2"/>
                </a:solidFill>
                <a:latin typeface="Times New Roman" pitchFamily="18" charset="0"/>
                <a:cs typeface="Times New Roman" pitchFamily="18" charset="0"/>
              </a:rPr>
              <a:t> </a:t>
            </a:r>
            <a:r>
              <a:rPr lang="en-US" altLang="en-US" b="1" dirty="0" err="1" smtClean="0">
                <a:solidFill>
                  <a:schemeClr val="tx2"/>
                </a:solidFill>
                <a:latin typeface="Times New Roman" pitchFamily="18" charset="0"/>
                <a:cs typeface="Times New Roman" pitchFamily="18" charset="0"/>
              </a:rPr>
              <a:t>hình</a:t>
            </a:r>
            <a:r>
              <a:rPr lang="en-US" altLang="en-US" b="1" dirty="0" smtClean="0">
                <a:solidFill>
                  <a:schemeClr val="tx2"/>
                </a:solidFill>
                <a:latin typeface="Times New Roman" pitchFamily="18" charset="0"/>
                <a:cs typeface="Times New Roman" pitchFamily="18" charset="0"/>
              </a:rPr>
              <a:t> </a:t>
            </a:r>
            <a:r>
              <a:rPr lang="en-US" altLang="en-US" b="1" dirty="0" err="1" smtClean="0">
                <a:solidFill>
                  <a:schemeClr val="tx2"/>
                </a:solidFill>
                <a:latin typeface="Times New Roman" pitchFamily="18" charset="0"/>
                <a:cs typeface="Times New Roman" pitchFamily="18" charset="0"/>
              </a:rPr>
              <a:t>bình</a:t>
            </a:r>
            <a:r>
              <a:rPr lang="en-US" altLang="en-US" b="1" dirty="0" smtClean="0">
                <a:solidFill>
                  <a:schemeClr val="tx2"/>
                </a:solidFill>
                <a:latin typeface="Times New Roman" pitchFamily="18" charset="0"/>
                <a:cs typeface="Times New Roman" pitchFamily="18" charset="0"/>
              </a:rPr>
              <a:t> </a:t>
            </a:r>
            <a:r>
              <a:rPr lang="en-US" altLang="en-US" b="1" dirty="0" err="1" smtClean="0">
                <a:solidFill>
                  <a:schemeClr val="tx2"/>
                </a:solidFill>
                <a:latin typeface="Times New Roman" pitchFamily="18" charset="0"/>
                <a:cs typeface="Times New Roman" pitchFamily="18" charset="0"/>
              </a:rPr>
              <a:t>hành</a:t>
            </a:r>
            <a:r>
              <a:rPr lang="en-US" altLang="en-US" b="1" dirty="0" smtClean="0">
                <a:solidFill>
                  <a:schemeClr val="tx2"/>
                </a:solidFill>
                <a:latin typeface="Times New Roman" pitchFamily="18" charset="0"/>
                <a:cs typeface="Times New Roman" pitchFamily="18" charset="0"/>
              </a:rPr>
              <a:t> ABCD.</a:t>
            </a:r>
            <a:endParaRPr lang="en-US" altLang="en-US" b="1" dirty="0">
              <a:solidFill>
                <a:schemeClr val="tx2"/>
              </a:solidFill>
              <a:latin typeface="Times New Roman" pitchFamily="18" charset="0"/>
              <a:cs typeface="Times New Roman" pitchFamily="18" charset="0"/>
            </a:endParaRPr>
          </a:p>
        </p:txBody>
      </p:sp>
      <p:sp>
        <p:nvSpPr>
          <p:cNvPr id="4" name="TextBox 3"/>
          <p:cNvSpPr txBox="1"/>
          <p:nvPr/>
        </p:nvSpPr>
        <p:spPr>
          <a:xfrm>
            <a:off x="0" y="6553201"/>
            <a:ext cx="533400" cy="246221"/>
          </a:xfrm>
          <a:prstGeom prst="rect">
            <a:avLst/>
          </a:prstGeom>
          <a:noFill/>
        </p:spPr>
        <p:txBody>
          <a:bodyPr wrap="square" rtlCol="0">
            <a:spAutoFit/>
          </a:bodyPr>
          <a:lstStyle/>
          <a:p>
            <a:r>
              <a:rPr lang="en-US" sz="1000" dirty="0" smtClean="0"/>
              <a:t>TT-TC</a:t>
            </a:r>
          </a:p>
        </p:txBody>
      </p:sp>
    </p:spTree>
    <p:extLst>
      <p:ext uri="{BB962C8B-B14F-4D97-AF65-F5344CB8AC3E}">
        <p14:creationId xmlns:p14="http://schemas.microsoft.com/office/powerpoint/2010/main" val="151971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5454"/>
                                        </p:tgtEl>
                                        <p:attrNameLst>
                                          <p:attrName>style.visibility</p:attrName>
                                        </p:attrNameLst>
                                      </p:cBhvr>
                                      <p:to>
                                        <p:strVal val="visible"/>
                                      </p:to>
                                    </p:set>
                                    <p:animEffect transition="in" filter="fade">
                                      <p:cBhvr>
                                        <p:cTn id="14" dur="1000"/>
                                        <p:tgtEl>
                                          <p:spTgt spid="145454"/>
                                        </p:tgtEl>
                                      </p:cBhvr>
                                    </p:animEffect>
                                    <p:anim calcmode="lin" valueType="num">
                                      <p:cBhvr>
                                        <p:cTn id="15" dur="1000" fill="hold"/>
                                        <p:tgtEl>
                                          <p:spTgt spid="145454"/>
                                        </p:tgtEl>
                                        <p:attrNameLst>
                                          <p:attrName>ppt_x</p:attrName>
                                        </p:attrNameLst>
                                      </p:cBhvr>
                                      <p:tavLst>
                                        <p:tav tm="0">
                                          <p:val>
                                            <p:strVal val="#ppt_x"/>
                                          </p:val>
                                        </p:tav>
                                        <p:tav tm="100000">
                                          <p:val>
                                            <p:strVal val="#ppt_x"/>
                                          </p:val>
                                        </p:tav>
                                      </p:tavLst>
                                    </p:anim>
                                    <p:anim calcmode="lin" valueType="num">
                                      <p:cBhvr>
                                        <p:cTn id="16" dur="1000" fill="hold"/>
                                        <p:tgtEl>
                                          <p:spTgt spid="14545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4"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172200" y="4747354"/>
            <a:ext cx="1631950" cy="1958247"/>
          </a:xfrm>
          <a:prstGeom prst="rect">
            <a:avLst/>
          </a:prstGeom>
        </p:spPr>
      </p:pic>
      <p:pic>
        <p:nvPicPr>
          <p:cNvPr id="7" name="Picture 6"/>
          <p:cNvPicPr/>
          <p:nvPr/>
        </p:nvPicPr>
        <p:blipFill>
          <a:blip r:embed="rId3"/>
          <a:stretch>
            <a:fillRect/>
          </a:stretch>
        </p:blipFill>
        <p:spPr>
          <a:xfrm>
            <a:off x="1219200" y="132080"/>
            <a:ext cx="7086600" cy="2839720"/>
          </a:xfrm>
          <a:prstGeom prst="rect">
            <a:avLst/>
          </a:prstGeom>
        </p:spPr>
      </p:pic>
      <p:pic>
        <p:nvPicPr>
          <p:cNvPr id="8" name="Picture 7"/>
          <p:cNvPicPr/>
          <p:nvPr/>
        </p:nvPicPr>
        <p:blipFill>
          <a:blip r:embed="rId4"/>
          <a:stretch>
            <a:fillRect/>
          </a:stretch>
        </p:blipFill>
        <p:spPr>
          <a:xfrm>
            <a:off x="1905000" y="4747354"/>
            <a:ext cx="1682750" cy="2048429"/>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124201"/>
            <a:ext cx="3810000" cy="149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7963" y="3048001"/>
            <a:ext cx="3587439" cy="157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553201"/>
            <a:ext cx="533400" cy="246221"/>
          </a:xfrm>
          <a:prstGeom prst="rect">
            <a:avLst/>
          </a:prstGeom>
          <a:noFill/>
        </p:spPr>
        <p:txBody>
          <a:bodyPr wrap="square" rtlCol="0">
            <a:spAutoFit/>
          </a:bodyPr>
          <a:lstStyle/>
          <a:p>
            <a:r>
              <a:rPr lang="en-US" sz="1000" dirty="0" smtClean="0"/>
              <a:t>TC</a:t>
            </a:r>
            <a:endParaRPr lang="en-US" sz="1000" dirty="0"/>
          </a:p>
        </p:txBody>
      </p:sp>
    </p:spTree>
    <p:extLst>
      <p:ext uri="{BB962C8B-B14F-4D97-AF65-F5344CB8AC3E}">
        <p14:creationId xmlns:p14="http://schemas.microsoft.com/office/powerpoint/2010/main" val="1404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hb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077"/>
            <a:ext cx="899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21065"/>
      </p:ext>
    </p:extLst>
  </p:cSld>
  <p:clrMapOvr>
    <a:masterClrMapping/>
  </p:clrMapOvr>
  <p:transition spd="slow">
    <p:wheel spokes="8"/>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LASTVALUES" val="&lt;ChangeData&gt;&lt;SlideID&gt;&lt;![CDATA[360]]&gt;&lt;/SlideID&gt;&lt;/ChangeData&gt;"/>
  <p:tag name="MMPROD_PASSDATA" val="&lt;object type=&quot;10050&quot; unique_id=&quot;10026&quot;&gt;&lt;property id=&quot;10020&quot; value=&quot;2&quot;/&gt;&lt;property id=&quot;10191&quot; value=&quot;-1&quot;/&gt;&lt;/object&gt;"/>
  <p:tag name="MMPROD_FAILDATA" val="&lt;object type=&quot;10051&quot; unique_id=&quot;10027&quot;&gt;&lt;property id=&quot;10020&quot; value=&quot;2&quot;/&gt;&lt;property id=&quot;10021&quot; value=&quot;292&quot;/&gt;&lt;property id=&quot;10101&quot; value=&quot;[jumptoframe],Value=292,&quot;/&gt;&lt;property id=&quot;10191&quot; value=&quot;-1&quot;/&gt;&lt;/object&gt;"/>
  <p:tag name="MMPROD_ID" val="10024"/>
  <p:tag name="MMPROD_TYPE" val="10008"/>
  <p:tag name="MMPROD_DATA" val="&lt;property id=&quot;10026&quot; value=&quot;10&quot;/&gt;&lt;property id=&quot;10027&quot; value=&quot;Interaction10024&quot;/&gt;&lt;property id=&quot;10028&quot; value=&quot;0&quot;/&gt;&lt;property id=&quot;10063&quot; value=&quot;3&quot;/&gt;&lt;property id=&quot;10070&quot; value=&quot;BÀI TẬP&quot;/&gt;&lt;property id=&quot;10098&quot; value=&quot;Multiple choice&quot;/&gt;&lt;property id=&quot;10100&quot; value=&quot;0&quot;/&gt;&lt;property id=&quot;10108&quot; value=&quot;1&quot;/&gt;&lt;property id=&quot;10109&quot; value=&quot;1&quot;/&gt;&lt;property id=&quot;10110&quot; value=&quot;1&quot;/&gt;&lt;property id=&quot;10111&quot; value=&quot;4&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653533211,D:\tai lieu cua Suu\Chuyen mon\Bo giao an\Giao an du thi\bai giang du thi Bo GD nam hoc 1112\Bai 3\Bai giang du thi_Hinh hoc 8_THCS Ea Trul\Tiet 12_Hinh binh hanh_Hinh hoc 8_THCS Ea Trul\Media.ppcx"/>
  <p:tag name="MMPROD_ANSWERCOUNT" val="4"/>
</p:tagLst>
</file>

<file path=ppt/tags/tag2.xml><?xml version="1.0" encoding="utf-8"?>
<p:tagLst xmlns:a="http://schemas.openxmlformats.org/drawingml/2006/main" xmlns:r="http://schemas.openxmlformats.org/officeDocument/2006/relationships" xmlns:p="http://schemas.openxmlformats.org/presentationml/2006/main">
  <p:tag name="MMPROD_ID" val="10024"/>
  <p:tag name="MMPROD_ABSOLUTEPOSITIONID" val="100"/>
  <p:tag name="MMPROD_LASTVALUES" val="&lt;ChangeData&gt;&lt;Text&gt;&lt;![CDATA[Hãy chọn những câu trả lời đúng]]&gt;&lt;/Text&gt;&lt;FontSize&gt;&lt;![CDATA[44]]&gt;&lt;/FontSize&gt;&lt;Left&gt;&lt;![CDATA[0]]&gt;&lt;/Left&gt;&lt;Top&gt;&lt;![CDATA[0]]&gt;&lt;/Top&gt;&lt;/ChangeDat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4237</TotalTime>
  <Words>1836</Words>
  <Application>Microsoft Office PowerPoint</Application>
  <PresentationFormat>On-screen Show (4:3)</PresentationFormat>
  <Paragraphs>198</Paragraphs>
  <Slides>43</Slides>
  <Notes>10</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Arial</vt:lpstr>
      <vt:lpstr>Calibri</vt:lpstr>
      <vt:lpstr>Cambria Math</vt:lpstr>
      <vt:lpstr>Dotum</vt:lpstr>
      <vt:lpstr>Times New Roman</vt:lpstr>
      <vt:lpstr>Verdana</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điền Đ hoặc S cho các câu trả lời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107</cp:revision>
  <dcterms:created xsi:type="dcterms:W3CDTF">2023-09-13T20:12:06Z</dcterms:created>
  <dcterms:modified xsi:type="dcterms:W3CDTF">2023-10-19T17:08:01Z</dcterms:modified>
</cp:coreProperties>
</file>