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07" r:id="rId3"/>
  </p:sldMasterIdLst>
  <p:notesMasterIdLst>
    <p:notesMasterId r:id="rId28"/>
  </p:notesMasterIdLst>
  <p:sldIdLst>
    <p:sldId id="260" r:id="rId4"/>
    <p:sldId id="317" r:id="rId5"/>
    <p:sldId id="319" r:id="rId6"/>
    <p:sldId id="320" r:id="rId7"/>
    <p:sldId id="321" r:id="rId8"/>
    <p:sldId id="322" r:id="rId9"/>
    <p:sldId id="323" r:id="rId10"/>
    <p:sldId id="324" r:id="rId11"/>
    <p:sldId id="325" r:id="rId12"/>
    <p:sldId id="326" r:id="rId13"/>
    <p:sldId id="327" r:id="rId14"/>
    <p:sldId id="328" r:id="rId15"/>
    <p:sldId id="329" r:id="rId16"/>
    <p:sldId id="330" r:id="rId17"/>
    <p:sldId id="331" r:id="rId18"/>
    <p:sldId id="332" r:id="rId19"/>
    <p:sldId id="333" r:id="rId20"/>
    <p:sldId id="334" r:id="rId21"/>
    <p:sldId id="304" r:id="rId22"/>
    <p:sldId id="309" r:id="rId23"/>
    <p:sldId id="310" r:id="rId24"/>
    <p:sldId id="315" r:id="rId25"/>
    <p:sldId id="307" r:id="rId26"/>
    <p:sldId id="29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ễn Thu" initials="NT" lastIdx="1" clrIdx="0">
    <p:extLst>
      <p:ext uri="{19B8F6BF-5375-455C-9EA6-DF929625EA0E}">
        <p15:presenceInfo xmlns="" xmlns:p15="http://schemas.microsoft.com/office/powerpoint/2012/main" userId="62a294b10e3cce4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E5F4"/>
    <a:srgbClr val="B5C070"/>
    <a:srgbClr val="0000FF"/>
    <a:srgbClr val="FC0C1D"/>
    <a:srgbClr val="B2B2B2"/>
    <a:srgbClr val="808080"/>
    <a:srgbClr val="FF3300"/>
    <a:srgbClr val="E3F53B"/>
    <a:srgbClr val="FCF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87" autoAdjust="0"/>
    <p:restoredTop sz="94434" autoAdjust="0"/>
  </p:normalViewPr>
  <p:slideViewPr>
    <p:cSldViewPr snapToGrid="0">
      <p:cViewPr>
        <p:scale>
          <a:sx n="56" d="100"/>
          <a:sy n="56" d="100"/>
        </p:scale>
        <p:origin x="-1124" y="-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266F11-E028-4DB8-AC21-35942FFB13A4}" type="doc">
      <dgm:prSet loTypeId="urn:microsoft.com/office/officeart/2005/8/layout/chevron2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BEC45A1-B878-48BF-85B5-0047717E2415}">
      <dgm:prSet phldrT="[Text]"/>
      <dgm:spPr/>
      <dgm:t>
        <a:bodyPr/>
        <a:lstStyle/>
        <a:p>
          <a:r>
            <a:rPr lang="en-US" b="1" dirty="0">
              <a:latin typeface="Cambria" pitchFamily="18" charset="0"/>
            </a:rPr>
            <a:t>HĐ1</a:t>
          </a:r>
        </a:p>
      </dgm:t>
    </dgm:pt>
    <dgm:pt modelId="{510FF3D7-4BF0-4D11-B49B-B6742C54389D}" type="parTrans" cxnId="{F4ECC8F0-4340-40FC-9BB2-FADC973B05F5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F59D1DD6-04C3-41A0-A473-22EEFA772F8F}" type="sibTrans" cxnId="{F4ECC8F0-4340-40FC-9BB2-FADC973B05F5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C06850DA-9698-484D-AC0C-4474CE47B19D}">
      <dgm:prSet phldrT="[Text]"/>
      <dgm:spPr/>
      <dgm:t>
        <a:bodyPr/>
        <a:lstStyle/>
        <a:p>
          <a:r>
            <a:rPr lang="en-US" b="1" dirty="0">
              <a:latin typeface="Cambria" pitchFamily="18" charset="0"/>
            </a:rPr>
            <a:t>KHỞI ĐỘNG</a:t>
          </a:r>
        </a:p>
      </dgm:t>
    </dgm:pt>
    <dgm:pt modelId="{519CFAE1-B6A0-40C3-82A3-217C179D3D2A}" type="parTrans" cxnId="{A073EA2A-EB1B-4E64-A336-B28E8CC089AC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FC7FBAA8-B086-4300-A553-79CD7737B1EB}" type="sibTrans" cxnId="{A073EA2A-EB1B-4E64-A336-B28E8CC089AC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F379CBE6-CF85-4F70-933B-AC682C39BB7D}">
      <dgm:prSet phldrT="[Text]"/>
      <dgm:spPr/>
      <dgm:t>
        <a:bodyPr/>
        <a:lstStyle/>
        <a:p>
          <a:r>
            <a:rPr lang="en-US" b="1" dirty="0">
              <a:latin typeface="Cambria" pitchFamily="18" charset="0"/>
            </a:rPr>
            <a:t>HĐ2</a:t>
          </a:r>
        </a:p>
      </dgm:t>
    </dgm:pt>
    <dgm:pt modelId="{6AE0E342-809A-4CD7-8794-E358A8E7018B}" type="parTrans" cxnId="{27FD3019-40F9-41C7-8D44-CBA1547C1972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400A36D9-8181-4120-8D24-0395CA0CC210}" type="sibTrans" cxnId="{27FD3019-40F9-41C7-8D44-CBA1547C1972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042ECF77-459B-41C7-9823-DE903F8A4931}">
      <dgm:prSet phldrT="[Text]"/>
      <dgm:spPr/>
      <dgm:t>
        <a:bodyPr/>
        <a:lstStyle/>
        <a:p>
          <a:r>
            <a:rPr lang="en-US" b="1" smtClean="0">
              <a:latin typeface="Cambria" pitchFamily="18" charset="0"/>
            </a:rPr>
            <a:t>BIỂU DIỄN THÔNG TIN TRONG MÁY TÍNH</a:t>
          </a:r>
          <a:endParaRPr lang="en-US" b="1" dirty="0">
            <a:latin typeface="Cambria" pitchFamily="18" charset="0"/>
          </a:endParaRPr>
        </a:p>
      </dgm:t>
    </dgm:pt>
    <dgm:pt modelId="{72EBE417-41C7-40BA-A5CA-98356F532309}" type="parTrans" cxnId="{A88DA491-CD0B-44FC-A37D-3BA4BCD18E75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C5054410-8DD1-4233-8E7B-B03D58D2F8E7}" type="sibTrans" cxnId="{A88DA491-CD0B-44FC-A37D-3BA4BCD18E75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FC14F758-2498-447B-A7AF-00FDBA0F8A5E}">
      <dgm:prSet phldrT="[Text]"/>
      <dgm:spPr/>
      <dgm:t>
        <a:bodyPr/>
        <a:lstStyle/>
        <a:p>
          <a:r>
            <a:rPr lang="en-US" b="1" dirty="0">
              <a:latin typeface="Cambria" pitchFamily="18" charset="0"/>
            </a:rPr>
            <a:t>HĐ3</a:t>
          </a:r>
        </a:p>
      </dgm:t>
    </dgm:pt>
    <dgm:pt modelId="{605748FF-EF01-46BD-B49B-B428FB12926D}" type="parTrans" cxnId="{6EB85461-2AFC-4FEF-8268-29C7C8024ADD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6F61C51E-8294-4E33-AA2E-707EE3F79C30}" type="sibTrans" cxnId="{6EB85461-2AFC-4FEF-8268-29C7C8024ADD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2D49C1AC-D38D-411C-9709-4CAEACF210BF}">
      <dgm:prSet phldrT="[Text]"/>
      <dgm:spPr/>
      <dgm:t>
        <a:bodyPr/>
        <a:lstStyle/>
        <a:p>
          <a:r>
            <a:rPr lang="en-US" b="1" smtClean="0">
              <a:latin typeface="Cambria" pitchFamily="18" charset="0"/>
            </a:rPr>
            <a:t>ĐƠN VỊ ĐO THÔNG THIN</a:t>
          </a:r>
          <a:endParaRPr lang="en-US" b="1" dirty="0">
            <a:latin typeface="Cambria" pitchFamily="18" charset="0"/>
          </a:endParaRPr>
        </a:p>
      </dgm:t>
    </dgm:pt>
    <dgm:pt modelId="{5753BECE-9FB9-4BE1-ACC2-B5EB759B4903}" type="parTrans" cxnId="{FB26ED5E-BF99-474C-A7D9-936CAC85AA71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B1AE9F59-CB49-4BE4-83C1-7A77E940C692}" type="sibTrans" cxnId="{FB26ED5E-BF99-474C-A7D9-936CAC85AA71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13D2CABD-727C-48D2-8595-4F7FD265DC1E}">
      <dgm:prSet phldrT="[Text]"/>
      <dgm:spPr/>
      <dgm:t>
        <a:bodyPr/>
        <a:lstStyle/>
        <a:p>
          <a:r>
            <a:rPr lang="en-US" b="1" dirty="0">
              <a:latin typeface="Cambria" pitchFamily="18" charset="0"/>
            </a:rPr>
            <a:t>HĐ4</a:t>
          </a:r>
        </a:p>
      </dgm:t>
    </dgm:pt>
    <dgm:pt modelId="{254BB954-F167-4FF2-99AA-0FE9FF8AE0A1}" type="parTrans" cxnId="{01A7EECA-763B-44DB-A1F7-34099390CDC6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96B0FC2A-B923-461A-82CA-5960ED9D04FC}" type="sibTrans" cxnId="{01A7EECA-763B-44DB-A1F7-34099390CDC6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4F3C8A23-2C72-45D5-9F16-6BF51C34BA86}">
      <dgm:prSet/>
      <dgm:spPr/>
      <dgm:t>
        <a:bodyPr/>
        <a:lstStyle/>
        <a:p>
          <a:r>
            <a:rPr lang="en-US" b="1" smtClean="0">
              <a:latin typeface="Cambria" pitchFamily="18" charset="0"/>
            </a:rPr>
            <a:t>LUYỆN TẬP</a:t>
          </a:r>
          <a:endParaRPr lang="en-US" b="1" dirty="0">
            <a:latin typeface="Cambria" pitchFamily="18" charset="0"/>
          </a:endParaRPr>
        </a:p>
      </dgm:t>
    </dgm:pt>
    <dgm:pt modelId="{D39ED653-86D8-4A09-8680-93ECAC0F2C49}" type="parTrans" cxnId="{35B14F76-9C77-4E97-BE23-C95D80F1EBF4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577CD3C8-4B2F-48C6-94D3-4A1F36D0D854}" type="sibTrans" cxnId="{35B14F76-9C77-4E97-BE23-C95D80F1EBF4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3417E034-5946-4B93-AEB1-06D4166D50F5}">
      <dgm:prSet phldrT="[Text]"/>
      <dgm:spPr/>
      <dgm:t>
        <a:bodyPr/>
        <a:lstStyle/>
        <a:p>
          <a:r>
            <a:rPr lang="en-US" b="1" dirty="0">
              <a:latin typeface="Cambria" pitchFamily="18" charset="0"/>
            </a:rPr>
            <a:t>HĐ5</a:t>
          </a:r>
        </a:p>
      </dgm:t>
    </dgm:pt>
    <dgm:pt modelId="{6F5945B9-DE3F-4C32-9BCA-993128FD5004}" type="parTrans" cxnId="{712920E6-2721-49B3-86B0-C17F3638FDB5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94197097-01CD-490C-9889-C20B719D583F}" type="sibTrans" cxnId="{712920E6-2721-49B3-86B0-C17F3638FDB5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80D53C2D-25F9-4CCF-A1C8-D46827CF88CF}">
      <dgm:prSet/>
      <dgm:spPr/>
      <dgm:t>
        <a:bodyPr/>
        <a:lstStyle/>
        <a:p>
          <a:r>
            <a:rPr lang="en-US" b="1" smtClean="0">
              <a:latin typeface="Cambria" pitchFamily="18" charset="0"/>
            </a:rPr>
            <a:t>VẬN DỤNG</a:t>
          </a:r>
          <a:endParaRPr lang="en-US" b="1" dirty="0">
            <a:latin typeface="Cambria" pitchFamily="18" charset="0"/>
          </a:endParaRPr>
        </a:p>
      </dgm:t>
    </dgm:pt>
    <dgm:pt modelId="{1A6BFF0F-95F6-45B8-8948-93E466C8A5E3}" type="parTrans" cxnId="{0CB4543D-3E1D-4E78-B36E-0045D4FCF719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44B00358-A8CA-4354-A0F1-F1DAD2F8ED09}" type="sibTrans" cxnId="{0CB4543D-3E1D-4E78-B36E-0045D4FCF719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2EC9BC4A-D4A7-46B2-8F8C-52C35A3BDBB2}" type="pres">
      <dgm:prSet presAssocID="{D8266F11-E028-4DB8-AC21-35942FFB13A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56F1BBA-AF7C-41D6-8FCE-0B8A89C7F482}" type="pres">
      <dgm:prSet presAssocID="{9BEC45A1-B878-48BF-85B5-0047717E2415}" presName="composite" presStyleCnt="0"/>
      <dgm:spPr/>
    </dgm:pt>
    <dgm:pt modelId="{C8CB19B0-3B43-4F96-ABB7-5255525F0E55}" type="pres">
      <dgm:prSet presAssocID="{9BEC45A1-B878-48BF-85B5-0047717E2415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B8869B-60AF-4361-8B7A-E7F99D127A96}" type="pres">
      <dgm:prSet presAssocID="{9BEC45A1-B878-48BF-85B5-0047717E2415}" presName="descendantText" presStyleLbl="alignAcc1" presStyleIdx="0" presStyleCnt="5" custLinFactNeighborY="39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BEFBFE-22C1-4BEE-B15C-7C0E35F70233}" type="pres">
      <dgm:prSet presAssocID="{F59D1DD6-04C3-41A0-A473-22EEFA772F8F}" presName="sp" presStyleCnt="0"/>
      <dgm:spPr/>
    </dgm:pt>
    <dgm:pt modelId="{379689BD-07C6-4E65-95FB-FAEADAEA7325}" type="pres">
      <dgm:prSet presAssocID="{F379CBE6-CF85-4F70-933B-AC682C39BB7D}" presName="composite" presStyleCnt="0"/>
      <dgm:spPr/>
    </dgm:pt>
    <dgm:pt modelId="{06B72AD2-612B-4DDE-8A65-7356D5159209}" type="pres">
      <dgm:prSet presAssocID="{F379CBE6-CF85-4F70-933B-AC682C39BB7D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24E07D-0C26-4EB2-A4B2-E627D2151BE7}" type="pres">
      <dgm:prSet presAssocID="{F379CBE6-CF85-4F70-933B-AC682C39BB7D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5CF10D-35EE-4331-B3AB-37E1E86043AA}" type="pres">
      <dgm:prSet presAssocID="{400A36D9-8181-4120-8D24-0395CA0CC210}" presName="sp" presStyleCnt="0"/>
      <dgm:spPr/>
    </dgm:pt>
    <dgm:pt modelId="{C9998D1E-F784-40C9-8D71-34E3F97C37D8}" type="pres">
      <dgm:prSet presAssocID="{FC14F758-2498-447B-A7AF-00FDBA0F8A5E}" presName="composite" presStyleCnt="0"/>
      <dgm:spPr/>
    </dgm:pt>
    <dgm:pt modelId="{5252AAB6-4EE5-47C3-A85B-49315BA605E7}" type="pres">
      <dgm:prSet presAssocID="{FC14F758-2498-447B-A7AF-00FDBA0F8A5E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80D28D-FA42-43A0-B8F0-D5D72E204BF4}" type="pres">
      <dgm:prSet presAssocID="{FC14F758-2498-447B-A7AF-00FDBA0F8A5E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93D011-590D-4ACF-A0F9-6B9AE6E22BE2}" type="pres">
      <dgm:prSet presAssocID="{6F61C51E-8294-4E33-AA2E-707EE3F79C30}" presName="sp" presStyleCnt="0"/>
      <dgm:spPr/>
    </dgm:pt>
    <dgm:pt modelId="{D4A3A470-F81E-413B-AC56-E3D96C784284}" type="pres">
      <dgm:prSet presAssocID="{13D2CABD-727C-48D2-8595-4F7FD265DC1E}" presName="composite" presStyleCnt="0"/>
      <dgm:spPr/>
    </dgm:pt>
    <dgm:pt modelId="{02C0A129-41D9-4A2E-84F9-B86DCEDAF7AD}" type="pres">
      <dgm:prSet presAssocID="{13D2CABD-727C-48D2-8595-4F7FD265DC1E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8FF1BA-87CA-44A1-A048-159C0CB9A588}" type="pres">
      <dgm:prSet presAssocID="{13D2CABD-727C-48D2-8595-4F7FD265DC1E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47F09D-1579-4B93-9695-0AA01D43E20B}" type="pres">
      <dgm:prSet presAssocID="{96B0FC2A-B923-461A-82CA-5960ED9D04FC}" presName="sp" presStyleCnt="0"/>
      <dgm:spPr/>
    </dgm:pt>
    <dgm:pt modelId="{61F01BD9-6BFF-43D4-B318-186A781F8B14}" type="pres">
      <dgm:prSet presAssocID="{3417E034-5946-4B93-AEB1-06D4166D50F5}" presName="composite" presStyleCnt="0"/>
      <dgm:spPr/>
    </dgm:pt>
    <dgm:pt modelId="{B5F27B00-F0EE-450A-84E5-7E9F6D6F624A}" type="pres">
      <dgm:prSet presAssocID="{3417E034-5946-4B93-AEB1-06D4166D50F5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07C083-4291-4CC8-98A6-B9C416BAEEB3}" type="pres">
      <dgm:prSet presAssocID="{3417E034-5946-4B93-AEB1-06D4166D50F5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4463196-B18C-4F98-AE8A-698780C309A1}" type="presOf" srcId="{F379CBE6-CF85-4F70-933B-AC682C39BB7D}" destId="{06B72AD2-612B-4DDE-8A65-7356D5159209}" srcOrd="0" destOrd="0" presId="urn:microsoft.com/office/officeart/2005/8/layout/chevron2"/>
    <dgm:cxn modelId="{35BFBFD7-59FA-41A1-82E2-77A71ABC2C8E}" type="presOf" srcId="{FC14F758-2498-447B-A7AF-00FDBA0F8A5E}" destId="{5252AAB6-4EE5-47C3-A85B-49315BA605E7}" srcOrd="0" destOrd="0" presId="urn:microsoft.com/office/officeart/2005/8/layout/chevron2"/>
    <dgm:cxn modelId="{27FD3019-40F9-41C7-8D44-CBA1547C1972}" srcId="{D8266F11-E028-4DB8-AC21-35942FFB13A4}" destId="{F379CBE6-CF85-4F70-933B-AC682C39BB7D}" srcOrd="1" destOrd="0" parTransId="{6AE0E342-809A-4CD7-8794-E358A8E7018B}" sibTransId="{400A36D9-8181-4120-8D24-0395CA0CC210}"/>
    <dgm:cxn modelId="{EC7D395C-F67E-4EA3-AF39-02D1195B9B87}" type="presOf" srcId="{4F3C8A23-2C72-45D5-9F16-6BF51C34BA86}" destId="{1B8FF1BA-87CA-44A1-A048-159C0CB9A588}" srcOrd="0" destOrd="0" presId="urn:microsoft.com/office/officeart/2005/8/layout/chevron2"/>
    <dgm:cxn modelId="{01CC9BEE-ACE1-4838-A6CD-F92F2F4CEE57}" type="presOf" srcId="{9BEC45A1-B878-48BF-85B5-0047717E2415}" destId="{C8CB19B0-3B43-4F96-ABB7-5255525F0E55}" srcOrd="0" destOrd="0" presId="urn:microsoft.com/office/officeart/2005/8/layout/chevron2"/>
    <dgm:cxn modelId="{F4ECC8F0-4340-40FC-9BB2-FADC973B05F5}" srcId="{D8266F11-E028-4DB8-AC21-35942FFB13A4}" destId="{9BEC45A1-B878-48BF-85B5-0047717E2415}" srcOrd="0" destOrd="0" parTransId="{510FF3D7-4BF0-4D11-B49B-B6742C54389D}" sibTransId="{F59D1DD6-04C3-41A0-A473-22EEFA772F8F}"/>
    <dgm:cxn modelId="{53F5344D-82C5-4A7C-8EF4-F7D3D5FB282F}" type="presOf" srcId="{13D2CABD-727C-48D2-8595-4F7FD265DC1E}" destId="{02C0A129-41D9-4A2E-84F9-B86DCEDAF7AD}" srcOrd="0" destOrd="0" presId="urn:microsoft.com/office/officeart/2005/8/layout/chevron2"/>
    <dgm:cxn modelId="{FB26ED5E-BF99-474C-A7D9-936CAC85AA71}" srcId="{FC14F758-2498-447B-A7AF-00FDBA0F8A5E}" destId="{2D49C1AC-D38D-411C-9709-4CAEACF210BF}" srcOrd="0" destOrd="0" parTransId="{5753BECE-9FB9-4BE1-ACC2-B5EB759B4903}" sibTransId="{B1AE9F59-CB49-4BE4-83C1-7A77E940C692}"/>
    <dgm:cxn modelId="{0CB4543D-3E1D-4E78-B36E-0045D4FCF719}" srcId="{3417E034-5946-4B93-AEB1-06D4166D50F5}" destId="{80D53C2D-25F9-4CCF-A1C8-D46827CF88CF}" srcOrd="0" destOrd="0" parTransId="{1A6BFF0F-95F6-45B8-8948-93E466C8A5E3}" sibTransId="{44B00358-A8CA-4354-A0F1-F1DAD2F8ED09}"/>
    <dgm:cxn modelId="{BF6F8A4B-6EB9-4D40-8D35-9789A1BD917D}" type="presOf" srcId="{80D53C2D-25F9-4CCF-A1C8-D46827CF88CF}" destId="{EA07C083-4291-4CC8-98A6-B9C416BAEEB3}" srcOrd="0" destOrd="0" presId="urn:microsoft.com/office/officeart/2005/8/layout/chevron2"/>
    <dgm:cxn modelId="{A59DA044-4D95-47EC-8436-536803C32F9A}" type="presOf" srcId="{3417E034-5946-4B93-AEB1-06D4166D50F5}" destId="{B5F27B00-F0EE-450A-84E5-7E9F6D6F624A}" srcOrd="0" destOrd="0" presId="urn:microsoft.com/office/officeart/2005/8/layout/chevron2"/>
    <dgm:cxn modelId="{1B0A809D-25E7-4575-9767-3A942BAE3DD7}" type="presOf" srcId="{D8266F11-E028-4DB8-AC21-35942FFB13A4}" destId="{2EC9BC4A-D4A7-46B2-8F8C-52C35A3BDBB2}" srcOrd="0" destOrd="0" presId="urn:microsoft.com/office/officeart/2005/8/layout/chevron2"/>
    <dgm:cxn modelId="{93B1C706-3683-414E-BB26-C84407D2B8E7}" type="presOf" srcId="{042ECF77-459B-41C7-9823-DE903F8A4931}" destId="{C324E07D-0C26-4EB2-A4B2-E627D2151BE7}" srcOrd="0" destOrd="0" presId="urn:microsoft.com/office/officeart/2005/8/layout/chevron2"/>
    <dgm:cxn modelId="{6EB85461-2AFC-4FEF-8268-29C7C8024ADD}" srcId="{D8266F11-E028-4DB8-AC21-35942FFB13A4}" destId="{FC14F758-2498-447B-A7AF-00FDBA0F8A5E}" srcOrd="2" destOrd="0" parTransId="{605748FF-EF01-46BD-B49B-B428FB12926D}" sibTransId="{6F61C51E-8294-4E33-AA2E-707EE3F79C30}"/>
    <dgm:cxn modelId="{01A7EECA-763B-44DB-A1F7-34099390CDC6}" srcId="{D8266F11-E028-4DB8-AC21-35942FFB13A4}" destId="{13D2CABD-727C-48D2-8595-4F7FD265DC1E}" srcOrd="3" destOrd="0" parTransId="{254BB954-F167-4FF2-99AA-0FE9FF8AE0A1}" sibTransId="{96B0FC2A-B923-461A-82CA-5960ED9D04FC}"/>
    <dgm:cxn modelId="{A88DA491-CD0B-44FC-A37D-3BA4BCD18E75}" srcId="{F379CBE6-CF85-4F70-933B-AC682C39BB7D}" destId="{042ECF77-459B-41C7-9823-DE903F8A4931}" srcOrd="0" destOrd="0" parTransId="{72EBE417-41C7-40BA-A5CA-98356F532309}" sibTransId="{C5054410-8DD1-4233-8E7B-B03D58D2F8E7}"/>
    <dgm:cxn modelId="{CDA43B80-F3C7-441F-B256-84FC4507E34B}" type="presOf" srcId="{2D49C1AC-D38D-411C-9709-4CAEACF210BF}" destId="{1180D28D-FA42-43A0-B8F0-D5D72E204BF4}" srcOrd="0" destOrd="0" presId="urn:microsoft.com/office/officeart/2005/8/layout/chevron2"/>
    <dgm:cxn modelId="{5FEECA2F-610C-43A5-B3D0-82B7F252CA28}" type="presOf" srcId="{C06850DA-9698-484D-AC0C-4474CE47B19D}" destId="{E2B8869B-60AF-4361-8B7A-E7F99D127A96}" srcOrd="0" destOrd="0" presId="urn:microsoft.com/office/officeart/2005/8/layout/chevron2"/>
    <dgm:cxn modelId="{35B14F76-9C77-4E97-BE23-C95D80F1EBF4}" srcId="{13D2CABD-727C-48D2-8595-4F7FD265DC1E}" destId="{4F3C8A23-2C72-45D5-9F16-6BF51C34BA86}" srcOrd="0" destOrd="0" parTransId="{D39ED653-86D8-4A09-8680-93ECAC0F2C49}" sibTransId="{577CD3C8-4B2F-48C6-94D3-4A1F36D0D854}"/>
    <dgm:cxn modelId="{712920E6-2721-49B3-86B0-C17F3638FDB5}" srcId="{D8266F11-E028-4DB8-AC21-35942FFB13A4}" destId="{3417E034-5946-4B93-AEB1-06D4166D50F5}" srcOrd="4" destOrd="0" parTransId="{6F5945B9-DE3F-4C32-9BCA-993128FD5004}" sibTransId="{94197097-01CD-490C-9889-C20B719D583F}"/>
    <dgm:cxn modelId="{A073EA2A-EB1B-4E64-A336-B28E8CC089AC}" srcId="{9BEC45A1-B878-48BF-85B5-0047717E2415}" destId="{C06850DA-9698-484D-AC0C-4474CE47B19D}" srcOrd="0" destOrd="0" parTransId="{519CFAE1-B6A0-40C3-82A3-217C179D3D2A}" sibTransId="{FC7FBAA8-B086-4300-A553-79CD7737B1EB}"/>
    <dgm:cxn modelId="{39114A2D-9C7A-4728-9BA5-C734803AAFF5}" type="presParOf" srcId="{2EC9BC4A-D4A7-46B2-8F8C-52C35A3BDBB2}" destId="{C56F1BBA-AF7C-41D6-8FCE-0B8A89C7F482}" srcOrd="0" destOrd="0" presId="urn:microsoft.com/office/officeart/2005/8/layout/chevron2"/>
    <dgm:cxn modelId="{2200C0E4-6E7F-44BF-B5D5-22103C4A1F2A}" type="presParOf" srcId="{C56F1BBA-AF7C-41D6-8FCE-0B8A89C7F482}" destId="{C8CB19B0-3B43-4F96-ABB7-5255525F0E55}" srcOrd="0" destOrd="0" presId="urn:microsoft.com/office/officeart/2005/8/layout/chevron2"/>
    <dgm:cxn modelId="{970559EB-3BDA-4A76-8353-928A04D10A9B}" type="presParOf" srcId="{C56F1BBA-AF7C-41D6-8FCE-0B8A89C7F482}" destId="{E2B8869B-60AF-4361-8B7A-E7F99D127A96}" srcOrd="1" destOrd="0" presId="urn:microsoft.com/office/officeart/2005/8/layout/chevron2"/>
    <dgm:cxn modelId="{FCFC1844-68A0-493F-BBCB-9C49CE07020D}" type="presParOf" srcId="{2EC9BC4A-D4A7-46B2-8F8C-52C35A3BDBB2}" destId="{88BEFBFE-22C1-4BEE-B15C-7C0E35F70233}" srcOrd="1" destOrd="0" presId="urn:microsoft.com/office/officeart/2005/8/layout/chevron2"/>
    <dgm:cxn modelId="{35749D50-6533-45B6-9B38-D887DD5E708F}" type="presParOf" srcId="{2EC9BC4A-D4A7-46B2-8F8C-52C35A3BDBB2}" destId="{379689BD-07C6-4E65-95FB-FAEADAEA7325}" srcOrd="2" destOrd="0" presId="urn:microsoft.com/office/officeart/2005/8/layout/chevron2"/>
    <dgm:cxn modelId="{DB3D8782-E6A2-4C20-AB69-1BE376A2D9CA}" type="presParOf" srcId="{379689BD-07C6-4E65-95FB-FAEADAEA7325}" destId="{06B72AD2-612B-4DDE-8A65-7356D5159209}" srcOrd="0" destOrd="0" presId="urn:microsoft.com/office/officeart/2005/8/layout/chevron2"/>
    <dgm:cxn modelId="{FC0F9CA0-66F9-48EC-BF07-23CBE6E479E9}" type="presParOf" srcId="{379689BD-07C6-4E65-95FB-FAEADAEA7325}" destId="{C324E07D-0C26-4EB2-A4B2-E627D2151BE7}" srcOrd="1" destOrd="0" presId="urn:microsoft.com/office/officeart/2005/8/layout/chevron2"/>
    <dgm:cxn modelId="{B72F85C6-E619-4957-B5B8-ABDC7D4B8929}" type="presParOf" srcId="{2EC9BC4A-D4A7-46B2-8F8C-52C35A3BDBB2}" destId="{595CF10D-35EE-4331-B3AB-37E1E86043AA}" srcOrd="3" destOrd="0" presId="urn:microsoft.com/office/officeart/2005/8/layout/chevron2"/>
    <dgm:cxn modelId="{5607D23C-8509-4E85-9F84-3A9B247665C8}" type="presParOf" srcId="{2EC9BC4A-D4A7-46B2-8F8C-52C35A3BDBB2}" destId="{C9998D1E-F784-40C9-8D71-34E3F97C37D8}" srcOrd="4" destOrd="0" presId="urn:microsoft.com/office/officeart/2005/8/layout/chevron2"/>
    <dgm:cxn modelId="{F2E3BF16-0DE2-4B76-9E8E-E892A4D3B8E6}" type="presParOf" srcId="{C9998D1E-F784-40C9-8D71-34E3F97C37D8}" destId="{5252AAB6-4EE5-47C3-A85B-49315BA605E7}" srcOrd="0" destOrd="0" presId="urn:microsoft.com/office/officeart/2005/8/layout/chevron2"/>
    <dgm:cxn modelId="{E5827189-A2B3-4FDA-9A28-C564CB647DC1}" type="presParOf" srcId="{C9998D1E-F784-40C9-8D71-34E3F97C37D8}" destId="{1180D28D-FA42-43A0-B8F0-D5D72E204BF4}" srcOrd="1" destOrd="0" presId="urn:microsoft.com/office/officeart/2005/8/layout/chevron2"/>
    <dgm:cxn modelId="{C280CE78-9BCC-4882-AA87-8D1106232AE6}" type="presParOf" srcId="{2EC9BC4A-D4A7-46B2-8F8C-52C35A3BDBB2}" destId="{4493D011-590D-4ACF-A0F9-6B9AE6E22BE2}" srcOrd="5" destOrd="0" presId="urn:microsoft.com/office/officeart/2005/8/layout/chevron2"/>
    <dgm:cxn modelId="{B4F00DE1-C753-4018-9A9B-16E6074F08C7}" type="presParOf" srcId="{2EC9BC4A-D4A7-46B2-8F8C-52C35A3BDBB2}" destId="{D4A3A470-F81E-413B-AC56-E3D96C784284}" srcOrd="6" destOrd="0" presId="urn:microsoft.com/office/officeart/2005/8/layout/chevron2"/>
    <dgm:cxn modelId="{D61AC55F-A610-49B6-88F7-A380646290DA}" type="presParOf" srcId="{D4A3A470-F81E-413B-AC56-E3D96C784284}" destId="{02C0A129-41D9-4A2E-84F9-B86DCEDAF7AD}" srcOrd="0" destOrd="0" presId="urn:microsoft.com/office/officeart/2005/8/layout/chevron2"/>
    <dgm:cxn modelId="{2D0282D0-ACCF-4C93-B97F-E533F20B05F2}" type="presParOf" srcId="{D4A3A470-F81E-413B-AC56-E3D96C784284}" destId="{1B8FF1BA-87CA-44A1-A048-159C0CB9A588}" srcOrd="1" destOrd="0" presId="urn:microsoft.com/office/officeart/2005/8/layout/chevron2"/>
    <dgm:cxn modelId="{94FF60F9-4940-41CD-945E-E53357ACE448}" type="presParOf" srcId="{2EC9BC4A-D4A7-46B2-8F8C-52C35A3BDBB2}" destId="{3647F09D-1579-4B93-9695-0AA01D43E20B}" srcOrd="7" destOrd="0" presId="urn:microsoft.com/office/officeart/2005/8/layout/chevron2"/>
    <dgm:cxn modelId="{C06DD760-C077-4242-BAB1-65DE1E6B8C48}" type="presParOf" srcId="{2EC9BC4A-D4A7-46B2-8F8C-52C35A3BDBB2}" destId="{61F01BD9-6BFF-43D4-B318-186A781F8B14}" srcOrd="8" destOrd="0" presId="urn:microsoft.com/office/officeart/2005/8/layout/chevron2"/>
    <dgm:cxn modelId="{0CE7B708-5DA0-46DE-A66C-E63369E8AEEB}" type="presParOf" srcId="{61F01BD9-6BFF-43D4-B318-186A781F8B14}" destId="{B5F27B00-F0EE-450A-84E5-7E9F6D6F624A}" srcOrd="0" destOrd="0" presId="urn:microsoft.com/office/officeart/2005/8/layout/chevron2"/>
    <dgm:cxn modelId="{3259F60C-2A66-4778-B503-03CD9BA120D7}" type="presParOf" srcId="{61F01BD9-6BFF-43D4-B318-186A781F8B14}" destId="{EA07C083-4291-4CC8-98A6-B9C416BAEEB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1F3908-00D6-475E-BCA2-DCBDFED8F1D8}" type="doc">
      <dgm:prSet loTypeId="urn:microsoft.com/office/officeart/2005/8/layout/process1" loCatId="process" qsTypeId="urn:microsoft.com/office/officeart/2005/8/quickstyle/3d7" qsCatId="3D" csTypeId="urn:microsoft.com/office/officeart/2005/8/colors/colorful2" csCatId="colorful" phldr="1"/>
      <dgm:spPr/>
    </dgm:pt>
    <dgm:pt modelId="{FDA68E76-D240-4A04-9107-3E2BFF071DE4}">
      <dgm:prSet phldrT="[Text]"/>
      <dgm:spPr/>
      <dgm:t>
        <a:bodyPr/>
        <a:lstStyle/>
        <a:p>
          <a:r>
            <a:rPr lang="vi-VN">
              <a:latin typeface="+mj-lt"/>
            </a:rPr>
            <a:t>4</a:t>
          </a:r>
        </a:p>
      </dgm:t>
    </dgm:pt>
    <dgm:pt modelId="{F5E1AE73-DF29-41A2-978E-150419B0228B}" type="parTrans" cxnId="{2168C76B-C80E-4541-8917-51FA45509887}">
      <dgm:prSet/>
      <dgm:spPr/>
      <dgm:t>
        <a:bodyPr/>
        <a:lstStyle/>
        <a:p>
          <a:endParaRPr lang="vi-VN"/>
        </a:p>
      </dgm:t>
    </dgm:pt>
    <dgm:pt modelId="{29D580A4-EDFC-41E9-8261-3B2038D4158F}" type="sibTrans" cxnId="{2168C76B-C80E-4541-8917-51FA45509887}">
      <dgm:prSet/>
      <dgm:spPr/>
      <dgm:t>
        <a:bodyPr/>
        <a:lstStyle/>
        <a:p>
          <a:endParaRPr lang="vi-VN"/>
        </a:p>
      </dgm:t>
    </dgm:pt>
    <dgm:pt modelId="{3351F3BF-0307-442E-9289-957E411A3E47}">
      <dgm:prSet phldrT="[Text]"/>
      <dgm:spPr/>
      <dgm:t>
        <a:bodyPr/>
        <a:lstStyle/>
        <a:p>
          <a:r>
            <a:rPr lang="vi-VN" b="1">
              <a:solidFill>
                <a:srgbClr val="002060"/>
              </a:solidFill>
              <a:latin typeface="+mj-lt"/>
            </a:rPr>
            <a:t>100</a:t>
          </a:r>
        </a:p>
      </dgm:t>
    </dgm:pt>
    <dgm:pt modelId="{7E15146A-1588-4C37-A96D-A722B9799B96}" type="parTrans" cxnId="{6A154C3E-63B2-4CFC-B54C-ACD4CED29392}">
      <dgm:prSet/>
      <dgm:spPr/>
      <dgm:t>
        <a:bodyPr/>
        <a:lstStyle/>
        <a:p>
          <a:endParaRPr lang="vi-VN"/>
        </a:p>
      </dgm:t>
    </dgm:pt>
    <dgm:pt modelId="{EECE91BF-4C0F-4B0A-ACA3-A7BE8351CBBD}" type="sibTrans" cxnId="{6A154C3E-63B2-4CFC-B54C-ACD4CED29392}">
      <dgm:prSet/>
      <dgm:spPr/>
      <dgm:t>
        <a:bodyPr/>
        <a:lstStyle/>
        <a:p>
          <a:endParaRPr lang="vi-VN"/>
        </a:p>
      </dgm:t>
    </dgm:pt>
    <dgm:pt modelId="{A5821E09-9459-4938-9B82-4E1B066E5E53}" type="pres">
      <dgm:prSet presAssocID="{6C1F3908-00D6-475E-BCA2-DCBDFED8F1D8}" presName="Name0" presStyleCnt="0">
        <dgm:presLayoutVars>
          <dgm:dir/>
          <dgm:resizeHandles val="exact"/>
        </dgm:presLayoutVars>
      </dgm:prSet>
      <dgm:spPr/>
    </dgm:pt>
    <dgm:pt modelId="{9B67F81C-C11B-4AEC-8F62-9AEEAE37BC03}" type="pres">
      <dgm:prSet presAssocID="{FDA68E76-D240-4A04-9107-3E2BFF071DE4}" presName="node" presStyleLbl="node1" presStyleIdx="0" presStyleCnt="2" custLinFactNeighborX="4019" custLinFactNeighborY="-285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98EA5B-56F5-4C5D-AA95-B4B8B1A94EAE}" type="pres">
      <dgm:prSet presAssocID="{29D580A4-EDFC-41E9-8261-3B2038D4158F}" presName="sibTrans" presStyleLbl="sibTrans2D1" presStyleIdx="0" presStyleCnt="1"/>
      <dgm:spPr/>
      <dgm:t>
        <a:bodyPr/>
        <a:lstStyle/>
        <a:p>
          <a:endParaRPr lang="en-US"/>
        </a:p>
      </dgm:t>
    </dgm:pt>
    <dgm:pt modelId="{F03EF56C-E861-49CD-B31E-E7A878328BB0}" type="pres">
      <dgm:prSet presAssocID="{29D580A4-EDFC-41E9-8261-3B2038D4158F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678A5C76-CAFA-4FFA-B168-CC0F6DDD15BA}" type="pres">
      <dgm:prSet presAssocID="{3351F3BF-0307-442E-9289-957E411A3E47}" presName="node" presStyleLbl="node1" presStyleIdx="1" presStyleCnt="2" custLinFactNeighborX="243" custLinFactNeighborY="23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3EBEB43-B61C-426A-8779-0B1882BC95C5}" type="presOf" srcId="{6C1F3908-00D6-475E-BCA2-DCBDFED8F1D8}" destId="{A5821E09-9459-4938-9B82-4E1B066E5E53}" srcOrd="0" destOrd="0" presId="urn:microsoft.com/office/officeart/2005/8/layout/process1"/>
    <dgm:cxn modelId="{07DA7DB2-319D-489E-AD7B-3CB8BFF019F8}" type="presOf" srcId="{FDA68E76-D240-4A04-9107-3E2BFF071DE4}" destId="{9B67F81C-C11B-4AEC-8F62-9AEEAE37BC03}" srcOrd="0" destOrd="0" presId="urn:microsoft.com/office/officeart/2005/8/layout/process1"/>
    <dgm:cxn modelId="{88B20673-B7E5-4B2D-81B6-1D051F15FC90}" type="presOf" srcId="{29D580A4-EDFC-41E9-8261-3B2038D4158F}" destId="{EB98EA5B-56F5-4C5D-AA95-B4B8B1A94EAE}" srcOrd="0" destOrd="0" presId="urn:microsoft.com/office/officeart/2005/8/layout/process1"/>
    <dgm:cxn modelId="{6A154C3E-63B2-4CFC-B54C-ACD4CED29392}" srcId="{6C1F3908-00D6-475E-BCA2-DCBDFED8F1D8}" destId="{3351F3BF-0307-442E-9289-957E411A3E47}" srcOrd="1" destOrd="0" parTransId="{7E15146A-1588-4C37-A96D-A722B9799B96}" sibTransId="{EECE91BF-4C0F-4B0A-ACA3-A7BE8351CBBD}"/>
    <dgm:cxn modelId="{2168C76B-C80E-4541-8917-51FA45509887}" srcId="{6C1F3908-00D6-475E-BCA2-DCBDFED8F1D8}" destId="{FDA68E76-D240-4A04-9107-3E2BFF071DE4}" srcOrd="0" destOrd="0" parTransId="{F5E1AE73-DF29-41A2-978E-150419B0228B}" sibTransId="{29D580A4-EDFC-41E9-8261-3B2038D4158F}"/>
    <dgm:cxn modelId="{C20E721A-A444-4812-8E71-52B1799366B8}" type="presOf" srcId="{3351F3BF-0307-442E-9289-957E411A3E47}" destId="{678A5C76-CAFA-4FFA-B168-CC0F6DDD15BA}" srcOrd="0" destOrd="0" presId="urn:microsoft.com/office/officeart/2005/8/layout/process1"/>
    <dgm:cxn modelId="{7A2AB23C-BBD9-47DA-AE01-F43F6239D80F}" type="presOf" srcId="{29D580A4-EDFC-41E9-8261-3B2038D4158F}" destId="{F03EF56C-E861-49CD-B31E-E7A878328BB0}" srcOrd="1" destOrd="0" presId="urn:microsoft.com/office/officeart/2005/8/layout/process1"/>
    <dgm:cxn modelId="{B3776AB8-B665-4780-88FC-320E165D8ED0}" type="presParOf" srcId="{A5821E09-9459-4938-9B82-4E1B066E5E53}" destId="{9B67F81C-C11B-4AEC-8F62-9AEEAE37BC03}" srcOrd="0" destOrd="0" presId="urn:microsoft.com/office/officeart/2005/8/layout/process1"/>
    <dgm:cxn modelId="{35F1AD2B-ABC4-4F16-828C-D6F0A69F1573}" type="presParOf" srcId="{A5821E09-9459-4938-9B82-4E1B066E5E53}" destId="{EB98EA5B-56F5-4C5D-AA95-B4B8B1A94EAE}" srcOrd="1" destOrd="0" presId="urn:microsoft.com/office/officeart/2005/8/layout/process1"/>
    <dgm:cxn modelId="{AFFDB51D-3731-4E64-A858-EBC2517FF3D6}" type="presParOf" srcId="{EB98EA5B-56F5-4C5D-AA95-B4B8B1A94EAE}" destId="{F03EF56C-E861-49CD-B31E-E7A878328BB0}" srcOrd="0" destOrd="0" presId="urn:microsoft.com/office/officeart/2005/8/layout/process1"/>
    <dgm:cxn modelId="{D26C3089-BA8F-4EFF-B972-3450BC107574}" type="presParOf" srcId="{A5821E09-9459-4938-9B82-4E1B066E5E53}" destId="{678A5C76-CAFA-4FFA-B168-CC0F6DDD15BA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CB19B0-3B43-4F96-ABB7-5255525F0E55}">
      <dsp:nvSpPr>
        <dsp:cNvPr id="0" name=""/>
        <dsp:cNvSpPr/>
      </dsp:nvSpPr>
      <dsp:spPr>
        <a:xfrm rot="5400000">
          <a:off x="-164836" y="166260"/>
          <a:ext cx="1098909" cy="769236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>
              <a:latin typeface="Cambria" pitchFamily="18" charset="0"/>
            </a:rPr>
            <a:t>HĐ1</a:t>
          </a:r>
        </a:p>
      </dsp:txBody>
      <dsp:txXfrm rot="-5400000">
        <a:off x="1" y="386041"/>
        <a:ext cx="769236" cy="329673"/>
      </dsp:txXfrm>
    </dsp:sp>
    <dsp:sp modelId="{E2B8869B-60AF-4361-8B7A-E7F99D127A96}">
      <dsp:nvSpPr>
        <dsp:cNvPr id="0" name=""/>
        <dsp:cNvSpPr/>
      </dsp:nvSpPr>
      <dsp:spPr>
        <a:xfrm rot="5400000">
          <a:off x="5497814" y="-4698781"/>
          <a:ext cx="714291" cy="101714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0" b="1" kern="1200" dirty="0">
              <a:latin typeface="Cambria" pitchFamily="18" charset="0"/>
            </a:rPr>
            <a:t>KHỞI ĐỘNG</a:t>
          </a:r>
        </a:p>
      </dsp:txBody>
      <dsp:txXfrm rot="-5400000">
        <a:off x="769237" y="64665"/>
        <a:ext cx="10136577" cy="644553"/>
      </dsp:txXfrm>
    </dsp:sp>
    <dsp:sp modelId="{06B72AD2-612B-4DDE-8A65-7356D5159209}">
      <dsp:nvSpPr>
        <dsp:cNvPr id="0" name=""/>
        <dsp:cNvSpPr/>
      </dsp:nvSpPr>
      <dsp:spPr>
        <a:xfrm rot="5400000">
          <a:off x="-164836" y="1148121"/>
          <a:ext cx="1098909" cy="769236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>
              <a:latin typeface="Cambria" pitchFamily="18" charset="0"/>
            </a:rPr>
            <a:t>HĐ2</a:t>
          </a:r>
        </a:p>
      </dsp:txBody>
      <dsp:txXfrm rot="-5400000">
        <a:off x="1" y="1367902"/>
        <a:ext cx="769236" cy="329673"/>
      </dsp:txXfrm>
    </dsp:sp>
    <dsp:sp modelId="{C324E07D-0C26-4EB2-A4B2-E627D2151BE7}">
      <dsp:nvSpPr>
        <dsp:cNvPr id="0" name=""/>
        <dsp:cNvSpPr/>
      </dsp:nvSpPr>
      <dsp:spPr>
        <a:xfrm rot="5400000">
          <a:off x="5497814" y="-3745292"/>
          <a:ext cx="714291" cy="101714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0" b="1" kern="1200" smtClean="0">
              <a:latin typeface="Cambria" pitchFamily="18" charset="0"/>
            </a:rPr>
            <a:t>BIỂU DIỄN THÔNG TIN TRONG MÁY TÍNH</a:t>
          </a:r>
          <a:endParaRPr lang="en-US" sz="4000" b="1" kern="1200" dirty="0">
            <a:latin typeface="Cambria" pitchFamily="18" charset="0"/>
          </a:endParaRPr>
        </a:p>
      </dsp:txBody>
      <dsp:txXfrm rot="-5400000">
        <a:off x="769237" y="1018154"/>
        <a:ext cx="10136577" cy="644553"/>
      </dsp:txXfrm>
    </dsp:sp>
    <dsp:sp modelId="{5252AAB6-4EE5-47C3-A85B-49315BA605E7}">
      <dsp:nvSpPr>
        <dsp:cNvPr id="0" name=""/>
        <dsp:cNvSpPr/>
      </dsp:nvSpPr>
      <dsp:spPr>
        <a:xfrm rot="5400000">
          <a:off x="-164836" y="2129981"/>
          <a:ext cx="1098909" cy="769236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>
              <a:latin typeface="Cambria" pitchFamily="18" charset="0"/>
            </a:rPr>
            <a:t>HĐ3</a:t>
          </a:r>
        </a:p>
      </dsp:txBody>
      <dsp:txXfrm rot="-5400000">
        <a:off x="1" y="2349762"/>
        <a:ext cx="769236" cy="329673"/>
      </dsp:txXfrm>
    </dsp:sp>
    <dsp:sp modelId="{1180D28D-FA42-43A0-B8F0-D5D72E204BF4}">
      <dsp:nvSpPr>
        <dsp:cNvPr id="0" name=""/>
        <dsp:cNvSpPr/>
      </dsp:nvSpPr>
      <dsp:spPr>
        <a:xfrm rot="5400000">
          <a:off x="5497814" y="-2763432"/>
          <a:ext cx="714291" cy="101714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0" b="1" kern="1200" smtClean="0">
              <a:latin typeface="Cambria" pitchFamily="18" charset="0"/>
            </a:rPr>
            <a:t>ĐƠN VỊ ĐO THÔNG THIN</a:t>
          </a:r>
          <a:endParaRPr lang="en-US" sz="4000" b="1" kern="1200" dirty="0">
            <a:latin typeface="Cambria" pitchFamily="18" charset="0"/>
          </a:endParaRPr>
        </a:p>
      </dsp:txBody>
      <dsp:txXfrm rot="-5400000">
        <a:off x="769237" y="2000014"/>
        <a:ext cx="10136577" cy="644553"/>
      </dsp:txXfrm>
    </dsp:sp>
    <dsp:sp modelId="{02C0A129-41D9-4A2E-84F9-B86DCEDAF7AD}">
      <dsp:nvSpPr>
        <dsp:cNvPr id="0" name=""/>
        <dsp:cNvSpPr/>
      </dsp:nvSpPr>
      <dsp:spPr>
        <a:xfrm rot="5400000">
          <a:off x="-164836" y="3111842"/>
          <a:ext cx="1098909" cy="769236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>
              <a:latin typeface="Cambria" pitchFamily="18" charset="0"/>
            </a:rPr>
            <a:t>HĐ4</a:t>
          </a:r>
        </a:p>
      </dsp:txBody>
      <dsp:txXfrm rot="-5400000">
        <a:off x="1" y="3331623"/>
        <a:ext cx="769236" cy="329673"/>
      </dsp:txXfrm>
    </dsp:sp>
    <dsp:sp modelId="{1B8FF1BA-87CA-44A1-A048-159C0CB9A588}">
      <dsp:nvSpPr>
        <dsp:cNvPr id="0" name=""/>
        <dsp:cNvSpPr/>
      </dsp:nvSpPr>
      <dsp:spPr>
        <a:xfrm rot="5400000">
          <a:off x="5497814" y="-1781571"/>
          <a:ext cx="714291" cy="101714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0" b="1" kern="1200" smtClean="0">
              <a:latin typeface="Cambria" pitchFamily="18" charset="0"/>
            </a:rPr>
            <a:t>LUYỆN TẬP</a:t>
          </a:r>
          <a:endParaRPr lang="en-US" sz="4000" b="1" kern="1200" dirty="0">
            <a:latin typeface="Cambria" pitchFamily="18" charset="0"/>
          </a:endParaRPr>
        </a:p>
      </dsp:txBody>
      <dsp:txXfrm rot="-5400000">
        <a:off x="769237" y="2981875"/>
        <a:ext cx="10136577" cy="644553"/>
      </dsp:txXfrm>
    </dsp:sp>
    <dsp:sp modelId="{B5F27B00-F0EE-450A-84E5-7E9F6D6F624A}">
      <dsp:nvSpPr>
        <dsp:cNvPr id="0" name=""/>
        <dsp:cNvSpPr/>
      </dsp:nvSpPr>
      <dsp:spPr>
        <a:xfrm rot="5400000">
          <a:off x="-164836" y="4093702"/>
          <a:ext cx="1098909" cy="769236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>
              <a:latin typeface="Cambria" pitchFamily="18" charset="0"/>
            </a:rPr>
            <a:t>HĐ5</a:t>
          </a:r>
        </a:p>
      </dsp:txBody>
      <dsp:txXfrm rot="-5400000">
        <a:off x="1" y="4313483"/>
        <a:ext cx="769236" cy="329673"/>
      </dsp:txXfrm>
    </dsp:sp>
    <dsp:sp modelId="{EA07C083-4291-4CC8-98A6-B9C416BAEEB3}">
      <dsp:nvSpPr>
        <dsp:cNvPr id="0" name=""/>
        <dsp:cNvSpPr/>
      </dsp:nvSpPr>
      <dsp:spPr>
        <a:xfrm rot="5400000">
          <a:off x="5497814" y="-799711"/>
          <a:ext cx="714291" cy="101714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0" b="1" kern="1200" smtClean="0">
              <a:latin typeface="Cambria" pitchFamily="18" charset="0"/>
            </a:rPr>
            <a:t>VẬN DỤNG</a:t>
          </a:r>
          <a:endParaRPr lang="en-US" sz="4000" b="1" kern="1200" dirty="0">
            <a:latin typeface="Cambria" pitchFamily="18" charset="0"/>
          </a:endParaRPr>
        </a:p>
      </dsp:txBody>
      <dsp:txXfrm rot="-5400000">
        <a:off x="769237" y="3963735"/>
        <a:ext cx="10136577" cy="6445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67F81C-C11B-4AEC-8F62-9AEEAE37BC03}">
      <dsp:nvSpPr>
        <dsp:cNvPr id="0" name=""/>
        <dsp:cNvSpPr/>
      </dsp:nvSpPr>
      <dsp:spPr>
        <a:xfrm>
          <a:off x="26444" y="0"/>
          <a:ext cx="1598326" cy="65193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900" kern="1200">
              <a:latin typeface="+mj-lt"/>
            </a:rPr>
            <a:t>4</a:t>
          </a:r>
        </a:p>
      </dsp:txBody>
      <dsp:txXfrm>
        <a:off x="45538" y="19094"/>
        <a:ext cx="1560138" cy="613743"/>
      </dsp:txXfrm>
    </dsp:sp>
    <dsp:sp modelId="{EB98EA5B-56F5-4C5D-AA95-B4B8B1A94EAE}">
      <dsp:nvSpPr>
        <dsp:cNvPr id="0" name=""/>
        <dsp:cNvSpPr/>
      </dsp:nvSpPr>
      <dsp:spPr>
        <a:xfrm>
          <a:off x="1778367" y="127773"/>
          <a:ext cx="325624" cy="3963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vi-VN" sz="1800" kern="1200"/>
        </a:p>
      </dsp:txBody>
      <dsp:txXfrm>
        <a:off x="1778367" y="207050"/>
        <a:ext cx="227937" cy="237831"/>
      </dsp:txXfrm>
    </dsp:sp>
    <dsp:sp modelId="{678A5C76-CAFA-4FFA-B168-CC0F6DDD15BA}">
      <dsp:nvSpPr>
        <dsp:cNvPr id="0" name=""/>
        <dsp:cNvSpPr/>
      </dsp:nvSpPr>
      <dsp:spPr>
        <a:xfrm>
          <a:off x="2239156" y="0"/>
          <a:ext cx="1598326" cy="651931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900" b="1" kern="1200">
              <a:solidFill>
                <a:srgbClr val="002060"/>
              </a:solidFill>
              <a:latin typeface="+mj-lt"/>
            </a:rPr>
            <a:t>100</a:t>
          </a:r>
        </a:p>
      </dsp:txBody>
      <dsp:txXfrm>
        <a:off x="2258250" y="19094"/>
        <a:ext cx="1560138" cy="6137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6A4C31-109F-4392-97A9-62FC1641BAC3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A48D4-7D0E-4E1F-BF92-4960C72A2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77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1992F-7B4F-4F14-9D4A-FC1612944A3C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2726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1992F-7B4F-4F14-9D4A-FC1612944A3C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2726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1992F-7B4F-4F14-9D4A-FC1612944A3C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2726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1992F-7B4F-4F14-9D4A-FC1612944A3C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2726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</a:t>
            </a:r>
            <a:r>
              <a:rPr lang="en-US" baseline="0"/>
              <a:t> khi HS chọn được đáp án đúng, GV ấn vào mấy tảng đá góc phải bên dưới màn hình để quay lại slide đầu trò chơi.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AE854-2D0E-4BAC-8E93-070E8294560D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889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</a:t>
            </a:r>
            <a:r>
              <a:rPr lang="en-US" baseline="0"/>
              <a:t> khi HS chọn được đáp án đúng, GV ấn vào mấy tảng đá góc phải bên dưới màn hình để quay lại slide đầu trò chơi.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AE854-2D0E-4BAC-8E93-070E8294560D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889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008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76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128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=""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=""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=""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825833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=""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=""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5769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=""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Graphic 23">
            <a:extLst>
              <a:ext uri="{FF2B5EF4-FFF2-40B4-BE49-F238E27FC236}">
                <a16:creationId xmlns=""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1" name="Graphic 6">
            <a:extLst>
              <a:ext uri="{FF2B5EF4-FFF2-40B4-BE49-F238E27FC236}">
                <a16:creationId xmlns=""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=""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=""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=""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30437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=""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=""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2" name="Graphic 6">
              <a:extLst>
                <a:ext uri="{FF2B5EF4-FFF2-40B4-BE49-F238E27FC236}">
                  <a16:creationId xmlns=""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=""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=""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=""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=""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=""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=""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426211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=""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Graphic 23">
            <a:extLst>
              <a:ext uri="{FF2B5EF4-FFF2-40B4-BE49-F238E27FC236}">
                <a16:creationId xmlns=""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1" name="Graphic 6">
            <a:extLst>
              <a:ext uri="{FF2B5EF4-FFF2-40B4-BE49-F238E27FC236}">
                <a16:creationId xmlns=""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=""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=""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=""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=""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6393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=""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Graphic 23">
            <a:extLst>
              <a:ext uri="{FF2B5EF4-FFF2-40B4-BE49-F238E27FC236}">
                <a16:creationId xmlns=""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7" name="Graphic 6">
            <a:extLst>
              <a:ext uri="{FF2B5EF4-FFF2-40B4-BE49-F238E27FC236}">
                <a16:creationId xmlns=""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=""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=""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=""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=""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3904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=""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Graphic 23">
            <a:extLst>
              <a:ext uri="{FF2B5EF4-FFF2-40B4-BE49-F238E27FC236}">
                <a16:creationId xmlns=""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7" name="Graphic 6">
            <a:extLst>
              <a:ext uri="{FF2B5EF4-FFF2-40B4-BE49-F238E27FC236}">
                <a16:creationId xmlns=""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=""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=""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483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=""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9" name="Graphic 4">
            <a:extLst>
              <a:ext uri="{FF2B5EF4-FFF2-40B4-BE49-F238E27FC236}">
                <a16:creationId xmlns=""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=""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=""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=""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1312572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6598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=""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Media Placeholder 12">
            <a:extLst>
              <a:ext uri="{FF2B5EF4-FFF2-40B4-BE49-F238E27FC236}">
                <a16:creationId xmlns=""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dirty="0">
                <a:solidFill>
                  <a:srgbClr val="9D0F00"/>
                </a:solidFill>
              </a:rPr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2477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=""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=""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=""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=""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=""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05166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=""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=""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398566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=""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=""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24895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=""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27466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=""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=""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00021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=""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=""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=""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=""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34917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=""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Graphic 23">
            <a:extLst>
              <a:ext uri="{FF2B5EF4-FFF2-40B4-BE49-F238E27FC236}">
                <a16:creationId xmlns=""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7" name="Graphic 6">
            <a:extLst>
              <a:ext uri="{FF2B5EF4-FFF2-40B4-BE49-F238E27FC236}">
                <a16:creationId xmlns=""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=""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=""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=""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=""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3161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=""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Graphic 23">
            <a:extLst>
              <a:ext uri="{FF2B5EF4-FFF2-40B4-BE49-F238E27FC236}">
                <a16:creationId xmlns=""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7" name="Graphic 6">
            <a:extLst>
              <a:ext uri="{FF2B5EF4-FFF2-40B4-BE49-F238E27FC236}">
                <a16:creationId xmlns=""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=""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=""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7" name="Picture Placeholder 2">
            <a:extLst>
              <a:ext uri="{FF2B5EF4-FFF2-40B4-BE49-F238E27FC236}">
                <a16:creationId xmlns=""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=""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58895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4176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360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5827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02218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=""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3" name="Text Placeholder 21">
            <a:extLst>
              <a:ext uri="{FF2B5EF4-FFF2-40B4-BE49-F238E27FC236}">
                <a16:creationId xmlns=""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=""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=""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=""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=""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=""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=""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=""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=""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=""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=""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=""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=""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=""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=""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=""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=""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508362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srgbClr val="9D0F00">
                    <a:tint val="75000"/>
                  </a:srgbClr>
                </a:solidFill>
              </a:rPr>
              <a:pPr/>
              <a:t>20/10/2023</a:t>
            </a:fld>
            <a:endParaRPr lang="en-US">
              <a:solidFill>
                <a:srgbClr val="9D0F00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074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2443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DDA514-9278-4B02-B31E-68158278CE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B7972F7-21F7-475C-9E25-C1FE8E25B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8599019-3758-4A32-9765-026E5AE4A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3A3646E-ACCC-49D7-B924-E7CB19C44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0A82CE5-7B10-4B32-AFC5-444CAC32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9734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101397-0401-4C10-9B59-A3A6045B2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2CD84CE-223E-4FDD-92EC-987FCECEE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5E1E1A6-D46A-4B02-90D9-12F078FFC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F293FC0-0145-483B-8E9B-F75CF79E1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4FA56F2-D742-4780-847D-8E261E95F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5776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0908FE-4841-44B5-86A5-798F129C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AD6ACF-3999-40BF-AAA7-1906A67C8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F33C25E-77A0-41CC-BFE5-4C7D5C7D0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19ECA3-2145-45F4-B232-38C25F61B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A817CC4-3525-4B78-B7CF-37F696F0E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4487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261378-8184-4018-AC7F-63AE5CE05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07A836F-70DF-4959-9417-D8B69F3553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D5D127C-4142-4CC9-9E85-FF37424DD0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53B1AE6-C5A3-49E7-8727-8295AA95B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B50F822-6D71-4B0F-9C1E-538FD7BD4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2CDD7DA-AC3C-4997-AA77-3A6A8640F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631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A4A8F5-31B4-4141-835C-1DA8E549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EFF0855-24AF-45F0-B4F5-FDFECF0A7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181B1E0-493F-40B0-9398-84E97D9ABC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EF429B1-0BF6-435E-8771-B5ECA0E38D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2BBF8D3-4E89-4406-BB2E-4AD882AA14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3351FFE-7973-4662-B837-42BAD4DE3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0E0E719-02F2-42A2-90C3-DD5DD718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3F79A00-AEC5-44A7-841F-55346460D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5585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B8AF88-889B-4560-8549-2B1E6B36A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4ACD31A-318E-4B30-AA57-9B79299A9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DAAB716-0154-4620-A968-CF06746F9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B2F6D62-A5FF-4FAC-A5EE-DDC2946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676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1566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958F711-F324-495B-A3B2-D2D2795C4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BD91B2F-5DF9-446F-BC54-F71804927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783BADC-F67D-465D-B5B1-1CF7A4F64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3746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04014F-50D5-4C25-9887-B2466BAEA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FA27BE-B321-438F-AB91-036CC3360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148B43F-1F1C-49D1-960E-6F4CC2F12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9A4C671-1B20-4C00-8DE0-452EADC4A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5249F5F-4C0E-4192-8082-530DB4E3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AC1D1A9-8E31-4E9B-A2F1-EDB1D9D1D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39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4937FE-F546-4709-8CBA-877C99E81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6A0F0D5-37AB-4B3F-99AE-EF5CBE0349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34E2220-4B61-4FA5-A888-FD60438DB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E1CC8C9-4858-4036-B8F7-DADFD9D3E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A97C144-59EA-4DFB-AEBA-4F3E82858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A176193-C459-4EC3-9226-627215805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1261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F57F69-999A-45C4-AF4C-4CAF51B9B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988F87E-8A63-4967-8B53-99DADB77C1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1E5A6F-A6AB-4676-94CF-AC4B15A00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C05389E-2FCA-471A-8A73-7137D6427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8B17710-BF11-46CC-A5A1-DE28F8A0E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72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20DC6E5-5107-4142-8DC9-8E2043726D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0D917B8-A81E-42F0-B38A-E1CB142AB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7497FD-DFB8-43E1-833F-AC5A5F757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D0392A6-359C-44B8-9857-B1D8DCEBC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1A8EB52-D7F0-40A9-A25B-9CD9A0B3E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402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373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579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808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203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32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C91C7-17DD-498D-AD12-307A60148D20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47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9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B930D0A-9638-4E6A-B290-B5FBB6F38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257979C-A2B9-487C-B09C-BDF4CDE730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5E1FEA3-A1FB-4096-9B8B-E17554267C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F392A17-3DBC-4149-968C-A34B93A066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DB06EEB-EDAE-4A02-B94A-1AE70A698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12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audio" Target="../media/audio6.wav"/><Relationship Id="rId10" Type="http://schemas.openxmlformats.org/officeDocument/2006/relationships/image" Target="../media/image29.png"/><Relationship Id="rId4" Type="http://schemas.openxmlformats.org/officeDocument/2006/relationships/audio" Target="../media/audio5.wav"/><Relationship Id="rId9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audio" Target="../media/audio6.wav"/><Relationship Id="rId10" Type="http://schemas.openxmlformats.org/officeDocument/2006/relationships/image" Target="../media/image29.png"/><Relationship Id="rId4" Type="http://schemas.openxmlformats.org/officeDocument/2006/relationships/audio" Target="../media/audio5.wav"/><Relationship Id="rId9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audio" Target="../media/audio6.wav"/><Relationship Id="rId11" Type="http://schemas.openxmlformats.org/officeDocument/2006/relationships/image" Target="../media/image29.png"/><Relationship Id="rId5" Type="http://schemas.openxmlformats.org/officeDocument/2006/relationships/audio" Target="../media/audio5.wav"/><Relationship Id="rId10" Type="http://schemas.openxmlformats.org/officeDocument/2006/relationships/slide" Target="slide2.xml"/><Relationship Id="rId4" Type="http://schemas.openxmlformats.org/officeDocument/2006/relationships/audio" Target="../media/audio4.wav"/><Relationship Id="rId9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audio" Target="../media/audio6.wav"/><Relationship Id="rId11" Type="http://schemas.openxmlformats.org/officeDocument/2006/relationships/image" Target="../media/image29.png"/><Relationship Id="rId5" Type="http://schemas.openxmlformats.org/officeDocument/2006/relationships/audio" Target="../media/audio5.wav"/><Relationship Id="rId10" Type="http://schemas.openxmlformats.org/officeDocument/2006/relationships/slide" Target="slide2.xml"/><Relationship Id="rId4" Type="http://schemas.openxmlformats.org/officeDocument/2006/relationships/audio" Target="../media/audio4.wav"/><Relationship Id="rId9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hyperlink" Target="http://pngimg.com/download/62470" TargetMode="External"/><Relationship Id="rId7" Type="http://schemas.openxmlformats.org/officeDocument/2006/relationships/diagramColors" Target="../diagrams/colors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49" name="Group 2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27658" name="Picture 3" descr="NEN 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9" name="AutoShape 4"/>
            <p:cNvSpPr>
              <a:spLocks noChangeArrowheads="1"/>
            </p:cNvSpPr>
            <p:nvPr/>
          </p:nvSpPr>
          <p:spPr bwMode="auto">
            <a:xfrm>
              <a:off x="384" y="312"/>
              <a:ext cx="4992" cy="3696"/>
            </a:xfrm>
            <a:prstGeom prst="roundRect">
              <a:avLst>
                <a:gd name="adj" fmla="val 4139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27657" name="Line 8"/>
          <p:cNvSpPr>
            <a:spLocks noChangeShapeType="1"/>
          </p:cNvSpPr>
          <p:nvPr/>
        </p:nvSpPr>
        <p:spPr bwMode="auto">
          <a:xfrm>
            <a:off x="5138951" y="216784"/>
            <a:ext cx="250664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7654" name="Picture 12" descr="MAT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6538" y="3684104"/>
            <a:ext cx="2987584" cy="1757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866386" y="988291"/>
            <a:ext cx="882047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3</a:t>
            </a:r>
          </a:p>
          <a:p>
            <a:pPr algn="ctr"/>
            <a:r>
              <a:rPr lang="en-US" sz="40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THÔNG TIN TRONG MÁY TÍNH</a:t>
            </a:r>
            <a:endParaRPr lang="vi-VN" sz="40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1" y="239708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31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69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Máy tính sử dụng dãy bit để làm gì?</a:t>
            </a:r>
            <a:endParaRPr lang="en-US" sz="32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7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456346" y="5308426"/>
            <a:ext cx="2363751" cy="114491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39708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88629" y="5308426"/>
            <a:ext cx="2460635" cy="114491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39708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120921" y="5308426"/>
            <a:ext cx="2854259" cy="114491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hình ảnh, âm thanh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39708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984823" y="5308426"/>
            <a:ext cx="3207180" cy="114491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số, văn bản, hình ảnh, âm thanh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1" y="484146"/>
            <a:ext cx="1305568" cy="105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16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43" y="2975366"/>
            <a:ext cx="2137996" cy="2137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31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69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Dữ liệu trong máy tính được mã hóa thành dãy bit vì:</a:t>
            </a:r>
            <a:endParaRPr lang="en-US" sz="32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7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9" y="4990687"/>
            <a:ext cx="2456088" cy="165935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335" y="2975366"/>
            <a:ext cx="2137996" cy="213799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4" y="4990687"/>
            <a:ext cx="2772745" cy="165935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631" y="2975366"/>
            <a:ext cx="2137996" cy="213799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377643" y="4990687"/>
            <a:ext cx="2456087" cy="165935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 bit được xử lí dễ dàng hơn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927" y="2975366"/>
            <a:ext cx="2137996" cy="213799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209938" y="4990687"/>
            <a:ext cx="2456087" cy="165935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 bit chiếm ít dung lượng nhớ hơn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1" y="484146"/>
            <a:ext cx="1305568" cy="105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7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626159" y="6136287"/>
            <a:ext cx="10670976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algn="l"/>
            <a:r>
              <a:rPr lang="en-US" sz="2400" b="1" dirty="0" smtClean="0">
                <a:solidFill>
                  <a:srgbClr val="0000FF"/>
                </a:solidFill>
              </a:rPr>
              <a:t>        </a:t>
            </a:r>
            <a:r>
              <a:rPr lang="en-US" sz="2400" b="1" dirty="0" err="1" smtClean="0">
                <a:solidFill>
                  <a:srgbClr val="0000FF"/>
                </a:solidFill>
              </a:rPr>
              <a:t>Một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số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đơn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vị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cơ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bản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đo</a:t>
            </a:r>
            <a:r>
              <a:rPr lang="en-US" sz="2400" b="1" dirty="0" smtClean="0">
                <a:solidFill>
                  <a:srgbClr val="0000FF"/>
                </a:solidFill>
              </a:rPr>
              <a:t> dung </a:t>
            </a:r>
            <a:r>
              <a:rPr lang="en-US" sz="2400" b="1" dirty="0" err="1" smtClean="0">
                <a:solidFill>
                  <a:srgbClr val="0000FF"/>
                </a:solidFill>
              </a:rPr>
              <a:t>lượng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thông</a:t>
            </a:r>
            <a:r>
              <a:rPr lang="en-US" sz="2400" b="1" dirty="0" smtClean="0">
                <a:solidFill>
                  <a:srgbClr val="0000FF"/>
                </a:solidFill>
              </a:rPr>
              <a:t> tin</a:t>
            </a:r>
            <a:endParaRPr lang="vi-VN" sz="2400" b="1" dirty="0">
              <a:solidFill>
                <a:srgbClr val="0000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3515688"/>
            <a:ext cx="9940832" cy="26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807931" y="1232621"/>
            <a:ext cx="11134471" cy="457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algn="just"/>
            <a:r>
              <a:rPr lang="en-US" b="1" dirty="0" smtClean="0">
                <a:solidFill>
                  <a:srgbClr val="0000FF"/>
                </a:solidFill>
              </a:rPr>
              <a:t>    - Bit </a:t>
            </a:r>
            <a:r>
              <a:rPr lang="en-US" b="1" dirty="0" err="1" smtClean="0">
                <a:solidFill>
                  <a:srgbClr val="0000FF"/>
                </a:solidFill>
              </a:rPr>
              <a:t>là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đơn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vị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đo</a:t>
            </a:r>
            <a:r>
              <a:rPr lang="en-US" b="1" dirty="0" smtClean="0">
                <a:solidFill>
                  <a:srgbClr val="0000FF"/>
                </a:solidFill>
              </a:rPr>
              <a:t> dung </a:t>
            </a:r>
            <a:r>
              <a:rPr lang="en-US" b="1" dirty="0" err="1" smtClean="0">
                <a:solidFill>
                  <a:srgbClr val="0000FF"/>
                </a:solidFill>
              </a:rPr>
              <a:t>lượng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thông</a:t>
            </a:r>
            <a:r>
              <a:rPr lang="en-US" b="1" dirty="0" smtClean="0">
                <a:solidFill>
                  <a:srgbClr val="0000FF"/>
                </a:solidFill>
              </a:rPr>
              <a:t> tin </a:t>
            </a:r>
            <a:r>
              <a:rPr lang="en-US" b="1" dirty="0" err="1" smtClean="0">
                <a:solidFill>
                  <a:srgbClr val="0000FF"/>
                </a:solidFill>
              </a:rPr>
              <a:t>nhỏ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nhất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trong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máy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tính</a:t>
            </a:r>
            <a:r>
              <a:rPr lang="en-US" b="1" dirty="0" smtClean="0">
                <a:solidFill>
                  <a:srgbClr val="0000FF"/>
                </a:solidFill>
              </a:rPr>
              <a:t>.</a:t>
            </a:r>
            <a:endParaRPr lang="vi-VN" b="1" dirty="0">
              <a:solidFill>
                <a:srgbClr val="0000F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674" y="2247496"/>
            <a:ext cx="3456385" cy="1281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506687" y="383503"/>
            <a:ext cx="8201405" cy="634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rgbClr val="FFFF00"/>
                </a:solidFill>
              </a:rPr>
              <a:t>2. Đơn vị đo thông tin</a:t>
            </a:r>
            <a:endParaRPr lang="vi-VN" sz="36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3" y="736665"/>
            <a:ext cx="920351" cy="561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403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Usb Bộ Nhớ Thanh Đèn - Miễn Phí vector hình ảnh trên Pixabay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72" y="1367236"/>
            <a:ext cx="5618349" cy="5459281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67408" y="1706977"/>
            <a:ext cx="5622917" cy="4621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ight Arrow 10"/>
          <p:cNvSpPr/>
          <p:nvPr/>
        </p:nvSpPr>
        <p:spPr>
          <a:xfrm>
            <a:off x="-1" y="3501008"/>
            <a:ext cx="1967543" cy="1612859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+mj-lt"/>
              </a:rPr>
              <a:t>Ổ cứng:</a:t>
            </a:r>
          </a:p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+mj-lt"/>
              </a:rPr>
              <a:t>1 TB</a:t>
            </a:r>
            <a:endParaRPr lang="vi-VN" sz="2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Up Arrow 12"/>
          <p:cNvSpPr/>
          <p:nvPr/>
        </p:nvSpPr>
        <p:spPr>
          <a:xfrm>
            <a:off x="10320469" y="5113867"/>
            <a:ext cx="2063563" cy="1646085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+mj-lt"/>
              </a:rPr>
              <a:t>USB </a:t>
            </a:r>
            <a:r>
              <a:rPr lang="vi-VN" sz="2800" b="1" dirty="0" smtClean="0">
                <a:solidFill>
                  <a:schemeClr val="tx1"/>
                </a:solidFill>
                <a:latin typeface="+mj-lt"/>
              </a:rPr>
              <a:t>flash</a:t>
            </a:r>
          </a:p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+mj-lt"/>
              </a:rPr>
              <a:t>4GB</a:t>
            </a:r>
            <a:endParaRPr lang="vi-VN" sz="2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63552" y="4653136"/>
            <a:ext cx="1344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smtClean="0">
                <a:solidFill>
                  <a:srgbClr val="FF0000"/>
                </a:solidFill>
              </a:rPr>
              <a:t>H1</a:t>
            </a:r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653870" y="6390620"/>
            <a:ext cx="1344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 smtClean="0">
                <a:solidFill>
                  <a:srgbClr val="FF0000"/>
                </a:solidFill>
              </a:rPr>
              <a:t>H2</a:t>
            </a:r>
            <a:endParaRPr lang="vi-VN" b="1" dirty="0">
              <a:solidFill>
                <a:srgbClr val="FF0000"/>
              </a:solidFill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26" y="134202"/>
            <a:ext cx="1083495" cy="774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23120" y="134202"/>
            <a:ext cx="10729531" cy="1367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3200" b="1" dirty="0" smtClean="0">
              <a:solidFill>
                <a:prstClr val="black"/>
              </a:solidFill>
              <a:latin typeface="Times New Roman"/>
            </a:endParaRPr>
          </a:p>
          <a:p>
            <a:pPr algn="just"/>
            <a:r>
              <a:rPr lang="vi-VN" sz="3200" b="1" dirty="0" smtClean="0">
                <a:solidFill>
                  <a:prstClr val="black"/>
                </a:solidFill>
                <a:latin typeface="Times New Roman"/>
              </a:rPr>
              <a:t>Em </a:t>
            </a:r>
            <a:r>
              <a:rPr lang="vi-VN" sz="3200" b="1" dirty="0">
                <a:solidFill>
                  <a:prstClr val="black"/>
                </a:solidFill>
                <a:latin typeface="Times New Roman"/>
              </a:rPr>
              <a:t>hãy quan sát các hình ảnh sau và cho biết đây là thiết bị nhớ nào và </a:t>
            </a:r>
            <a:r>
              <a:rPr lang="vi-VN" sz="3200" b="1" dirty="0" smtClean="0">
                <a:solidFill>
                  <a:prstClr val="black"/>
                </a:solidFill>
                <a:latin typeface="Times New Roman"/>
              </a:rPr>
              <a:t>trình bày thông </a:t>
            </a:r>
            <a:r>
              <a:rPr lang="vi-VN" sz="3200" b="1" dirty="0">
                <a:solidFill>
                  <a:prstClr val="black"/>
                </a:solidFill>
                <a:latin typeface="Times New Roman"/>
              </a:rPr>
              <a:t>tin về dung lượng của từng thiết bị nhớ?</a:t>
            </a:r>
            <a:endParaRPr lang="vi-VN" sz="3200" dirty="0">
              <a:solidFill>
                <a:prstClr val="black"/>
              </a:solidFill>
              <a:latin typeface="Times New Roman"/>
            </a:endParaRPr>
          </a:p>
          <a:p>
            <a:pPr algn="just"/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44277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Usb Bộ Nhớ Thanh Đèn - Miễn Phí vector hình ảnh trên Pixabay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572" y="1442356"/>
            <a:ext cx="8787909" cy="547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ight Arrow 13"/>
          <p:cNvSpPr/>
          <p:nvPr/>
        </p:nvSpPr>
        <p:spPr>
          <a:xfrm>
            <a:off x="410633" y="4699642"/>
            <a:ext cx="3477791" cy="215835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+mj-lt"/>
              </a:rPr>
              <a:t>Đĩa quang Compact (CD)</a:t>
            </a:r>
          </a:p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+mj-lt"/>
              </a:rPr>
              <a:t>700 MB</a:t>
            </a:r>
            <a:endParaRPr lang="vi-VN" sz="2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128448" y="1556792"/>
            <a:ext cx="798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 smtClean="0">
                <a:solidFill>
                  <a:srgbClr val="FF0000"/>
                </a:solidFill>
              </a:rPr>
              <a:t>H3</a:t>
            </a:r>
            <a:endParaRPr lang="vi-VN" b="1" dirty="0">
              <a:solidFill>
                <a:srgbClr val="FF0000"/>
              </a:solidFill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26" y="134202"/>
            <a:ext cx="1083495" cy="774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23120" y="134202"/>
            <a:ext cx="10729531" cy="130815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3200" b="1" dirty="0" smtClean="0">
              <a:solidFill>
                <a:prstClr val="black"/>
              </a:solidFill>
              <a:latin typeface="Times New Roman"/>
            </a:endParaRPr>
          </a:p>
          <a:p>
            <a:pPr algn="just"/>
            <a:r>
              <a:rPr lang="vi-VN" sz="3200" b="1" dirty="0" smtClean="0">
                <a:solidFill>
                  <a:prstClr val="black"/>
                </a:solidFill>
                <a:latin typeface="Times New Roman"/>
              </a:rPr>
              <a:t>Em </a:t>
            </a:r>
            <a:r>
              <a:rPr lang="vi-VN" sz="3200" b="1" dirty="0">
                <a:solidFill>
                  <a:prstClr val="black"/>
                </a:solidFill>
                <a:latin typeface="Times New Roman"/>
              </a:rPr>
              <a:t>hãy quan sát các hình ảnh sau và cho biết đây là thiết bị nhớ nào và </a:t>
            </a:r>
            <a:r>
              <a:rPr lang="vi-VN" sz="3200" b="1" dirty="0" smtClean="0">
                <a:solidFill>
                  <a:prstClr val="black"/>
                </a:solidFill>
                <a:latin typeface="Times New Roman"/>
              </a:rPr>
              <a:t>trình bày thông </a:t>
            </a:r>
            <a:r>
              <a:rPr lang="vi-VN" sz="3200" b="1" dirty="0">
                <a:solidFill>
                  <a:prstClr val="black"/>
                </a:solidFill>
                <a:latin typeface="Times New Roman"/>
              </a:rPr>
              <a:t>tin về dung lượng của từng thiết bị nhớ?</a:t>
            </a:r>
            <a:endParaRPr lang="vi-VN" sz="3200" dirty="0">
              <a:solidFill>
                <a:prstClr val="black"/>
              </a:solidFill>
              <a:latin typeface="Times New Roman"/>
            </a:endParaRPr>
          </a:p>
          <a:p>
            <a:pPr algn="just"/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85931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Usb Bộ Nhớ Thanh Đèn - Miễn Phí vector hình ảnh trên Pixabay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822" y="1494472"/>
            <a:ext cx="7953937" cy="5363528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>
            <a:off x="207433" y="3939822"/>
            <a:ext cx="3072341" cy="2171579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+mj-lt"/>
              </a:rPr>
              <a:t>Đĩa quang kĩ thuật số (DVD)</a:t>
            </a:r>
          </a:p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+mj-lt"/>
              </a:rPr>
              <a:t>4.7 GB</a:t>
            </a:r>
            <a:endParaRPr lang="vi-VN" sz="2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36160" y="6414350"/>
            <a:ext cx="798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smtClean="0">
                <a:solidFill>
                  <a:srgbClr val="FF0000"/>
                </a:solidFill>
              </a:rPr>
              <a:t>H5</a:t>
            </a:r>
            <a:endParaRPr lang="vi-VN" b="1">
              <a:solidFill>
                <a:srgbClr val="FF0000"/>
              </a:solidFill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26" y="134202"/>
            <a:ext cx="1083495" cy="774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23120" y="134202"/>
            <a:ext cx="10729531" cy="136027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3200" b="1" dirty="0" smtClean="0">
              <a:solidFill>
                <a:prstClr val="black"/>
              </a:solidFill>
              <a:latin typeface="Times New Roman"/>
            </a:endParaRPr>
          </a:p>
          <a:p>
            <a:pPr algn="just"/>
            <a:r>
              <a:rPr lang="vi-VN" sz="3200" b="1" dirty="0" smtClean="0">
                <a:solidFill>
                  <a:prstClr val="black"/>
                </a:solidFill>
                <a:latin typeface="Times New Roman"/>
              </a:rPr>
              <a:t>Em </a:t>
            </a:r>
            <a:r>
              <a:rPr lang="vi-VN" sz="3200" b="1" dirty="0">
                <a:solidFill>
                  <a:prstClr val="black"/>
                </a:solidFill>
                <a:latin typeface="Times New Roman"/>
              </a:rPr>
              <a:t>hãy quan sát các hình ảnh sau và cho biết đây là thiết bị nhớ nào và </a:t>
            </a:r>
            <a:r>
              <a:rPr lang="vi-VN" sz="3200" b="1" dirty="0" smtClean="0">
                <a:solidFill>
                  <a:prstClr val="black"/>
                </a:solidFill>
                <a:latin typeface="Times New Roman"/>
              </a:rPr>
              <a:t>trình bày thông </a:t>
            </a:r>
            <a:r>
              <a:rPr lang="vi-VN" sz="3200" b="1" dirty="0">
                <a:solidFill>
                  <a:prstClr val="black"/>
                </a:solidFill>
                <a:latin typeface="Times New Roman"/>
              </a:rPr>
              <a:t>tin về dung lượng của từng thiết bị nhớ?</a:t>
            </a:r>
            <a:endParaRPr lang="vi-VN" sz="3200" dirty="0">
              <a:solidFill>
                <a:prstClr val="black"/>
              </a:solidFill>
              <a:latin typeface="Times New Roman"/>
            </a:endParaRPr>
          </a:p>
          <a:p>
            <a:pPr algn="just"/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257127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Usb Bộ Nhớ Thanh Đèn - Miễn Phí vector hình ảnh trên Pixabay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763" y="1556792"/>
            <a:ext cx="9375739" cy="4136355"/>
          </a:xfrm>
          <a:prstGeom prst="rect">
            <a:avLst/>
          </a:prstGeom>
        </p:spPr>
      </p:pic>
      <p:sp>
        <p:nvSpPr>
          <p:cNvPr id="12" name="Left Arrow 11"/>
          <p:cNvSpPr/>
          <p:nvPr/>
        </p:nvSpPr>
        <p:spPr>
          <a:xfrm>
            <a:off x="4091379" y="5215467"/>
            <a:ext cx="3348771" cy="1440687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+mj-lt"/>
              </a:rPr>
              <a:t>Thẻ nhớ</a:t>
            </a:r>
          </a:p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+mj-lt"/>
              </a:rPr>
              <a:t>8GB</a:t>
            </a:r>
            <a:endParaRPr lang="vi-VN" sz="2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26" y="134202"/>
            <a:ext cx="1083495" cy="774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23120" y="134201"/>
            <a:ext cx="10729531" cy="150268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3200" b="1" dirty="0" smtClean="0">
              <a:solidFill>
                <a:prstClr val="black"/>
              </a:solidFill>
              <a:latin typeface="Times New Roman"/>
            </a:endParaRPr>
          </a:p>
          <a:p>
            <a:pPr algn="just"/>
            <a:r>
              <a:rPr lang="vi-VN" sz="3200" b="1" dirty="0" smtClean="0">
                <a:solidFill>
                  <a:prstClr val="black"/>
                </a:solidFill>
                <a:latin typeface="Times New Roman"/>
              </a:rPr>
              <a:t>Em </a:t>
            </a:r>
            <a:r>
              <a:rPr lang="vi-VN" sz="3200" b="1" dirty="0">
                <a:solidFill>
                  <a:prstClr val="black"/>
                </a:solidFill>
                <a:latin typeface="Times New Roman"/>
              </a:rPr>
              <a:t>hãy quan sát các hình ảnh sau và cho biết đây là thiết bị nhớ nào và </a:t>
            </a:r>
            <a:r>
              <a:rPr lang="vi-VN" sz="3200" b="1" dirty="0" smtClean="0">
                <a:solidFill>
                  <a:prstClr val="black"/>
                </a:solidFill>
                <a:latin typeface="Times New Roman"/>
              </a:rPr>
              <a:t>trình bày thông </a:t>
            </a:r>
            <a:r>
              <a:rPr lang="vi-VN" sz="3200" b="1" dirty="0">
                <a:solidFill>
                  <a:prstClr val="black"/>
                </a:solidFill>
                <a:latin typeface="Times New Roman"/>
              </a:rPr>
              <a:t>tin về dung lượng của từng thiết bị nhớ?</a:t>
            </a:r>
            <a:endParaRPr lang="vi-VN" sz="3200" dirty="0">
              <a:solidFill>
                <a:prstClr val="black"/>
              </a:solidFill>
              <a:latin typeface="Times New Roman"/>
            </a:endParaRPr>
          </a:p>
          <a:p>
            <a:pPr algn="just"/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191830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815415" y="1088137"/>
            <a:ext cx="10067989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algn="just"/>
            <a:r>
              <a:rPr lang="en-US" b="1" dirty="0" smtClean="0">
                <a:solidFill>
                  <a:srgbClr val="0000FF"/>
                </a:solidFill>
              </a:rPr>
              <a:t> 1. </a:t>
            </a:r>
            <a:r>
              <a:rPr lang="en-US" b="1" dirty="0" err="1" smtClean="0">
                <a:solidFill>
                  <a:srgbClr val="0000FF"/>
                </a:solidFill>
              </a:rPr>
              <a:t>Em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hãy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quan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sát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hình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sau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và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cho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biết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thông</a:t>
            </a:r>
            <a:r>
              <a:rPr lang="en-US" b="1" dirty="0" smtClean="0">
                <a:solidFill>
                  <a:srgbClr val="0000FF"/>
                </a:solidFill>
              </a:rPr>
              <a:t> tin </a:t>
            </a:r>
            <a:r>
              <a:rPr lang="en-US" b="1" dirty="0" err="1" smtClean="0">
                <a:solidFill>
                  <a:srgbClr val="0000FF"/>
                </a:solidFill>
              </a:rPr>
              <a:t>về</a:t>
            </a:r>
            <a:r>
              <a:rPr lang="en-US" b="1" dirty="0" smtClean="0">
                <a:solidFill>
                  <a:srgbClr val="0000FF"/>
                </a:solidFill>
              </a:rPr>
              <a:t> dung </a:t>
            </a:r>
            <a:r>
              <a:rPr lang="en-US" b="1" dirty="0" err="1" smtClean="0">
                <a:solidFill>
                  <a:srgbClr val="0000FF"/>
                </a:solidFill>
              </a:rPr>
              <a:t>lượng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của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từng</a:t>
            </a:r>
            <a:r>
              <a:rPr lang="en-US" b="1" dirty="0" smtClean="0">
                <a:solidFill>
                  <a:srgbClr val="0000FF"/>
                </a:solidFill>
              </a:rPr>
              <a:t> ổ </a:t>
            </a:r>
            <a:r>
              <a:rPr lang="en-US" b="1" dirty="0" err="1" smtClean="0">
                <a:solidFill>
                  <a:srgbClr val="0000FF"/>
                </a:solidFill>
              </a:rPr>
              <a:t>đĩa</a:t>
            </a:r>
            <a:r>
              <a:rPr lang="en-US" b="1" dirty="0" smtClean="0">
                <a:solidFill>
                  <a:srgbClr val="0000FF"/>
                </a:solidFill>
              </a:rPr>
              <a:t>?</a:t>
            </a:r>
            <a:endParaRPr lang="vi-VN" b="1" dirty="0">
              <a:solidFill>
                <a:srgbClr val="0000FF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98" y="1988839"/>
            <a:ext cx="10339068" cy="4603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460" y="95590"/>
            <a:ext cx="1056117" cy="77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051609" y="165592"/>
            <a:ext cx="5472608" cy="634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AI NHANH HƠN</a:t>
            </a:r>
            <a:endParaRPr lang="vi-VN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20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413" y="476672"/>
            <a:ext cx="10670976" cy="634082"/>
          </a:xfrm>
        </p:spPr>
        <p:txBody>
          <a:bodyPr>
            <a:noAutofit/>
          </a:bodyPr>
          <a:lstStyle/>
          <a:p>
            <a:r>
              <a:rPr lang="en-US" sz="3600" b="1" smtClean="0">
                <a:solidFill>
                  <a:srgbClr val="FF0000"/>
                </a:solidFill>
              </a:rPr>
              <a:t>    </a:t>
            </a:r>
            <a:endParaRPr lang="vi-VN" sz="3600" b="1">
              <a:solidFill>
                <a:srgbClr val="FF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44686" y="1442904"/>
            <a:ext cx="11044903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algn="just"/>
            <a:r>
              <a:rPr lang="en-US" b="1" dirty="0" smtClean="0">
                <a:solidFill>
                  <a:srgbClr val="0000FF"/>
                </a:solidFill>
              </a:rPr>
              <a:t>2. </a:t>
            </a:r>
            <a:r>
              <a:rPr lang="en-US" b="1" dirty="0" err="1" smtClean="0">
                <a:solidFill>
                  <a:srgbClr val="0000FF"/>
                </a:solidFill>
              </a:rPr>
              <a:t>Em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hãy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quan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sát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hình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sau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và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cho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biết</a:t>
            </a:r>
            <a:r>
              <a:rPr lang="en-US" b="1" dirty="0" smtClean="0">
                <a:solidFill>
                  <a:srgbClr val="0000FF"/>
                </a:solidFill>
              </a:rPr>
              <a:t> dung </a:t>
            </a:r>
            <a:r>
              <a:rPr lang="en-US" b="1" dirty="0" err="1" smtClean="0">
                <a:solidFill>
                  <a:srgbClr val="0000FF"/>
                </a:solidFill>
              </a:rPr>
              <a:t>lượng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của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mỗi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tệp</a:t>
            </a:r>
            <a:r>
              <a:rPr lang="en-US" b="1" dirty="0" smtClean="0">
                <a:solidFill>
                  <a:srgbClr val="0000FF"/>
                </a:solidFill>
              </a:rPr>
              <a:t>?</a:t>
            </a:r>
            <a:endParaRPr lang="vi-VN" b="1" dirty="0">
              <a:solidFill>
                <a:srgbClr val="0000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18613" y="548680"/>
            <a:ext cx="10670976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3600" b="1" smtClean="0">
                <a:solidFill>
                  <a:srgbClr val="FF0000"/>
                </a:solidFill>
              </a:rPr>
              <a:t>Ai nhanh hơn?</a:t>
            </a:r>
            <a:endParaRPr lang="vi-VN" sz="3600" b="1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7" y="2420890"/>
            <a:ext cx="11041225" cy="3359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175787" y="472661"/>
            <a:ext cx="5472608" cy="634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AI NHANH HƠN</a:t>
            </a:r>
            <a:endParaRPr lang="vi-VN" sz="36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476" y="401965"/>
            <a:ext cx="1056117" cy="77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782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121054" y="991568"/>
            <a:ext cx="9493956" cy="134243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73619" y="2624051"/>
            <a:ext cx="4406400" cy="121873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endParaRPr lang="vi-VN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73619" y="5070553"/>
            <a:ext cx="4406400" cy="121873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erabyte</a:t>
            </a:r>
            <a:endParaRPr lang="vi-VN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2721" y="2658691"/>
            <a:ext cx="4406400" cy="121873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yte</a:t>
            </a:r>
            <a:endParaRPr lang="vi-VN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251746" y="2838541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559353" y="5328972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457" y="2939562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22721" y="5070553"/>
            <a:ext cx="4406400" cy="121873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ilobyte</a:t>
            </a:r>
            <a:endParaRPr lang="vi-VN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457" y="5301017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="" xmlns:a16="http://schemas.microsoft.com/office/drawing/2014/main" id="{B9888FE5-265A-4089-B098-739BEF8897B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0718472" y="6047367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DAC4826-597B-42F0-946D-85DDB74CC53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976" y="-501613"/>
            <a:ext cx="2749947" cy="2617016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="" xmlns:a16="http://schemas.microsoft.com/office/drawing/2014/main" id="{A96851FC-0D1C-4F74-9DED-A03A4D99FD64}"/>
              </a:ext>
            </a:extLst>
          </p:cNvPr>
          <p:cNvGrpSpPr/>
          <p:nvPr/>
        </p:nvGrpSpPr>
        <p:grpSpPr>
          <a:xfrm rot="1786145">
            <a:off x="10070143" y="268197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="" xmlns:a16="http://schemas.microsoft.com/office/drawing/2014/main" id="{7FA62F80-BAFB-47CA-A10F-59F6178763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="" xmlns:a16="http://schemas.microsoft.com/office/drawing/2014/main" id="{F4A83EE6-74AB-411D-97E2-1072A1A8C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="" xmlns:a16="http://schemas.microsoft.com/office/drawing/2014/main" id="{41FF64E2-B4A3-485D-9DBC-62416F2EE43B}"/>
              </a:ext>
            </a:extLst>
          </p:cNvPr>
          <p:cNvGrpSpPr/>
          <p:nvPr/>
        </p:nvGrpSpPr>
        <p:grpSpPr>
          <a:xfrm>
            <a:off x="10544949" y="1946607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="" xmlns:a16="http://schemas.microsoft.com/office/drawing/2014/main" id="{FA145FD2-9D02-43E0-AD23-4BFAF612EF80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="" xmlns:a16="http://schemas.microsoft.com/office/drawing/2014/main" id="{E7288E69-03BA-4BB4-831A-B677D1BFCB57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46332" y="1050937"/>
            <a:ext cx="94686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1: </a:t>
            </a:r>
            <a:r>
              <a:rPr lang="en-US" sz="36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Đơn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vị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dung </a:t>
            </a:r>
            <a:r>
              <a:rPr lang="en-US" sz="36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thông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tin </a:t>
            </a:r>
            <a:r>
              <a:rPr lang="en-US" sz="36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nhỏ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nhất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sz="3600" b="1" kern="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3917457" y="75236"/>
            <a:ext cx="4515687" cy="5696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LUYỆN TẬP</a:t>
            </a:r>
            <a:endParaRPr lang="vi-VN" sz="3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36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243320"/>
              </p:ext>
            </p:extLst>
          </p:nvPr>
        </p:nvGraphicFramePr>
        <p:xfrm>
          <a:off x="812800" y="1600200"/>
          <a:ext cx="10940683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188640"/>
            <a:ext cx="11041227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836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0" y="-21632"/>
            <a:ext cx="9493956" cy="134243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9599" y="4767624"/>
            <a:ext cx="4406400" cy="121873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88110" y="4675438"/>
            <a:ext cx="4406400" cy="121873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2048</a:t>
            </a:r>
            <a:endParaRPr lang="vi-VN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7212" y="2263576"/>
            <a:ext cx="4406400" cy="121873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endParaRPr lang="vi-VN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437726" y="4982114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773844" y="4933857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948" y="2544447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526563" y="2372505"/>
            <a:ext cx="4406400" cy="121873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1024</a:t>
            </a:r>
            <a:endParaRPr lang="vi-VN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299" y="2602969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="" xmlns:a16="http://schemas.microsoft.com/office/drawing/2014/main" id="{B9888FE5-265A-4089-B098-739BEF8897B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0718472" y="6047367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DAC4826-597B-42F0-946D-85DDB74CC53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976" y="-501613"/>
            <a:ext cx="2749947" cy="2617016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="" xmlns:a16="http://schemas.microsoft.com/office/drawing/2014/main" id="{A96851FC-0D1C-4F74-9DED-A03A4D99FD64}"/>
              </a:ext>
            </a:extLst>
          </p:cNvPr>
          <p:cNvGrpSpPr/>
          <p:nvPr/>
        </p:nvGrpSpPr>
        <p:grpSpPr>
          <a:xfrm rot="1786145">
            <a:off x="10070143" y="268197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="" xmlns:a16="http://schemas.microsoft.com/office/drawing/2014/main" id="{7FA62F80-BAFB-47CA-A10F-59F6178763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="" xmlns:a16="http://schemas.microsoft.com/office/drawing/2014/main" id="{F4A83EE6-74AB-411D-97E2-1072A1A8C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="" xmlns:a16="http://schemas.microsoft.com/office/drawing/2014/main" id="{41FF64E2-B4A3-485D-9DBC-62416F2EE43B}"/>
              </a:ext>
            </a:extLst>
          </p:cNvPr>
          <p:cNvGrpSpPr/>
          <p:nvPr/>
        </p:nvGrpSpPr>
        <p:grpSpPr>
          <a:xfrm>
            <a:off x="10544949" y="1946607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="" xmlns:a16="http://schemas.microsoft.com/office/drawing/2014/main" id="{FA145FD2-9D02-43E0-AD23-4BFAF612EF80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="" xmlns:a16="http://schemas.microsoft.com/office/drawing/2014/main" id="{E7288E69-03BA-4BB4-831A-B677D1BFCB57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3826" y="67340"/>
            <a:ext cx="9468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Bao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nhiêu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“bit” </a:t>
            </a:r>
            <a:r>
              <a:rPr lang="en-US" sz="36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tạo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thành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“byte”?</a:t>
            </a:r>
            <a:endParaRPr lang="en-US" sz="3600" b="1" kern="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81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191823" y="0"/>
            <a:ext cx="9649848" cy="94661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gigabyte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xấp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xỉ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3328" y="1943484"/>
            <a:ext cx="4598434" cy="132768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byte</a:t>
            </a:r>
            <a:endParaRPr lang="vi-VN" sz="3600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0570" y="4610211"/>
            <a:ext cx="4678529" cy="135639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byte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022304" y="2347853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102905" y="5078589"/>
            <a:ext cx="804536" cy="70408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057815" y="1930400"/>
            <a:ext cx="4569155" cy="135188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byte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540" y="2347853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  <a:extLst>
              <a:ext uri="{FF2B5EF4-FFF2-40B4-BE49-F238E27FC236}">
                <a16:creationId xmlns="" xmlns:a16="http://schemas.microsoft.com/office/drawing/2014/main" id="{EFC25677-ADD2-4F36-BA72-73684E4C671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0718472" y="6017655"/>
            <a:ext cx="1473528" cy="810633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6086354" y="4515555"/>
            <a:ext cx="4647882" cy="141427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byte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483" y="5310458"/>
            <a:ext cx="804742" cy="7071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46D62FC1-13D9-4F4B-8579-63E5CDBE17E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894" y="-35188"/>
            <a:ext cx="2749947" cy="2617016"/>
          </a:xfrm>
          <a:prstGeom prst="rect">
            <a:avLst/>
          </a:prstGeom>
        </p:spPr>
      </p:pic>
      <p:grpSp>
        <p:nvGrpSpPr>
          <p:cNvPr id="28" name="Clock hand spin">
            <a:extLst>
              <a:ext uri="{FF2B5EF4-FFF2-40B4-BE49-F238E27FC236}">
                <a16:creationId xmlns="" xmlns:a16="http://schemas.microsoft.com/office/drawing/2014/main" id="{CB7223B8-9138-4AEC-B819-53C6FD34B9DE}"/>
              </a:ext>
            </a:extLst>
          </p:cNvPr>
          <p:cNvGrpSpPr/>
          <p:nvPr/>
        </p:nvGrpSpPr>
        <p:grpSpPr>
          <a:xfrm rot="1786145">
            <a:off x="10594061" y="734622"/>
            <a:ext cx="1110009" cy="1132195"/>
            <a:chOff x="840573" y="2379277"/>
            <a:chExt cx="3829048" cy="3849975"/>
          </a:xfrm>
        </p:grpSpPr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AFD1EBBC-D97E-455F-B1B2-CA655C0C2F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30" name="hour hand">
              <a:extLst>
                <a:ext uri="{FF2B5EF4-FFF2-40B4-BE49-F238E27FC236}">
                  <a16:creationId xmlns="" xmlns:a16="http://schemas.microsoft.com/office/drawing/2014/main" id="{1AEF9D6B-B888-4E53-AEF0-FF3FEFA9A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1" name="times up">
            <a:extLst>
              <a:ext uri="{FF2B5EF4-FFF2-40B4-BE49-F238E27FC236}">
                <a16:creationId xmlns="" xmlns:a16="http://schemas.microsoft.com/office/drawing/2014/main" id="{1A1D52FD-8704-4213-80E3-822B0AD9B34B}"/>
              </a:ext>
            </a:extLst>
          </p:cNvPr>
          <p:cNvGrpSpPr/>
          <p:nvPr/>
        </p:nvGrpSpPr>
        <p:grpSpPr>
          <a:xfrm>
            <a:off x="10440495" y="2419554"/>
            <a:ext cx="1534313" cy="564658"/>
            <a:chOff x="4284637" y="-304827"/>
            <a:chExt cx="2669678" cy="697560"/>
          </a:xfrm>
        </p:grpSpPr>
        <p:sp>
          <p:nvSpPr>
            <p:cNvPr id="32" name="Rounded Rectangle 233">
              <a:extLst>
                <a:ext uri="{FF2B5EF4-FFF2-40B4-BE49-F238E27FC236}">
                  <a16:creationId xmlns="" xmlns:a16="http://schemas.microsoft.com/office/drawing/2014/main" id="{61857490-90A5-4592-BECB-41AA5D164524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ounded Rectangle 234">
              <a:extLst>
                <a:ext uri="{FF2B5EF4-FFF2-40B4-BE49-F238E27FC236}">
                  <a16:creationId xmlns="" xmlns:a16="http://schemas.microsoft.com/office/drawing/2014/main" id="{22DD7736-7D45-4BD4-A279-9EEFB122A2E9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328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8" grpId="0" animBg="1"/>
      <p:bldP spid="3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191822" y="0"/>
            <a:ext cx="10526649" cy="94661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4: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gigabyte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megabyte?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3328" y="1943484"/>
            <a:ext cx="4598434" cy="132768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1024</a:t>
            </a:r>
            <a:endParaRPr lang="vi-VN" sz="3600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0570" y="4610211"/>
            <a:ext cx="4678529" cy="135639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2048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022304" y="2347853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102905" y="5078589"/>
            <a:ext cx="804536" cy="70408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057815" y="1930400"/>
            <a:ext cx="4569155" cy="135188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byte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540" y="2347853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  <a:extLst>
              <a:ext uri="{FF2B5EF4-FFF2-40B4-BE49-F238E27FC236}">
                <a16:creationId xmlns="" xmlns:a16="http://schemas.microsoft.com/office/drawing/2014/main" id="{EFC25677-ADD2-4F36-BA72-73684E4C671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0718472" y="6017655"/>
            <a:ext cx="1473528" cy="810633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6086354" y="4515555"/>
            <a:ext cx="4647882" cy="141427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byte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483" y="5310458"/>
            <a:ext cx="804742" cy="7071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46D62FC1-13D9-4F4B-8579-63E5CDBE17E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894" y="-35188"/>
            <a:ext cx="2749947" cy="2617016"/>
          </a:xfrm>
          <a:prstGeom prst="rect">
            <a:avLst/>
          </a:prstGeom>
        </p:spPr>
      </p:pic>
      <p:grpSp>
        <p:nvGrpSpPr>
          <p:cNvPr id="28" name="Clock hand spin">
            <a:extLst>
              <a:ext uri="{FF2B5EF4-FFF2-40B4-BE49-F238E27FC236}">
                <a16:creationId xmlns="" xmlns:a16="http://schemas.microsoft.com/office/drawing/2014/main" id="{CB7223B8-9138-4AEC-B819-53C6FD34B9DE}"/>
              </a:ext>
            </a:extLst>
          </p:cNvPr>
          <p:cNvGrpSpPr/>
          <p:nvPr/>
        </p:nvGrpSpPr>
        <p:grpSpPr>
          <a:xfrm rot="1786145">
            <a:off x="10594061" y="734622"/>
            <a:ext cx="1110009" cy="1132195"/>
            <a:chOff x="840573" y="2379277"/>
            <a:chExt cx="3829048" cy="3849975"/>
          </a:xfrm>
        </p:grpSpPr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AFD1EBBC-D97E-455F-B1B2-CA655C0C2F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30" name="hour hand">
              <a:extLst>
                <a:ext uri="{FF2B5EF4-FFF2-40B4-BE49-F238E27FC236}">
                  <a16:creationId xmlns="" xmlns:a16="http://schemas.microsoft.com/office/drawing/2014/main" id="{1AEF9D6B-B888-4E53-AEF0-FF3FEFA9A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1" name="times up">
            <a:extLst>
              <a:ext uri="{FF2B5EF4-FFF2-40B4-BE49-F238E27FC236}">
                <a16:creationId xmlns="" xmlns:a16="http://schemas.microsoft.com/office/drawing/2014/main" id="{1A1D52FD-8704-4213-80E3-822B0AD9B34B}"/>
              </a:ext>
            </a:extLst>
          </p:cNvPr>
          <p:cNvGrpSpPr/>
          <p:nvPr/>
        </p:nvGrpSpPr>
        <p:grpSpPr>
          <a:xfrm>
            <a:off x="10440495" y="2419554"/>
            <a:ext cx="1534313" cy="564658"/>
            <a:chOff x="4284637" y="-304827"/>
            <a:chExt cx="2669678" cy="697560"/>
          </a:xfrm>
        </p:grpSpPr>
        <p:sp>
          <p:nvSpPr>
            <p:cNvPr id="32" name="Rounded Rectangle 233">
              <a:extLst>
                <a:ext uri="{FF2B5EF4-FFF2-40B4-BE49-F238E27FC236}">
                  <a16:creationId xmlns="" xmlns:a16="http://schemas.microsoft.com/office/drawing/2014/main" id="{61857490-90A5-4592-BECB-41AA5D164524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ounded Rectangle 234">
              <a:extLst>
                <a:ext uri="{FF2B5EF4-FFF2-40B4-BE49-F238E27FC236}">
                  <a16:creationId xmlns="" xmlns:a16="http://schemas.microsoft.com/office/drawing/2014/main" id="{22DD7736-7D45-4BD4-A279-9EEFB122A2E9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899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8" grpId="0" animBg="1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880534" y="1582554"/>
            <a:ext cx="10656710" cy="33168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403995" y="869075"/>
            <a:ext cx="1709480" cy="1507749"/>
            <a:chOff x="238539" y="3551583"/>
            <a:chExt cx="2093745" cy="2070139"/>
          </a:xfrm>
        </p:grpSpPr>
        <p:sp>
          <p:nvSpPr>
            <p:cNvPr id="14" name="Oval 13"/>
            <p:cNvSpPr/>
            <p:nvPr/>
          </p:nvSpPr>
          <p:spPr>
            <a:xfrm>
              <a:off x="238539" y="3551583"/>
              <a:ext cx="2093745" cy="2070139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453B174F-EE32-44C0-AEBD-2414C6D6BB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463874" y="3771900"/>
              <a:ext cx="1643073" cy="1643073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1151467" y="1961659"/>
            <a:ext cx="103067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6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Giả 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 một bức ảnh chụp bằng một máy ảnh chuyên nghiệp có dung lượng khoảng 12MB. </a:t>
            </a:r>
            <a:endParaRPr lang="en-US" sz="36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vi-VN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Vậy 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thẻ nhớ 16GB có thể chứa bao nhiêu bức ảnh?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25264" y="79460"/>
            <a:ext cx="5343077" cy="7018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endParaRPr lang="vi-VN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54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Ghi</a:t>
            </a:r>
            <a:r>
              <a:rPr lang="en-US" dirty="0" smtClean="0"/>
              <a:t> </a:t>
            </a:r>
            <a:r>
              <a:rPr lang="en-US" dirty="0" err="1" smtClean="0"/>
              <a:t>nhớ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4F653541-0580-4BB9-9E83-5C7B6E9E6941}"/>
              </a:ext>
            </a:extLst>
          </p:cNvPr>
          <p:cNvSpPr txBox="1">
            <a:spLocks/>
          </p:cNvSpPr>
          <p:nvPr/>
        </p:nvSpPr>
        <p:spPr>
          <a:xfrm>
            <a:off x="2569028" y="1089341"/>
            <a:ext cx="5665760" cy="284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2800">
              <a:solidFill>
                <a:prstClr val="white"/>
              </a:solidFill>
              <a:latin typeface="Rtim"/>
            </a:endParaRPr>
          </a:p>
        </p:txBody>
      </p:sp>
      <p:sp>
        <p:nvSpPr>
          <p:cNvPr id="8" name="Rectangle 7"/>
          <p:cNvSpPr/>
          <p:nvPr/>
        </p:nvSpPr>
        <p:spPr>
          <a:xfrm rot="20958394">
            <a:off x="550859" y="1139864"/>
            <a:ext cx="6507598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Thông tin được biểu diễn trong máy tính bằng dãy các bit. Mỗi bit là một kí hiệu 0 hoặc 1, hay còn được gọi là chữ số nhị phân.</a:t>
            </a:r>
          </a:p>
          <a:p>
            <a:pPr algn="just"/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Bit là đơn vị đo nhỏ nhất trong lưu trữ thông tin.</a:t>
            </a:r>
          </a:p>
          <a:p>
            <a:pPr marL="457200" indent="-457200" algn="just">
              <a:buFontTx/>
              <a:buChar char="-"/>
            </a:pPr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 số đơn vị cơ bản đo dung lượng thông tin: B, MB, GB, TB, TB.</a:t>
            </a:r>
          </a:p>
        </p:txBody>
      </p:sp>
    </p:spTree>
    <p:extLst>
      <p:ext uri="{BB962C8B-B14F-4D97-AF65-F5344CB8AC3E}">
        <p14:creationId xmlns:p14="http://schemas.microsoft.com/office/powerpoint/2010/main" val="55481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9C79D3EA-DF47-45A7-AA98-835C192D3A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4808" y="3733800"/>
            <a:ext cx="3885184" cy="3048000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="" xmlns:a16="http://schemas.microsoft.com/office/drawing/2014/main" id="{E9356F2A-C993-4130-8B7B-0355941703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5264729"/>
              </p:ext>
            </p:extLst>
          </p:nvPr>
        </p:nvGraphicFramePr>
        <p:xfrm>
          <a:off x="4343400" y="2057400"/>
          <a:ext cx="7315200" cy="579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14400">
                  <a:extLst>
                    <a:ext uri="{9D8B030D-6E8A-4147-A177-3AD203B41FA5}">
                      <a16:colId xmlns="" xmlns:a16="http://schemas.microsoft.com/office/drawing/2014/main" val="2102194748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1363911993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1795592811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849051878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1805248865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3225933806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814316496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587551568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vi-VN" sz="32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57551792"/>
                  </a:ext>
                </a:extLst>
              </a:tr>
            </a:tbl>
          </a:graphicData>
        </a:graphic>
      </p:graphicFrame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9C79D3EA-DF47-45A7-AA98-835C192D3A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4808" y="3733800"/>
            <a:ext cx="3885184" cy="3048000"/>
          </a:xfrm>
          <a:prstGeom prst="rect">
            <a:avLst/>
          </a:prstGeom>
        </p:spPr>
      </p:pic>
      <p:sp>
        <p:nvSpPr>
          <p:cNvPr id="33" name="Speech Bubble: Oval 18">
            <a:extLst>
              <a:ext uri="{FF2B5EF4-FFF2-40B4-BE49-F238E27FC236}">
                <a16:creationId xmlns="" xmlns:a16="http://schemas.microsoft.com/office/drawing/2014/main" id="{0D2F1F77-6EC7-401A-903B-F46351F79C9C}"/>
              </a:ext>
            </a:extLst>
          </p:cNvPr>
          <p:cNvSpPr/>
          <p:nvPr/>
        </p:nvSpPr>
        <p:spPr>
          <a:xfrm>
            <a:off x="114808" y="1124929"/>
            <a:ext cx="5219192" cy="735747"/>
          </a:xfrm>
          <a:prstGeom prst="wedgeEllipseCallout">
            <a:avLst>
              <a:gd name="adj1" fmla="val -30942"/>
              <a:gd name="adj2" fmla="val 302448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2800" b="1" u="sng">
                <a:solidFill>
                  <a:schemeClr val="lt1"/>
                </a:solidFill>
                <a:latin typeface="+mj-lt"/>
              </a:rPr>
              <a:t>Bước 1</a:t>
            </a:r>
            <a:r>
              <a:rPr lang="vi-VN" sz="2800">
                <a:solidFill>
                  <a:schemeClr val="lt1"/>
                </a:solidFill>
                <a:latin typeface="+mj-lt"/>
              </a:rPr>
              <a:t>: Thu gọn dãy số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E1C0A0AF-2E57-47CF-9EEE-041557B8B0DC}"/>
              </a:ext>
            </a:extLst>
          </p:cNvPr>
          <p:cNvSpPr/>
          <p:nvPr/>
        </p:nvSpPr>
        <p:spPr>
          <a:xfrm>
            <a:off x="6367366" y="1157136"/>
            <a:ext cx="35012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u="sng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u="sng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E9F85144-FACD-4B74-A3B8-F13F1287126D}"/>
              </a:ext>
            </a:extLst>
          </p:cNvPr>
          <p:cNvSpPr txBox="1">
            <a:spLocks/>
          </p:cNvSpPr>
          <p:nvPr/>
        </p:nvSpPr>
        <p:spPr>
          <a:xfrm>
            <a:off x="4064335" y="3138032"/>
            <a:ext cx="693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</a:t>
            </a:r>
            <a:endParaRPr lang="vi-VN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6191D698-8EC0-4CC7-99EE-F30C4CDD882B}"/>
              </a:ext>
            </a:extLst>
          </p:cNvPr>
          <p:cNvSpPr txBox="1">
            <a:spLocks/>
          </p:cNvSpPr>
          <p:nvPr/>
        </p:nvSpPr>
        <p:spPr>
          <a:xfrm>
            <a:off x="4032800" y="3991531"/>
            <a:ext cx="6932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</a:t>
            </a:r>
            <a:endParaRPr lang="vi-VN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51B0BB1F-FB92-4777-9A8D-572070033FD2}"/>
              </a:ext>
            </a:extLst>
          </p:cNvPr>
          <p:cNvSpPr txBox="1">
            <a:spLocks/>
          </p:cNvSpPr>
          <p:nvPr/>
        </p:nvSpPr>
        <p:spPr>
          <a:xfrm>
            <a:off x="4032800" y="4825427"/>
            <a:ext cx="6932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</a:t>
            </a:r>
            <a:endParaRPr lang="vi-VN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8" name="Table 2">
            <a:extLst>
              <a:ext uri="{FF2B5EF4-FFF2-40B4-BE49-F238E27FC236}">
                <a16:creationId xmlns="" xmlns:a16="http://schemas.microsoft.com/office/drawing/2014/main" id="{91431A44-457D-4EE8-AFE0-3CE4FB3CC4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5482702"/>
              </p:ext>
            </p:extLst>
          </p:nvPr>
        </p:nvGraphicFramePr>
        <p:xfrm>
          <a:off x="4851400" y="3123539"/>
          <a:ext cx="3073404" cy="518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68351">
                  <a:extLst>
                    <a:ext uri="{9D8B030D-6E8A-4147-A177-3AD203B41FA5}">
                      <a16:colId xmlns="" xmlns:a16="http://schemas.microsoft.com/office/drawing/2014/main" val="2102194748"/>
                    </a:ext>
                  </a:extLst>
                </a:gridCol>
                <a:gridCol w="768351">
                  <a:extLst>
                    <a:ext uri="{9D8B030D-6E8A-4147-A177-3AD203B41FA5}">
                      <a16:colId xmlns="" xmlns:a16="http://schemas.microsoft.com/office/drawing/2014/main" val="1363911993"/>
                    </a:ext>
                  </a:extLst>
                </a:gridCol>
                <a:gridCol w="768351">
                  <a:extLst>
                    <a:ext uri="{9D8B030D-6E8A-4147-A177-3AD203B41FA5}">
                      <a16:colId xmlns="" xmlns:a16="http://schemas.microsoft.com/office/drawing/2014/main" val="1795592811"/>
                    </a:ext>
                  </a:extLst>
                </a:gridCol>
                <a:gridCol w="768351">
                  <a:extLst>
                    <a:ext uri="{9D8B030D-6E8A-4147-A177-3AD203B41FA5}">
                      <a16:colId xmlns="" xmlns:a16="http://schemas.microsoft.com/office/drawing/2014/main" val="8490518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57551792"/>
                  </a:ext>
                </a:extLst>
              </a:tr>
            </a:tbl>
          </a:graphicData>
        </a:graphic>
      </p:graphicFrame>
      <p:graphicFrame>
        <p:nvGraphicFramePr>
          <p:cNvPr id="39" name="Table 2">
            <a:extLst>
              <a:ext uri="{FF2B5EF4-FFF2-40B4-BE49-F238E27FC236}">
                <a16:creationId xmlns="" xmlns:a16="http://schemas.microsoft.com/office/drawing/2014/main" id="{E687266D-ABFC-4F00-A424-BF260F577F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282207"/>
              </p:ext>
            </p:extLst>
          </p:nvPr>
        </p:nvGraphicFramePr>
        <p:xfrm>
          <a:off x="7917425" y="3123539"/>
          <a:ext cx="3073404" cy="518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68351">
                  <a:extLst>
                    <a:ext uri="{9D8B030D-6E8A-4147-A177-3AD203B41FA5}">
                      <a16:colId xmlns="" xmlns:a16="http://schemas.microsoft.com/office/drawing/2014/main" val="1805248865"/>
                    </a:ext>
                  </a:extLst>
                </a:gridCol>
                <a:gridCol w="768351">
                  <a:extLst>
                    <a:ext uri="{9D8B030D-6E8A-4147-A177-3AD203B41FA5}">
                      <a16:colId xmlns="" xmlns:a16="http://schemas.microsoft.com/office/drawing/2014/main" val="3225933806"/>
                    </a:ext>
                  </a:extLst>
                </a:gridCol>
                <a:gridCol w="768351">
                  <a:extLst>
                    <a:ext uri="{9D8B030D-6E8A-4147-A177-3AD203B41FA5}">
                      <a16:colId xmlns="" xmlns:a16="http://schemas.microsoft.com/office/drawing/2014/main" val="2814316496"/>
                    </a:ext>
                  </a:extLst>
                </a:gridCol>
                <a:gridCol w="768351">
                  <a:extLst>
                    <a:ext uri="{9D8B030D-6E8A-4147-A177-3AD203B41FA5}">
                      <a16:colId xmlns="" xmlns:a16="http://schemas.microsoft.com/office/drawing/2014/main" val="25875515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57551792"/>
                  </a:ext>
                </a:extLst>
              </a:tr>
            </a:tbl>
          </a:graphicData>
        </a:graphic>
      </p:graphicFrame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A4A88D0A-D955-45A5-ADEE-02BC18B8B5A3}"/>
              </a:ext>
            </a:extLst>
          </p:cNvPr>
          <p:cNvCxnSpPr>
            <a:cxnSpLocks/>
          </p:cNvCxnSpPr>
          <p:nvPr/>
        </p:nvCxnSpPr>
        <p:spPr>
          <a:xfrm>
            <a:off x="7924800" y="3026254"/>
            <a:ext cx="0" cy="70754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58FC4858-B881-4E4A-B63E-041859AD3862}"/>
              </a:ext>
            </a:extLst>
          </p:cNvPr>
          <p:cNvSpPr/>
          <p:nvPr/>
        </p:nvSpPr>
        <p:spPr>
          <a:xfrm>
            <a:off x="7993626" y="3048000"/>
            <a:ext cx="609596" cy="66090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96E20593-2206-4EC6-B329-42014F725D84}"/>
              </a:ext>
            </a:extLst>
          </p:cNvPr>
          <p:cNvSpPr txBox="1"/>
          <p:nvPr/>
        </p:nvSpPr>
        <p:spPr>
          <a:xfrm>
            <a:off x="11073517" y="3084913"/>
            <a:ext cx="1263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</a:p>
        </p:txBody>
      </p:sp>
      <p:graphicFrame>
        <p:nvGraphicFramePr>
          <p:cNvPr id="43" name="Table 2">
            <a:extLst>
              <a:ext uri="{FF2B5EF4-FFF2-40B4-BE49-F238E27FC236}">
                <a16:creationId xmlns="" xmlns:a16="http://schemas.microsoft.com/office/drawing/2014/main" id="{C6D4157B-778C-45D5-A380-77BECC8D1D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6667891"/>
              </p:ext>
            </p:extLst>
          </p:nvPr>
        </p:nvGraphicFramePr>
        <p:xfrm>
          <a:off x="9477543" y="3989399"/>
          <a:ext cx="1536702" cy="518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68351">
                  <a:extLst>
                    <a:ext uri="{9D8B030D-6E8A-4147-A177-3AD203B41FA5}">
                      <a16:colId xmlns="" xmlns:a16="http://schemas.microsoft.com/office/drawing/2014/main" val="2814316496"/>
                    </a:ext>
                  </a:extLst>
                </a:gridCol>
                <a:gridCol w="768351">
                  <a:extLst>
                    <a:ext uri="{9D8B030D-6E8A-4147-A177-3AD203B41FA5}">
                      <a16:colId xmlns="" xmlns:a16="http://schemas.microsoft.com/office/drawing/2014/main" val="25875515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b="1" kern="12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kern="12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57551792"/>
                  </a:ext>
                </a:extLst>
              </a:tr>
            </a:tbl>
          </a:graphicData>
        </a:graphic>
      </p:graphicFrame>
      <p:graphicFrame>
        <p:nvGraphicFramePr>
          <p:cNvPr id="44" name="Table 2">
            <a:extLst>
              <a:ext uri="{FF2B5EF4-FFF2-40B4-BE49-F238E27FC236}">
                <a16:creationId xmlns="" xmlns:a16="http://schemas.microsoft.com/office/drawing/2014/main" id="{C056B33A-5210-4223-96AB-34B1E48032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721895"/>
              </p:ext>
            </p:extLst>
          </p:nvPr>
        </p:nvGraphicFramePr>
        <p:xfrm>
          <a:off x="7924800" y="3989399"/>
          <a:ext cx="1536702" cy="518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68351">
                  <a:extLst>
                    <a:ext uri="{9D8B030D-6E8A-4147-A177-3AD203B41FA5}">
                      <a16:colId xmlns="" xmlns:a16="http://schemas.microsoft.com/office/drawing/2014/main" val="1805248865"/>
                    </a:ext>
                  </a:extLst>
                </a:gridCol>
                <a:gridCol w="768351">
                  <a:extLst>
                    <a:ext uri="{9D8B030D-6E8A-4147-A177-3AD203B41FA5}">
                      <a16:colId xmlns="" xmlns:a16="http://schemas.microsoft.com/office/drawing/2014/main" val="32259338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57551792"/>
                  </a:ext>
                </a:extLst>
              </a:tr>
            </a:tbl>
          </a:graphicData>
        </a:graphic>
      </p:graphicFrame>
      <p:cxnSp>
        <p:nvCxnSpPr>
          <p:cNvPr id="45" name="Straight Connector 44">
            <a:extLst>
              <a:ext uri="{FF2B5EF4-FFF2-40B4-BE49-F238E27FC236}">
                <a16:creationId xmlns="" xmlns:a16="http://schemas.microsoft.com/office/drawing/2014/main" id="{EA97770A-B3F7-4CD9-9928-DF130B3F024A}"/>
              </a:ext>
            </a:extLst>
          </p:cNvPr>
          <p:cNvCxnSpPr>
            <a:cxnSpLocks/>
          </p:cNvCxnSpPr>
          <p:nvPr/>
        </p:nvCxnSpPr>
        <p:spPr>
          <a:xfrm>
            <a:off x="9470969" y="3886200"/>
            <a:ext cx="0" cy="70754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08EEB888-B824-4CFD-A16C-82BE46C3B4AE}"/>
              </a:ext>
            </a:extLst>
          </p:cNvPr>
          <p:cNvSpPr/>
          <p:nvPr/>
        </p:nvSpPr>
        <p:spPr>
          <a:xfrm>
            <a:off x="8001000" y="3962400"/>
            <a:ext cx="602221" cy="59558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E32AF1B9-12F8-4A0F-96CF-83055312FC96}"/>
              </a:ext>
            </a:extLst>
          </p:cNvPr>
          <p:cNvSpPr txBox="1"/>
          <p:nvPr/>
        </p:nvSpPr>
        <p:spPr>
          <a:xfrm>
            <a:off x="11073517" y="3976242"/>
            <a:ext cx="1263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</a:p>
        </p:txBody>
      </p:sp>
      <p:graphicFrame>
        <p:nvGraphicFramePr>
          <p:cNvPr id="48" name="Table 2">
            <a:extLst>
              <a:ext uri="{FF2B5EF4-FFF2-40B4-BE49-F238E27FC236}">
                <a16:creationId xmlns="" xmlns:a16="http://schemas.microsoft.com/office/drawing/2014/main" id="{8D087703-F8C9-48AE-A347-985645B6C1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698257"/>
              </p:ext>
            </p:extLst>
          </p:nvPr>
        </p:nvGraphicFramePr>
        <p:xfrm>
          <a:off x="8718818" y="4899346"/>
          <a:ext cx="768351" cy="518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68351">
                  <a:extLst>
                    <a:ext uri="{9D8B030D-6E8A-4147-A177-3AD203B41FA5}">
                      <a16:colId xmlns="" xmlns:a16="http://schemas.microsoft.com/office/drawing/2014/main" val="32259338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57551792"/>
                  </a:ext>
                </a:extLst>
              </a:tr>
            </a:tbl>
          </a:graphicData>
        </a:graphic>
      </p:graphicFrame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80EE29B1-6EE3-4517-97CC-580C8B30C271}"/>
              </a:ext>
            </a:extLst>
          </p:cNvPr>
          <p:cNvCxnSpPr>
            <a:cxnSpLocks/>
          </p:cNvCxnSpPr>
          <p:nvPr/>
        </p:nvCxnSpPr>
        <p:spPr>
          <a:xfrm>
            <a:off x="8700881" y="4778854"/>
            <a:ext cx="0" cy="70754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aphicFrame>
        <p:nvGraphicFramePr>
          <p:cNvPr id="50" name="Table 2">
            <a:extLst>
              <a:ext uri="{FF2B5EF4-FFF2-40B4-BE49-F238E27FC236}">
                <a16:creationId xmlns="" xmlns:a16="http://schemas.microsoft.com/office/drawing/2014/main" id="{D6A83320-6543-410F-BB66-2449338195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647992"/>
              </p:ext>
            </p:extLst>
          </p:nvPr>
        </p:nvGraphicFramePr>
        <p:xfrm>
          <a:off x="7917426" y="4899346"/>
          <a:ext cx="768351" cy="518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68351">
                  <a:extLst>
                    <a:ext uri="{9D8B030D-6E8A-4147-A177-3AD203B41FA5}">
                      <a16:colId xmlns="" xmlns:a16="http://schemas.microsoft.com/office/drawing/2014/main" val="18052488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57551792"/>
                  </a:ext>
                </a:extLst>
              </a:tr>
            </a:tbl>
          </a:graphicData>
        </a:graphic>
      </p:graphicFrame>
      <p:sp>
        <p:nvSpPr>
          <p:cNvPr id="51" name="Oval 50">
            <a:extLst>
              <a:ext uri="{FF2B5EF4-FFF2-40B4-BE49-F238E27FC236}">
                <a16:creationId xmlns="" xmlns:a16="http://schemas.microsoft.com/office/drawing/2014/main" id="{7452FCC8-0002-4E00-89FF-5E5A8C9554E4}"/>
              </a:ext>
            </a:extLst>
          </p:cNvPr>
          <p:cNvSpPr/>
          <p:nvPr/>
        </p:nvSpPr>
        <p:spPr>
          <a:xfrm>
            <a:off x="7986839" y="4874150"/>
            <a:ext cx="609596" cy="61225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452DFD57-DAE0-4F00-A06E-068F182457D8}"/>
              </a:ext>
            </a:extLst>
          </p:cNvPr>
          <p:cNvSpPr txBox="1"/>
          <p:nvPr/>
        </p:nvSpPr>
        <p:spPr>
          <a:xfrm>
            <a:off x="11073517" y="4963180"/>
            <a:ext cx="1263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</a:p>
        </p:txBody>
      </p:sp>
      <p:graphicFrame>
        <p:nvGraphicFramePr>
          <p:cNvPr id="25" name="Diagram 24">
            <a:extLst>
              <a:ext uri="{FF2B5EF4-FFF2-40B4-BE49-F238E27FC236}">
                <a16:creationId xmlns="" xmlns:a16="http://schemas.microsoft.com/office/drawing/2014/main" id="{E2679AD4-B9D8-4C12-82C2-816AA3A101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9490982"/>
              </p:ext>
            </p:extLst>
          </p:nvPr>
        </p:nvGraphicFramePr>
        <p:xfrm>
          <a:off x="6020472" y="5891225"/>
          <a:ext cx="3837483" cy="6519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27477271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/>
      <p:bldP spid="36" grpId="0"/>
      <p:bldP spid="37" grpId="0"/>
      <p:bldP spid="41" grpId="0" animBg="1"/>
      <p:bldP spid="42" grpId="0"/>
      <p:bldP spid="46" grpId="0" animBg="1"/>
      <p:bldP spid="47" grpId="0"/>
      <p:bldP spid="51" grpId="0" animBg="1"/>
      <p:bldP spid="52" grpId="0"/>
      <p:bldGraphic spid="25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5324" y="385494"/>
            <a:ext cx="11233248" cy="100811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b="1" u="sng" dirty="0" err="1" smtClean="0">
                <a:solidFill>
                  <a:srgbClr val="0000FF"/>
                </a:solidFill>
              </a:rPr>
              <a:t>Câu</a:t>
            </a:r>
            <a:r>
              <a:rPr lang="en-US" sz="3600" b="1" u="sng" dirty="0" smtClean="0">
                <a:solidFill>
                  <a:srgbClr val="0000FF"/>
                </a:solidFill>
              </a:rPr>
              <a:t> </a:t>
            </a:r>
            <a:r>
              <a:rPr lang="en-US" sz="3600" b="1" u="sng" dirty="0" err="1" smtClean="0">
                <a:solidFill>
                  <a:srgbClr val="0000FF"/>
                </a:solidFill>
              </a:rPr>
              <a:t>hỏi</a:t>
            </a:r>
            <a:r>
              <a:rPr lang="en-US" sz="3600" b="1" u="sng" dirty="0" smtClean="0">
                <a:solidFill>
                  <a:srgbClr val="0000FF"/>
                </a:solidFill>
              </a:rPr>
              <a:t>:</a:t>
            </a:r>
          </a:p>
          <a:p>
            <a:pPr marL="0" indent="0">
              <a:buNone/>
            </a:pP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Em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hãy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mã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hóa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3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và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6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theo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cách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như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trên</a:t>
            </a:r>
            <a:r>
              <a:rPr lang="en-US" sz="3600" b="1" dirty="0" smtClean="0">
                <a:solidFill>
                  <a:srgbClr val="0000FF"/>
                </a:solidFill>
              </a:rPr>
              <a:t>. </a:t>
            </a:r>
            <a:r>
              <a:rPr lang="en-US" sz="3600" b="1" dirty="0" err="1" smtClean="0">
                <a:solidFill>
                  <a:srgbClr val="0000FF"/>
                </a:solidFill>
              </a:rPr>
              <a:t>Hai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dãy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kí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hiệu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nhận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được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có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giống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nhau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không</a:t>
            </a:r>
            <a:r>
              <a:rPr lang="en-US" sz="3600" b="1" dirty="0" smtClean="0">
                <a:solidFill>
                  <a:srgbClr val="0000FF"/>
                </a:solidFill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60" y="247875"/>
            <a:ext cx="954128" cy="641675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745324" y="3092530"/>
            <a:ext cx="11152187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600" b="1" dirty="0" err="1" smtClean="0">
                <a:solidFill>
                  <a:srgbClr val="0000FF"/>
                </a:solidFill>
              </a:rPr>
              <a:t>Sau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khi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mã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hóa</a:t>
            </a:r>
            <a:r>
              <a:rPr lang="en-US" sz="3600" b="1" dirty="0" smtClean="0">
                <a:solidFill>
                  <a:srgbClr val="0000FF"/>
                </a:solidFill>
              </a:rPr>
              <a:t>, </a:t>
            </a:r>
            <a:r>
              <a:rPr lang="en-US" sz="3600" b="1" dirty="0" err="1" smtClean="0">
                <a:solidFill>
                  <a:srgbClr val="0000FF"/>
                </a:solidFill>
              </a:rPr>
              <a:t>hai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dãy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kí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hiệu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nhận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được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là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không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giống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nhau</a:t>
            </a:r>
            <a:r>
              <a:rPr lang="en-US" sz="3600" b="1" dirty="0" smtClean="0">
                <a:solidFill>
                  <a:srgbClr val="0000FF"/>
                </a:solidFill>
              </a:rPr>
              <a:t>.</a:t>
            </a:r>
            <a:endParaRPr lang="vi-VN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58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899" y="1507867"/>
            <a:ext cx="11521020" cy="86409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vi-VN" sz="2800" b="1" dirty="0" smtClean="0">
                <a:latin typeface="+mj-lt"/>
              </a:rPr>
              <a:t>a)</a:t>
            </a:r>
            <a:r>
              <a:rPr lang="en-US" sz="2800" b="1" dirty="0" smtClean="0">
                <a:latin typeface="+mj-lt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....(1)....</a:t>
            </a:r>
            <a:endParaRPr lang="vi-VN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vi-VN" sz="2800" b="1" dirty="0">
              <a:latin typeface="+mj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7444" y="562670"/>
            <a:ext cx="10966209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algn="just"/>
            <a:r>
              <a:rPr lang="en-US" sz="2800" b="1" dirty="0" err="1">
                <a:solidFill>
                  <a:srgbClr val="0000FF"/>
                </a:solidFill>
              </a:rPr>
              <a:t>Em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hãy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đọc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thông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>
                <a:solidFill>
                  <a:srgbClr val="0000FF"/>
                </a:solidFill>
              </a:rPr>
              <a:t>tin </a:t>
            </a:r>
            <a:r>
              <a:rPr lang="en-US" sz="2800" b="1" dirty="0" err="1" smtClean="0">
                <a:solidFill>
                  <a:srgbClr val="0000FF"/>
                </a:solidFill>
              </a:rPr>
              <a:t>trang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>
                <a:solidFill>
                  <a:srgbClr val="0000FF"/>
                </a:solidFill>
              </a:rPr>
              <a:t>12-13 (SGK) </a:t>
            </a:r>
            <a:r>
              <a:rPr lang="en-US" sz="2800" b="1" dirty="0" err="1">
                <a:solidFill>
                  <a:srgbClr val="0000FF"/>
                </a:solidFill>
              </a:rPr>
              <a:t>và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điền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nội</a:t>
            </a:r>
            <a:r>
              <a:rPr lang="en-US" sz="2800" b="1" dirty="0">
                <a:solidFill>
                  <a:srgbClr val="0000FF"/>
                </a:solidFill>
              </a:rPr>
              <a:t> dung </a:t>
            </a:r>
            <a:r>
              <a:rPr lang="en-US" sz="2800" b="1" dirty="0" err="1">
                <a:solidFill>
                  <a:srgbClr val="0000FF"/>
                </a:solidFill>
              </a:rPr>
              <a:t>thích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hợp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vào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chỗ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có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dấu</a:t>
            </a:r>
            <a:r>
              <a:rPr lang="en-US" sz="2800" b="1" dirty="0">
                <a:solidFill>
                  <a:srgbClr val="0000FF"/>
                </a:solidFill>
              </a:rPr>
              <a:t> (....) </a:t>
            </a:r>
            <a:r>
              <a:rPr lang="en-US" sz="2800" b="1" dirty="0" err="1">
                <a:solidFill>
                  <a:srgbClr val="0000FF"/>
                </a:solidFill>
              </a:rPr>
              <a:t>để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tìm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hiểu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về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cách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biểu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diễn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thông</a:t>
            </a:r>
            <a:r>
              <a:rPr lang="en-US" sz="2800" b="1" dirty="0">
                <a:solidFill>
                  <a:srgbClr val="0000FF"/>
                </a:solidFill>
              </a:rPr>
              <a:t> tin </a:t>
            </a:r>
            <a:r>
              <a:rPr lang="en-US" sz="2800" b="1" dirty="0" err="1">
                <a:solidFill>
                  <a:srgbClr val="0000FF"/>
                </a:solidFill>
              </a:rPr>
              <a:t>trong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máy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tính</a:t>
            </a:r>
            <a:r>
              <a:rPr lang="en-US" sz="2800" b="1" dirty="0">
                <a:solidFill>
                  <a:srgbClr val="0000FF"/>
                </a:solidFill>
              </a:rPr>
              <a:t>:</a:t>
            </a:r>
            <a:endParaRPr lang="vi-VN" sz="2800" b="1" dirty="0">
              <a:solidFill>
                <a:srgbClr val="0000FF"/>
              </a:solidFill>
            </a:endParaRPr>
          </a:p>
          <a:p>
            <a:pPr algn="just"/>
            <a:endParaRPr lang="vi-VN" sz="2800" dirty="0">
              <a:solidFill>
                <a:srgbClr val="0000FF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81045" y="2690416"/>
            <a:ext cx="11564399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2800" b="1" dirty="0" smtClean="0"/>
              <a:t>b) </a:t>
            </a:r>
            <a:r>
              <a:rPr lang="en-US" sz="2800" b="1" dirty="0" err="1" smtClean="0"/>
              <a:t>Văn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bản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được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chuyển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thành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dãy</a:t>
            </a:r>
            <a:r>
              <a:rPr lang="en-US" sz="2800" b="1" dirty="0" smtClean="0"/>
              <a:t> bit </a:t>
            </a:r>
            <a:r>
              <a:rPr lang="en-US" sz="2800" b="1" dirty="0" err="1" smtClean="0"/>
              <a:t>bằng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cách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chuyển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từng</a:t>
            </a:r>
            <a:r>
              <a:rPr lang="en-US" sz="2800" b="1" dirty="0" smtClean="0"/>
              <a:t>.......</a:t>
            </a:r>
            <a:r>
              <a:rPr lang="en-US" sz="2800" b="1" dirty="0" smtClean="0">
                <a:solidFill>
                  <a:srgbClr val="FF0000"/>
                </a:solidFill>
              </a:rPr>
              <a:t>(2)</a:t>
            </a:r>
            <a:r>
              <a:rPr lang="en-US" sz="2800" b="1" dirty="0" smtClean="0"/>
              <a:t>..... </a:t>
            </a:r>
            <a:r>
              <a:rPr lang="en-US" sz="2800" b="1" dirty="0" err="1" smtClean="0"/>
              <a:t>một</a:t>
            </a:r>
            <a:r>
              <a:rPr lang="en-US" sz="2800" b="1" dirty="0" smtClean="0"/>
              <a:t>. </a:t>
            </a:r>
            <a:endParaRPr lang="vi-VN" sz="2800" b="1" dirty="0" smtClean="0"/>
          </a:p>
          <a:p>
            <a:pPr marL="0" indent="0" algn="just">
              <a:buFont typeface="Arial" pitchFamily="34" charset="0"/>
              <a:buNone/>
            </a:pPr>
            <a:endParaRPr lang="vi-VN" sz="2800" b="1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99391" y="3841960"/>
            <a:ext cx="12003487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/>
              <a:t>c) </a:t>
            </a:r>
            <a:r>
              <a:rPr lang="en-US" sz="2800" b="1" dirty="0" err="1" smtClean="0"/>
              <a:t>Hình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ảnh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cũng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cần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được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chuyển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đổi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thành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dãy</a:t>
            </a:r>
            <a:r>
              <a:rPr lang="en-US" sz="2800" b="1" dirty="0" smtClean="0"/>
              <a:t> bit.  </a:t>
            </a:r>
            <a:r>
              <a:rPr lang="en-US" sz="2800" b="1" dirty="0" err="1" smtClean="0"/>
              <a:t>Mỗi</a:t>
            </a:r>
            <a:r>
              <a:rPr lang="en-US" sz="2800" b="1" dirty="0" smtClean="0"/>
              <a:t>......</a:t>
            </a:r>
            <a:r>
              <a:rPr lang="en-US" sz="2800" b="1" dirty="0" smtClean="0">
                <a:solidFill>
                  <a:srgbClr val="FF0000"/>
                </a:solidFill>
              </a:rPr>
              <a:t>(3)</a:t>
            </a:r>
            <a:r>
              <a:rPr lang="en-US" sz="2800" b="1" dirty="0" smtClean="0"/>
              <a:t>........... (pixel) </a:t>
            </a:r>
            <a:r>
              <a:rPr lang="en-US" sz="2800" b="1" dirty="0" err="1" smtClean="0"/>
              <a:t>trong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một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ảnh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đen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trắng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được</a:t>
            </a:r>
            <a:r>
              <a:rPr lang="en-US" sz="2800" b="1" dirty="0" smtClean="0"/>
              <a:t> </a:t>
            </a:r>
            <a:r>
              <a:rPr lang="en-US" sz="2800" b="1" dirty="0" err="1"/>
              <a:t>biểu</a:t>
            </a:r>
            <a:r>
              <a:rPr lang="en-US" sz="2800" b="1" dirty="0"/>
              <a:t> </a:t>
            </a:r>
            <a:r>
              <a:rPr lang="en-US" sz="2800" b="1" dirty="0" err="1" smtClean="0"/>
              <a:t>thị</a:t>
            </a:r>
            <a:r>
              <a:rPr lang="en-US" sz="2800" b="1" dirty="0" smtClean="0"/>
              <a:t> </a:t>
            </a:r>
            <a:r>
              <a:rPr lang="en-US" sz="2800" b="1" dirty="0" err="1"/>
              <a:t>thành</a:t>
            </a:r>
            <a:r>
              <a:rPr lang="en-US" sz="2800" b="1" dirty="0"/>
              <a:t> </a:t>
            </a:r>
            <a:r>
              <a:rPr lang="en-US" sz="2800" b="1" dirty="0" err="1" smtClean="0"/>
              <a:t>một</a:t>
            </a:r>
            <a:r>
              <a:rPr lang="en-US" sz="2800" b="1" dirty="0" smtClean="0"/>
              <a:t> bit</a:t>
            </a:r>
            <a:r>
              <a:rPr lang="en-US" sz="2800" b="1" dirty="0"/>
              <a:t>.</a:t>
            </a:r>
            <a:endParaRPr lang="vi-VN" sz="2800" b="1" dirty="0"/>
          </a:p>
          <a:p>
            <a:pPr marL="0" indent="0" algn="just">
              <a:buFont typeface="Arial" pitchFamily="34" charset="0"/>
              <a:buNone/>
            </a:pPr>
            <a:endParaRPr lang="vi-VN" sz="2800" b="1" dirty="0">
              <a:solidFill>
                <a:srgbClr val="0000FF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36550" y="5289358"/>
            <a:ext cx="11564399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2800" b="1" dirty="0" smtClean="0"/>
              <a:t>d) </a:t>
            </a:r>
            <a:r>
              <a:rPr lang="en-US" sz="2800" b="1" dirty="0" err="1" smtClean="0"/>
              <a:t>Âm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thanh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cũng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cần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chuyển</a:t>
            </a:r>
            <a:r>
              <a:rPr lang="en-US" sz="2800" b="1" dirty="0" smtClean="0"/>
              <a:t> </a:t>
            </a:r>
            <a:r>
              <a:rPr lang="en-US" sz="2800" b="1" dirty="0" err="1"/>
              <a:t>đổi</a:t>
            </a:r>
            <a:r>
              <a:rPr lang="en-US" sz="2800" b="1" dirty="0"/>
              <a:t> </a:t>
            </a:r>
            <a:r>
              <a:rPr lang="en-US" sz="2800" b="1" dirty="0" err="1" smtClean="0"/>
              <a:t>thành</a:t>
            </a:r>
            <a:r>
              <a:rPr lang="en-US" sz="2800" b="1" dirty="0" smtClean="0"/>
              <a:t>.......</a:t>
            </a:r>
            <a:r>
              <a:rPr lang="en-US" sz="2800" b="1" dirty="0" smtClean="0">
                <a:solidFill>
                  <a:srgbClr val="FF0000"/>
                </a:solidFill>
              </a:rPr>
              <a:t>(4)</a:t>
            </a:r>
            <a:r>
              <a:rPr lang="en-US" sz="2800" b="1" dirty="0" smtClean="0"/>
              <a:t>..... . </a:t>
            </a:r>
            <a:r>
              <a:rPr lang="en-US" sz="2800" b="1" dirty="0" err="1"/>
              <a:t>Tốc</a:t>
            </a:r>
            <a:r>
              <a:rPr lang="en-US" sz="2800" b="1" dirty="0"/>
              <a:t> </a:t>
            </a:r>
            <a:r>
              <a:rPr lang="en-US" sz="2800" b="1" dirty="0" err="1"/>
              <a:t>độ</a:t>
            </a:r>
            <a:r>
              <a:rPr lang="en-US" sz="2800" b="1" dirty="0"/>
              <a:t> rung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âm</a:t>
            </a:r>
            <a:r>
              <a:rPr lang="en-US" sz="2800" b="1" dirty="0"/>
              <a:t> </a:t>
            </a:r>
            <a:r>
              <a:rPr lang="en-US" sz="2800" b="1" dirty="0" err="1"/>
              <a:t>thanh</a:t>
            </a:r>
            <a:r>
              <a:rPr lang="en-US" sz="2800" b="1" dirty="0"/>
              <a:t> </a:t>
            </a:r>
            <a:r>
              <a:rPr lang="en-US" sz="2800" b="1" dirty="0" err="1"/>
              <a:t>được</a:t>
            </a:r>
            <a:r>
              <a:rPr lang="en-US" sz="2800" b="1" dirty="0"/>
              <a:t> </a:t>
            </a:r>
            <a:r>
              <a:rPr lang="en-US" sz="2800" b="1" dirty="0" err="1"/>
              <a:t>ghi</a:t>
            </a:r>
            <a:r>
              <a:rPr lang="en-US" sz="2800" b="1" dirty="0"/>
              <a:t> </a:t>
            </a:r>
            <a:r>
              <a:rPr lang="en-US" sz="2800" b="1" dirty="0" err="1"/>
              <a:t>lại</a:t>
            </a:r>
            <a:r>
              <a:rPr lang="en-US" sz="2800" b="1" dirty="0"/>
              <a:t> </a:t>
            </a:r>
            <a:r>
              <a:rPr lang="en-US" sz="2800" b="1" dirty="0" err="1"/>
              <a:t>dưới</a:t>
            </a:r>
            <a:r>
              <a:rPr lang="en-US" sz="2800" b="1" dirty="0"/>
              <a:t> </a:t>
            </a:r>
            <a:r>
              <a:rPr lang="en-US" sz="2800" b="1" dirty="0" err="1"/>
              <a:t>dạng</a:t>
            </a:r>
            <a:r>
              <a:rPr lang="en-US" sz="2800" b="1" dirty="0"/>
              <a:t> </a:t>
            </a:r>
            <a:r>
              <a:rPr lang="en-US" sz="2800" b="1" dirty="0" smtClean="0"/>
              <a:t>.......</a:t>
            </a:r>
            <a:r>
              <a:rPr lang="en-US" sz="2800" b="1" dirty="0" smtClean="0">
                <a:solidFill>
                  <a:srgbClr val="FF0000"/>
                </a:solidFill>
              </a:rPr>
              <a:t>(5)</a:t>
            </a:r>
            <a:r>
              <a:rPr lang="en-US" sz="2800" b="1" dirty="0" smtClean="0"/>
              <a:t>........, </a:t>
            </a:r>
            <a:r>
              <a:rPr lang="en-US" sz="2800" b="1" dirty="0" err="1"/>
              <a:t>từ</a:t>
            </a:r>
            <a:r>
              <a:rPr lang="en-US" sz="2800" b="1" dirty="0"/>
              <a:t> </a:t>
            </a:r>
            <a:r>
              <a:rPr lang="en-US" sz="2800" b="1" dirty="0" err="1"/>
              <a:t>đó</a:t>
            </a:r>
            <a:r>
              <a:rPr lang="en-US" sz="2800" b="1" dirty="0"/>
              <a:t> </a:t>
            </a:r>
            <a:r>
              <a:rPr lang="en-US" sz="2800" b="1" dirty="0" err="1" smtClean="0"/>
              <a:t>chuyển</a:t>
            </a:r>
            <a:r>
              <a:rPr lang="en-US" sz="2800" b="1" dirty="0" smtClean="0"/>
              <a:t> </a:t>
            </a:r>
            <a:r>
              <a:rPr lang="en-US" sz="2800" b="1" dirty="0" err="1"/>
              <a:t>thành</a:t>
            </a:r>
            <a:r>
              <a:rPr lang="en-US" sz="2800" b="1" dirty="0"/>
              <a:t> </a:t>
            </a:r>
            <a:r>
              <a:rPr lang="en-US" sz="2800" b="1" dirty="0" err="1"/>
              <a:t>dãy</a:t>
            </a:r>
            <a:r>
              <a:rPr lang="en-US" sz="2800" b="1" dirty="0"/>
              <a:t> bit.</a:t>
            </a:r>
            <a:endParaRPr lang="vi-VN" sz="2800" b="1" dirty="0"/>
          </a:p>
          <a:p>
            <a:pPr marL="0" indent="0">
              <a:buNone/>
            </a:pPr>
            <a:endParaRPr lang="vi-VN" sz="2800" b="1" dirty="0"/>
          </a:p>
          <a:p>
            <a:pPr marL="0" indent="0" algn="just">
              <a:buFont typeface="Arial" pitchFamily="34" charset="0"/>
              <a:buNone/>
            </a:pPr>
            <a:endParaRPr lang="vi-VN" sz="28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7157" y="1877390"/>
            <a:ext cx="840941" cy="5232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bit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501295" y="2583912"/>
            <a:ext cx="1162669" cy="5232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í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488272" y="3841960"/>
            <a:ext cx="1755221" cy="5232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19395" y="5181766"/>
            <a:ext cx="1466650" cy="5232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ãy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bit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43843" y="5727251"/>
            <a:ext cx="1775552" cy="5232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15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12" grpId="0" animBg="1"/>
      <p:bldP spid="16" grpId="0" animBg="1"/>
      <p:bldP spid="19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28" y="1965312"/>
            <a:ext cx="5664629" cy="297585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vi-VN" b="1" u="sng" dirty="0" smtClean="0"/>
              <a:t>Câu </a:t>
            </a:r>
            <a:r>
              <a:rPr lang="vi-VN" b="1" u="sng" dirty="0"/>
              <a:t>1:</a:t>
            </a:r>
            <a:r>
              <a:rPr lang="vi-VN" b="1" dirty="0"/>
              <a:t> Em hãy chuyển mỗi dòng trong hình vẽ thành một dãy bit. </a:t>
            </a:r>
          </a:p>
          <a:p>
            <a:pPr marL="0" indent="0" algn="just">
              <a:buNone/>
            </a:pPr>
            <a:r>
              <a:rPr lang="vi-VN" b="1" u="sng" dirty="0"/>
              <a:t>Câu 2:</a:t>
            </a:r>
            <a:r>
              <a:rPr lang="vi-VN" b="1" dirty="0"/>
              <a:t> Em hãy chuyển cả hình vẽ thành dãy bit bằng cách nối các dãy bit của các dòng lại với </a:t>
            </a:r>
            <a:r>
              <a:rPr lang="vi-VN" b="1" dirty="0" smtClean="0"/>
              <a:t>nhau </a:t>
            </a:r>
            <a:r>
              <a:rPr lang="vi-VN" b="1" dirty="0"/>
              <a:t>(từ trên xuống dưới)</a:t>
            </a:r>
          </a:p>
          <a:p>
            <a:pPr marL="0" indent="0" algn="just">
              <a:buNone/>
            </a:pPr>
            <a:endParaRPr lang="vi-VN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07435" y="432316"/>
            <a:ext cx="10210400" cy="63408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b="1" dirty="0" err="1" smtClean="0">
                <a:solidFill>
                  <a:srgbClr val="0000FF"/>
                </a:solidFill>
              </a:rPr>
              <a:t>Hoạt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động</a:t>
            </a:r>
            <a:r>
              <a:rPr lang="en-US" b="1" dirty="0" smtClean="0">
                <a:solidFill>
                  <a:srgbClr val="0000FF"/>
                </a:solidFill>
              </a:rPr>
              <a:t> 2:</a:t>
            </a:r>
            <a:endParaRPr lang="vi-VN" b="1" dirty="0">
              <a:solidFill>
                <a:srgbClr val="0000FF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279679"/>
              </p:ext>
            </p:extLst>
          </p:nvPr>
        </p:nvGraphicFramePr>
        <p:xfrm>
          <a:off x="5999989" y="2132857"/>
          <a:ext cx="4992552" cy="30308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24069"/>
                <a:gridCol w="624069"/>
                <a:gridCol w="624069"/>
                <a:gridCol w="624069"/>
                <a:gridCol w="624069"/>
                <a:gridCol w="624069"/>
                <a:gridCol w="624069"/>
                <a:gridCol w="624069"/>
              </a:tblGrid>
              <a:tr h="384236"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015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784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2361" y="1055967"/>
            <a:ext cx="4512503" cy="453650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vi-VN" sz="2800" b="1" dirty="0" smtClean="0"/>
              <a:t>Câu 1: </a:t>
            </a:r>
          </a:p>
          <a:p>
            <a:pPr marL="0" indent="0">
              <a:buNone/>
            </a:pPr>
            <a:r>
              <a:rPr lang="vi-VN" sz="2800" b="1" dirty="0" smtClean="0"/>
              <a:t>- Dòng </a:t>
            </a:r>
            <a:r>
              <a:rPr lang="vi-VN" sz="2800" b="1" dirty="0"/>
              <a:t>1:  01100110</a:t>
            </a:r>
          </a:p>
          <a:p>
            <a:pPr marL="0" indent="0">
              <a:buNone/>
            </a:pPr>
            <a:r>
              <a:rPr lang="vi-VN" sz="2800" b="1" dirty="0" smtClean="0"/>
              <a:t>- Dòng </a:t>
            </a:r>
            <a:r>
              <a:rPr lang="vi-VN" sz="2800" b="1" dirty="0"/>
              <a:t>2:  10011001</a:t>
            </a:r>
          </a:p>
          <a:p>
            <a:pPr marL="0" indent="0">
              <a:buNone/>
            </a:pPr>
            <a:r>
              <a:rPr lang="vi-VN" sz="2800" b="1" dirty="0" smtClean="0"/>
              <a:t>- Dòng </a:t>
            </a:r>
            <a:r>
              <a:rPr lang="vi-VN" sz="2800" b="1" dirty="0"/>
              <a:t>3:  10000001</a:t>
            </a:r>
          </a:p>
          <a:p>
            <a:pPr marL="0" indent="0">
              <a:buNone/>
            </a:pPr>
            <a:r>
              <a:rPr lang="vi-VN" sz="2800" b="1" dirty="0" smtClean="0"/>
              <a:t>- Dòng </a:t>
            </a:r>
            <a:r>
              <a:rPr lang="vi-VN" sz="2800" b="1" dirty="0"/>
              <a:t>4:  01000010</a:t>
            </a:r>
          </a:p>
          <a:p>
            <a:pPr marL="0" indent="0">
              <a:buNone/>
            </a:pPr>
            <a:r>
              <a:rPr lang="vi-VN" sz="2800" b="1" dirty="0" smtClean="0"/>
              <a:t>- Dòng </a:t>
            </a:r>
            <a:r>
              <a:rPr lang="vi-VN" sz="2800" b="1" dirty="0"/>
              <a:t>5:  01000010</a:t>
            </a:r>
          </a:p>
          <a:p>
            <a:pPr marL="0" indent="0">
              <a:buNone/>
            </a:pPr>
            <a:r>
              <a:rPr lang="vi-VN" sz="2800" b="1" dirty="0" smtClean="0"/>
              <a:t>- Dòng </a:t>
            </a:r>
            <a:r>
              <a:rPr lang="vi-VN" sz="2800" b="1" dirty="0"/>
              <a:t>6:  00100100</a:t>
            </a:r>
          </a:p>
          <a:p>
            <a:pPr marL="0" indent="0">
              <a:buNone/>
            </a:pPr>
            <a:r>
              <a:rPr lang="vi-VN" sz="2800" b="1" dirty="0" smtClean="0"/>
              <a:t>- Dòng </a:t>
            </a:r>
            <a:r>
              <a:rPr lang="vi-VN" sz="2800" b="1" dirty="0"/>
              <a:t>7:  00111100</a:t>
            </a:r>
          </a:p>
          <a:p>
            <a:pPr marL="0" indent="0">
              <a:buNone/>
            </a:pPr>
            <a:r>
              <a:rPr lang="vi-VN" sz="2800" b="1" dirty="0" smtClean="0"/>
              <a:t>- Dòng </a:t>
            </a:r>
            <a:r>
              <a:rPr lang="vi-VN" sz="2800" b="1" dirty="0"/>
              <a:t>8:  </a:t>
            </a:r>
            <a:r>
              <a:rPr lang="vi-VN" sz="2800" b="1" dirty="0" smtClean="0"/>
              <a:t>00011000</a:t>
            </a:r>
            <a:endParaRPr lang="vi-VN" sz="2800" b="1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69173" y="5661248"/>
            <a:ext cx="1081721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vi-VN" sz="2800" b="1" dirty="0" smtClean="0"/>
              <a:t>Câu 2:  01100110  10011001  10000001 01000010 01000010  00100100 00111100  00011000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178974"/>
              </p:ext>
            </p:extLst>
          </p:nvPr>
        </p:nvGraphicFramePr>
        <p:xfrm>
          <a:off x="5711957" y="1772824"/>
          <a:ext cx="4992552" cy="30308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24069"/>
                <a:gridCol w="624069"/>
                <a:gridCol w="624069"/>
                <a:gridCol w="624069"/>
                <a:gridCol w="624069"/>
                <a:gridCol w="624069"/>
                <a:gridCol w="624069"/>
                <a:gridCol w="624069"/>
              </a:tblGrid>
              <a:tr h="384236"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015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1901655"/>
              </p:ext>
            </p:extLst>
          </p:nvPr>
        </p:nvGraphicFramePr>
        <p:xfrm>
          <a:off x="5718517" y="1777744"/>
          <a:ext cx="4992552" cy="30308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24069"/>
                <a:gridCol w="624069"/>
                <a:gridCol w="624069"/>
                <a:gridCol w="624069"/>
                <a:gridCol w="624069"/>
                <a:gridCol w="624069"/>
                <a:gridCol w="624069"/>
                <a:gridCol w="624069"/>
              </a:tblGrid>
              <a:tr h="384236">
                <a:tc>
                  <a:txBody>
                    <a:bodyPr/>
                    <a:lstStyle/>
                    <a:p>
                      <a:pPr algn="ctr"/>
                      <a:r>
                        <a:rPr lang="vi-VN" sz="2000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680"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54680"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54680"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680"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680"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680"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015"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815413" y="324118"/>
            <a:ext cx="10670976" cy="634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rgbClr val="FFFF00"/>
                </a:solidFill>
              </a:rPr>
              <a:t>1. </a:t>
            </a:r>
            <a:r>
              <a:rPr lang="en-US" sz="3600" b="1" dirty="0" err="1">
                <a:solidFill>
                  <a:srgbClr val="FFFF00"/>
                </a:solidFill>
              </a:rPr>
              <a:t>Biểu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diễn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thông</a:t>
            </a:r>
            <a:r>
              <a:rPr lang="en-US" sz="3600" b="1" dirty="0">
                <a:solidFill>
                  <a:srgbClr val="FFFF00"/>
                </a:solidFill>
              </a:rPr>
              <a:t> tin </a:t>
            </a:r>
            <a:r>
              <a:rPr lang="en-US" sz="3600" b="1" dirty="0" err="1">
                <a:solidFill>
                  <a:srgbClr val="FFFF00"/>
                </a:solidFill>
              </a:rPr>
              <a:t>trong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máy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tính</a:t>
            </a:r>
            <a:endParaRPr lang="vi-VN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84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tmFilter="0,0; .5, 1; 1, 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 tmFilter="0,0; .5, 1; 1, 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75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239349" y="1124744"/>
            <a:ext cx="11617291" cy="38437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vi-VN" sz="3600" b="1" dirty="0">
                <a:solidFill>
                  <a:srgbClr val="0000FF"/>
                </a:solidFill>
              </a:rPr>
              <a:t>Thông tin được biểu diễn trong máy tính bằng dãy các bit. Mỗi bit là một kí hiệu 0 hoặc </a:t>
            </a:r>
            <a:r>
              <a:rPr lang="vi-VN" sz="3600" b="1" dirty="0" smtClean="0">
                <a:solidFill>
                  <a:srgbClr val="0000FF"/>
                </a:solidFill>
              </a:rPr>
              <a:t>1</a:t>
            </a:r>
            <a:endParaRPr lang="vi-VN" sz="3600" b="1" dirty="0">
              <a:solidFill>
                <a:srgbClr val="0000FF"/>
              </a:solidFill>
            </a:endParaRPr>
          </a:p>
          <a:p>
            <a:pPr algn="just"/>
            <a:r>
              <a:rPr lang="vi-VN" sz="3600" b="1" dirty="0" smtClean="0">
                <a:solidFill>
                  <a:srgbClr val="0000FF"/>
                </a:solidFill>
              </a:rPr>
              <a:t>Bit </a:t>
            </a:r>
            <a:r>
              <a:rPr lang="vi-VN" sz="3600" b="1" dirty="0">
                <a:solidFill>
                  <a:srgbClr val="0000FF"/>
                </a:solidFill>
              </a:rPr>
              <a:t>là đơn vị đo nhỏ nhất trong lưu trữ thông tin</a:t>
            </a:r>
            <a:r>
              <a:rPr lang="vi-VN" sz="3600" b="1" dirty="0" smtClean="0">
                <a:solidFill>
                  <a:srgbClr val="0000FF"/>
                </a:solidFill>
              </a:rPr>
              <a:t>.</a:t>
            </a:r>
            <a:endParaRPr lang="vi-VN" sz="3600" b="1" dirty="0">
              <a:solidFill>
                <a:srgbClr val="0000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8" y="188640"/>
            <a:ext cx="1009521" cy="685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243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69" y="2771166"/>
            <a:ext cx="2428331" cy="24283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31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607186" y="354569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204911"/>
            <a:ext cx="1600707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9" y="5199516"/>
            <a:ext cx="2752217" cy="132483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7" y="2771166"/>
            <a:ext cx="2401228" cy="240122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311692" y="5199516"/>
            <a:ext cx="2689733" cy="132483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âm thanh phát ra từ máy tính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72" y="2771166"/>
            <a:ext cx="2374127" cy="237412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307813" y="5199516"/>
            <a:ext cx="2525907" cy="132483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054" y="2929963"/>
            <a:ext cx="2269533" cy="2269533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097505" y="5199516"/>
            <a:ext cx="2855145" cy="132483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1" y="484146"/>
            <a:ext cx="1305568" cy="105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84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1694</TotalTime>
  <Words>1135</Words>
  <Application>Microsoft Office PowerPoint</Application>
  <PresentationFormat>Custom</PresentationFormat>
  <Paragraphs>223</Paragraphs>
  <Slides>24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Ghi nhớ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Thu</dc:creator>
  <cp:lastModifiedBy>Asus</cp:lastModifiedBy>
  <cp:revision>158</cp:revision>
  <dcterms:created xsi:type="dcterms:W3CDTF">2021-07-10T15:02:39Z</dcterms:created>
  <dcterms:modified xsi:type="dcterms:W3CDTF">2023-10-20T14:42:59Z</dcterms:modified>
</cp:coreProperties>
</file>