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9"/>
  </p:notesMasterIdLst>
  <p:sldIdLst>
    <p:sldId id="359" r:id="rId2"/>
    <p:sldId id="364" r:id="rId3"/>
    <p:sldId id="365" r:id="rId4"/>
    <p:sldId id="366" r:id="rId5"/>
    <p:sldId id="367" r:id="rId6"/>
    <p:sldId id="368" r:id="rId7"/>
    <p:sldId id="360" r:id="rId8"/>
    <p:sldId id="361" r:id="rId9"/>
    <p:sldId id="279" r:id="rId10"/>
    <p:sldId id="276" r:id="rId11"/>
    <p:sldId id="280" r:id="rId12"/>
    <p:sldId id="282" r:id="rId13"/>
    <p:sldId id="283" r:id="rId14"/>
    <p:sldId id="284" r:id="rId15"/>
    <p:sldId id="370" r:id="rId16"/>
    <p:sldId id="322" r:id="rId17"/>
    <p:sldId id="287" r:id="rId18"/>
    <p:sldId id="320" r:id="rId19"/>
    <p:sldId id="288" r:id="rId20"/>
    <p:sldId id="369" r:id="rId21"/>
    <p:sldId id="297" r:id="rId22"/>
    <p:sldId id="377" r:id="rId23"/>
    <p:sldId id="379" r:id="rId24"/>
    <p:sldId id="328" r:id="rId25"/>
    <p:sldId id="330" r:id="rId26"/>
    <p:sldId id="332" r:id="rId27"/>
    <p:sldId id="334" r:id="rId28"/>
    <p:sldId id="327" r:id="rId29"/>
    <p:sldId id="336" r:id="rId30"/>
    <p:sldId id="371" r:id="rId31"/>
    <p:sldId id="295" r:id="rId32"/>
    <p:sldId id="372" r:id="rId33"/>
    <p:sldId id="298" r:id="rId34"/>
    <p:sldId id="299" r:id="rId35"/>
    <p:sldId id="378" r:id="rId36"/>
    <p:sldId id="380" r:id="rId37"/>
    <p:sldId id="381" r:id="rId38"/>
    <p:sldId id="382" r:id="rId39"/>
    <p:sldId id="346" r:id="rId40"/>
    <p:sldId id="347" r:id="rId41"/>
    <p:sldId id="375" r:id="rId42"/>
    <p:sldId id="376" r:id="rId43"/>
    <p:sldId id="348" r:id="rId44"/>
    <p:sldId id="354" r:id="rId45"/>
    <p:sldId id="355" r:id="rId46"/>
    <p:sldId id="307" r:id="rId47"/>
    <p:sldId id="30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2"/>
    <a:srgbClr val="DDB901"/>
    <a:srgbClr val="206316"/>
    <a:srgbClr val="FFFFFF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72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458F9-79AE-45A3-81EC-E65C25EAE7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8108-B2B6-4ECF-8312-DD20DC1FA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9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Tiếng Pháp: Hydrogene nghĩa là sinh ra nước.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45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Từ iếng Latin, Carbon nghĩa là than;  Silicate là cát; ; Calcis là vôi. </a:t>
            </a:r>
            <a:r>
              <a:rPr lang="vi-VN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ừ tiếng Ả Rập “alcali” nghĩa là tro</a:t>
            </a:r>
            <a:r>
              <a:rPr lang="vi-VN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0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Md từ tên của Mendeleev; Es từ tên của Einstein; Mo từ tên của Nobel.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558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Po từ tên của Poland; Ru là từ tên của Russia; Fr là từ France; Am là từ tên của American; Cf là từ California.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97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Helios là thần mặt trời; Selene là nữ thần mặt trăng; Uranus là thần bầu trời (thiên vương); Neptune là thần biển (hải vương); Pluto là thần địa ngục (diêm vương).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631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0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3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3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2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1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9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7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0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9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9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slide" Target="slide3.xml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slide" Target="slide2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ordwall.net/vi/resource/60145692/c%c3%a1c-nguy%c3%aan-t%e1%bb%91-ho%c3%a1-h%e1%bb%8dc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slide" Target="slide2.xml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6.pn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slide" Target="slide2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1994" y="2099733"/>
            <a:ext cx="11705562" cy="19782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MÔN </a:t>
            </a:r>
            <a:br>
              <a:rPr lang="en-US" sz="60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</a:br>
            <a:r>
              <a:rPr lang="en-US" sz="60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KHOA HỌC TỰ NHIÊN 7</a:t>
            </a:r>
            <a:endParaRPr lang="en-US" dirty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pic>
        <p:nvPicPr>
          <p:cNvPr id="3077" name="Picture 5" descr="chem1%281%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614">
            <a:off x="496655" y="5302100"/>
            <a:ext cx="12858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hem1%281%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617">
            <a:off x="10466865" y="5300148"/>
            <a:ext cx="12858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rotexc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1919"/>
            <a:ext cx="18288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vitami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0627">
            <a:off x="7936592" y="-144610"/>
            <a:ext cx="906463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mendel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29" y="4762"/>
            <a:ext cx="1295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ennig Brand (Person) | alasnme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067" y="111919"/>
            <a:ext cx="1854926" cy="17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72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7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Sample Pictures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42876"/>
            <a:ext cx="878681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38563" y="214313"/>
            <a:ext cx="4214812" cy="500062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  <a:endParaRPr lang="vi-VN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381251" y="5500688"/>
            <a:ext cx="1571625" cy="571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095750" y="5643563"/>
            <a:ext cx="6000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Phân loại chất Mô hình hạt của đồng ở thể rắn, khí oxygen, khí hiếm helium,  khí carbon dioxide và muối 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3" descr="C:\Users\Public\Pictures\Sample Pictures\Cap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500063"/>
            <a:ext cx="486156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Public\Pictures\Sample Pictures\Captur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500063"/>
            <a:ext cx="5178061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555295" y="5183506"/>
            <a:ext cx="536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07" y="345281"/>
            <a:ext cx="8358187" cy="347583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095626" y="29289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310189" y="29289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2</a:t>
            </a: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7596189" y="29289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3</a:t>
            </a: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81250" y="3714751"/>
            <a:ext cx="285750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81250" y="4071938"/>
            <a:ext cx="285750" cy="214312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52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38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24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81250" y="4429126"/>
            <a:ext cx="285750" cy="2143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881314" y="364331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2890839" y="398780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TextBox 13"/>
          <p:cNvSpPr txBox="1">
            <a:spLocks noChangeArrowheads="1"/>
          </p:cNvSpPr>
          <p:nvPr/>
        </p:nvSpPr>
        <p:spPr bwMode="auto">
          <a:xfrm>
            <a:off x="2881314" y="434498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06221"/>
              </p:ext>
            </p:extLst>
          </p:nvPr>
        </p:nvGraphicFramePr>
        <p:xfrm>
          <a:off x="4381500" y="4143376"/>
          <a:ext cx="6096000" cy="250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078"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 smtClean="0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smtClean="0">
                          <a:solidFill>
                            <a:schemeClr val="bg1"/>
                          </a:solidFill>
                        </a:rPr>
                        <a:t> proton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 smtClean="0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smtClean="0">
                          <a:solidFill>
                            <a:schemeClr val="bg1"/>
                          </a:solidFill>
                        </a:rPr>
                        <a:t> electron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 smtClean="0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smtClean="0">
                          <a:solidFill>
                            <a:schemeClr val="bg1"/>
                          </a:solidFill>
                        </a:rPr>
                        <a:t>  neutron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 smtClean="0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 smtClean="0">
                          <a:solidFill>
                            <a:schemeClr val="tx2"/>
                          </a:solidFill>
                        </a:rPr>
                        <a:t> tử 1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 smtClean="0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 smtClean="0">
                          <a:solidFill>
                            <a:schemeClr val="tx2"/>
                          </a:solidFill>
                        </a:rPr>
                        <a:t> tử 2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 smtClean="0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 smtClean="0">
                          <a:solidFill>
                            <a:schemeClr val="tx2"/>
                          </a:solidFill>
                        </a:rPr>
                        <a:t> tử 3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5310189" y="3714750"/>
            <a:ext cx="4643437" cy="3571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875" y="4786314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8875" y="5476876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8875" y="6119814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0500" y="4786314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0500" y="5476876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10500" y="6143626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10689" y="4857751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10689" y="5476876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10689" y="6119814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771260"/>
            <a:ext cx="8263819" cy="38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095022" y="37366"/>
            <a:ext cx="101825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hidrogen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145190" y="781491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lang="vi-V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5370689" y="781491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lang="vi-V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7596188" y="7143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lang="vi-V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35337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5667375" y="25590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79533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238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8524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1095022" y="4619625"/>
            <a:ext cx="106055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proton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electron 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neutron,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neutron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28688"/>
            <a:ext cx="835818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381375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595938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8167688" y="114300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5337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667375" y="25590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79533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6238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8524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endParaRPr lang="vi-VN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238376" y="4572001"/>
            <a:ext cx="7286625" cy="1643063"/>
          </a:xfrm>
          <a:prstGeom prst="cloudCallout">
            <a:avLst>
              <a:gd name="adj1" fmla="val 23268"/>
              <a:gd name="adj2" fmla="val -817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cả ba nguyên tử này đều thuộc cùng một nguyên tố hóa học ? 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0912" y="821351"/>
            <a:ext cx="9608449" cy="1244516"/>
          </a:xfrm>
        </p:spPr>
        <p:txBody>
          <a:bodyPr>
            <a:noAutofit/>
          </a:bodyPr>
          <a:lstStyle/>
          <a:p>
            <a:pPr marL="431989" indent="-431989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nhóm</a:t>
            </a:r>
          </a:p>
          <a:p>
            <a:pPr marL="431989" indent="-431989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Thời</a:t>
            </a:r>
            <a:r>
              <a:rPr lang="en-US" b="1" i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431989" indent="-431989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Nhiệm</a:t>
            </a:r>
            <a:r>
              <a:rPr lang="en-US" b="1" i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Tìm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hiểu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tố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hóa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n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b="1" dirty="0" smtClean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vi-VN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1</a:t>
            </a:r>
            <a:r>
              <a:rPr lang="vi-VN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vi-VN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2</a:t>
            </a:r>
            <a:r>
              <a:rPr lang="vi-VN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2480912" y="175019"/>
            <a:ext cx="501491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I.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tố</a:t>
            </a:r>
            <a:r>
              <a:rPr lang="en-US" sz="3600" b="1" dirty="0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hóa</a:t>
            </a:r>
            <a:r>
              <a:rPr lang="en-US" sz="3600" b="1" dirty="0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 (Headings)"/>
              <a:cs typeface="Times New Roman Bold" panose="02020803070505020304" pitchFamily="18" charset="0"/>
            </a:endParaRPr>
          </a:p>
        </p:txBody>
      </p:sp>
      <p:pic>
        <p:nvPicPr>
          <p:cNvPr id="3074" name="Picture 2" descr="Logo teamwork hands unity people vector image design. | Can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 b="13802"/>
          <a:stretch/>
        </p:blipFill>
        <p:spPr bwMode="auto">
          <a:xfrm>
            <a:off x="269031" y="1585231"/>
            <a:ext cx="1715412" cy="20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89" y="175019"/>
            <a:ext cx="2061028" cy="1366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319402DD-B46A-9023-8C38-21336E11AE0C}"/>
              </a:ext>
            </a:extLst>
          </p:cNvPr>
          <p:cNvSpPr/>
          <p:nvPr/>
        </p:nvSpPr>
        <p:spPr>
          <a:xfrm>
            <a:off x="5890814" y="4670407"/>
            <a:ext cx="1394322" cy="10235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(1,0)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90A582B4-9818-1DA1-AD4C-B53CFCCDE8C8}"/>
              </a:ext>
            </a:extLst>
          </p:cNvPr>
          <p:cNvSpPr/>
          <p:nvPr/>
        </p:nvSpPr>
        <p:spPr>
          <a:xfrm>
            <a:off x="10168539" y="4670407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(6,6)</a:t>
            </a: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6C34DAEC-5227-C977-7912-55827A9C92E8}"/>
              </a:ext>
            </a:extLst>
          </p:cNvPr>
          <p:cNvSpPr/>
          <p:nvPr/>
        </p:nvSpPr>
        <p:spPr>
          <a:xfrm>
            <a:off x="3619109" y="4670407"/>
            <a:ext cx="1478733" cy="10235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(8,9)</a:t>
            </a: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10697454-5A59-653A-05A0-9E334D40FC4D}"/>
              </a:ext>
            </a:extLst>
          </p:cNvPr>
          <p:cNvSpPr/>
          <p:nvPr/>
        </p:nvSpPr>
        <p:spPr>
          <a:xfrm>
            <a:off x="1321203" y="4670407"/>
            <a:ext cx="1644015" cy="10235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(8,10) </a:t>
            </a: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C1B0C164-EBD5-3E33-988F-ABD9E063794A}"/>
              </a:ext>
            </a:extLst>
          </p:cNvPr>
          <p:cNvSpPr/>
          <p:nvPr/>
        </p:nvSpPr>
        <p:spPr>
          <a:xfrm>
            <a:off x="1316572" y="5813609"/>
            <a:ext cx="1680952" cy="10235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(19,21)</a:t>
            </a: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0B889146-CD76-C557-88B1-525EEF25DD5A}"/>
              </a:ext>
            </a:extLst>
          </p:cNvPr>
          <p:cNvSpPr/>
          <p:nvPr/>
        </p:nvSpPr>
        <p:spPr>
          <a:xfrm>
            <a:off x="8211839" y="5767324"/>
            <a:ext cx="1394322" cy="10235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(1,2)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DA1BAFEB-1B1C-9210-BF7B-AEECE7C6BEF8}"/>
              </a:ext>
            </a:extLst>
          </p:cNvPr>
          <p:cNvSpPr/>
          <p:nvPr/>
        </p:nvSpPr>
        <p:spPr>
          <a:xfrm>
            <a:off x="8211839" y="4670407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(1,1)</a:t>
            </a:r>
          </a:p>
        </p:txBody>
      </p:sp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C1E5DE2F-AA4E-84AB-1CDC-51EAD9FFED7D}"/>
              </a:ext>
            </a:extLst>
          </p:cNvPr>
          <p:cNvSpPr/>
          <p:nvPr/>
        </p:nvSpPr>
        <p:spPr>
          <a:xfrm>
            <a:off x="10168539" y="5834418"/>
            <a:ext cx="1394322" cy="10235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(6, 8)</a:t>
            </a:r>
          </a:p>
        </p:txBody>
      </p:sp>
      <p:sp>
        <p:nvSpPr>
          <p:cNvPr id="17" name="Rectangle: Rounded Corners 17">
            <a:extLst>
              <a:ext uri="{FF2B5EF4-FFF2-40B4-BE49-F238E27FC236}">
                <a16:creationId xmlns:a16="http://schemas.microsoft.com/office/drawing/2014/main" id="{EB22DA27-1FAC-4EAB-FD16-D42C09874FA3}"/>
              </a:ext>
            </a:extLst>
          </p:cNvPr>
          <p:cNvSpPr/>
          <p:nvPr/>
        </p:nvSpPr>
        <p:spPr>
          <a:xfrm>
            <a:off x="3703520" y="5834418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(8,8)</a:t>
            </a:r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A49948B9-D19F-BBE4-ECDE-6B66DAE0A17D}"/>
              </a:ext>
            </a:extLst>
          </p:cNvPr>
          <p:cNvSpPr/>
          <p:nvPr/>
        </p:nvSpPr>
        <p:spPr>
          <a:xfrm>
            <a:off x="5936724" y="5813609"/>
            <a:ext cx="1394322" cy="10235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(7,7)</a:t>
            </a:r>
          </a:p>
        </p:txBody>
      </p:sp>
    </p:spTree>
    <p:extLst>
      <p:ext uri="{BB962C8B-B14F-4D97-AF65-F5344CB8AC3E}">
        <p14:creationId xmlns:p14="http://schemas.microsoft.com/office/powerpoint/2010/main" val="8012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29D275-A9ED-BF1F-F452-CA00D529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5194767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NGUYÊN TỐ HÓA HỌC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9402DD-B46A-9023-8C38-21336E11AE0C}"/>
              </a:ext>
            </a:extLst>
          </p:cNvPr>
          <p:cNvSpPr/>
          <p:nvPr/>
        </p:nvSpPr>
        <p:spPr>
          <a:xfrm>
            <a:off x="1329896" y="1559253"/>
            <a:ext cx="1394322" cy="10235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(1,0)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A582B4-9818-1DA1-AD4C-B53CFCCDE8C8}"/>
              </a:ext>
            </a:extLst>
          </p:cNvPr>
          <p:cNvSpPr/>
          <p:nvPr/>
        </p:nvSpPr>
        <p:spPr>
          <a:xfrm>
            <a:off x="4955950" y="1550395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(6,6)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34DAEC-5227-C977-7912-55827A9C92E8}"/>
              </a:ext>
            </a:extLst>
          </p:cNvPr>
          <p:cNvSpPr/>
          <p:nvPr/>
        </p:nvSpPr>
        <p:spPr>
          <a:xfrm>
            <a:off x="8780083" y="2927443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(8,9)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97454-5A59-653A-05A0-9E334D40FC4D}"/>
              </a:ext>
            </a:extLst>
          </p:cNvPr>
          <p:cNvSpPr/>
          <p:nvPr/>
        </p:nvSpPr>
        <p:spPr>
          <a:xfrm>
            <a:off x="8780083" y="4288669"/>
            <a:ext cx="1493050" cy="10235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(8,10)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889146-CD76-C557-88B1-525EEF25DD5A}"/>
              </a:ext>
            </a:extLst>
          </p:cNvPr>
          <p:cNvSpPr/>
          <p:nvPr/>
        </p:nvSpPr>
        <p:spPr>
          <a:xfrm>
            <a:off x="1329896" y="4288669"/>
            <a:ext cx="1394322" cy="10235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(1,2)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1BAFEB-1B1C-9210-BF7B-AEECE7C6BEF8}"/>
              </a:ext>
            </a:extLst>
          </p:cNvPr>
          <p:cNvSpPr/>
          <p:nvPr/>
        </p:nvSpPr>
        <p:spPr>
          <a:xfrm>
            <a:off x="1329896" y="2923961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(1,1)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E5DE2F-AA4E-84AB-1CDC-51EAD9FFED7D}"/>
              </a:ext>
            </a:extLst>
          </p:cNvPr>
          <p:cNvSpPr/>
          <p:nvPr/>
        </p:nvSpPr>
        <p:spPr>
          <a:xfrm>
            <a:off x="4955950" y="2923961"/>
            <a:ext cx="1394322" cy="10235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(6, 8)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22DA27-1FAC-4EAB-FD16-D42C09874FA3}"/>
              </a:ext>
            </a:extLst>
          </p:cNvPr>
          <p:cNvSpPr/>
          <p:nvPr/>
        </p:nvSpPr>
        <p:spPr>
          <a:xfrm>
            <a:off x="8780083" y="1559253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(8,8)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E0DDE-A426-8D68-5A0D-DE0C3335E64A}"/>
              </a:ext>
            </a:extLst>
          </p:cNvPr>
          <p:cNvSpPr txBox="1"/>
          <p:nvPr/>
        </p:nvSpPr>
        <p:spPr>
          <a:xfrm>
            <a:off x="3230650" y="4494091"/>
            <a:ext cx="509061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NGUYÊN TỬ CÓ CÙNG SỐ </a:t>
            </a:r>
            <a:r>
              <a:rPr lang="en-US" sz="3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en-US" sz="3600" b="1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GỌI LÀ GÌ?</a:t>
            </a:r>
          </a:p>
        </p:txBody>
      </p:sp>
    </p:spTree>
    <p:extLst>
      <p:ext uri="{BB962C8B-B14F-4D97-AF65-F5344CB8AC3E}">
        <p14:creationId xmlns:p14="http://schemas.microsoft.com/office/powerpoint/2010/main" val="23381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 Mẫu hình nền powerpoint dễ thương cho bạn tham kh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33778" y="1285876"/>
            <a:ext cx="10464800" cy="4714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AutoNum type="romanUcPeriod"/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809875" y="285751"/>
            <a:ext cx="692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NGUYÊN TỐ HÓA HỌC </a:t>
            </a:r>
            <a:endParaRPr lang="vi-VN" alt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2DD1C2-AC4D-48E0-958F-29DAD8173300}"/>
              </a:ext>
            </a:extLst>
          </p:cNvPr>
          <p:cNvSpPr txBox="1"/>
          <p:nvPr/>
        </p:nvSpPr>
        <p:spPr>
          <a:xfrm>
            <a:off x="476391" y="363115"/>
            <a:ext cx="11239217" cy="231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  <a:buClr>
                <a:srgbClr val="44546A"/>
              </a:buClr>
              <a:buSzPts val="3080"/>
            </a:pPr>
            <a:r>
              <a:rPr lang="vi-VN" sz="2800" b="1" dirty="0" smtClean="0"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NHẬN XÉT</a:t>
            </a:r>
            <a:endParaRPr lang="en-US" sz="2800" b="1" dirty="0" smtClean="0"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  <a:buClr>
                <a:srgbClr val="44546A"/>
              </a:buClr>
              <a:buSzPts val="3080"/>
            </a:pP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Do tính chất hóa học của mỗi nguyên tử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phụ thuộc vào số electron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 nguyên tử của cùng một nguyên tố có tính chất hóa học giống hệt nhau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0644B-B630-4C63-B349-17C51AB891E7}"/>
              </a:ext>
            </a:extLst>
          </p:cNvPr>
          <p:cNvSpPr txBox="1"/>
          <p:nvPr/>
        </p:nvSpPr>
        <p:spPr>
          <a:xfrm>
            <a:off x="476391" y="2845679"/>
            <a:ext cx="11239217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44546A"/>
              </a:buClr>
              <a:buSzPts val="3080"/>
            </a:pP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Nguyên tố hóa học là tập hợp những nguyên tử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có tính chất hóa học giống hệt nhau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5940-C5E1-41A1-8B11-0753D128C59A}"/>
              </a:ext>
            </a:extLst>
          </p:cNvPr>
          <p:cNvSpPr txBox="1"/>
          <p:nvPr/>
        </p:nvSpPr>
        <p:spPr>
          <a:xfrm>
            <a:off x="476391" y="4130703"/>
            <a:ext cx="11239217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44546A"/>
              </a:buClr>
              <a:buSzPts val="3080"/>
            </a:pP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 nguyên tử của cùng một nguyên tố hóa học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sẽ có số electron (số proton) giống hệt nhau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</a:t>
            </a:r>
            <a:r>
              <a:rPr lang="vi-VN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hưng số neutron có thể khác nhau)</a:t>
            </a:r>
            <a:endParaRPr lang="vi-VN" sz="2800" b="1" dirty="0"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BAB84832-3CA3-4C99-A4E3-4370B31ADC9F}"/>
              </a:ext>
            </a:extLst>
          </p:cNvPr>
          <p:cNvSpPr/>
          <p:nvPr/>
        </p:nvSpPr>
        <p:spPr>
          <a:xfrm>
            <a:off x="5715000" y="3049381"/>
            <a:ext cx="762000" cy="417717"/>
          </a:xfrm>
          <a:prstGeom prst="downArrow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ublic\Pictures\Sample Pictures\Captur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QUÀ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59693" y="126660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VỖ TAY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VỖ TAY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131354" y="587194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42207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355723" y="37319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5934" y="95112"/>
            <a:ext cx="50148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 (Headings)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 (Headings)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Heart 23">
            <a:hlinkClick r:id="rId13" action="ppaction://hlinksldjump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2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09287" y="1372381"/>
            <a:ext cx="11377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1260648" y="381639"/>
            <a:ext cx="13699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Cách nhận biết kim loại đồng chính xác nhất trong 5 Phú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AutoShape 4" descr="Giá kim loại đồng thế giới hôm nay 05/07/2022 bao nhiêu tiền 1kg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AutoShape 6" descr="Kim Loại Đồng Để Làm Gì? 3 Ngành Dùng Nhiều Kim Loại Đồng Nhất Là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AutoShape 8" descr="Sắt là gì? Ứng dụng và vai trò của kim loại sắt trong đời sống - Phế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8678" name="Picture 9" descr="C:\Users\Admin\Pictures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357188"/>
            <a:ext cx="39290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C:\Users\Admin\Pictures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71500"/>
            <a:ext cx="37147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C:\Users\Admin\Pictures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3786188"/>
            <a:ext cx="38576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2309814" y="1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Kim loại đồng </a:t>
            </a:r>
            <a:endParaRPr lang="vi-VN" altLang="en-US" sz="2400" b="1">
              <a:solidFill>
                <a:schemeClr val="tx2"/>
              </a:solidFill>
            </a:endParaRP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7310439" y="152401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Kim loại nhôm </a:t>
            </a:r>
            <a:endParaRPr lang="vi-VN" altLang="en-US" sz="2400" b="1">
              <a:solidFill>
                <a:schemeClr val="tx2"/>
              </a:solidFill>
            </a:endParaRP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4238626" y="5967413"/>
            <a:ext cx="2714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Kim loại sắt  </a:t>
            </a:r>
            <a:endParaRPr lang="vi-VN" altLang="en-US" sz="2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717" y="858073"/>
            <a:ext cx="9732940" cy="1244516"/>
          </a:xfrm>
        </p:spPr>
        <p:txBody>
          <a:bodyPr>
            <a:noAutofit/>
          </a:bodyPr>
          <a:lstStyle/>
          <a:p>
            <a:pPr marL="431989" indent="-431989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sz="2800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nhóm</a:t>
            </a:r>
          </a:p>
          <a:p>
            <a:pPr marL="431989" indent="-431989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sz="2800" b="1" i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Thời</a:t>
            </a:r>
            <a:r>
              <a:rPr lang="en-US" sz="2800" b="1" i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3</a:t>
            </a:r>
            <a:r>
              <a:rPr lang="en-US" sz="2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phút</a:t>
            </a:r>
            <a:endParaRPr lang="en-US" sz="2800" b="1" dirty="0">
              <a:solidFill>
                <a:schemeClr val="tx1"/>
              </a:solidFill>
              <a:highlight>
                <a:srgbClr val="FFFFFF"/>
              </a:highlight>
              <a:latin typeface="Times New Roman Bold" panose="02020803070505020304" pitchFamily="18" charset="0"/>
              <a:ea typeface="A3.NotoSans-San" panose="020B0502040504020204" pitchFamily="34" charset="0"/>
              <a:cs typeface="Times New Roman Bold" panose="020208030705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b="1" i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3. </a:t>
            </a:r>
            <a:r>
              <a:rPr lang="en-US" sz="2800" b="1" i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Nhiệm</a:t>
            </a:r>
            <a:r>
              <a:rPr lang="en-US" sz="2800" b="1" i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vụ</a:t>
            </a:r>
            <a:r>
              <a:rPr lang="en-US" sz="2800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 Bold" panose="02020803070505020304" pitchFamily="18" charset="0"/>
                <a:ea typeface="A3.NotoSans-San" panose="020B0502040504020204" pitchFamily="34" charset="0"/>
                <a:cs typeface="Times New Roman Bold" panose="02020803070505020304" pitchFamily="18" charset="0"/>
              </a:rPr>
              <a:t>: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a. Trình </a:t>
            </a: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bày nguồn gốc tên gọi của một số nguyên tố có nhiều ứng dụng trong cuộc sống như đồng, sắt, nhôm ?</a:t>
            </a:r>
            <a:endParaRPr lang="en-US" sz="2800" dirty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b</a:t>
            </a:r>
            <a:r>
              <a:rPr lang="de-DE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. Các </a:t>
            </a: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nguyên tố còn có tên gọi được quy định như thế nào? Lấy ví dụ minh họa ?</a:t>
            </a:r>
            <a:endParaRPr lang="en-US" sz="2800" dirty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</a:t>
            </a:r>
            <a:r>
              <a:rPr lang="de-DE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. </a:t>
            </a: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Tìm hiểu bảng 3.1 (sgk – 21) </a:t>
            </a: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  <a:sym typeface="Wingdings" panose="05000000000000000000" pitchFamily="2" charset="2"/>
              </a:rPr>
              <a:t></a:t>
            </a:r>
            <a:r>
              <a:rPr lang="de-DE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hoàn thành phiếu học tập 2</a:t>
            </a:r>
            <a:endParaRPr lang="en-US" sz="2800" dirty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4591251" y="211742"/>
            <a:ext cx="501491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 (Headings)"/>
                <a:cs typeface="Times New Roman Bold" panose="02020803070505020304" pitchFamily="18" charset="0"/>
              </a:rPr>
              <a:t>:</a:t>
            </a:r>
          </a:p>
        </p:txBody>
      </p:sp>
      <p:pic>
        <p:nvPicPr>
          <p:cNvPr id="3074" name="Picture 2" descr="Logo teamwork hands unity people vector image design. | Can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 b="13802"/>
          <a:stretch/>
        </p:blipFill>
        <p:spPr bwMode="auto">
          <a:xfrm>
            <a:off x="269031" y="1585231"/>
            <a:ext cx="1715412" cy="20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89" y="175020"/>
            <a:ext cx="2061028" cy="1134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952626" y="285751"/>
            <a:ext cx="921611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 (Headings)"/>
              </a:rPr>
              <a:t>Phiếu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 (Headings)"/>
              </a:rPr>
              <a:t>học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 (Headings)"/>
              </a:rPr>
              <a:t>tập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 (Headings)"/>
              </a:rPr>
              <a:t> 2 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Tìm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hiểu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gọi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kí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hiệu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tố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hóa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(Headings)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 (Headings)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74317" y="1116014"/>
          <a:ext cx="11769636" cy="574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3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21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 (Headings)"/>
                        </a:rPr>
                        <a:t>Tên</a:t>
                      </a:r>
                      <a:r>
                        <a:rPr lang="en-US" sz="1800" baseline="0" dirty="0" smtClean="0">
                          <a:latin typeface="Times New Roman (Headings)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 (Headings)"/>
                        </a:rPr>
                        <a:t>nguyên</a:t>
                      </a:r>
                      <a:r>
                        <a:rPr lang="en-US" sz="1800" baseline="0" dirty="0" smtClean="0">
                          <a:latin typeface="Times New Roman (Headings)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 (Headings)"/>
                        </a:rPr>
                        <a:t>tố</a:t>
                      </a:r>
                      <a:r>
                        <a:rPr lang="en-US" sz="1800" baseline="0" dirty="0" smtClean="0">
                          <a:latin typeface="Times New Roman (Headings)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 (Headings)"/>
                        </a:rPr>
                        <a:t>hóa</a:t>
                      </a:r>
                      <a:r>
                        <a:rPr lang="en-US" sz="1800" baseline="0" dirty="0" smtClean="0">
                          <a:latin typeface="Times New Roman (Headings)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 (Headings)"/>
                        </a:rPr>
                        <a:t>học</a:t>
                      </a:r>
                      <a:r>
                        <a:rPr lang="en-US" sz="1800" baseline="0" dirty="0" smtClean="0">
                          <a:latin typeface="Times New Roman (Headings)"/>
                        </a:rPr>
                        <a:t> (IUPAC)</a:t>
                      </a:r>
                      <a:endParaRPr lang="vi-VN" sz="1800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latin typeface="Times New Roman (Headings)"/>
                        </a:rPr>
                        <a:t>Kí</a:t>
                      </a:r>
                      <a:r>
                        <a:rPr lang="en-US" sz="1800" baseline="0" smtClean="0">
                          <a:latin typeface="Times New Roman (Headings)"/>
                        </a:rPr>
                        <a:t> hiệu hóa học </a:t>
                      </a:r>
                      <a:endParaRPr lang="vi-VN" sz="180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latin typeface="Times New Roman (Headings)"/>
                        </a:rPr>
                        <a:t>Khối</a:t>
                      </a:r>
                      <a:r>
                        <a:rPr lang="en-US" sz="1800" baseline="0" smtClean="0">
                          <a:latin typeface="Times New Roman (Headings)"/>
                        </a:rPr>
                        <a:t> lượng nguyên tử (amu)</a:t>
                      </a:r>
                      <a:endParaRPr lang="vi-VN" sz="180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 (Headings)"/>
                        </a:rPr>
                        <a:t>Hydrogen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 (Headings)"/>
                        </a:rPr>
                        <a:t>Si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 (Headings)"/>
                        </a:rPr>
                        <a:t>Carbon</a:t>
                      </a:r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 (Headings)"/>
                        </a:rPr>
                        <a:t>Neon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 (Headings)"/>
                        </a:rPr>
                        <a:t>Be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 (Headings)"/>
                        </a:rPr>
                        <a:t>B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 (Headings)"/>
                        </a:rPr>
                        <a:t>Oxygen</a:t>
                      </a:r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 (Headings)"/>
                        </a:rPr>
                        <a:t>Al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 (Headings)"/>
                        </a:rPr>
                        <a:t>Cl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 (Headings)"/>
                        </a:rPr>
                        <a:t>Calcium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 (Headings)"/>
                        </a:rPr>
                        <a:t>Nitrogen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8323">
                <a:tc>
                  <a:txBody>
                    <a:bodyPr/>
                    <a:lstStyle/>
                    <a:p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 (Headings)"/>
                        </a:rPr>
                        <a:t>Mg</a:t>
                      </a:r>
                      <a:endParaRPr lang="vi-VN" sz="1800" b="1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 dirty="0">
                        <a:latin typeface="Times New Roman (Headings)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9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A134265-74F2-4F35-8C16-9633491DA24C}"/>
              </a:ext>
            </a:extLst>
          </p:cNvPr>
          <p:cNvGrpSpPr/>
          <p:nvPr/>
        </p:nvGrpSpPr>
        <p:grpSpPr>
          <a:xfrm>
            <a:off x="3336652" y="947738"/>
            <a:ext cx="3365090" cy="3193467"/>
            <a:chOff x="363485" y="783544"/>
            <a:chExt cx="1976727" cy="24384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0B71294-D09C-43B3-856B-02B2B6E55FA1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DD5DAE40-A24E-446C-B45B-EA33847016EE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6427C56-2AAC-4E4D-9967-0445C7B762EF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Argon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D5D8F01-8C56-4394-AF0D-99CA73E230DF}"/>
                </a:ext>
              </a:extLst>
            </p:cNvPr>
            <p:cNvSpPr txBox="1"/>
            <p:nvPr/>
          </p:nvSpPr>
          <p:spPr>
            <a:xfrm>
              <a:off x="542422" y="1095360"/>
              <a:ext cx="179779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err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Ar</a:t>
              </a:r>
              <a:endParaRPr lang="en-US" sz="10000" dirty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CD77326-7218-43C7-95D5-75DC8C672FC5}"/>
                </a:ext>
              </a:extLst>
            </p:cNvPr>
            <p:cNvSpPr txBox="1"/>
            <p:nvPr/>
          </p:nvSpPr>
          <p:spPr>
            <a:xfrm>
              <a:off x="434983" y="847567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14ED993-12BA-4E7D-9925-CF4862BAA71C}"/>
              </a:ext>
            </a:extLst>
          </p:cNvPr>
          <p:cNvGrpSpPr/>
          <p:nvPr/>
        </p:nvGrpSpPr>
        <p:grpSpPr>
          <a:xfrm>
            <a:off x="9563137" y="997532"/>
            <a:ext cx="2772770" cy="3143674"/>
            <a:chOff x="363485" y="783544"/>
            <a:chExt cx="1959267" cy="24384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817DC67-C7C0-44C9-8DC8-8C89888399A7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718692E8-FBE0-4FD4-ADD3-02DDE529C21B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4726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1113" t="-1019" r="-30507" b="13559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F368FC-66E5-40F0-9398-ED444F046092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Bromine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8434011-5DCF-4495-A2FC-C4989E15B28E}"/>
                </a:ext>
              </a:extLst>
            </p:cNvPr>
            <p:cNvSpPr txBox="1"/>
            <p:nvPr/>
          </p:nvSpPr>
          <p:spPr>
            <a:xfrm>
              <a:off x="580277" y="1047622"/>
              <a:ext cx="17424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91784FD-2813-482A-B23B-F737E0E893B5}"/>
                </a:ext>
              </a:extLst>
            </p:cNvPr>
            <p:cNvSpPr txBox="1"/>
            <p:nvPr/>
          </p:nvSpPr>
          <p:spPr>
            <a:xfrm>
              <a:off x="460915" y="847567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D4E1F0A3-0126-4AFB-BB47-55C625BBBA7E}"/>
              </a:ext>
            </a:extLst>
          </p:cNvPr>
          <p:cNvGrpSpPr/>
          <p:nvPr/>
        </p:nvGrpSpPr>
        <p:grpSpPr>
          <a:xfrm>
            <a:off x="214210" y="895126"/>
            <a:ext cx="3089279" cy="3193467"/>
            <a:chOff x="363485" y="783544"/>
            <a:chExt cx="1828801" cy="24384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DF96874-BF44-4652-9295-8596233974A8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165AAC2-1747-43FA-BD76-3DC54FE6778F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4" cstate="hqprint">
                  <a:alphaModFix amt="9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8469" t="177" r="-61531" b="-17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91C738-3A2D-4DD8-B307-11599D7BE6B2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Hydrogen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8EF6F3-7601-4110-AB10-EBDE2DF19568}"/>
                </a:ext>
              </a:extLst>
            </p:cNvPr>
            <p:cNvSpPr txBox="1"/>
            <p:nvPr/>
          </p:nvSpPr>
          <p:spPr>
            <a:xfrm>
              <a:off x="728448" y="1155185"/>
              <a:ext cx="130184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E80C38-819C-4842-9481-6D8D9CE97D7C}"/>
                </a:ext>
              </a:extLst>
            </p:cNvPr>
            <p:cNvSpPr txBox="1"/>
            <p:nvPr/>
          </p:nvSpPr>
          <p:spPr>
            <a:xfrm>
              <a:off x="460915" y="847567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873AE8A-D5F4-46BC-AEEA-2B5C9984BA34}"/>
              </a:ext>
            </a:extLst>
          </p:cNvPr>
          <p:cNvGrpSpPr/>
          <p:nvPr/>
        </p:nvGrpSpPr>
        <p:grpSpPr>
          <a:xfrm>
            <a:off x="6571634" y="947738"/>
            <a:ext cx="2922562" cy="3193468"/>
            <a:chOff x="363485" y="783544"/>
            <a:chExt cx="1828801" cy="24384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4C5DF78-123E-418B-AB60-EA2490FD3919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60B67A1-B037-4C82-B164-5BE6D119F1F4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4726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" t="-21731" r="100" b="1458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0D38BDE-7ED6-4E2A-AC5B-F1955322F764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Iodine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092B12-F371-4B1A-ABEE-F219DCAF9926}"/>
                </a:ext>
              </a:extLst>
            </p:cNvPr>
            <p:cNvSpPr txBox="1"/>
            <p:nvPr/>
          </p:nvSpPr>
          <p:spPr>
            <a:xfrm>
              <a:off x="999889" y="964781"/>
              <a:ext cx="696718" cy="1995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D2E84C-C15B-4353-8F9F-3E0FC91BD9B1}"/>
                </a:ext>
              </a:extLst>
            </p:cNvPr>
            <p:cNvSpPr txBox="1"/>
            <p:nvPr/>
          </p:nvSpPr>
          <p:spPr>
            <a:xfrm>
              <a:off x="460915" y="847567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53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BD43A64-8126-445F-A7B9-35F295A84EB2}"/>
              </a:ext>
            </a:extLst>
          </p:cNvPr>
          <p:cNvSpPr txBox="1"/>
          <p:nvPr/>
        </p:nvSpPr>
        <p:spPr>
          <a:xfrm>
            <a:off x="2305046" y="4610526"/>
            <a:ext cx="728928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Tiếng Pháp, hydrogene nghĩa là sinh ra nước.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Tiếng Hy Lạp, argo</a:t>
            </a:r>
            <a:r>
              <a:rPr lang="en-US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</a:t>
            </a:r>
            <a:r>
              <a:rPr lang="vi-VN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nghĩa là không hoạt động.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Tiếng </a:t>
            </a:r>
            <a:r>
              <a:rPr lang="en-US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Hy </a:t>
            </a:r>
            <a:r>
              <a:rPr lang="en-US" sz="24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Lạp</a:t>
            </a:r>
            <a:r>
              <a:rPr lang="vi-VN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iodes nghĩa là tím.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Tiếng Hy Lạp, bromos nghĩa là có mùi hôi.</a:t>
            </a:r>
          </a:p>
        </p:txBody>
      </p:sp>
    </p:spTree>
    <p:extLst>
      <p:ext uri="{BB962C8B-B14F-4D97-AF65-F5344CB8AC3E}">
        <p14:creationId xmlns:p14="http://schemas.microsoft.com/office/powerpoint/2010/main" val="2073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232A945A-44EE-4082-89C6-991E626BAAC7}"/>
              </a:ext>
            </a:extLst>
          </p:cNvPr>
          <p:cNvGrpSpPr/>
          <p:nvPr/>
        </p:nvGrpSpPr>
        <p:grpSpPr>
          <a:xfrm>
            <a:off x="101600" y="790222"/>
            <a:ext cx="3135467" cy="3476978"/>
            <a:chOff x="363485" y="783544"/>
            <a:chExt cx="1828801" cy="243840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7E1348D-4371-4F13-BA59-F4B0ED0CD885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D881114B-A420-4C18-BD5B-8E8E2424F5D2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4726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40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92A3DCF-CB1B-4F76-92C6-8EAA31BAFD32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398872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4042"/>
                    </a:solidFill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Carbon</a:t>
                </a: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89BC0B0-C511-4F94-A6AF-7587541F284B}"/>
                </a:ext>
              </a:extLst>
            </p:cNvPr>
            <p:cNvSpPr txBox="1"/>
            <p:nvPr/>
          </p:nvSpPr>
          <p:spPr>
            <a:xfrm>
              <a:off x="727122" y="1063814"/>
              <a:ext cx="1301846" cy="45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2CEBF98-4BB2-4278-9415-52894F2263E4}"/>
                </a:ext>
              </a:extLst>
            </p:cNvPr>
            <p:cNvSpPr txBox="1"/>
            <p:nvPr/>
          </p:nvSpPr>
          <p:spPr>
            <a:xfrm>
              <a:off x="460915" y="847567"/>
              <a:ext cx="990600" cy="36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E758B25-CDC2-4E0B-B678-F27B7DDF59A4}"/>
              </a:ext>
            </a:extLst>
          </p:cNvPr>
          <p:cNvGrpSpPr/>
          <p:nvPr/>
        </p:nvGrpSpPr>
        <p:grpSpPr>
          <a:xfrm>
            <a:off x="6117490" y="790222"/>
            <a:ext cx="3165406" cy="3476978"/>
            <a:chOff x="363485" y="783544"/>
            <a:chExt cx="1828801" cy="243840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E979EFF-0A37-4D48-93F6-FC006DED0D88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F5BEA770-ACDA-4D70-80DC-2DD8C9CEB10D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3980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7264" t="-487" r="-52934" b="48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40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9C0D046-E747-4593-862B-4DEF05860A34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398872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4042"/>
                    </a:solidFill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 dirty="0" err="1">
                    <a:solidFill>
                      <a:srgbClr val="004042"/>
                    </a:solidFill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Kalium</a:t>
                </a:r>
                <a:endParaRPr lang="en-US" sz="2800" b="1" dirty="0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1ED133D-688E-45FE-A974-78156BA47C22}"/>
                </a:ext>
              </a:extLst>
            </p:cNvPr>
            <p:cNvSpPr txBox="1"/>
            <p:nvPr/>
          </p:nvSpPr>
          <p:spPr>
            <a:xfrm>
              <a:off x="795228" y="995927"/>
              <a:ext cx="1301846" cy="36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C055A2E-B683-4DDA-83F2-31E1AF51034E}"/>
                </a:ext>
              </a:extLst>
            </p:cNvPr>
            <p:cNvSpPr txBox="1"/>
            <p:nvPr/>
          </p:nvSpPr>
          <p:spPr>
            <a:xfrm>
              <a:off x="410838" y="847967"/>
              <a:ext cx="990600" cy="36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5B153E8-0C6A-4E85-9322-BB8D62B99DA6}"/>
              </a:ext>
            </a:extLst>
          </p:cNvPr>
          <p:cNvGrpSpPr/>
          <p:nvPr/>
        </p:nvGrpSpPr>
        <p:grpSpPr>
          <a:xfrm>
            <a:off x="3325125" y="790222"/>
            <a:ext cx="2792367" cy="3476978"/>
            <a:chOff x="363485" y="783544"/>
            <a:chExt cx="1828801" cy="24384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DA3143E-B2B5-4FC5-8C77-F40E740DF383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C0807DB8-8B8B-4191-9C86-AAA4352BF196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4726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8311" r="-4831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40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63779F0-E901-4F28-B8FA-7AAF4CEFC794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398872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4042"/>
                    </a:solidFill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Silicon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23A1E5-643D-4353-AE1B-DEEFAD6799EE}"/>
                </a:ext>
              </a:extLst>
            </p:cNvPr>
            <p:cNvSpPr txBox="1"/>
            <p:nvPr/>
          </p:nvSpPr>
          <p:spPr>
            <a:xfrm>
              <a:off x="533887" y="1136224"/>
              <a:ext cx="1301846" cy="45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Si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D16833-05A2-4546-A94D-7D91B9E8A8E2}"/>
                </a:ext>
              </a:extLst>
            </p:cNvPr>
            <p:cNvSpPr txBox="1"/>
            <p:nvPr/>
          </p:nvSpPr>
          <p:spPr>
            <a:xfrm>
              <a:off x="473731" y="815997"/>
              <a:ext cx="990600" cy="36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BD4EA34-57D4-4226-8E5A-A38D0DD60517}"/>
              </a:ext>
            </a:extLst>
          </p:cNvPr>
          <p:cNvGrpSpPr/>
          <p:nvPr/>
        </p:nvGrpSpPr>
        <p:grpSpPr>
          <a:xfrm>
            <a:off x="9282894" y="790222"/>
            <a:ext cx="2909106" cy="3476978"/>
            <a:chOff x="363485" y="783544"/>
            <a:chExt cx="1949454" cy="243840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A1A20A9-807D-47A6-AF2A-DBE7A79BDA5A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78A6F83B-DF31-4017-B16D-7C3808713454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2488"/>
                </a:avLst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4680" t="-345" r="-59630" b="8645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40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1423981-B203-4212-AFA5-F388F09D9172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398872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4042"/>
                    </a:solidFill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 Calcium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2B7CE-E04F-4F7A-AAB0-77B48FB86C64}"/>
                </a:ext>
              </a:extLst>
            </p:cNvPr>
            <p:cNvSpPr txBox="1"/>
            <p:nvPr/>
          </p:nvSpPr>
          <p:spPr>
            <a:xfrm>
              <a:off x="440409" y="1091089"/>
              <a:ext cx="1872530" cy="36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Ca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884B452-A084-427B-9D2F-003C5A060F53}"/>
                </a:ext>
              </a:extLst>
            </p:cNvPr>
            <p:cNvSpPr txBox="1"/>
            <p:nvPr/>
          </p:nvSpPr>
          <p:spPr>
            <a:xfrm>
              <a:off x="460915" y="847567"/>
              <a:ext cx="990600" cy="36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4042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261D750-CC78-43E2-808B-CC06E2A7A665}"/>
              </a:ext>
            </a:extLst>
          </p:cNvPr>
          <p:cNvSpPr txBox="1"/>
          <p:nvPr/>
        </p:nvSpPr>
        <p:spPr>
          <a:xfrm>
            <a:off x="756860" y="5235612"/>
            <a:ext cx="1036446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 tiếng Latin, carbo nghĩa là than, silic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</a:t>
            </a:r>
            <a:r>
              <a:rPr lang="vi-VN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 là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lửa</a:t>
            </a:r>
            <a:r>
              <a:rPr lang="vi-VN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calcis là vôi.</a:t>
            </a:r>
          </a:p>
          <a:p>
            <a:pPr algn="just"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ừ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Ả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Rập</a:t>
            </a:r>
            <a:r>
              <a:rPr lang="vi-VN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alcali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tro</a:t>
            </a:r>
            <a:r>
              <a:rPr lang="vi-VN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2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077C60A-5947-4ED1-9287-DC1D0255212A}"/>
              </a:ext>
            </a:extLst>
          </p:cNvPr>
          <p:cNvGrpSpPr>
            <a:grpSpLocks noChangeAspect="1"/>
          </p:cNvGrpSpPr>
          <p:nvPr/>
        </p:nvGrpSpPr>
        <p:grpSpPr>
          <a:xfrm>
            <a:off x="361244" y="666044"/>
            <a:ext cx="3113099" cy="3633831"/>
            <a:chOff x="358739" y="783544"/>
            <a:chExt cx="1833546" cy="24397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9B8174-E151-45DE-96EC-2CBE16A9000E}"/>
                </a:ext>
              </a:extLst>
            </p:cNvPr>
            <p:cNvGrpSpPr/>
            <p:nvPr/>
          </p:nvGrpSpPr>
          <p:grpSpPr>
            <a:xfrm>
              <a:off x="358739" y="783544"/>
              <a:ext cx="1833546" cy="2439728"/>
              <a:chOff x="358739" y="783544"/>
              <a:chExt cx="1833546" cy="243972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28E5BC3-470F-4A23-BA00-F6589DF02A3B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8923" t="-13767" r="-51077" b="1376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F88BB8-DF53-4BDF-AAF0-2D9271559DC5}"/>
                  </a:ext>
                </a:extLst>
              </p:cNvPr>
              <p:cNvSpPr txBox="1"/>
              <p:nvPr/>
            </p:nvSpPr>
            <p:spPr>
              <a:xfrm>
                <a:off x="358739" y="2787729"/>
                <a:ext cx="1833546" cy="435543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Mendelevium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E4EA09-5055-48A7-B20B-13B42B09DD51}"/>
                </a:ext>
              </a:extLst>
            </p:cNvPr>
            <p:cNvSpPr txBox="1"/>
            <p:nvPr/>
          </p:nvSpPr>
          <p:spPr>
            <a:xfrm>
              <a:off x="430208" y="1358965"/>
              <a:ext cx="1762077" cy="888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Md</a:t>
              </a:r>
              <a:endParaRPr lang="en-US" sz="80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756E3-F560-4797-AAB8-6E9278B45B69}"/>
                </a:ext>
              </a:extLst>
            </p:cNvPr>
            <p:cNvSpPr txBox="1"/>
            <p:nvPr/>
          </p:nvSpPr>
          <p:spPr>
            <a:xfrm>
              <a:off x="358739" y="824199"/>
              <a:ext cx="990600" cy="35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9A3F32-FCCD-489C-A8C1-05B064D5F9B4}"/>
              </a:ext>
            </a:extLst>
          </p:cNvPr>
          <p:cNvGrpSpPr/>
          <p:nvPr/>
        </p:nvGrpSpPr>
        <p:grpSpPr>
          <a:xfrm>
            <a:off x="8590844" y="737444"/>
            <a:ext cx="3217334" cy="3542495"/>
            <a:chOff x="363484" y="719521"/>
            <a:chExt cx="1828802" cy="25024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429326-67B7-495F-8DDE-86A9D76B38AB}"/>
                </a:ext>
              </a:extLst>
            </p:cNvPr>
            <p:cNvGrpSpPr/>
            <p:nvPr/>
          </p:nvGrpSpPr>
          <p:grpSpPr>
            <a:xfrm>
              <a:off x="363485" y="719521"/>
              <a:ext cx="1828801" cy="2502423"/>
              <a:chOff x="363485" y="719521"/>
              <a:chExt cx="1828801" cy="250242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1DFE407-B52D-4BFB-BEF5-19BD7A140830}"/>
                  </a:ext>
                </a:extLst>
              </p:cNvPr>
              <p:cNvSpPr/>
              <p:nvPr/>
            </p:nvSpPr>
            <p:spPr>
              <a:xfrm>
                <a:off x="363485" y="719521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18062" b="18062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B66523-611F-46DC-8770-8D81BE4FD1E4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Nobelium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C4C1C1-EEEA-4CB3-B8E8-A1C78F410B1B}"/>
                </a:ext>
              </a:extLst>
            </p:cNvPr>
            <p:cNvSpPr txBox="1"/>
            <p:nvPr/>
          </p:nvSpPr>
          <p:spPr>
            <a:xfrm>
              <a:off x="542144" y="1267952"/>
              <a:ext cx="1528048" cy="934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E01D0E-6282-432A-ACFC-984E7D61AD59}"/>
                </a:ext>
              </a:extLst>
            </p:cNvPr>
            <p:cNvSpPr txBox="1"/>
            <p:nvPr/>
          </p:nvSpPr>
          <p:spPr>
            <a:xfrm>
              <a:off x="363484" y="751091"/>
              <a:ext cx="990600" cy="32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66F8B5-468D-45CB-916A-435C590C3332}"/>
              </a:ext>
            </a:extLst>
          </p:cNvPr>
          <p:cNvGrpSpPr/>
          <p:nvPr/>
        </p:nvGrpSpPr>
        <p:grpSpPr>
          <a:xfrm>
            <a:off x="4552561" y="666044"/>
            <a:ext cx="3219707" cy="3572614"/>
            <a:chOff x="363485" y="783544"/>
            <a:chExt cx="1828801" cy="24384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C6FAD5A-366D-46C1-A361-DDFE5BDFED5F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47CB19D-1693-4D45-A5A7-D896AD01A759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8265" t="-7153" r="-78403" b="14965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D71F2E-E4FD-4BB4-8BD1-D20D899D1F65}"/>
                  </a:ext>
                </a:extLst>
              </p:cNvPr>
              <p:cNvSpPr txBox="1"/>
              <p:nvPr/>
            </p:nvSpPr>
            <p:spPr>
              <a:xfrm>
                <a:off x="363486" y="2736982"/>
                <a:ext cx="1828800" cy="484962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Einsteinium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2CF3BE-00CC-4E6A-AEE5-B1CBCD117462}"/>
                </a:ext>
              </a:extLst>
            </p:cNvPr>
            <p:cNvSpPr txBox="1"/>
            <p:nvPr/>
          </p:nvSpPr>
          <p:spPr>
            <a:xfrm>
              <a:off x="654796" y="1242155"/>
              <a:ext cx="1465239" cy="90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Es</a:t>
              </a:r>
              <a:endParaRPr lang="en-US" sz="80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0900E5-CC4B-4B64-B99A-A91C98DE1559}"/>
                </a:ext>
              </a:extLst>
            </p:cNvPr>
            <p:cNvSpPr txBox="1"/>
            <p:nvPr/>
          </p:nvSpPr>
          <p:spPr>
            <a:xfrm>
              <a:off x="396816" y="825951"/>
              <a:ext cx="990600" cy="315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99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8F1F7CC-BBA9-4C0C-9711-44B332C3D98A}"/>
              </a:ext>
            </a:extLst>
          </p:cNvPr>
          <p:cNvSpPr txBox="1"/>
          <p:nvPr/>
        </p:nvSpPr>
        <p:spPr>
          <a:xfrm>
            <a:off x="152400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6E2D80-4B03-4034-B949-667BD4EFBDD1}"/>
              </a:ext>
            </a:extLst>
          </p:cNvPr>
          <p:cNvSpPr txBox="1"/>
          <p:nvPr/>
        </p:nvSpPr>
        <p:spPr>
          <a:xfrm>
            <a:off x="3930778" y="4868820"/>
            <a:ext cx="433044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dirty="0">
                <a:latin typeface="+mj-lt"/>
                <a:ea typeface="#9Slide02 Noi dung rat dai" panose="02000000000000000000" pitchFamily="2" charset="0"/>
              </a:rPr>
              <a:t>Md từ tên của Mendeleev.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latin typeface="+mj-lt"/>
                <a:ea typeface="#9Slide02 Noi dung rat dai" panose="02000000000000000000" pitchFamily="2" charset="0"/>
              </a:rPr>
              <a:t>Es từ tên của Einstein.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+mj-lt"/>
                <a:ea typeface="#9Slide02 Noi dung rat dai" panose="02000000000000000000" pitchFamily="2" charset="0"/>
              </a:rPr>
              <a:t>N</a:t>
            </a:r>
            <a:r>
              <a:rPr lang="vi-VN" sz="2800" dirty="0">
                <a:latin typeface="+mj-lt"/>
                <a:ea typeface="#9Slide02 Noi dung rat dai" panose="02000000000000000000" pitchFamily="2" charset="0"/>
              </a:rPr>
              <a:t>o từ tên của Nobel.</a:t>
            </a:r>
          </a:p>
        </p:txBody>
      </p:sp>
    </p:spTree>
    <p:extLst>
      <p:ext uri="{BB962C8B-B14F-4D97-AF65-F5344CB8AC3E}">
        <p14:creationId xmlns:p14="http://schemas.microsoft.com/office/powerpoint/2010/main" val="3953436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17E2134-3FFF-4F30-A0D2-11A8476746E9}"/>
              </a:ext>
            </a:extLst>
          </p:cNvPr>
          <p:cNvGrpSpPr/>
          <p:nvPr/>
        </p:nvGrpSpPr>
        <p:grpSpPr>
          <a:xfrm>
            <a:off x="875211" y="264084"/>
            <a:ext cx="3127023" cy="2681111"/>
            <a:chOff x="363485" y="783544"/>
            <a:chExt cx="1828801" cy="2438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80D3C8-97BC-46B5-AA75-505FF8CD6FD5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7519486-A881-4FB2-B9B9-28E91C40D9FD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468" t="-12288" r="-113802" b="1228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495520-338C-4B91-BCE4-73715A7C1A55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Polonium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71EF89-EB2A-43C1-BF22-456963A518D9}"/>
                </a:ext>
              </a:extLst>
            </p:cNvPr>
            <p:cNvSpPr txBox="1"/>
            <p:nvPr/>
          </p:nvSpPr>
          <p:spPr>
            <a:xfrm>
              <a:off x="537115" y="1133855"/>
              <a:ext cx="14351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Po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F6DBDC-9EDD-4645-A0EC-0A9CE08DDF31}"/>
                </a:ext>
              </a:extLst>
            </p:cNvPr>
            <p:cNvSpPr txBox="1"/>
            <p:nvPr/>
          </p:nvSpPr>
          <p:spPr>
            <a:xfrm>
              <a:off x="366053" y="816928"/>
              <a:ext cx="990600" cy="475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84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9D279A-AD51-4113-9F0B-4B2585B6A29F}"/>
              </a:ext>
            </a:extLst>
          </p:cNvPr>
          <p:cNvGrpSpPr/>
          <p:nvPr/>
        </p:nvGrpSpPr>
        <p:grpSpPr>
          <a:xfrm>
            <a:off x="4398998" y="330563"/>
            <a:ext cx="3219944" cy="2673599"/>
            <a:chOff x="363485" y="783544"/>
            <a:chExt cx="1828801" cy="2438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E11329-BDA3-4172-B046-E9ED0FB28F69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E4220D4-9956-4C5B-9DF2-FAFDACE14385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193" t="497" r="-34335" b="20739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EC4829-0BEA-4333-B959-345DC674DCB1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Ruthenium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B05080-7D36-425E-96E3-BE7FE1D993BA}"/>
                </a:ext>
              </a:extLst>
            </p:cNvPr>
            <p:cNvSpPr txBox="1"/>
            <p:nvPr/>
          </p:nvSpPr>
          <p:spPr>
            <a:xfrm>
              <a:off x="562799" y="1133855"/>
              <a:ext cx="14325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Ru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777916-54AB-46AF-A0FB-854E3A4B2784}"/>
                </a:ext>
              </a:extLst>
            </p:cNvPr>
            <p:cNvSpPr txBox="1"/>
            <p:nvPr/>
          </p:nvSpPr>
          <p:spPr>
            <a:xfrm>
              <a:off x="389169" y="823600"/>
              <a:ext cx="990600" cy="47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52B0AA-4619-4D45-BFB8-FD007B10AE2B}"/>
              </a:ext>
            </a:extLst>
          </p:cNvPr>
          <p:cNvGrpSpPr/>
          <p:nvPr/>
        </p:nvGrpSpPr>
        <p:grpSpPr>
          <a:xfrm>
            <a:off x="7924800" y="330563"/>
            <a:ext cx="3623733" cy="2595919"/>
            <a:chOff x="363485" y="783544"/>
            <a:chExt cx="1828801" cy="24384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08C31E-74CC-4396-A958-2D94F05FCFE9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5129D74-486A-4E40-B5C8-95A0A5EF7DF1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92" t="-1" b="20582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4B1500-14D3-4CFD-BD9E-730E1B89B4FA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Francium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33F239-1708-4CAE-9C72-4F45A099ABCC}"/>
                </a:ext>
              </a:extLst>
            </p:cNvPr>
            <p:cNvSpPr txBox="1"/>
            <p:nvPr/>
          </p:nvSpPr>
          <p:spPr>
            <a:xfrm>
              <a:off x="709872" y="1133855"/>
              <a:ext cx="13704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Fr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41D46-FE16-42F1-B0BA-5AE5A3FEFFA9}"/>
                </a:ext>
              </a:extLst>
            </p:cNvPr>
            <p:cNvSpPr txBox="1"/>
            <p:nvPr/>
          </p:nvSpPr>
          <p:spPr>
            <a:xfrm>
              <a:off x="382320" y="825509"/>
              <a:ext cx="990600" cy="49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87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3869A6-E1B2-4C07-9801-F6E03D0FADD2}"/>
              </a:ext>
            </a:extLst>
          </p:cNvPr>
          <p:cNvGrpSpPr/>
          <p:nvPr/>
        </p:nvGrpSpPr>
        <p:grpSpPr>
          <a:xfrm>
            <a:off x="2099733" y="3126112"/>
            <a:ext cx="3539069" cy="2438401"/>
            <a:chOff x="363485" y="783543"/>
            <a:chExt cx="1828801" cy="243840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3FC542-B48D-47C3-A7C0-48D3C352C018}"/>
                </a:ext>
              </a:extLst>
            </p:cNvPr>
            <p:cNvGrpSpPr/>
            <p:nvPr/>
          </p:nvGrpSpPr>
          <p:grpSpPr>
            <a:xfrm>
              <a:off x="363485" y="783543"/>
              <a:ext cx="1828801" cy="2438401"/>
              <a:chOff x="363485" y="783543"/>
              <a:chExt cx="1828801" cy="243840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ADAB979-9A6E-400C-A5A1-0E4743221816}"/>
                  </a:ext>
                </a:extLst>
              </p:cNvPr>
              <p:cNvSpPr/>
              <p:nvPr/>
            </p:nvSpPr>
            <p:spPr>
              <a:xfrm>
                <a:off x="363485" y="783543"/>
                <a:ext cx="1828800" cy="2044927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4317" t="-1780" r="-66899" b="-3200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88F0C91-8FBE-4AFD-ACA5-4D84B7F0C1CE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Americium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B1A8CE-068B-4BBF-BB5F-3D56019AD7A2}"/>
                </a:ext>
              </a:extLst>
            </p:cNvPr>
            <p:cNvSpPr txBox="1"/>
            <p:nvPr/>
          </p:nvSpPr>
          <p:spPr>
            <a:xfrm>
              <a:off x="436601" y="1178762"/>
              <a:ext cx="17556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Am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6DB790-3BE9-4E33-81AF-D411575A3202}"/>
                </a:ext>
              </a:extLst>
            </p:cNvPr>
            <p:cNvSpPr txBox="1"/>
            <p:nvPr/>
          </p:nvSpPr>
          <p:spPr>
            <a:xfrm>
              <a:off x="366053" y="816928"/>
              <a:ext cx="99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95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5BAC0A-DF3E-43FA-A083-977E22CA7AE8}"/>
              </a:ext>
            </a:extLst>
          </p:cNvPr>
          <p:cNvGrpSpPr/>
          <p:nvPr/>
        </p:nvGrpSpPr>
        <p:grpSpPr>
          <a:xfrm>
            <a:off x="6672518" y="3136814"/>
            <a:ext cx="3758416" cy="2438400"/>
            <a:chOff x="363485" y="783544"/>
            <a:chExt cx="1828801" cy="24384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D09F201-203B-4AB5-B3C8-02634FE85ED3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016A4DC0-5CA0-4233-8F26-B6934DF4F263}"/>
                  </a:ext>
                </a:extLst>
              </p:cNvPr>
              <p:cNvSpPr/>
              <p:nvPr/>
            </p:nvSpPr>
            <p:spPr>
              <a:xfrm>
                <a:off x="363486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655" t="-315" r="-61291" b="18389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D2081C-79EA-4F1B-846D-F997E521815E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Califonium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4E393B-49FA-421C-B852-84AD8A88F9D3}"/>
                </a:ext>
              </a:extLst>
            </p:cNvPr>
            <p:cNvSpPr txBox="1"/>
            <p:nvPr/>
          </p:nvSpPr>
          <p:spPr>
            <a:xfrm>
              <a:off x="668285" y="1156580"/>
              <a:ext cx="15240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Cf</a:t>
              </a:r>
              <a:endParaRPr lang="en-US" sz="8000" dirty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0F2A12-43AF-4BFF-A831-56E6AB7FBEA9}"/>
                </a:ext>
              </a:extLst>
            </p:cNvPr>
            <p:cNvSpPr txBox="1"/>
            <p:nvPr/>
          </p:nvSpPr>
          <p:spPr>
            <a:xfrm>
              <a:off x="477531" y="805127"/>
              <a:ext cx="99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98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69CA17B-89F9-438C-B48A-9068CB3BE9AE}"/>
              </a:ext>
            </a:extLst>
          </p:cNvPr>
          <p:cNvSpPr txBox="1"/>
          <p:nvPr/>
        </p:nvSpPr>
        <p:spPr>
          <a:xfrm>
            <a:off x="1038578" y="5791201"/>
            <a:ext cx="107808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Po bắt nguồn từ Poland, Ru bắt nguồn từ Russia, Fr bắt nguồn từ France,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Am </a:t>
            </a:r>
            <a:r>
              <a:rPr lang="vi-VN" sz="2800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bắt </a:t>
            </a:r>
            <a:r>
              <a:rPr lang="vi-VN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nguồn từ America, Cf bắt nguồn từ California.</a:t>
            </a:r>
          </a:p>
        </p:txBody>
      </p:sp>
    </p:spTree>
    <p:extLst>
      <p:ext uri="{BB962C8B-B14F-4D97-AF65-F5344CB8AC3E}">
        <p14:creationId xmlns:p14="http://schemas.microsoft.com/office/powerpoint/2010/main" val="2046422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2DD1C2-AC4D-48E0-958F-29DAD8173300}"/>
              </a:ext>
            </a:extLst>
          </p:cNvPr>
          <p:cNvSpPr txBox="1"/>
          <p:nvPr/>
        </p:nvSpPr>
        <p:spPr>
          <a:xfrm>
            <a:off x="3278207" y="237615"/>
            <a:ext cx="6035610" cy="6832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  <a:buClr>
                <a:srgbClr val="44546A"/>
              </a:buClr>
              <a:buSzPts val="3080"/>
            </a:pPr>
            <a:r>
              <a:rPr lang="vi-VN" sz="3200" b="1" dirty="0">
                <a:latin typeface="+mj-lt"/>
                <a:ea typeface="#9Slide02 Tieu de rat dai 01" panose="02000000000000000000" pitchFamily="2" charset="0"/>
              </a:rPr>
              <a:t>CÁCH ĐẶT TÊN BAN ĐẦU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BE8C31-1468-49AC-BC5E-B52A55F823D5}"/>
              </a:ext>
            </a:extLst>
          </p:cNvPr>
          <p:cNvGrpSpPr/>
          <p:nvPr/>
        </p:nvGrpSpPr>
        <p:grpSpPr>
          <a:xfrm>
            <a:off x="5467408" y="1232594"/>
            <a:ext cx="1154363" cy="1957882"/>
            <a:chOff x="3943407" y="1232594"/>
            <a:chExt cx="1154363" cy="195788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153FEC-FCF0-414E-923E-4F73911FD6E8}"/>
                </a:ext>
              </a:extLst>
            </p:cNvPr>
            <p:cNvGrpSpPr/>
            <p:nvPr/>
          </p:nvGrpSpPr>
          <p:grpSpPr>
            <a:xfrm>
              <a:off x="4160424" y="2252834"/>
              <a:ext cx="731520" cy="937642"/>
              <a:chOff x="3821528" y="3645025"/>
              <a:chExt cx="564499" cy="1813438"/>
            </a:xfrm>
            <a:grpFill/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A089369-3648-4C7E-8A71-397E7D18EE1F}"/>
                  </a:ext>
                </a:extLst>
              </p:cNvPr>
              <p:cNvCxnSpPr/>
              <p:nvPr/>
            </p:nvCxnSpPr>
            <p:spPr>
              <a:xfrm flipH="1">
                <a:off x="4105070" y="3645025"/>
                <a:ext cx="0" cy="530546"/>
              </a:xfrm>
              <a:prstGeom prst="straightConnector1">
                <a:avLst/>
              </a:prstGeom>
              <a:grpFill/>
              <a:ln w="38100">
                <a:solidFill>
                  <a:srgbClr val="00FF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25668B0-8441-4461-9C25-BF82219A2279}"/>
                  </a:ext>
                </a:extLst>
              </p:cNvPr>
              <p:cNvCxnSpPr/>
              <p:nvPr/>
            </p:nvCxnSpPr>
            <p:spPr>
              <a:xfrm flipH="1">
                <a:off x="4103777" y="4751069"/>
                <a:ext cx="0" cy="707394"/>
              </a:xfrm>
              <a:prstGeom prst="straightConnector1">
                <a:avLst/>
              </a:prstGeom>
              <a:grpFill/>
              <a:ln w="57150">
                <a:solidFill>
                  <a:srgbClr val="00FF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33C5CAD-8697-4F79-8EA5-D7BC562EC5FA}"/>
                  </a:ext>
                </a:extLst>
              </p:cNvPr>
              <p:cNvCxnSpPr/>
              <p:nvPr/>
            </p:nvCxnSpPr>
            <p:spPr>
              <a:xfrm>
                <a:off x="3821528" y="4751071"/>
                <a:ext cx="564499" cy="0"/>
              </a:xfrm>
              <a:prstGeom prst="straightConnector1">
                <a:avLst/>
              </a:prstGeom>
              <a:grpFill/>
              <a:ln w="25400">
                <a:solidFill>
                  <a:srgbClr val="00FF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AD5D0F-A0BE-46A1-8837-80124A1C7D60}"/>
                </a:ext>
              </a:extLst>
            </p:cNvPr>
            <p:cNvGrpSpPr/>
            <p:nvPr/>
          </p:nvGrpSpPr>
          <p:grpSpPr>
            <a:xfrm>
              <a:off x="3943407" y="1232594"/>
              <a:ext cx="1154363" cy="1097280"/>
              <a:chOff x="2300484" y="1439936"/>
              <a:chExt cx="1154363" cy="1097280"/>
            </a:xfrm>
            <a:grpFill/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4BB3197-0281-4303-BCA3-21CA901C3369}"/>
                  </a:ext>
                </a:extLst>
              </p:cNvPr>
              <p:cNvSpPr/>
              <p:nvPr/>
            </p:nvSpPr>
            <p:spPr>
              <a:xfrm>
                <a:off x="2300484" y="1439936"/>
                <a:ext cx="1154363" cy="1097280"/>
              </a:xfrm>
              <a:prstGeom prst="ellipse">
                <a:avLst/>
              </a:prstGeom>
              <a:grpFill/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tx1"/>
                  </a:solidFill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8430E6-B3E2-470E-9D10-B11A3E674797}"/>
                  </a:ext>
                </a:extLst>
              </p:cNvPr>
              <p:cNvSpPr txBox="1"/>
              <p:nvPr/>
            </p:nvSpPr>
            <p:spPr>
              <a:xfrm>
                <a:off x="2452270" y="1653058"/>
                <a:ext cx="946250" cy="75713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TÍNH CHẤT</a:t>
                </a:r>
                <a:endParaRPr lang="en-US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3543C0-B8E4-408B-9E80-A893F1C9D023}"/>
                </a:ext>
              </a:extLst>
            </p:cNvPr>
            <p:cNvSpPr txBox="1"/>
            <p:nvPr/>
          </p:nvSpPr>
          <p:spPr>
            <a:xfrm>
              <a:off x="4142785" y="2491296"/>
              <a:ext cx="770969" cy="4247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H ...</a:t>
              </a:r>
              <a:endParaRPr lang="en-US" b="1" dirty="0"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7DFC11-FD44-4F51-BA62-7D74B1D70542}"/>
              </a:ext>
            </a:extLst>
          </p:cNvPr>
          <p:cNvGrpSpPr/>
          <p:nvPr/>
        </p:nvGrpSpPr>
        <p:grpSpPr>
          <a:xfrm>
            <a:off x="6581554" y="2555260"/>
            <a:ext cx="2129426" cy="1146132"/>
            <a:chOff x="5057554" y="2555260"/>
            <a:chExt cx="2129426" cy="114613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4B4FD0-3324-4365-9C24-E1F5D9E15BB8}"/>
                </a:ext>
              </a:extLst>
            </p:cNvPr>
            <p:cNvGrpSpPr/>
            <p:nvPr/>
          </p:nvGrpSpPr>
          <p:grpSpPr>
            <a:xfrm>
              <a:off x="5057554" y="3077620"/>
              <a:ext cx="1126186" cy="623772"/>
              <a:chOff x="3679071" y="3937837"/>
              <a:chExt cx="869055" cy="1206399"/>
            </a:xfrm>
            <a:grpFill/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C72BD25-7E32-4F54-A370-6D7F33BF1F5C}"/>
                  </a:ext>
                </a:extLst>
              </p:cNvPr>
              <p:cNvCxnSpPr/>
              <p:nvPr/>
            </p:nvCxnSpPr>
            <p:spPr>
              <a:xfrm flipH="1">
                <a:off x="4250072" y="3937837"/>
                <a:ext cx="298054" cy="397969"/>
              </a:xfrm>
              <a:prstGeom prst="straightConnector1">
                <a:avLst/>
              </a:prstGeom>
              <a:grpFill/>
              <a:ln w="38100">
                <a:solidFill>
                  <a:srgbClr val="FF66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CC267AA-6CAC-41E7-AEF4-B76CFC5F9322}"/>
                  </a:ext>
                </a:extLst>
              </p:cNvPr>
              <p:cNvCxnSpPr/>
              <p:nvPr/>
            </p:nvCxnSpPr>
            <p:spPr>
              <a:xfrm flipH="1">
                <a:off x="3679071" y="4746267"/>
                <a:ext cx="298054" cy="397969"/>
              </a:xfrm>
              <a:prstGeom prst="straightConnector1">
                <a:avLst/>
              </a:prstGeom>
              <a:grpFill/>
              <a:ln w="57150">
                <a:solidFill>
                  <a:srgbClr val="FF66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CC99514-F697-42B1-B50D-07FCB38C986C}"/>
                  </a:ext>
                </a:extLst>
              </p:cNvPr>
              <p:cNvCxnSpPr/>
              <p:nvPr/>
            </p:nvCxnSpPr>
            <p:spPr>
              <a:xfrm>
                <a:off x="3821528" y="4742664"/>
                <a:ext cx="564499" cy="0"/>
              </a:xfrm>
              <a:prstGeom prst="straightConnector1">
                <a:avLst/>
              </a:prstGeom>
              <a:grpFill/>
              <a:ln w="25400">
                <a:solidFill>
                  <a:srgbClr val="FF66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8974434-B33D-4F8E-8149-80C6AB1BB955}"/>
                </a:ext>
              </a:extLst>
            </p:cNvPr>
            <p:cNvGrpSpPr/>
            <p:nvPr/>
          </p:nvGrpSpPr>
          <p:grpSpPr>
            <a:xfrm>
              <a:off x="6032617" y="2555260"/>
              <a:ext cx="1154363" cy="1097280"/>
              <a:chOff x="2309720" y="1439936"/>
              <a:chExt cx="1154363" cy="1097280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12C5088-C9A6-4497-A2F8-29038593F4D0}"/>
                  </a:ext>
                </a:extLst>
              </p:cNvPr>
              <p:cNvSpPr/>
              <p:nvPr/>
            </p:nvSpPr>
            <p:spPr>
              <a:xfrm>
                <a:off x="2309720" y="1439936"/>
                <a:ext cx="1154363" cy="1097280"/>
              </a:xfrm>
              <a:prstGeom prst="ellipse">
                <a:avLst/>
              </a:prstGeom>
              <a:grpFill/>
              <a:ln w="3810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tx1"/>
                  </a:solidFill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4812AD-BB35-4752-935E-4363314086CD}"/>
                  </a:ext>
                </a:extLst>
              </p:cNvPr>
              <p:cNvSpPr txBox="1"/>
              <p:nvPr/>
            </p:nvSpPr>
            <p:spPr>
              <a:xfrm>
                <a:off x="2440361" y="1627876"/>
                <a:ext cx="977399" cy="75713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TÊN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NGƯỜI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52F98-6CD9-4A44-AA12-75899CA854EC}"/>
                </a:ext>
              </a:extLst>
            </p:cNvPr>
            <p:cNvSpPr txBox="1"/>
            <p:nvPr/>
          </p:nvSpPr>
          <p:spPr>
            <a:xfrm>
              <a:off x="5243144" y="3172218"/>
              <a:ext cx="731520" cy="4247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b="1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Md...</a:t>
              </a:r>
              <a:endParaRPr lang="en-US" b="1"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AB316-0A45-4739-92D6-9741332AC3F3}"/>
              </a:ext>
            </a:extLst>
          </p:cNvPr>
          <p:cNvGrpSpPr/>
          <p:nvPr/>
        </p:nvGrpSpPr>
        <p:grpSpPr>
          <a:xfrm>
            <a:off x="3444103" y="2567128"/>
            <a:ext cx="2091947" cy="1135673"/>
            <a:chOff x="1920102" y="2567127"/>
            <a:chExt cx="2091947" cy="1135673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5B4FAA2-D220-4B40-AA67-3DBE43DEA82D}"/>
                </a:ext>
              </a:extLst>
            </p:cNvPr>
            <p:cNvGrpSpPr/>
            <p:nvPr/>
          </p:nvGrpSpPr>
          <p:grpSpPr>
            <a:xfrm flipH="1">
              <a:off x="2885863" y="3079028"/>
              <a:ext cx="1126186" cy="623772"/>
              <a:chOff x="3679071" y="3937837"/>
              <a:chExt cx="869055" cy="1206399"/>
            </a:xfrm>
            <a:grpFill/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7AC9CBD-1089-437C-A8C3-5382B5777A3B}"/>
                  </a:ext>
                </a:extLst>
              </p:cNvPr>
              <p:cNvCxnSpPr/>
              <p:nvPr/>
            </p:nvCxnSpPr>
            <p:spPr>
              <a:xfrm flipH="1">
                <a:off x="4250072" y="3937837"/>
                <a:ext cx="298054" cy="397969"/>
              </a:xfrm>
              <a:prstGeom prst="straightConnector1">
                <a:avLst/>
              </a:prstGeom>
              <a:grpFill/>
              <a:ln w="38100">
                <a:solidFill>
                  <a:srgbClr val="FFB9FF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5D0903F-55E4-4708-824F-CE312CFD4E9B}"/>
                  </a:ext>
                </a:extLst>
              </p:cNvPr>
              <p:cNvCxnSpPr/>
              <p:nvPr/>
            </p:nvCxnSpPr>
            <p:spPr>
              <a:xfrm flipH="1">
                <a:off x="3679071" y="4746267"/>
                <a:ext cx="298054" cy="397969"/>
              </a:xfrm>
              <a:prstGeom prst="straightConnector1">
                <a:avLst/>
              </a:prstGeom>
              <a:grpFill/>
              <a:ln w="57150">
                <a:solidFill>
                  <a:srgbClr val="FFB9FF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BBFE57F-7619-4B85-B8CB-78DFB43235AE}"/>
                  </a:ext>
                </a:extLst>
              </p:cNvPr>
              <p:cNvCxnSpPr/>
              <p:nvPr/>
            </p:nvCxnSpPr>
            <p:spPr>
              <a:xfrm>
                <a:off x="3821528" y="4743702"/>
                <a:ext cx="564499" cy="0"/>
              </a:xfrm>
              <a:prstGeom prst="straightConnector1">
                <a:avLst/>
              </a:prstGeom>
              <a:grpFill/>
              <a:ln w="25400">
                <a:solidFill>
                  <a:srgbClr val="FFB9FF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C21CDF1-7FE5-460F-B7DA-FD9E01B1FAAF}"/>
                </a:ext>
              </a:extLst>
            </p:cNvPr>
            <p:cNvGrpSpPr/>
            <p:nvPr/>
          </p:nvGrpSpPr>
          <p:grpSpPr>
            <a:xfrm>
              <a:off x="1920102" y="2567127"/>
              <a:ext cx="1154363" cy="1097280"/>
              <a:chOff x="2309720" y="1439936"/>
              <a:chExt cx="1154363" cy="1097280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05776B7-773A-4437-8C8D-70A2220A8C57}"/>
                  </a:ext>
                </a:extLst>
              </p:cNvPr>
              <p:cNvSpPr/>
              <p:nvPr/>
            </p:nvSpPr>
            <p:spPr>
              <a:xfrm>
                <a:off x="2309720" y="1439936"/>
                <a:ext cx="1154363" cy="1097280"/>
              </a:xfrm>
              <a:prstGeom prst="ellipse">
                <a:avLst/>
              </a:prstGeom>
              <a:grpFill/>
              <a:ln w="38100">
                <a:solidFill>
                  <a:srgbClr val="FFB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tx1"/>
                  </a:solidFill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F36C82-7B8C-435A-84DA-33FD2AE99A32}"/>
                  </a:ext>
                </a:extLst>
              </p:cNvPr>
              <p:cNvSpPr txBox="1"/>
              <p:nvPr/>
            </p:nvSpPr>
            <p:spPr>
              <a:xfrm>
                <a:off x="2366679" y="1658699"/>
                <a:ext cx="1051082" cy="75713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NGUỒN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GỐC</a:t>
                </a:r>
                <a:endParaRPr lang="en-US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52D5A5-2075-4518-898C-6C08C06F6F4C}"/>
                </a:ext>
              </a:extLst>
            </p:cNvPr>
            <p:cNvSpPr txBox="1"/>
            <p:nvPr/>
          </p:nvSpPr>
          <p:spPr>
            <a:xfrm>
              <a:off x="3030416" y="3181010"/>
              <a:ext cx="822960" cy="4247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C ...</a:t>
              </a:r>
              <a:endParaRPr lang="en-US" b="1" dirty="0"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2731EF-DD3E-4669-AF70-928C238C0A78}"/>
              </a:ext>
            </a:extLst>
          </p:cNvPr>
          <p:cNvGrpSpPr/>
          <p:nvPr/>
        </p:nvGrpSpPr>
        <p:grpSpPr>
          <a:xfrm>
            <a:off x="4324199" y="4071711"/>
            <a:ext cx="1649315" cy="1932354"/>
            <a:chOff x="2800198" y="4071711"/>
            <a:chExt cx="1649315" cy="1932354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B41D2BF-F36C-47E2-A2C3-591D7B965674}"/>
                </a:ext>
              </a:extLst>
            </p:cNvPr>
            <p:cNvGrpSpPr/>
            <p:nvPr/>
          </p:nvGrpSpPr>
          <p:grpSpPr>
            <a:xfrm>
              <a:off x="3542058" y="4071711"/>
              <a:ext cx="907455" cy="1067694"/>
              <a:chOff x="3640671" y="3937837"/>
              <a:chExt cx="907455" cy="1067694"/>
            </a:xfrm>
            <a:grpFill/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13E4895-C09C-497C-8F9C-E92A0885AE00}"/>
                  </a:ext>
                </a:extLst>
              </p:cNvPr>
              <p:cNvCxnSpPr/>
              <p:nvPr/>
            </p:nvCxnSpPr>
            <p:spPr>
              <a:xfrm flipH="1">
                <a:off x="4250072" y="3937837"/>
                <a:ext cx="298054" cy="397969"/>
              </a:xfrm>
              <a:prstGeom prst="straightConnector1">
                <a:avLst/>
              </a:prstGeom>
              <a:grpFill/>
              <a:ln w="57150">
                <a:solidFill>
                  <a:srgbClr val="00FFFF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731078B-D68D-4331-BE89-6F936C7F50C6}"/>
                  </a:ext>
                </a:extLst>
              </p:cNvPr>
              <p:cNvCxnSpPr/>
              <p:nvPr/>
            </p:nvCxnSpPr>
            <p:spPr>
              <a:xfrm flipH="1">
                <a:off x="3748248" y="4607562"/>
                <a:ext cx="298054" cy="397969"/>
              </a:xfrm>
              <a:prstGeom prst="straightConnector1">
                <a:avLst/>
              </a:prstGeom>
              <a:grpFill/>
              <a:ln w="38100">
                <a:solidFill>
                  <a:srgbClr val="00FFFF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8DC68F7-CEF4-4129-9973-DA6D5B588F3B}"/>
                  </a:ext>
                </a:extLst>
              </p:cNvPr>
              <p:cNvCxnSpPr/>
              <p:nvPr/>
            </p:nvCxnSpPr>
            <p:spPr>
              <a:xfrm>
                <a:off x="3640671" y="4612363"/>
                <a:ext cx="731520" cy="0"/>
              </a:xfrm>
              <a:prstGeom prst="straightConnector1">
                <a:avLst/>
              </a:prstGeom>
              <a:grpFill/>
              <a:ln w="25400">
                <a:solidFill>
                  <a:srgbClr val="00FFFF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5612570-F0C9-4CB4-AB9F-25C0D3C1B7B6}"/>
                </a:ext>
              </a:extLst>
            </p:cNvPr>
            <p:cNvGrpSpPr/>
            <p:nvPr/>
          </p:nvGrpSpPr>
          <p:grpSpPr>
            <a:xfrm>
              <a:off x="2800198" y="4906785"/>
              <a:ext cx="1154363" cy="1097280"/>
              <a:chOff x="2271285" y="4781876"/>
              <a:chExt cx="1154363" cy="1097280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675DAA6-1707-4B3E-AF4C-1E913CA83B30}"/>
                  </a:ext>
                </a:extLst>
              </p:cNvPr>
              <p:cNvSpPr/>
              <p:nvPr/>
            </p:nvSpPr>
            <p:spPr>
              <a:xfrm>
                <a:off x="2271285" y="4781876"/>
                <a:ext cx="1154363" cy="1097280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tx1"/>
                  </a:solidFill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CBA9595-A3A8-4373-AAD2-58D92D734E74}"/>
                  </a:ext>
                </a:extLst>
              </p:cNvPr>
              <p:cNvSpPr txBox="1"/>
              <p:nvPr/>
            </p:nvSpPr>
            <p:spPr>
              <a:xfrm>
                <a:off x="2316864" y="4980491"/>
                <a:ext cx="1007600" cy="75713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ĐỊA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DANH</a:t>
                </a:r>
                <a:endParaRPr lang="en-US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3D25AC-232D-49BF-8A89-7D1BA909ADC3}"/>
                </a:ext>
              </a:extLst>
            </p:cNvPr>
            <p:cNvSpPr txBox="1"/>
            <p:nvPr/>
          </p:nvSpPr>
          <p:spPr>
            <a:xfrm>
              <a:off x="3549047" y="4423934"/>
              <a:ext cx="731520" cy="4247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b="1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Po ...</a:t>
              </a:r>
              <a:endParaRPr lang="en-US" b="1"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52E448E-0723-499B-BAAF-335E312C9B0A}"/>
              </a:ext>
            </a:extLst>
          </p:cNvPr>
          <p:cNvGrpSpPr/>
          <p:nvPr/>
        </p:nvGrpSpPr>
        <p:grpSpPr>
          <a:xfrm>
            <a:off x="6171160" y="4077277"/>
            <a:ext cx="1728148" cy="1917509"/>
            <a:chOff x="4647160" y="4077276"/>
            <a:chExt cx="1728148" cy="191750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A6AD604-8C4C-405F-AAA4-A507F963BB7A}"/>
                </a:ext>
              </a:extLst>
            </p:cNvPr>
            <p:cNvGrpSpPr/>
            <p:nvPr/>
          </p:nvGrpSpPr>
          <p:grpSpPr>
            <a:xfrm flipH="1">
              <a:off x="4647160" y="4077276"/>
              <a:ext cx="907455" cy="1067694"/>
              <a:chOff x="3640671" y="3937837"/>
              <a:chExt cx="907455" cy="1067694"/>
            </a:xfrm>
            <a:grpFill/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BFB3A77-ABAA-41E3-B458-F7E99421313A}"/>
                  </a:ext>
                </a:extLst>
              </p:cNvPr>
              <p:cNvCxnSpPr/>
              <p:nvPr/>
            </p:nvCxnSpPr>
            <p:spPr>
              <a:xfrm flipH="1">
                <a:off x="4250072" y="3937837"/>
                <a:ext cx="298054" cy="397969"/>
              </a:xfrm>
              <a:prstGeom prst="straightConnector1">
                <a:avLst/>
              </a:prstGeom>
              <a:grpFill/>
              <a:ln w="57150">
                <a:solidFill>
                  <a:srgbClr val="FFC0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3176383-4883-4D1C-BEE1-11512141E895}"/>
                  </a:ext>
                </a:extLst>
              </p:cNvPr>
              <p:cNvCxnSpPr/>
              <p:nvPr/>
            </p:nvCxnSpPr>
            <p:spPr>
              <a:xfrm flipH="1">
                <a:off x="3748248" y="4607562"/>
                <a:ext cx="298054" cy="397969"/>
              </a:xfrm>
              <a:prstGeom prst="straightConnector1">
                <a:avLst/>
              </a:prstGeom>
              <a:grpFill/>
              <a:ln w="38100">
                <a:solidFill>
                  <a:srgbClr val="FFC0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6233B54-E5FE-4FB9-9ECB-C4E2EA030622}"/>
                  </a:ext>
                </a:extLst>
              </p:cNvPr>
              <p:cNvCxnSpPr/>
              <p:nvPr/>
            </p:nvCxnSpPr>
            <p:spPr>
              <a:xfrm>
                <a:off x="3640671" y="4612363"/>
                <a:ext cx="731520" cy="0"/>
              </a:xfrm>
              <a:prstGeom prst="straightConnector1">
                <a:avLst/>
              </a:prstGeom>
              <a:grpFill/>
              <a:ln w="25400">
                <a:solidFill>
                  <a:srgbClr val="FFC0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9FB2190-1C46-4139-B24F-A5A60BDD628B}"/>
                </a:ext>
              </a:extLst>
            </p:cNvPr>
            <p:cNvGrpSpPr/>
            <p:nvPr/>
          </p:nvGrpSpPr>
          <p:grpSpPr>
            <a:xfrm>
              <a:off x="5220945" y="4897505"/>
              <a:ext cx="1154363" cy="1097280"/>
              <a:chOff x="5423308" y="4753183"/>
              <a:chExt cx="1154363" cy="1097280"/>
            </a:xfrm>
            <a:grpFill/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45E5D4B-675C-41BA-8C84-84D2928D6A74}"/>
                  </a:ext>
                </a:extLst>
              </p:cNvPr>
              <p:cNvSpPr/>
              <p:nvPr/>
            </p:nvSpPr>
            <p:spPr>
              <a:xfrm>
                <a:off x="5423308" y="4753183"/>
                <a:ext cx="1154363" cy="1097280"/>
              </a:xfrm>
              <a:prstGeom prst="ellipse">
                <a:avLst/>
              </a:prstGeom>
              <a:grp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tx1"/>
                  </a:solidFill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F8CB901-4E25-475B-AC1E-8420BEB986C5}"/>
                  </a:ext>
                </a:extLst>
              </p:cNvPr>
              <p:cNvSpPr txBox="1"/>
              <p:nvPr/>
            </p:nvSpPr>
            <p:spPr>
              <a:xfrm>
                <a:off x="5500374" y="4932537"/>
                <a:ext cx="1016173" cy="75713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THẦN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b="1" dirty="0">
                    <a:latin typeface="+mj-lt"/>
                    <a:ea typeface="#9Slide02 Tieu de rat dai 01" panose="02000000000000000000" pitchFamily="2" charset="0"/>
                    <a:cs typeface="Calibri" panose="020F0502020204030204" pitchFamily="34" charset="0"/>
                  </a:rPr>
                  <a:t>THOẠI</a:t>
                </a:r>
                <a:endParaRPr lang="en-US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3D9522-D64F-4738-9C8A-6CE9C7F2C1F1}"/>
                </a:ext>
              </a:extLst>
            </p:cNvPr>
            <p:cNvSpPr txBox="1"/>
            <p:nvPr/>
          </p:nvSpPr>
          <p:spPr>
            <a:xfrm>
              <a:off x="4871434" y="4432726"/>
              <a:ext cx="664790" cy="7571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b="1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He ...</a:t>
              </a:r>
              <a:endParaRPr lang="en-US" b="1"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7E802D3-4899-47EA-9E2F-8C8A20B6AE83}"/>
              </a:ext>
            </a:extLst>
          </p:cNvPr>
          <p:cNvGrpSpPr/>
          <p:nvPr/>
        </p:nvGrpSpPr>
        <p:grpSpPr>
          <a:xfrm>
            <a:off x="5482260" y="3136992"/>
            <a:ext cx="1154363" cy="1097280"/>
            <a:chOff x="3958259" y="3136992"/>
            <a:chExt cx="1154363" cy="109728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6AA36F7-16A3-4979-82BB-32DF73F16D4F}"/>
                </a:ext>
              </a:extLst>
            </p:cNvPr>
            <p:cNvSpPr/>
            <p:nvPr/>
          </p:nvSpPr>
          <p:spPr>
            <a:xfrm>
              <a:off x="3958259" y="3136992"/>
              <a:ext cx="1154363" cy="1097280"/>
            </a:xfrm>
            <a:prstGeom prst="ellipse">
              <a:avLst/>
            </a:prstGeom>
            <a:grp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861C9D-D68F-43CA-9A8A-0874A3C3C6C1}"/>
                </a:ext>
              </a:extLst>
            </p:cNvPr>
            <p:cNvSpPr txBox="1"/>
            <p:nvPr/>
          </p:nvSpPr>
          <p:spPr>
            <a:xfrm>
              <a:off x="4116932" y="3292595"/>
              <a:ext cx="894299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TÊN</a:t>
              </a:r>
            </a:p>
            <a:p>
              <a:pPr algn="ctr"/>
              <a:r>
                <a:rPr lang="vi-VN" b="1" dirty="0">
                  <a:latin typeface="+mj-lt"/>
                  <a:ea typeface="#9Slide02 Tieu de rat dai 01" panose="02000000000000000000" pitchFamily="2" charset="0"/>
                  <a:cs typeface="Calibri" panose="020F0502020204030204" pitchFamily="34" charset="0"/>
                </a:rPr>
                <a:t>GỌI</a:t>
              </a:r>
              <a:endParaRPr lang="en-US" b="1" dirty="0">
                <a:latin typeface="+mj-lt"/>
                <a:ea typeface="#9Slide02 Tieu de rat dai 01" panose="02000000000000000000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102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C4FFA-1D78-4A6E-AE7D-4AFBB730BC72}"/>
              </a:ext>
            </a:extLst>
          </p:cNvPr>
          <p:cNvGrpSpPr/>
          <p:nvPr/>
        </p:nvGrpSpPr>
        <p:grpSpPr>
          <a:xfrm>
            <a:off x="2305692" y="143691"/>
            <a:ext cx="1961509" cy="2785292"/>
            <a:chOff x="230777" y="783544"/>
            <a:chExt cx="1961509" cy="24384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48F7661-FB01-4A44-ACE2-F21C4B366EC6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C3A7609C-478D-4FF0-9D7B-000326DB482F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2241" t="14366" r="-15313" b="31882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308A7C-BEE5-48FA-AA98-860A50060E0D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  Helium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282517-6074-4DC3-B191-C52881A39157}"/>
                </a:ext>
              </a:extLst>
            </p:cNvPr>
            <p:cNvSpPr txBox="1"/>
            <p:nvPr/>
          </p:nvSpPr>
          <p:spPr>
            <a:xfrm>
              <a:off x="230777" y="1654072"/>
              <a:ext cx="150430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6507E1-2DDF-4EF0-A959-997101ADC8B3}"/>
                </a:ext>
              </a:extLst>
            </p:cNvPr>
            <p:cNvSpPr txBox="1"/>
            <p:nvPr/>
          </p:nvSpPr>
          <p:spPr>
            <a:xfrm>
              <a:off x="430435" y="816928"/>
              <a:ext cx="990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DF2D68-7B29-489C-832D-B46C6C8B0521}"/>
              </a:ext>
            </a:extLst>
          </p:cNvPr>
          <p:cNvGrpSpPr/>
          <p:nvPr/>
        </p:nvGrpSpPr>
        <p:grpSpPr>
          <a:xfrm>
            <a:off x="5181600" y="381000"/>
            <a:ext cx="1828801" cy="2438400"/>
            <a:chOff x="363485" y="783544"/>
            <a:chExt cx="1828801" cy="24384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7A4B7E-872B-408C-B4FC-DFB8396BB064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81E80F6E-195E-4B06-ACA4-92C31D5299E0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34618" t="-35340" r="-69486" b="-16712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ED58C6C-F8A3-4DD9-AC48-06AAFCFF421C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Selenium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2CC94B-C594-40D6-98A2-9593F6D8E1FE}"/>
                </a:ext>
              </a:extLst>
            </p:cNvPr>
            <p:cNvSpPr txBox="1"/>
            <p:nvPr/>
          </p:nvSpPr>
          <p:spPr>
            <a:xfrm>
              <a:off x="412783" y="1585340"/>
              <a:ext cx="149593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Se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99936ED-F3D4-4F0D-8D3A-B16EA729A64C}"/>
                </a:ext>
              </a:extLst>
            </p:cNvPr>
            <p:cNvSpPr txBox="1"/>
            <p:nvPr/>
          </p:nvSpPr>
          <p:spPr>
            <a:xfrm>
              <a:off x="366053" y="816928"/>
              <a:ext cx="990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34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35FEBB0-469C-4073-9CAB-4FBC5095D4BA}"/>
              </a:ext>
            </a:extLst>
          </p:cNvPr>
          <p:cNvGrpSpPr/>
          <p:nvPr/>
        </p:nvGrpSpPr>
        <p:grpSpPr>
          <a:xfrm>
            <a:off x="7924800" y="414384"/>
            <a:ext cx="1828801" cy="2438400"/>
            <a:chOff x="363485" y="783544"/>
            <a:chExt cx="1828801" cy="24384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C4F4E68-DBB3-4BFB-A804-899C6E579AFD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EC92A45B-F7C8-4E87-A375-91BA5D5DA63C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4284" t="-54464" r="-67130" b="-21226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4533EA2-C1CA-44C1-A365-D428CC7E2BB2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 Uranium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2060B87-74CC-44E5-8DA9-3CCDFF09EC67}"/>
                </a:ext>
              </a:extLst>
            </p:cNvPr>
            <p:cNvSpPr txBox="1"/>
            <p:nvPr/>
          </p:nvSpPr>
          <p:spPr>
            <a:xfrm>
              <a:off x="405703" y="1524415"/>
              <a:ext cx="1191055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01FD3C-9AB5-4D45-8231-2B426ED5CFC1}"/>
                </a:ext>
              </a:extLst>
            </p:cNvPr>
            <p:cNvSpPr txBox="1"/>
            <p:nvPr/>
          </p:nvSpPr>
          <p:spPr>
            <a:xfrm>
              <a:off x="366053" y="816928"/>
              <a:ext cx="990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92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FDBB5D-5FE8-4FD3-9784-A3D3CDA5A3C3}"/>
              </a:ext>
            </a:extLst>
          </p:cNvPr>
          <p:cNvGrpSpPr/>
          <p:nvPr/>
        </p:nvGrpSpPr>
        <p:grpSpPr>
          <a:xfrm>
            <a:off x="3810000" y="3124200"/>
            <a:ext cx="1828801" cy="2438400"/>
            <a:chOff x="363485" y="783544"/>
            <a:chExt cx="1828801" cy="243840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E90E4E2-053E-412F-9BAF-15CF0372E68F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218C52D-804E-43CD-8637-85AAC88B8DD8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35372" t="5578" r="1302" b="46928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8471D8A-012F-4D6E-ADDD-A90919FBD5BA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Neptunium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37D6F7D-2D18-4771-BF20-7F768C3CD9BF}"/>
                </a:ext>
              </a:extLst>
            </p:cNvPr>
            <p:cNvSpPr txBox="1"/>
            <p:nvPr/>
          </p:nvSpPr>
          <p:spPr>
            <a:xfrm>
              <a:off x="450300" y="1369986"/>
              <a:ext cx="165517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Np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39F1588-0DD9-42AD-80D9-6899B6931987}"/>
                </a:ext>
              </a:extLst>
            </p:cNvPr>
            <p:cNvSpPr txBox="1"/>
            <p:nvPr/>
          </p:nvSpPr>
          <p:spPr>
            <a:xfrm>
              <a:off x="366053" y="816928"/>
              <a:ext cx="990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93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A9A623-64DE-4BD6-A8CC-99AC70EE7FD4}"/>
              </a:ext>
            </a:extLst>
          </p:cNvPr>
          <p:cNvGrpSpPr/>
          <p:nvPr/>
        </p:nvGrpSpPr>
        <p:grpSpPr>
          <a:xfrm>
            <a:off x="6553200" y="3124200"/>
            <a:ext cx="1828802" cy="2438400"/>
            <a:chOff x="363484" y="783544"/>
            <a:chExt cx="1828802" cy="2438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F74295F-2777-4207-A986-6DC80B9FF716}"/>
                </a:ext>
              </a:extLst>
            </p:cNvPr>
            <p:cNvGrpSpPr/>
            <p:nvPr/>
          </p:nvGrpSpPr>
          <p:grpSpPr>
            <a:xfrm>
              <a:off x="363485" y="783544"/>
              <a:ext cx="1828801" cy="2438400"/>
              <a:chOff x="363485" y="783544"/>
              <a:chExt cx="1828801" cy="2438400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735E9F0B-88D4-4A90-91A1-56F36B4C778A}"/>
                  </a:ext>
                </a:extLst>
              </p:cNvPr>
              <p:cNvSpPr/>
              <p:nvPr/>
            </p:nvSpPr>
            <p:spPr>
              <a:xfrm>
                <a:off x="363485" y="783544"/>
                <a:ext cx="1828800" cy="2438400"/>
              </a:xfrm>
              <a:prstGeom prst="roundRect">
                <a:avLst>
                  <a:gd name="adj" fmla="val 5473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38787" t="12150" r="19799" b="5679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440327F-FF69-4EDF-A239-483E1565EE28}"/>
                  </a:ext>
                </a:extLst>
              </p:cNvPr>
              <p:cNvSpPr txBox="1"/>
              <p:nvPr/>
            </p:nvSpPr>
            <p:spPr>
              <a:xfrm>
                <a:off x="363485" y="2720096"/>
                <a:ext cx="1828801" cy="501848"/>
              </a:xfrm>
              <a:prstGeom prst="roundRect">
                <a:avLst>
                  <a:gd name="adj" fmla="val 1478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ea typeface="#9Slide02 Tieu de dai" panose="02000000000000000000" pitchFamily="2" charset="0"/>
                    <a:cs typeface="Times New Roman" panose="02020603050405020304" pitchFamily="18" charset="0"/>
                  </a:rPr>
                  <a:t>  Plutonium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6C717B1-1DE5-4E47-84B7-F81AA94D8AB1}"/>
                </a:ext>
              </a:extLst>
            </p:cNvPr>
            <p:cNvSpPr txBox="1"/>
            <p:nvPr/>
          </p:nvSpPr>
          <p:spPr>
            <a:xfrm>
              <a:off x="363484" y="1280540"/>
              <a:ext cx="148513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Pu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3F772B-8A19-47BF-9138-45D4F1E98C31}"/>
                </a:ext>
              </a:extLst>
            </p:cNvPr>
            <p:cNvSpPr txBox="1"/>
            <p:nvPr/>
          </p:nvSpPr>
          <p:spPr>
            <a:xfrm>
              <a:off x="366053" y="816928"/>
              <a:ext cx="990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94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3F687F5-4624-43CE-AD32-829FA19F9A10}"/>
              </a:ext>
            </a:extLst>
          </p:cNvPr>
          <p:cNvSpPr txBox="1"/>
          <p:nvPr/>
        </p:nvSpPr>
        <p:spPr>
          <a:xfrm>
            <a:off x="1628776" y="5791201"/>
            <a:ext cx="8934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Helios là thần mặt trời, Selene là nữ thần mặt trăng, </a:t>
            </a:r>
          </a:p>
          <a:p>
            <a:pPr algn="ctr"/>
            <a:r>
              <a:rPr lang="vi-VN" sz="24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Uranus là thần bầu trời, Neptune là thần biển, Pluto là thần địa ngục</a:t>
            </a:r>
          </a:p>
        </p:txBody>
      </p:sp>
    </p:spTree>
    <p:extLst>
      <p:ext uri="{BB962C8B-B14F-4D97-AF65-F5344CB8AC3E}">
        <p14:creationId xmlns:p14="http://schemas.microsoft.com/office/powerpoint/2010/main" val="2331022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35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 </a:t>
            </a:r>
            <a:r>
              <a:rPr lang="en-US" sz="36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1</a:t>
            </a:r>
            <a:r>
              <a:rPr lang="en-US" sz="36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Nguyên</a:t>
            </a:r>
            <a:r>
              <a:rPr lang="en-US" sz="36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tử</a:t>
            </a:r>
            <a:r>
              <a:rPr lang="en-US" sz="36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carbon </a:t>
            </a:r>
            <a:r>
              <a:rPr lang="en-US" sz="36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bao</a:t>
            </a:r>
            <a:r>
              <a:rPr lang="en-US" sz="36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proton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784099"/>
            <a:ext cx="10137883" cy="9950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" marR="30479" algn="just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A. </a:t>
            </a:r>
            <a:r>
              <a:rPr lang="en-US" sz="3200" dirty="0" smtClean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6</a:t>
            </a:r>
            <a:endParaRPr lang="en-US" sz="3200" dirty="0">
              <a:solidFill>
                <a:prstClr val="white"/>
              </a:solidFill>
              <a:latin typeface="Times New Roman Bold" panose="02020803070505020304" pitchFamily="18" charset="0"/>
              <a:ea typeface="Calibri" panose="020F0502020204030204" pitchFamily="34" charset="0"/>
              <a:cs typeface="Times New Roman Bold" panose="020208030705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20" y="2916795"/>
            <a:ext cx="101378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" marR="30479" algn="just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B. </a:t>
            </a:r>
            <a:r>
              <a:rPr lang="en-US" sz="3200" dirty="0" smtClean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3</a:t>
            </a:r>
            <a:endParaRPr lang="en-US" sz="3200" dirty="0">
              <a:solidFill>
                <a:prstClr val="white"/>
              </a:solidFill>
              <a:latin typeface="Times New Roman Bold" panose="02020803070505020304" pitchFamily="18" charset="0"/>
              <a:ea typeface="Calibri" panose="020F0502020204030204" pitchFamily="34" charset="0"/>
              <a:cs typeface="Times New Roman Bold" panose="020208030705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846691"/>
            <a:ext cx="10137883" cy="11235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C. </a:t>
            </a:r>
            <a:r>
              <a:rPr lang="en-US" sz="3200" dirty="0" smtClean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8</a:t>
            </a: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41625" y="5078811"/>
            <a:ext cx="1020647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" marR="30479" algn="just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D. </a:t>
            </a:r>
            <a:r>
              <a:rPr lang="en-US" sz="3200" dirty="0" smtClean="0">
                <a:solidFill>
                  <a:srgbClr val="000000"/>
                </a:solidFill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5</a:t>
            </a:r>
            <a:endParaRPr lang="en-US" sz="3200" dirty="0">
              <a:solidFill>
                <a:prstClr val="white"/>
              </a:solidFill>
              <a:latin typeface="Times New Roman Bold" panose="02020803070505020304" pitchFamily="18" charset="0"/>
              <a:ea typeface="Calibri" panose="020F0502020204030204" pitchFamily="34" charset="0"/>
              <a:cs typeface="Times New Roman Bold" panose="020208030705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97233" y="206497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87473" y="407119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22" y="5155812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2" y="2948604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252812" y="570648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u="sng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  <a:hlinkClick r:id="rId15" action="ppaction://hlinksldjump"/>
              </a:rPr>
              <a:t>QUAY VỀ</a:t>
            </a:r>
            <a:endParaRPr lang="vi-VN" sz="2400" u="sng" dirty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09287" y="1372381"/>
            <a:ext cx="11377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1260648" y="381639"/>
            <a:ext cx="13699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44;p40">
            <a:extLst>
              <a:ext uri="{FF2B5EF4-FFF2-40B4-BE49-F238E27FC236}">
                <a16:creationId xmlns:a16="http://schemas.microsoft.com/office/drawing/2014/main" id="{18B0115C-A1BE-4A1A-A59A-7AF0574CE4D3}"/>
              </a:ext>
            </a:extLst>
          </p:cNvPr>
          <p:cNvSpPr/>
          <p:nvPr/>
        </p:nvSpPr>
        <p:spPr>
          <a:xfrm>
            <a:off x="509288" y="2301568"/>
            <a:ext cx="11682712" cy="973169"/>
          </a:xfrm>
          <a:prstGeom prst="roundRect">
            <a:avLst>
              <a:gd name="adj" fmla="val 1139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</a:pP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- </a:t>
            </a:r>
            <a:r>
              <a:rPr lang="vi-VN" sz="2800" b="1" dirty="0" smtClean="0">
                <a:latin typeface="Times New Roman (Headings)"/>
                <a:ea typeface="#9Slide02 Tieu de dai" panose="02000000000000000000" pitchFamily="2" charset="0"/>
              </a:rPr>
              <a:t>T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ên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gọi</a:t>
            </a:r>
            <a:r>
              <a:rPr lang="vi-VN" sz="2800" b="1" dirty="0" smtClean="0">
                <a:latin typeface="Times New Roman (Headings)"/>
                <a:ea typeface="#9Slide02 Tieu de dai" panose="02000000000000000000" pitchFamily="2" charset="0"/>
              </a:rPr>
              <a:t> của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các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nguyên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tố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được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đặt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theo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nhiều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cách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khác</a:t>
            </a:r>
            <a:r>
              <a:rPr lang="en-US" sz="2800" b="1" dirty="0" smtClean="0">
                <a:latin typeface="Times New Roman (Headings)"/>
                <a:ea typeface="#9Slide02 Tieu de dai" panose="02000000000000000000" pitchFamily="2" charset="0"/>
              </a:rPr>
              <a:t> </a:t>
            </a:r>
            <a:r>
              <a:rPr lang="en-US" sz="2800" b="1" dirty="0" err="1" smtClean="0">
                <a:latin typeface="Times New Roman (Headings)"/>
                <a:ea typeface="#9Slide02 Tieu de dai" panose="02000000000000000000" pitchFamily="2" charset="0"/>
              </a:rPr>
              <a:t>nhau</a:t>
            </a:r>
            <a:endParaRPr lang="vi-VN" sz="2800" b="1" dirty="0">
              <a:latin typeface="Times New Roman (Headings)"/>
              <a:ea typeface="#9Slide02 Tieu de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ÊN CÁC NGUYÊN TỐ HÓA HỌC THEO DANH PHÁP IUPAC - CÔ PHAN THẢO [27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5953125" cy="65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6400936" y="714375"/>
            <a:ext cx="510744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IUPAC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vi-VN" alt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4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09286" y="1518585"/>
            <a:ext cx="11377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1260648" y="603708"/>
            <a:ext cx="13699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44;p40">
            <a:extLst>
              <a:ext uri="{FF2B5EF4-FFF2-40B4-BE49-F238E27FC236}">
                <a16:creationId xmlns:a16="http://schemas.microsoft.com/office/drawing/2014/main" id="{18B0115C-A1BE-4A1A-A59A-7AF0574CE4D3}"/>
              </a:ext>
            </a:extLst>
          </p:cNvPr>
          <p:cNvSpPr/>
          <p:nvPr/>
        </p:nvSpPr>
        <p:spPr>
          <a:xfrm>
            <a:off x="339552" y="2863270"/>
            <a:ext cx="11717465" cy="973169"/>
          </a:xfrm>
          <a:prstGeom prst="roundRect">
            <a:avLst>
              <a:gd name="adj" fmla="val 1139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r>
              <a:rPr lang="vi-VN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vi-VN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của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nay,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IUPAC.</a:t>
            </a:r>
            <a:endParaRPr lang="vi-VN" sz="3200" b="1" dirty="0"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Sample Pictures\Captur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" y="0"/>
            <a:ext cx="122484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be 2"/>
          <p:cNvSpPr/>
          <p:nvPr/>
        </p:nvSpPr>
        <p:spPr>
          <a:xfrm>
            <a:off x="2738438" y="1428751"/>
            <a:ext cx="2857500" cy="2714625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4" name="Cube 3"/>
          <p:cNvSpPr/>
          <p:nvPr/>
        </p:nvSpPr>
        <p:spPr>
          <a:xfrm>
            <a:off x="6881813" y="1428751"/>
            <a:ext cx="2857500" cy="2714625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9876" y="2000250"/>
            <a:ext cx="2143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FF0000"/>
                </a:solidFill>
              </a:rPr>
              <a:t>Cl</a:t>
            </a:r>
            <a:r>
              <a:rPr lang="en-US" altLang="en-US" sz="4000" b="1">
                <a:solidFill>
                  <a:srgbClr val="FF0000"/>
                </a:solidFill>
              </a:rPr>
              <a:t>orine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Cl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81814" y="2071689"/>
            <a:ext cx="21431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chemeClr val="bg1"/>
                </a:solidFill>
              </a:rPr>
              <a:t>C</a:t>
            </a:r>
            <a:r>
              <a:rPr lang="en-US" altLang="en-US" sz="4000" b="1">
                <a:solidFill>
                  <a:schemeClr val="bg1"/>
                </a:solidFill>
              </a:rPr>
              <a:t>arbon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C</a:t>
            </a:r>
            <a:endParaRPr lang="vi-VN" altLang="en-US" sz="4000" b="1">
              <a:solidFill>
                <a:schemeClr val="bg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381375" y="4572000"/>
            <a:ext cx="6000750" cy="1500188"/>
          </a:xfrm>
          <a:prstGeom prst="cloudCallout">
            <a:avLst>
              <a:gd name="adj1" fmla="val -20662"/>
              <a:gd name="adj2" fmla="val -92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0" y="4857750"/>
            <a:ext cx="5143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Nhận xét cách viết kí hiệu của nguyên tố hóa học?</a:t>
            </a:r>
          </a:p>
        </p:txBody>
      </p:sp>
    </p:spTree>
    <p:extLst>
      <p:ext uri="{BB962C8B-B14F-4D97-AF65-F5344CB8AC3E}">
        <p14:creationId xmlns:p14="http://schemas.microsoft.com/office/powerpoint/2010/main" val="668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09286" y="1518585"/>
            <a:ext cx="11377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1260648" y="603708"/>
            <a:ext cx="13699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44;p40">
            <a:extLst>
              <a:ext uri="{FF2B5EF4-FFF2-40B4-BE49-F238E27FC236}">
                <a16:creationId xmlns:a16="http://schemas.microsoft.com/office/drawing/2014/main" id="{18B0115C-A1BE-4A1A-A59A-7AF0574CE4D3}"/>
              </a:ext>
            </a:extLst>
          </p:cNvPr>
          <p:cNvSpPr/>
          <p:nvPr/>
        </p:nvSpPr>
        <p:spPr>
          <a:xfrm>
            <a:off x="339552" y="3337832"/>
            <a:ext cx="11717465" cy="3676426"/>
          </a:xfrm>
          <a:prstGeom prst="roundRect">
            <a:avLst>
              <a:gd name="adj" fmla="val 1139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r>
              <a:rPr lang="vi-VN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vi-VN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của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nay,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IUPAC</a:t>
            </a:r>
            <a:r>
              <a:rPr lang="en-US" sz="3200" b="1" dirty="0" smtClean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r>
              <a:rPr lang="de-DE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Kí hiệu hóa học gồm một hoặc hai chữ cái có trong tên gọi của nguyên tố, trong đó chữ cái đầu được viết ở dạng chữ in hoa và chữ cái sau viết thường. </a:t>
            </a:r>
            <a:endParaRPr lang="en-US" sz="3200" dirty="0" smtClean="0"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endParaRPr lang="en-US" sz="3200" b="1" dirty="0" smtClean="0"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Clr>
                <a:srgbClr val="44546A"/>
              </a:buClr>
              <a:buSzPts val="3080"/>
              <a:buFontTx/>
              <a:buChar char="-"/>
            </a:pPr>
            <a:endParaRPr lang="vi-VN" sz="3200" b="1" dirty="0"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5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rames PPT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4" descr="7B"/>
          <p:cNvSpPr>
            <a:spLocks noChangeArrowheads="1" noChangeShapeType="1" noTextEdit="1"/>
          </p:cNvSpPr>
          <p:nvPr/>
        </p:nvSpPr>
        <p:spPr bwMode="auto">
          <a:xfrm>
            <a:off x="2667000" y="499005"/>
            <a:ext cx="70104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vi-VN" sz="3600" u="sng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al"/>
              </a:rPr>
              <a:t>TRÒ CHƠI</a:t>
            </a:r>
            <a:endParaRPr lang="en-US" sz="3600" u="sng" dirty="0">
              <a:blipFill dpi="0" rotWithShape="0">
                <a:blip r:embed="rId3"/>
                <a:srcRect/>
                <a:stretch>
                  <a:fillRect/>
                </a:stretch>
              </a:blipFill>
              <a:latin typeface="Arial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22" y="22225"/>
            <a:ext cx="1930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2977" y="4382911"/>
            <a:ext cx="85005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>
                <a:solidFill>
                  <a:srgbClr val="FF0000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“AI NHANH AI ĐÚNG”</a:t>
            </a:r>
          </a:p>
        </p:txBody>
      </p:sp>
    </p:spTree>
    <p:extLst>
      <p:ext uri="{BB962C8B-B14F-4D97-AF65-F5344CB8AC3E}">
        <p14:creationId xmlns:p14="http://schemas.microsoft.com/office/powerpoint/2010/main" val="333413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3ECD2D-D9C1-48DD-9B1B-E56F8D3D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i="1" u="sng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LƯỢC VỀ BẢNG TUẦN HOÀN CÁC NGUYÊN TỐ HÓA HỌC</a:t>
            </a:r>
            <a:endParaRPr lang="vi-VN" sz="6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361245"/>
            <a:ext cx="11713633" cy="6524859"/>
          </a:xfrm>
          <a:prstGeom prst="rect">
            <a:avLst/>
          </a:prstGeom>
          <a:solidFill>
            <a:srgbClr val="FEF1C7"/>
          </a:solidFill>
          <a:ln>
            <a:noFill/>
          </a:ln>
          <a:extLst/>
        </p:spPr>
        <p:txBody>
          <a:bodyPr lIns="121917" tIns="60958" rIns="121917" bIns="60958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Hình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thức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: </a:t>
            </a:r>
            <a:r>
              <a:rPr lang="en-US" sz="3200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Hoạt</a:t>
            </a:r>
            <a:r>
              <a:rPr lang="en-US" sz="32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động</a:t>
            </a:r>
            <a:r>
              <a:rPr lang="en-US" sz="32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NHÓM BÀN (4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người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)</a:t>
            </a:r>
            <a:endParaRPr lang="en-US" sz="3200" dirty="0"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>
              <a:buFontTx/>
              <a:buChar char="-"/>
            </a:pP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Thời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gian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: </a:t>
            </a:r>
            <a:r>
              <a:rPr lang="en-US" sz="32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3 </a:t>
            </a:r>
            <a:r>
              <a:rPr lang="en-US" sz="3200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phút</a:t>
            </a:r>
            <a:endParaRPr lang="en-US" sz="3200" dirty="0"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>
              <a:buFontTx/>
              <a:buChar char="-"/>
            </a:pP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Nhiệm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vụ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: </a:t>
            </a:r>
            <a:endParaRPr lang="en-US" sz="3200" b="1" dirty="0" smtClean="0"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 marL="0" indent="0"/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+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Sử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dụng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điện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thoại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thông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minh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hoặc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máy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tính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truy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cập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vào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đường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link: 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  <a:hlinkClick r:id="rId2"/>
              </a:rPr>
              <a:t>https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  <a:hlinkClick r:id="rId2"/>
              </a:rPr>
              <a:t>://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  <a:hlinkClick r:id="rId2"/>
              </a:rPr>
              <a:t>wordwall.net/vi/resource/60145692/c%c3%a1c-nguy%c3%aan-t%e1%bb%91-ho%c3%a1-h%e1%bb%8dc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.</a:t>
            </a:r>
          </a:p>
          <a:p>
            <a:pPr marL="0" indent="0"/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+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Luật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chơi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: TÌM ĐÁP ÁN PHÙ HỢP CÁC NGUYÊN TỐ HÓA HỌC (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Chọn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kí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hiệu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hóa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học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tương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ứng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với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tên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nguyên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tố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hoặc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ngược</a:t>
            </a:r>
            <a:r>
              <a:rPr lang="en-US" sz="3200" b="1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lại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Sản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phẩm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: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Kết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quả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sắp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xếp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trên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bảng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xếp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hạng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Kết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quả</a:t>
            </a:r>
            <a:r>
              <a:rPr lang="en-US" sz="3200" b="1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: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Nhóm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nào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đứng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đầu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bảng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xếp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hạng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,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mỗi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thành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viên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sẽ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được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10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điểm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,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đứng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thứ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2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được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9,5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điểm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,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thứ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3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được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9 </a:t>
            </a:r>
            <a:r>
              <a:rPr lang="en-US" sz="32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điểm</a:t>
            </a:r>
            <a:r>
              <a:rPr lang="en-US" sz="32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.</a:t>
            </a:r>
            <a:endParaRPr lang="en-US" sz="3200" dirty="0"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pic>
        <p:nvPicPr>
          <p:cNvPr id="8" name="Countdown 3 minutes-Nho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79" y="603082"/>
            <a:ext cx="1879393" cy="8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2D0171C-AFB1-4C63-A875-7540EFF5CF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3869" y="62064"/>
          <a:ext cx="10825620" cy="6871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405">
                  <a:extLst>
                    <a:ext uri="{9D8B030D-6E8A-4147-A177-3AD203B41FA5}">
                      <a16:colId xmlns:a16="http://schemas.microsoft.com/office/drawing/2014/main" val="714360490"/>
                    </a:ext>
                  </a:extLst>
                </a:gridCol>
                <a:gridCol w="2706405">
                  <a:extLst>
                    <a:ext uri="{9D8B030D-6E8A-4147-A177-3AD203B41FA5}">
                      <a16:colId xmlns:a16="http://schemas.microsoft.com/office/drawing/2014/main" val="3299953385"/>
                    </a:ext>
                  </a:extLst>
                </a:gridCol>
                <a:gridCol w="2706405">
                  <a:extLst>
                    <a:ext uri="{9D8B030D-6E8A-4147-A177-3AD203B41FA5}">
                      <a16:colId xmlns:a16="http://schemas.microsoft.com/office/drawing/2014/main" val="3474720669"/>
                    </a:ext>
                  </a:extLst>
                </a:gridCol>
                <a:gridCol w="2706405">
                  <a:extLst>
                    <a:ext uri="{9D8B030D-6E8A-4147-A177-3AD203B41FA5}">
                      <a16:colId xmlns:a16="http://schemas.microsoft.com/office/drawing/2014/main" val="1485057697"/>
                    </a:ext>
                  </a:extLst>
                </a:gridCol>
              </a:tblGrid>
              <a:tr h="576485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SỐ HIỆU NGUYÊN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TỬ (Z)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Tieu de rat dai 01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TÊN NGUYÊN TỐ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HÓA HỌC (IUPAC)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  <a:ea typeface="#9Slide02 Tieu de rat dai 01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KÍ HIỆU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HÓA HỌC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  <a:ea typeface="#9Slide02 Tieu de rat dai 01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KHỐI LƯỢNG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latin typeface="+mj-lt"/>
                          <a:ea typeface="#9Slide02 Tieu de rat dai 01" panose="02000000000000000000" pitchFamily="2" charset="0"/>
                          <a:cs typeface="Times New Roman Bold" panose="02020803070505020304" pitchFamily="18" charset="0"/>
                        </a:rPr>
                        <a:t>NGUYÊN TỬ (amu)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  <a:ea typeface="#9Slide02 Tieu de rat dai 01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119330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Hydrogen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H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57402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Helium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He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4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879774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Lithium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Li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7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59979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4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Beryllium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Be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9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10606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5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Boron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B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11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6735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6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Carbon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C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12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864232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7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Nitrogen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14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0913580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8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Oxygen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O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16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19532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9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Flourine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F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19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12456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Neon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Ne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931775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Sodium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 smtClean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Na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747140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12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Magnesium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Mg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24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203606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13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Aluminium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Al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27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47012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14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Silicon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Si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28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511073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15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Phosphorus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P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31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614779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16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Sulfur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S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32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872090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17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Chlorine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Cl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35,5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587050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18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Argon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Ar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40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916431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19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Potassium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 smtClean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K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39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60441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20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Calcium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Ca</a:t>
                      </a:r>
                      <a:endParaRPr lang="en-US" sz="1400" b="1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chemeClr val="tx1"/>
                          </a:solidFill>
                          <a:latin typeface="+mj-lt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40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37008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63869" y="3463725"/>
          <a:ext cx="10825620" cy="33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405">
                  <a:extLst>
                    <a:ext uri="{9D8B030D-6E8A-4147-A177-3AD203B41FA5}">
                      <a16:colId xmlns:a16="http://schemas.microsoft.com/office/drawing/2014/main" val="466327574"/>
                    </a:ext>
                  </a:extLst>
                </a:gridCol>
                <a:gridCol w="2706405">
                  <a:extLst>
                    <a:ext uri="{9D8B030D-6E8A-4147-A177-3AD203B41FA5}">
                      <a16:colId xmlns:a16="http://schemas.microsoft.com/office/drawing/2014/main" val="624729697"/>
                    </a:ext>
                  </a:extLst>
                </a:gridCol>
                <a:gridCol w="2706405">
                  <a:extLst>
                    <a:ext uri="{9D8B030D-6E8A-4147-A177-3AD203B41FA5}">
                      <a16:colId xmlns:a16="http://schemas.microsoft.com/office/drawing/2014/main" val="3408607050"/>
                    </a:ext>
                  </a:extLst>
                </a:gridCol>
                <a:gridCol w="2706405">
                  <a:extLst>
                    <a:ext uri="{9D8B030D-6E8A-4147-A177-3AD203B41FA5}">
                      <a16:colId xmlns:a16="http://schemas.microsoft.com/office/drawing/2014/main" val="2149830021"/>
                    </a:ext>
                  </a:extLst>
                </a:gridCol>
              </a:tblGrid>
              <a:tr h="286474">
                <a:tc>
                  <a:txBody>
                    <a:bodyPr/>
                    <a:lstStyle/>
                    <a:p>
                      <a:pPr algn="ctr"/>
                      <a:r>
                        <a:rPr lang="vi-VN" sz="1600" b="1" dirty="0">
                          <a:solidFill>
                            <a:srgbClr val="FF0000"/>
                          </a:solidFill>
                          <a:latin typeface="Times New Roman Bold" panose="02020803070505020304" pitchFamily="18" charset="0"/>
                          <a:ea typeface="#9Slide02 Noi dung rat dai" panose="02000000000000000000" pitchFamily="2" charset="0"/>
                          <a:cs typeface="Times New Roman Bold" panose="02020803070505020304" pitchFamily="18" charset="0"/>
                        </a:rPr>
                        <a:t>10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 Bold" panose="02020803070505020304" pitchFamily="18" charset="0"/>
                        <a:ea typeface="#9Slide02 Noi dung rat dai" panose="02000000000000000000" pitchFamily="2" charset="0"/>
                        <a:cs typeface="Times New Roman Bold" panose="020208030705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FF0000"/>
                          </a:solidFill>
                          <a:latin typeface="Times Neue Roman Bold"/>
                          <a:ea typeface="#9Slide02 Noi dung rat dai" panose="02000000000000000000" pitchFamily="2" charset="0"/>
                        </a:rPr>
                        <a:t>Neon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ue Roman Bold"/>
                        <a:ea typeface="#9Slide02 Noi dung rat dai" panose="02000000000000000000" pitchFamily="2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FF0000"/>
                          </a:solidFill>
                          <a:latin typeface="Times Neue Roman Bold"/>
                          <a:ea typeface="#9Slide02 Noi dung rat dai" panose="02000000000000000000" pitchFamily="2" charset="0"/>
                        </a:rPr>
                        <a:t>Ne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ue Roman Bold"/>
                        <a:ea typeface="#9Slide02 Noi dung rat dai" panose="02000000000000000000" pitchFamily="2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FF0000"/>
                          </a:solidFill>
                          <a:latin typeface="Times Neue Roman Bold"/>
                          <a:ea typeface="#9Slide02 Noi dung rat dai" panose="02000000000000000000" pitchFamily="2" charset="0"/>
                        </a:rPr>
                        <a:t>20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ue Roman Bold"/>
                        <a:ea typeface="#9Slide02 Noi dung rat dai" panose="02000000000000000000" pitchFamily="2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79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325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ếu có bàn tay dạng Hỏa thì nhất định bạn có thể trở thành lãnh đạ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5"/>
            <a:ext cx="1402292" cy="16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772356"/>
            <a:ext cx="12192000" cy="5085644"/>
          </a:xfrm>
          <a:prstGeom prst="rect">
            <a:avLst/>
          </a:prstGeom>
          <a:solidFill>
            <a:srgbClr val="FEF1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Chia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lớp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.</a:t>
            </a:r>
            <a:endParaRPr lang="en-US" sz="2800" dirty="0" smtClean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Nội</a:t>
            </a:r>
            <a:r>
              <a:rPr lang="en-US" sz="28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dung: </a:t>
            </a:r>
          </a:p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quanh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ta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nêu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ứng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chính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nguyên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tố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: do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chọn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Đánh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giá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: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Đánh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giá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chéo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Đánh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giá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iêu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: (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phiếu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đánh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hoạt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).</a:t>
            </a: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2292" y="654756"/>
            <a:ext cx="3589866" cy="982132"/>
          </a:xfrm>
          <a:prstGeom prst="rect">
            <a:avLst/>
          </a:prstGeom>
          <a:solidFill>
            <a:srgbClr val="FEF1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ue Roman Bold"/>
              </a:rPr>
              <a:t>NHIỆM VỤ VỀ NHÀ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ue Roman Bold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ue Roman Bold"/>
              </a:rPr>
              <a:t>Báo</a:t>
            </a:r>
            <a:r>
              <a:rPr lang="en-US" sz="2800" dirty="0" smtClean="0">
                <a:solidFill>
                  <a:srgbClr val="FF0000"/>
                </a:solidFill>
                <a:latin typeface="Times Neue Roman Bol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ue Roman Bold"/>
              </a:rPr>
              <a:t>cáo</a:t>
            </a:r>
            <a:r>
              <a:rPr lang="en-US" sz="2800" dirty="0" smtClean="0">
                <a:solidFill>
                  <a:srgbClr val="FF0000"/>
                </a:solidFill>
                <a:latin typeface="Times Neue Roman Bol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ue Roman Bold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ue Roman Bol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ue Roman Bold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ue Roman Bold"/>
              </a:rPr>
              <a:t>)</a:t>
            </a:r>
            <a:endParaRPr lang="en-US" sz="2800" dirty="0">
              <a:solidFill>
                <a:srgbClr val="FF0000"/>
              </a:solidFill>
              <a:latin typeface="Times Neue Roman Bold"/>
            </a:endParaRPr>
          </a:p>
        </p:txBody>
      </p:sp>
    </p:spTree>
    <p:extLst>
      <p:ext uri="{BB962C8B-B14F-4D97-AF65-F5344CB8AC3E}">
        <p14:creationId xmlns:p14="http://schemas.microsoft.com/office/powerpoint/2010/main" val="13545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788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: 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Chất</a:t>
            </a:r>
            <a:r>
              <a:rPr lang="en-US" sz="3200" b="1" dirty="0" smtClean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hô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Nitrogen</a:t>
            </a: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21" y="281986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Oxygen</a:t>
            </a: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2366" y="366239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Hydrogen</a:t>
            </a: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07046" y="45158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</a:rPr>
              <a:t>Helium</a:t>
            </a:r>
            <a:endParaRPr lang="vi-VN" sz="3200" dirty="0">
              <a:solidFill>
                <a:prstClr val="black"/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3824" y="374915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25" y="4598459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06" y="2860856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103688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 Bold" panose="02020803070505020304" pitchFamily="18" charset="0"/>
                <a:cs typeface="Times New Roman Bold" panose="02020803070505020304" pitchFamily="18" charset="0"/>
                <a:hlinkClick r:id="rId15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0213" y="307220"/>
            <a:ext cx="1035934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PHIẾU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Bold" panose="02020803070505020304" pitchFamily="18" charset="0"/>
                <a:ea typeface="Times New Roman" panose="02020603050405020304" pitchFamily="18" charset="0"/>
                <a:cs typeface="Times New Roman Bold" panose="02020803070505020304" pitchFamily="18" charset="0"/>
              </a:rPr>
              <a:t> ĐÁNH GIÁ HOẠT ĐỘNG NHÓM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907385"/>
          <a:ext cx="12095545" cy="57190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40616">
                  <a:extLst>
                    <a:ext uri="{9D8B030D-6E8A-4147-A177-3AD203B41FA5}">
                      <a16:colId xmlns:a16="http://schemas.microsoft.com/office/drawing/2014/main" val="394693236"/>
                    </a:ext>
                  </a:extLst>
                </a:gridCol>
                <a:gridCol w="1837298">
                  <a:extLst>
                    <a:ext uri="{9D8B030D-6E8A-4147-A177-3AD203B41FA5}">
                      <a16:colId xmlns:a16="http://schemas.microsoft.com/office/drawing/2014/main" val="71668305"/>
                    </a:ext>
                  </a:extLst>
                </a:gridCol>
                <a:gridCol w="2144283">
                  <a:extLst>
                    <a:ext uri="{9D8B030D-6E8A-4147-A177-3AD203B41FA5}">
                      <a16:colId xmlns:a16="http://schemas.microsoft.com/office/drawing/2014/main" val="4191815339"/>
                    </a:ext>
                  </a:extLst>
                </a:gridCol>
                <a:gridCol w="1851950">
                  <a:extLst>
                    <a:ext uri="{9D8B030D-6E8A-4147-A177-3AD203B41FA5}">
                      <a16:colId xmlns:a16="http://schemas.microsoft.com/office/drawing/2014/main" val="3437858387"/>
                    </a:ext>
                  </a:extLst>
                </a:gridCol>
                <a:gridCol w="1921398">
                  <a:extLst>
                    <a:ext uri="{9D8B030D-6E8A-4147-A177-3AD203B41FA5}">
                      <a16:colId xmlns:a16="http://schemas.microsoft.com/office/drawing/2014/main" val="942361900"/>
                    </a:ext>
                  </a:extLst>
                </a:gridCol>
              </a:tblGrid>
              <a:tr h="5510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TIÊU CHÍ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ĐIỂM TỐI ĐA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đạt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LÝ DO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TRỪ ĐIỂM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369855"/>
                  </a:ext>
                </a:extLst>
              </a:tr>
              <a:tr h="2412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Nhóm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2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099911"/>
                  </a:ext>
                </a:extLst>
              </a:tr>
              <a:tr h="772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1) Ý thức tổ chức kỉ luật và thực hiện nhiệm vụ.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759501"/>
                  </a:ext>
                </a:extLst>
              </a:tr>
              <a:tr h="7745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2)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dung: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khoa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học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041009"/>
                  </a:ext>
                </a:extLst>
              </a:tr>
              <a:tr h="11714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3)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tin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tạo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130811"/>
                  </a:ext>
                </a:extLst>
              </a:tr>
              <a:tr h="3733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4) Chuẩn bị sản phẩm báo cáo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049172"/>
                  </a:ext>
                </a:extLst>
              </a:tr>
              <a:tr h="490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5)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bày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đa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: 5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691962"/>
                  </a:ext>
                </a:extLst>
              </a:tr>
              <a:tr h="6021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 Bold" panose="02020803070505020304" pitchFamily="18" charset="0"/>
                          <a:cs typeface="Times New Roman Bold" panose="02020803070505020304" pitchFamily="18" charset="0"/>
                        </a:rPr>
                        <a:t>10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ea typeface="Calibri" panose="020F0502020204030204" pitchFamily="34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 Bold" panose="02020803070505020304" pitchFamily="18" charset="0"/>
                        <a:cs typeface="Times New Roman Bold" panose="020208030705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02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Hình 3.2, cho biết nguyên tố nào chiếm hàm lượng cao nhất trong vỏ Trái  Đ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9" y="112889"/>
            <a:ext cx="12067822" cy="674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632178" y="360721"/>
            <a:ext cx="11108266" cy="6286500"/>
            <a:chOff x="285720" y="0"/>
            <a:chExt cx="8858280" cy="6286520"/>
          </a:xfrm>
        </p:grpSpPr>
        <p:pic>
          <p:nvPicPr>
            <p:cNvPr id="24579" name="Picture 2" descr="C:\Users\Public\Pictures\Sample Pictures\Capture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85728"/>
              <a:ext cx="8572560" cy="600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Box 2"/>
            <p:cNvSpPr txBox="1">
              <a:spLocks noChangeArrowheads="1"/>
            </p:cNvSpPr>
            <p:nvPr/>
          </p:nvSpPr>
          <p:spPr bwMode="auto">
            <a:xfrm>
              <a:off x="7786710" y="0"/>
              <a:ext cx="135729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5958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ành phần cơ thể người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ash card là gì">
            <a:extLst>
              <a:ext uri="{FF2B5EF4-FFF2-40B4-BE49-F238E27FC236}">
                <a16:creationId xmlns:a16="http://schemas.microsoft.com/office/drawing/2014/main" id="{D70A33F6-CFBA-6929-93EA-F8EA47F9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9" y="4325810"/>
            <a:ext cx="3077894" cy="2666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898" y="2683961"/>
            <a:ext cx="6137344" cy="2254496"/>
          </a:xfrm>
        </p:spPr>
        <p:txBody>
          <a:bodyPr>
            <a:normAutofit/>
          </a:bodyPr>
          <a:lstStyle/>
          <a:p>
            <a:pPr algn="ctr"/>
            <a:r>
              <a:rPr lang="en-US" sz="3000" b="1" cap="none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FLASHCARD TỰ HỌC – TÊN GỌI, KÍ HIỆU HÓA HỌC VÀ KHỐI LƯỢNG NGUYÊN TỬ CỦA 20 NGUYÊN TỐ ĐẦU TIÊN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0CA5D-7584-0759-EA95-D576D07E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04" y="836551"/>
            <a:ext cx="3324388" cy="216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14C26-4CD1-A36D-323A-E903AB9D2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950" y="900682"/>
            <a:ext cx="5244581" cy="209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92923-8F0A-B40E-5F53-794ACD52A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300" y="3583940"/>
            <a:ext cx="3288128" cy="328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51A8B-191B-7BE7-D58F-B2F80A4A6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667" y="4659762"/>
            <a:ext cx="4199465" cy="217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526FE7E9-C69C-48B1-B1E1-F3069B964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44" y="-303788"/>
            <a:ext cx="5632797" cy="161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vi-VN" sz="4000" b="1" kern="1200" dirty="0">
                <a:latin typeface="+mj-lt"/>
                <a:ea typeface="#9Slide02 Tieu de rat dai 01" panose="02000000000000000000" pitchFamily="2" charset="0"/>
                <a:cs typeface="+mn-cs"/>
              </a:rPr>
              <a:t>KỸ THUẬT GHI NHỚ</a:t>
            </a:r>
            <a:endParaRPr lang="en-US" sz="4000" kern="1200" dirty="0">
              <a:latin typeface="+mj-lt"/>
              <a:ea typeface="#9Slide02 Tieu de rat dai 01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4906EF-EFE9-482A-BE93-91E3D64383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35387" y="126443"/>
            <a:ext cx="1113491" cy="109728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90197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1" y="600438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solidFill>
                  <a:srgbClr val="040C28"/>
                </a:solidFill>
                <a:latin typeface="Times Neue Roman Bold"/>
              </a:rPr>
              <a:t>Phosphorus</a:t>
            </a:r>
            <a:r>
              <a:rPr lang="vi-VN" sz="2800" dirty="0">
                <a:solidFill>
                  <a:srgbClr val="202124"/>
                </a:solidFill>
                <a:latin typeface="Times Neue Roman Bold"/>
              </a:rPr>
              <a:t> là nguyên tố được phát hiện bởi nhà giả kim Hennig Brand vào năm </a:t>
            </a:r>
            <a:r>
              <a:rPr lang="vi-VN" sz="2800" dirty="0" smtClean="0">
                <a:solidFill>
                  <a:srgbClr val="202124"/>
                </a:solidFill>
                <a:latin typeface="Times Neue Roman Bold"/>
              </a:rPr>
              <a:t>166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9, </a:t>
            </a:r>
            <a:r>
              <a:rPr lang="en-US" sz="2800" dirty="0" err="1" smtClean="0">
                <a:solidFill>
                  <a:srgbClr val="202124"/>
                </a:solidFill>
                <a:latin typeface="Times Neue Roman Bold"/>
              </a:rPr>
              <a:t>khi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 </a:t>
            </a:r>
            <a:r>
              <a:rPr lang="en-US" sz="2800" dirty="0" err="1" smtClean="0">
                <a:solidFill>
                  <a:srgbClr val="202124"/>
                </a:solidFill>
                <a:latin typeface="Times Neue Roman Bold"/>
              </a:rPr>
              <a:t>đó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 </a:t>
            </a:r>
            <a:r>
              <a:rPr lang="en-US" sz="2800" dirty="0" err="1" smtClean="0">
                <a:solidFill>
                  <a:srgbClr val="202124"/>
                </a:solidFill>
                <a:latin typeface="Times Neue Roman Bold"/>
              </a:rPr>
              <a:t>ông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muốn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trở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nên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giàu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có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bằng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en-US" sz="2800" dirty="0" err="1" smtClean="0">
                <a:latin typeface="Times Neue Roman Bold"/>
              </a:rPr>
              <a:t>việc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vi-VN" sz="2800" dirty="0" smtClean="0">
                <a:latin typeface="Times Neue Roman Bold"/>
              </a:rPr>
              <a:t>đi </a:t>
            </a:r>
            <a:r>
              <a:rPr lang="vi-VN" sz="2800" dirty="0">
                <a:latin typeface="Times Neue Roman Bold"/>
              </a:rPr>
              <a:t>tìm viên đá phù thủy (</a:t>
            </a:r>
            <a:r>
              <a:rPr lang="vi-VN" sz="2800" dirty="0" smtClean="0">
                <a:latin typeface="Times Neue Roman Bold"/>
              </a:rPr>
              <a:t>philosopher’s</a:t>
            </a:r>
            <a:r>
              <a:rPr lang="en-US" sz="2800" dirty="0" smtClean="0">
                <a:latin typeface="Times Neue Roman Bold"/>
              </a:rPr>
              <a:t> </a:t>
            </a:r>
            <a:r>
              <a:rPr lang="vi-VN" sz="2800" dirty="0" smtClean="0">
                <a:latin typeface="Times Neue Roman Bold"/>
              </a:rPr>
              <a:t>stone</a:t>
            </a:r>
            <a:r>
              <a:rPr lang="vi-VN" sz="2800" dirty="0">
                <a:latin typeface="Times Neue Roman Bold"/>
              </a:rPr>
              <a:t>) trong truyền thuyết, hòn đá có thể biến kim loại thành vàng và có thể kéo dài tuổi thọ của con người.</a:t>
            </a:r>
            <a:endParaRPr lang="en-US" sz="2800" dirty="0">
              <a:latin typeface="Times Neue Roman Bold"/>
            </a:endParaRPr>
          </a:p>
          <a:p>
            <a:pPr algn="just"/>
            <a:r>
              <a:rPr lang="en-US" sz="2800" dirty="0">
                <a:solidFill>
                  <a:srgbClr val="202124"/>
                </a:solidFill>
                <a:latin typeface="Times Neue Roman Bold"/>
              </a:rPr>
              <a:t>C</a:t>
            </a:r>
            <a:r>
              <a:rPr lang="vi-VN" sz="2800" dirty="0" smtClean="0">
                <a:solidFill>
                  <a:srgbClr val="202124"/>
                </a:solidFill>
                <a:latin typeface="Times Neue Roman Bold"/>
              </a:rPr>
              <a:t>ụ Brand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 </a:t>
            </a:r>
            <a:r>
              <a:rPr lang="vi-VN" sz="2800" dirty="0" smtClean="0">
                <a:solidFill>
                  <a:srgbClr val="202124"/>
                </a:solidFill>
                <a:latin typeface="Times Neue Roman Bold"/>
              </a:rPr>
              <a:t>tinh </a:t>
            </a:r>
            <a:r>
              <a:rPr lang="vi-VN" sz="2800" dirty="0">
                <a:solidFill>
                  <a:srgbClr val="202124"/>
                </a:solidFill>
                <a:latin typeface="Times Neue Roman Bold"/>
              </a:rPr>
              <a:t>chế một lượng lớn nước tiểu và đột nhiên phát hiện ra phốt pho và phát hiện ấy đi vào sử sách: 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phosphorus </a:t>
            </a:r>
            <a:r>
              <a:rPr lang="vi-VN" sz="2800" dirty="0" smtClean="0">
                <a:solidFill>
                  <a:srgbClr val="202124"/>
                </a:solidFill>
                <a:latin typeface="Times Neue Roman Bold"/>
              </a:rPr>
              <a:t>là </a:t>
            </a:r>
            <a:r>
              <a:rPr lang="vi-VN" sz="2800" dirty="0">
                <a:solidFill>
                  <a:srgbClr val="202124"/>
                </a:solidFill>
                <a:latin typeface="Times Neue Roman Bold"/>
              </a:rPr>
              <a:t>nguyên tố đầu tiên được phát </a:t>
            </a:r>
            <a:r>
              <a:rPr lang="vi-VN" sz="2800" dirty="0" smtClean="0">
                <a:solidFill>
                  <a:srgbClr val="202124"/>
                </a:solidFill>
                <a:latin typeface="Times Neue Roman Bold"/>
              </a:rPr>
              <a:t>hiện</a:t>
            </a:r>
            <a:r>
              <a:rPr lang="en-US" sz="2800" dirty="0" smtClean="0">
                <a:solidFill>
                  <a:srgbClr val="202124"/>
                </a:solidFill>
                <a:latin typeface="Times Neue Roman Bold"/>
              </a:rPr>
              <a:t>.</a:t>
            </a:r>
          </a:p>
          <a:p>
            <a:pPr algn="just"/>
            <a:endParaRPr lang="en-US" sz="2800" dirty="0">
              <a:latin typeface="Times Neue Roman Bold"/>
            </a:endParaRPr>
          </a:p>
        </p:txBody>
      </p:sp>
      <p:sp>
        <p:nvSpPr>
          <p:cNvPr id="3" name="AutoShape 2" descr="Bạn có biết nguyên tố hóa học đầu tiên trong lịch sử được ..."/>
          <p:cNvSpPr>
            <a:spLocks noChangeAspect="1" noChangeArrowheads="1"/>
          </p:cNvSpPr>
          <p:nvPr/>
        </p:nvSpPr>
        <p:spPr bwMode="auto">
          <a:xfrm>
            <a:off x="135467" y="-144463"/>
            <a:ext cx="32490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 Bức vẽ của Joseph Wright, mô tả lại cảnh một nhà giả kim đang làm thí nghiệm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68" y="1124402"/>
            <a:ext cx="58336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86299" y="433388"/>
            <a:ext cx="5643563" cy="714375"/>
          </a:xfrm>
          <a:prstGeom prst="round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</a:rPr>
              <a:t>Hướng dẫn về nhà 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91644" y="1357313"/>
            <a:ext cx="79477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1. </a:t>
            </a:r>
            <a:r>
              <a:rPr lang="en-US" altLang="en-US" sz="2800" b="1" dirty="0" err="1" smtClean="0">
                <a:solidFill>
                  <a:schemeClr val="tx2"/>
                </a:solidFill>
              </a:rPr>
              <a:t>Tiếp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</a:rPr>
              <a:t>tục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</a:rPr>
              <a:t>quan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sát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đồ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dùng</a:t>
            </a:r>
            <a:r>
              <a:rPr lang="en-US" altLang="en-US" sz="2800" b="1" dirty="0">
                <a:solidFill>
                  <a:schemeClr val="tx2"/>
                </a:solidFill>
              </a:rPr>
              <a:t>, </a:t>
            </a:r>
            <a:r>
              <a:rPr lang="en-US" altLang="en-US" sz="2800" b="1" dirty="0" err="1">
                <a:solidFill>
                  <a:schemeClr val="tx2"/>
                </a:solidFill>
              </a:rPr>
              <a:t>vật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dụng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trong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nhà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đọc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tên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kí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hiệu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nguyên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tố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học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có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trong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mẫu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vật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sym typeface="Wingdings" panose="05000000000000000000" pitchFamily="2" charset="2"/>
              </a:rPr>
              <a:t>đó</a:t>
            </a:r>
            <a:r>
              <a:rPr lang="en-US" alt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.</a:t>
            </a:r>
            <a:endParaRPr lang="vi-VN" altLang="en-US" sz="28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81250" y="2714626"/>
            <a:ext cx="77152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2. </a:t>
            </a:r>
            <a:r>
              <a:rPr lang="en-US" altLang="en-US" sz="2800" b="1" dirty="0" err="1">
                <a:solidFill>
                  <a:schemeClr val="tx2"/>
                </a:solidFill>
              </a:rPr>
              <a:t>Tìm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hiểu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</a:rPr>
              <a:t>bài</a:t>
            </a:r>
            <a:r>
              <a:rPr lang="en-US" altLang="en-US" sz="2800" b="1" dirty="0">
                <a:solidFill>
                  <a:schemeClr val="tx2"/>
                </a:solidFill>
              </a:rPr>
              <a:t> 4</a:t>
            </a:r>
            <a:endParaRPr lang="vi-VN" altLang="en-US" sz="2800" b="1" dirty="0">
              <a:solidFill>
                <a:schemeClr val="tx2"/>
              </a:solidFill>
            </a:endParaRPr>
          </a:p>
        </p:txBody>
      </p:sp>
      <p:sp>
        <p:nvSpPr>
          <p:cNvPr id="38918" name="AutoShape 2" descr="bảng nguyên tố hóa họ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9155" name="Picture 3" descr="C:\Users\Admin\Pictures\bang-tuan-hoan-co-bao-nhieu-nguyen-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286126"/>
            <a:ext cx="5715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C:\Users\Admin\Pictures\anh-cam-on-chan-th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3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74802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chemeClr val="tx1"/>
                </a:solidFill>
                <a:latin typeface="Times New Roman (Headings)"/>
                <a:cs typeface="Times New Roman" panose="02020603050405020304" pitchFamily="18" charset="0"/>
              </a:rPr>
              <a:t>Câu 3: 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Muối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khoáng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sữa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chắc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xương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11091" y="2118793"/>
            <a:ext cx="3569767" cy="1580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latin typeface="Times New Roman (Headings)"/>
              </a:rPr>
              <a:t>A. </a:t>
            </a:r>
            <a:r>
              <a:rPr lang="en-US" sz="2800" b="1" dirty="0" smtClean="0">
                <a:solidFill>
                  <a:prstClr val="black"/>
                </a:solidFill>
                <a:latin typeface="Times New Roman (Headings)"/>
                <a:cs typeface="Times New Roman" panose="02020603050405020304" pitchFamily="18" charset="0"/>
              </a:rPr>
              <a:t>Calcium</a:t>
            </a:r>
            <a:endParaRPr lang="vi-VN" sz="2800" b="1" dirty="0">
              <a:solidFill>
                <a:prstClr val="black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800" b="1">
              <a:solidFill>
                <a:prstClr val="white"/>
              </a:solidFill>
              <a:latin typeface="+mj-lt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800" b="1">
              <a:solidFill>
                <a:prstClr val="white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74595" y="2222319"/>
            <a:ext cx="4197563" cy="15632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latin typeface="Times New Roman (Headings)"/>
              </a:rPr>
              <a:t>B. </a:t>
            </a:r>
            <a:r>
              <a:rPr lang="en-US" sz="2800" b="1" dirty="0" smtClean="0">
                <a:solidFill>
                  <a:prstClr val="black"/>
                </a:solidFill>
                <a:latin typeface="Times New Roman (Headings)"/>
                <a:cs typeface="Times New Roman" panose="02020603050405020304" pitchFamily="18" charset="0"/>
              </a:rPr>
              <a:t>Oxygen</a:t>
            </a:r>
            <a:endParaRPr lang="vi-VN" sz="2800" b="1" dirty="0">
              <a:solidFill>
                <a:prstClr val="black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7021" y="3657756"/>
            <a:ext cx="4274011" cy="16773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latin typeface="Times New Roman (Headings)"/>
              </a:rPr>
              <a:t>C. </a:t>
            </a:r>
            <a:r>
              <a:rPr lang="en-US" sz="2800" b="1" dirty="0" smtClean="0">
                <a:solidFill>
                  <a:prstClr val="black"/>
                </a:solidFill>
                <a:latin typeface="Times New Roman (Headings)"/>
                <a:cs typeface="Times New Roman" panose="02020603050405020304" pitchFamily="18" charset="0"/>
              </a:rPr>
              <a:t>Nitrogen</a:t>
            </a:r>
            <a:endParaRPr lang="vi-VN" sz="2800" b="1" dirty="0">
              <a:solidFill>
                <a:prstClr val="black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11995" y="3684308"/>
            <a:ext cx="4197563" cy="16507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latin typeface="Times New Roman (Headings)"/>
              </a:rPr>
              <a:t>D. </a:t>
            </a:r>
            <a:r>
              <a:rPr lang="en-US" sz="2800" b="1" dirty="0" smtClean="0">
                <a:solidFill>
                  <a:prstClr val="black"/>
                </a:solidFill>
                <a:latin typeface="Times New Roman (Headings)"/>
              </a:rPr>
              <a:t>Sodium</a:t>
            </a:r>
            <a:endParaRPr lang="vi-VN" sz="2800" b="1" dirty="0">
              <a:solidFill>
                <a:prstClr val="black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138290" y="260404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218891" y="419810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787" y="420344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566" y="2769286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63050" y="575917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>
                    <a:lumMod val="50000"/>
                  </a:prstClr>
                </a:solidFill>
                <a:latin typeface="+mj-lt"/>
                <a:hlinkClick r:id="rId15" action="ppaction://hlinksldjump"/>
              </a:rPr>
              <a:t>QUAY VỀ</a:t>
            </a:r>
            <a:endParaRPr lang="vi-VN" sz="2800" b="1" dirty="0">
              <a:solidFill>
                <a:prstClr val="white">
                  <a:lumMod val="50000"/>
                </a:prst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2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621" y="625170"/>
            <a:ext cx="10525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chemeClr val="tx1"/>
                </a:solidFill>
                <a:latin typeface="Times New Roman (Headings)"/>
              </a:rPr>
              <a:t>Câu 4: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8 proton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 (Headings)"/>
                <a:cs typeface="Arial" panose="020B0604020202020204" pitchFamily="34" charset="0"/>
              </a:rPr>
              <a:t> ? </a:t>
            </a:r>
          </a:p>
          <a:p>
            <a:pPr algn="just"/>
            <a:endParaRPr lang="vi-VN" sz="3200" b="1" dirty="0">
              <a:solidFill>
                <a:prstClr val="black"/>
              </a:solidFill>
              <a:latin typeface="Times New Roman (Headings)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8020" y="1953535"/>
            <a:ext cx="4860173" cy="14295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just">
              <a:lnSpc>
                <a:spcPct val="150000"/>
              </a:lnSpc>
              <a:buFontTx/>
              <a:buAutoNum type="alphaUcPeriod"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6" y="1953535"/>
            <a:ext cx="4893929" cy="14077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Nitrogen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8020" y="3665095"/>
            <a:ext cx="486017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65736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Neon</a:t>
            </a:r>
            <a:endParaRPr lang="en-US" sz="32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16" y="261084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63" y="372095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372871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78" y="2384406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67332" y="511470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alibri Light" panose="020F0302020204030204"/>
                <a:hlinkClick r:id="rId14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3ECD2D-D9C1-48DD-9B1B-E56F8D3D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i="1" u="sng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LƯỢC VỀ BẢNG TUẦN HOÀN CÁC NGUYÊN TỐ HÓA HỌC</a:t>
            </a:r>
            <a:endParaRPr lang="vi-VN" sz="6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9786AE-B337-945D-A7EF-84307F366933}"/>
              </a:ext>
            </a:extLst>
          </p:cNvPr>
          <p:cNvSpPr/>
          <p:nvPr/>
        </p:nvSpPr>
        <p:spPr>
          <a:xfrm>
            <a:off x="-195945" y="1"/>
            <a:ext cx="12527281" cy="2641600"/>
          </a:xfrm>
          <a:prstGeom prst="roundRect">
            <a:avLst/>
          </a:prstGeom>
          <a:solidFill>
            <a:srgbClr val="FEF1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</a:p>
          <a:p>
            <a:pPr algn="ctr"/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2"/>
            <a:ext cx="12192000" cy="42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880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5" name="Picture 7" descr="C:\Users\Admin\Pictures\istockphoto-1214896264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326511"/>
            <a:ext cx="8643938" cy="43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370391" y="1000053"/>
            <a:ext cx="113779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1210381" y="25389"/>
            <a:ext cx="93076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I</a:t>
            </a:r>
            <a:r>
              <a:rPr lang="en-US" altLang="en-US" sz="48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. </a:t>
            </a:r>
            <a:r>
              <a:rPr lang="en-US" altLang="en-US" sz="4800" dirty="0" err="1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Nguyên</a:t>
            </a:r>
            <a:r>
              <a:rPr lang="en-US" altLang="en-US" sz="4800" dirty="0" smtClean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altLang="en-US" sz="4800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tố</a:t>
            </a:r>
            <a:r>
              <a:rPr lang="en-US" altLang="en-US" sz="48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altLang="en-US" sz="4800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hóa</a:t>
            </a:r>
            <a:r>
              <a:rPr lang="en-US" altLang="en-US" sz="48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r>
              <a:rPr lang="en-US" altLang="en-US" sz="4800" dirty="0" err="1">
                <a:latin typeface="Times New Roman Bold" panose="02020803070505020304" pitchFamily="18" charset="0"/>
                <a:cs typeface="Times New Roman Bold" panose="02020803070505020304" pitchFamily="18" charset="0"/>
              </a:rPr>
              <a:t>học</a:t>
            </a:r>
            <a:r>
              <a:rPr lang="en-US" altLang="en-US" sz="4800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 </a:t>
            </a:r>
            <a:endParaRPr lang="vi-VN" altLang="en-US" sz="4800" dirty="0">
              <a:latin typeface="Times New Roman Bold" panose="02020803070505020304" pitchFamily="18" charset="0"/>
              <a:cs typeface="Times New Roman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F273F5-C010-4EE2-AE74-184C89A575DB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1119</TotalTime>
  <Words>1912</Words>
  <Application>Microsoft Office PowerPoint</Application>
  <PresentationFormat>Widescreen</PresentationFormat>
  <Paragraphs>428</Paragraphs>
  <Slides>47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#9Slide02 Noi dung rat dai</vt:lpstr>
      <vt:lpstr>#9Slide02 Tieu de dai</vt:lpstr>
      <vt:lpstr>#9Slide02 Tieu de rat dai 01</vt:lpstr>
      <vt:lpstr>A3.NotoSans-San</vt:lpstr>
      <vt:lpstr>Arial</vt:lpstr>
      <vt:lpstr>Calibri</vt:lpstr>
      <vt:lpstr>Calibri Light</vt:lpstr>
      <vt:lpstr>Tahoma</vt:lpstr>
      <vt:lpstr>Times Neue Roman Bold</vt:lpstr>
      <vt:lpstr>Times New Roman</vt:lpstr>
      <vt:lpstr>Times New Roman (Headings)</vt:lpstr>
      <vt:lpstr>Times New Roman Bold</vt:lpstr>
      <vt:lpstr>Wingdings</vt:lpstr>
      <vt:lpstr>Metropolitan</vt:lpstr>
      <vt:lpstr>MÔN  KHOA HỌC TỰ NHIÊN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SƠ LƯỢC VỀ BẢNG TUẦN HOÀN CÁC NGUYÊN TỐ HÓA HỌC</vt:lpstr>
      <vt:lpstr>Nội dung bài học: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- NGUYÊN TỐ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SƠ LƯỢC VỀ BẢNG TUẦN HOÀN CÁC NGUYÊN TỐ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THIẾT KẾ FLASHCARD TỰ HỌC – TÊN GỌI, KÍ HIỆU HÓA HỌC VÀ KHỐI LƯỢNG NGUYÊN TỬ CỦA 20 NGUYÊN TỐ ĐẦU TIÊN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Admin</cp:lastModifiedBy>
  <cp:revision>97</cp:revision>
  <dcterms:created xsi:type="dcterms:W3CDTF">2020-04-09T18:31:27Z</dcterms:created>
  <dcterms:modified xsi:type="dcterms:W3CDTF">2023-10-20T15:39:57Z</dcterms:modified>
</cp:coreProperties>
</file>