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32" r:id="rId5"/>
    <p:sldId id="313" r:id="rId6"/>
    <p:sldId id="311" r:id="rId7"/>
    <p:sldId id="317" r:id="rId8"/>
    <p:sldId id="323" r:id="rId9"/>
    <p:sldId id="319" r:id="rId10"/>
    <p:sldId id="318" r:id="rId11"/>
    <p:sldId id="326" r:id="rId12"/>
    <p:sldId id="329" r:id="rId13"/>
    <p:sldId id="32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7030A0"/>
    <a:srgbClr val="FEB8B3"/>
    <a:srgbClr val="FFCCFF"/>
    <a:srgbClr val="FF99CC"/>
    <a:srgbClr val="B4D4FA"/>
    <a:srgbClr val="FB0301"/>
    <a:srgbClr val="A6DFDA"/>
    <a:srgbClr val="FEC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>
        <p:scale>
          <a:sx n="56" d="100"/>
          <a:sy n="56" d="100"/>
        </p:scale>
        <p:origin x="-12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2.mp3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gif"/><Relationship Id="rId10" Type="http://schemas.openxmlformats.org/officeDocument/2006/relationships/image" Target="../media/image8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4" descr="vien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3733" y="912989"/>
            <a:ext cx="7292622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12: BỘI CHUNG, BỘI CHUNG NHỎ NHẤT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 mẫu background đẹp mắt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16165"/>
              </p:ext>
            </p:extLst>
          </p:nvPr>
        </p:nvGraphicFramePr>
        <p:xfrm>
          <a:off x="191328" y="840056"/>
          <a:ext cx="11812656" cy="620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414"/>
                <a:gridCol w="4813421"/>
                <a:gridCol w="4681821"/>
              </a:tblGrid>
              <a:tr h="6494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Bước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ƯCLN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BCNN</a:t>
                      </a:r>
                      <a:endParaRPr lang="en-US" sz="3600" b="1" dirty="0"/>
                    </a:p>
                  </a:txBody>
                  <a:tcPr/>
                </a:tc>
              </a:tr>
              <a:tr h="867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/>
                        <a:t>Bước</a:t>
                      </a:r>
                      <a:r>
                        <a:rPr lang="en-US" sz="3600" b="1" baseline="0" dirty="0" smtClean="0"/>
                        <a:t> 1</a:t>
                      </a:r>
                      <a:endParaRPr lang="en-US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/>
                        <a:t>Phân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tích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các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ra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thừa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nguyên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tố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7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/>
                        <a:t>Bước</a:t>
                      </a:r>
                      <a:r>
                        <a:rPr lang="en-US" sz="3600" b="1" baseline="0" dirty="0" smtClean="0"/>
                        <a:t> 2</a:t>
                      </a:r>
                      <a:endParaRPr lang="en-US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/>
                        <a:t>Chọn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ra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các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thừa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nguyên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tố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7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6600FF"/>
                          </a:solidFill>
                        </a:rPr>
                        <a:t>CHUNG</a:t>
                      </a:r>
                      <a:endParaRPr lang="en-US" sz="3600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6600FF"/>
                          </a:solidFill>
                        </a:rPr>
                        <a:t>CHUNG VÀ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RIÊNG</a:t>
                      </a:r>
                      <a:endParaRPr lang="en-US" sz="3600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</a:tr>
              <a:tr h="867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/>
                        <a:t>Bước</a:t>
                      </a:r>
                      <a:r>
                        <a:rPr lang="en-US" sz="3600" b="1" baseline="0" dirty="0" smtClean="0"/>
                        <a:t> 3</a:t>
                      </a:r>
                      <a:endParaRPr lang="en-US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/>
                        <a:t>Lập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tích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các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thừa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đã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chọn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rgbClr val="6600FF"/>
                          </a:solidFill>
                        </a:rPr>
                        <a:t>mỗi</a:t>
                      </a:r>
                      <a:r>
                        <a:rPr lang="en-US" sz="3600" b="1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6600FF"/>
                          </a:solidFill>
                        </a:rPr>
                        <a:t>thừa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số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lấy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với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số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mũ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nhỏ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nhất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.</a:t>
                      </a:r>
                      <a:endParaRPr lang="en-US" sz="3600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6600FF"/>
                          </a:solidFill>
                        </a:rPr>
                        <a:t>mỗi</a:t>
                      </a:r>
                      <a:r>
                        <a:rPr lang="en-US" sz="3600" b="1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6600FF"/>
                          </a:solidFill>
                        </a:rPr>
                        <a:t>thừa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số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lấy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với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số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mũ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lớn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6600FF"/>
                          </a:solidFill>
                        </a:rPr>
                        <a:t>nhất</a:t>
                      </a:r>
                      <a:r>
                        <a:rPr lang="en-US" sz="3600" b="1" baseline="0" dirty="0" smtClean="0">
                          <a:solidFill>
                            <a:srgbClr val="6600FF"/>
                          </a:solidFill>
                        </a:rPr>
                        <a:t>.</a:t>
                      </a:r>
                      <a:endParaRPr lang="en-US" sz="3600" b="1" dirty="0" smtClean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8178" y="157481"/>
            <a:ext cx="10171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PHÂN BIỆT CÁCH TÌM ƯCLN VÀ BCNN CỦA HAI HAY NHIỀU SỐ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0130" y="818692"/>
            <a:ext cx="4532007" cy="653685"/>
            <a:chOff x="3893748" y="41781"/>
            <a:chExt cx="4532007" cy="653685"/>
          </a:xfrm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xmlns="" id="{F0B9D66F-5601-40B8-86B8-4B94AB7C2B0B}"/>
                </a:ext>
              </a:extLst>
            </p:cNvPr>
            <p:cNvSpPr/>
            <p:nvPr/>
          </p:nvSpPr>
          <p:spPr>
            <a:xfrm>
              <a:off x="3893748" y="41781"/>
              <a:ext cx="4189224" cy="653685"/>
            </a:xfrm>
            <a:prstGeom prst="roundRect">
              <a:avLst/>
            </a:prstGeom>
            <a:solidFill>
              <a:srgbClr val="FED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!!1">
              <a:extLst>
                <a:ext uri="{FF2B5EF4-FFF2-40B4-BE49-F238E27FC236}">
                  <a16:creationId xmlns:a16="http://schemas.microsoft.com/office/drawing/2014/main" xmlns="" id="{4D3CFCA8-27ED-41FB-92A9-BA8CC0500364}"/>
                </a:ext>
              </a:extLst>
            </p:cNvPr>
            <p:cNvSpPr txBox="1"/>
            <p:nvPr/>
          </p:nvSpPr>
          <p:spPr>
            <a:xfrm>
              <a:off x="4397217" y="107013"/>
              <a:ext cx="40285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2898" y="1715046"/>
            <a:ext cx="7423687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2.48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2.52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55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382">
            <a:off x="8826447" y="241478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36103" y="546652"/>
            <a:ext cx="10760765" cy="2454965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KHỞI ĐỘNG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 mẫu background đẹp mắt full H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28"/>
            <a:ext cx="12192000" cy="66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1169543" y="407505"/>
            <a:ext cx="10682514" cy="191341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ĐÁP ÁN ĐÚNG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72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749287" y="3381261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39" y="101064"/>
            <a:ext cx="1626236" cy="1990149"/>
          </a:xfrm>
          <a:prstGeom prst="rect">
            <a:avLst/>
          </a:prstGeom>
        </p:spPr>
      </p:pic>
      <p:pic>
        <p:nvPicPr>
          <p:cNvPr id="6" name="dung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298" y="5821680"/>
            <a:ext cx="283029" cy="283029"/>
          </a:xfrm>
          <a:prstGeom prst="rect">
            <a:avLst/>
          </a:prstGeom>
        </p:spPr>
      </p:pic>
      <p:pic>
        <p:nvPicPr>
          <p:cNvPr id="9" name="sai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298" y="6220098"/>
            <a:ext cx="283029" cy="283029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6908365" y="5437958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6908365" y="3369037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1749287" y="5467459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856" y="3548875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.9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9114" y="3534754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8.9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9539" y="5562881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5308" y="5562881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9537" y="5561605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50+ Mẫu Background đẹp thiết kế đơn giả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b="30044"/>
          <a:stretch/>
        </p:blipFill>
        <p:spPr bwMode="auto">
          <a:xfrm>
            <a:off x="-1" y="1"/>
            <a:ext cx="12228329" cy="6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Diagonal Corner Rectangle 4"/>
          <p:cNvSpPr/>
          <p:nvPr/>
        </p:nvSpPr>
        <p:spPr>
          <a:xfrm>
            <a:off x="2158007" y="5032200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39" y="101064"/>
            <a:ext cx="1626236" cy="1990149"/>
          </a:xfrm>
          <a:prstGeom prst="rect">
            <a:avLst/>
          </a:prstGeom>
        </p:spPr>
      </p:pic>
      <p:pic>
        <p:nvPicPr>
          <p:cNvPr id="6" name="dung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298" y="5821680"/>
            <a:ext cx="283029" cy="283029"/>
          </a:xfrm>
          <a:prstGeom prst="rect">
            <a:avLst/>
          </a:prstGeom>
        </p:spPr>
      </p:pic>
      <p:pic>
        <p:nvPicPr>
          <p:cNvPr id="9" name="sai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298" y="6220098"/>
            <a:ext cx="283029" cy="283029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2162369" y="3050945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468152" y="4974720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543304" y="2970972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4149" y="5199814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68901" y="5140437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3543" y="3175868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99325" y="3154612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1784" y="751151"/>
            <a:ext cx="9468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u="sng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2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= 2</a:t>
            </a:r>
            <a:r>
              <a:rPr lang="en-US" sz="4000" b="1" kern="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.3.5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 = 2</a:t>
            </a:r>
            <a:r>
              <a:rPr lang="en-US" sz="4000" b="1" kern="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.5</a:t>
            </a:r>
            <a:r>
              <a:rPr lang="en-US" sz="4000" b="1" kern="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en-US" sz="4000" b="1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BCNN (a , b) = </a:t>
            </a:r>
            <a:endParaRPr lang="en-US" sz="40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581" y="-67628"/>
            <a:ext cx="560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 ĐÁP ÁN ĐÚNG</a:t>
            </a:r>
            <a:endParaRPr lang="en-US" sz="32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3597" y="3202150"/>
            <a:ext cx="17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 mẫu background đẹp mắt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896" y="170489"/>
            <a:ext cx="11448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215" y="865124"/>
            <a:ext cx="10649569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b="1" dirty="0" err="1" smtClean="0"/>
              <a:t>Phân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nguyên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tố</a:t>
            </a:r>
            <a:r>
              <a:rPr lang="en-US" sz="4000" b="1" dirty="0" smtClean="0"/>
              <a:t>;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b="1" dirty="0" err="1" smtClean="0"/>
              <a:t>Chọn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nguyên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tố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chung</a:t>
            </a:r>
            <a:r>
              <a:rPr lang="en-US" sz="4000" b="1" dirty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riêng</a:t>
            </a:r>
            <a:r>
              <a:rPr lang="en-US" sz="4000" b="1" dirty="0" smtClean="0"/>
              <a:t>;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b="1" dirty="0" err="1" smtClean="0"/>
              <a:t>Lập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chọn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mỗi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lớn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nhất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Tích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</a:t>
            </a:r>
            <a:r>
              <a:rPr lang="en-US" sz="4000" b="1" dirty="0" smtClean="0"/>
              <a:t> BCNN </a:t>
            </a:r>
            <a:r>
              <a:rPr lang="en-US" sz="4000" b="1" dirty="0" err="1" smtClean="0"/>
              <a:t>phải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tìm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48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 mẫu background đẹp mắt full H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1339170" y="0"/>
            <a:ext cx="10682514" cy="160020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ĐÁP ÁN ĐÚNG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fr-FR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BCNN(6;8;24) là:	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894690" y="2592316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39" y="101064"/>
            <a:ext cx="1626236" cy="1990149"/>
          </a:xfrm>
          <a:prstGeom prst="rect">
            <a:avLst/>
          </a:prstGeom>
        </p:spPr>
      </p:pic>
      <p:pic>
        <p:nvPicPr>
          <p:cNvPr id="6" name="dung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298" y="5821680"/>
            <a:ext cx="283029" cy="283029"/>
          </a:xfrm>
          <a:prstGeom prst="rect">
            <a:avLst/>
          </a:prstGeom>
        </p:spPr>
      </p:pic>
      <p:pic>
        <p:nvPicPr>
          <p:cNvPr id="9" name="sai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298" y="6220098"/>
            <a:ext cx="283029" cy="283029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1889107" y="4583801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923890" y="2592316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6923889" y="4583801"/>
            <a:ext cx="994992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392" y="4583801"/>
            <a:ext cx="173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9423" y="4677947"/>
            <a:ext cx="173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9424" y="2686462"/>
            <a:ext cx="173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192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0283" y="2621065"/>
            <a:ext cx="173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0337" y="4597216"/>
            <a:ext cx="173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50+ Mẫu Background đẹp thiết kế đơn giả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b="30044"/>
          <a:stretch/>
        </p:blipFill>
        <p:spPr bwMode="auto">
          <a:xfrm>
            <a:off x="35399" y="-129100"/>
            <a:ext cx="12228329" cy="69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6" y="177753"/>
            <a:ext cx="1296446" cy="1586560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2261764" y="214616"/>
            <a:ext cx="8094809" cy="89617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(….)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4288" y="1914104"/>
            <a:ext cx="9766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u="sng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   24 ; a    30</a:t>
            </a:r>
          </a:p>
          <a:p>
            <a:pPr>
              <a:lnSpc>
                <a:spcPct val="150000"/>
              </a:lnSpc>
            </a:pPr>
            <a:r>
              <a:rPr lang="en-US" sz="4000" b="1" kern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a      ...............</a:t>
            </a:r>
            <a:endParaRPr lang="en-US" sz="40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8015" y="2945957"/>
            <a:ext cx="272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BC (24, 30)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59549"/>
              </p:ext>
            </p:extLst>
          </p:nvPr>
        </p:nvGraphicFramePr>
        <p:xfrm>
          <a:off x="8022523" y="2114002"/>
          <a:ext cx="202885" cy="71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" imgW="75960" imgH="177480" progId="Equation.DSMT4">
                  <p:embed/>
                </p:oleObj>
              </mc:Choice>
              <mc:Fallback>
                <p:oleObj name="Equation" r:id="rId6" imgW="75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2523" y="2114002"/>
                        <a:ext cx="202885" cy="714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612750"/>
              </p:ext>
            </p:extLst>
          </p:nvPr>
        </p:nvGraphicFramePr>
        <p:xfrm>
          <a:off x="9652540" y="2114002"/>
          <a:ext cx="202885" cy="71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8" imgW="75960" imgH="177480" progId="Equation.DSMT4">
                  <p:embed/>
                </p:oleObj>
              </mc:Choice>
              <mc:Fallback>
                <p:oleObj name="Equation" r:id="rId8" imgW="75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2540" y="2114002"/>
                        <a:ext cx="202885" cy="714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71025"/>
              </p:ext>
            </p:extLst>
          </p:nvPr>
        </p:nvGraphicFramePr>
        <p:xfrm>
          <a:off x="1936610" y="3176069"/>
          <a:ext cx="606410" cy="56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6610" y="3176069"/>
                        <a:ext cx="606410" cy="56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57513"/>
              </p:ext>
            </p:extLst>
          </p:nvPr>
        </p:nvGraphicFramePr>
        <p:xfrm>
          <a:off x="3066823" y="3148350"/>
          <a:ext cx="527824" cy="55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6823" y="3148350"/>
                        <a:ext cx="527824" cy="550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613649" y="4999379"/>
            <a:ext cx="7528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00 mẫu background đẹp mắt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122" y="393823"/>
            <a:ext cx="11376113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 2.40 </a:t>
            </a:r>
            <a:r>
              <a:rPr lang="en-US" sz="3600" b="1" u="sng" dirty="0" err="1" smtClean="0">
                <a:latin typeface="Arial" pitchFamily="34" charset="0"/>
                <a:cs typeface="Arial" pitchFamily="34" charset="0"/>
              </a:rPr>
              <a:t>sgk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 – T53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Arial" pitchFamily="34" charset="0"/>
                <a:cs typeface="Arial" pitchFamily="34" charset="0"/>
              </a:rPr>
              <a:t>Học sinh lớp 6A xếp thành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hay 9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dirty="0">
                <a:latin typeface="Arial" pitchFamily="34" charset="0"/>
                <a:cs typeface="Arial" pitchFamily="34" charset="0"/>
              </a:rPr>
              <a:t>đều vừa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đủ. </a:t>
            </a:r>
            <a:r>
              <a:rPr lang="vi-VN" sz="3600" b="1" dirty="0">
                <a:latin typeface="Arial" pitchFamily="34" charset="0"/>
                <a:cs typeface="Arial" pitchFamily="34" charset="0"/>
              </a:rPr>
              <a:t>Biết rằng số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40.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lớp 6A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vi-VN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 mẫu background đẹp mắt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608" y="338339"/>
            <a:ext cx="11244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2.51 </a:t>
            </a:r>
            <a:r>
              <a:rPr lang="en-US" sz="4000" b="1" dirty="0" err="1" smtClean="0">
                <a:solidFill>
                  <a:srgbClr val="FF0000"/>
                </a:solidFill>
              </a:rPr>
              <a:t>sgk</a:t>
            </a:r>
            <a:r>
              <a:rPr lang="en-US" sz="4000" b="1" dirty="0" smtClean="0">
                <a:solidFill>
                  <a:srgbClr val="FF0000"/>
                </a:solidFill>
              </a:rPr>
              <a:t> – T55: </a:t>
            </a:r>
            <a:r>
              <a:rPr lang="vi-VN" sz="4000" b="1" dirty="0" smtClean="0"/>
              <a:t>Học </a:t>
            </a:r>
            <a:r>
              <a:rPr lang="vi-VN" sz="4000" b="1" dirty="0"/>
              <a:t>sinh lớp 6A xếp thành </a:t>
            </a:r>
            <a:r>
              <a:rPr lang="en-US" sz="4000" b="1" dirty="0" err="1" smtClean="0"/>
              <a:t>hàng</a:t>
            </a:r>
            <a:r>
              <a:rPr lang="en-US" sz="4000" b="1" dirty="0" smtClean="0"/>
              <a:t> 2, </a:t>
            </a:r>
            <a:r>
              <a:rPr lang="en-US" sz="4000" b="1" dirty="0" err="1" smtClean="0"/>
              <a:t>hàng</a:t>
            </a:r>
            <a:r>
              <a:rPr lang="en-US" sz="4000" b="1" dirty="0" smtClean="0"/>
              <a:t> 3, </a:t>
            </a:r>
            <a:r>
              <a:rPr lang="en-US" sz="4000" b="1" dirty="0" err="1" smtClean="0"/>
              <a:t>hàng</a:t>
            </a:r>
            <a:r>
              <a:rPr lang="en-US" sz="4000" b="1" dirty="0" smtClean="0"/>
              <a:t> 7 </a:t>
            </a:r>
            <a:r>
              <a:rPr lang="vi-VN" sz="4000" b="1" dirty="0" smtClean="0"/>
              <a:t>đều </a:t>
            </a:r>
            <a:r>
              <a:rPr lang="vi-VN" sz="4000" b="1" dirty="0"/>
              <a:t>vừa đủ hàng. Hỏi số </a:t>
            </a:r>
            <a:r>
              <a:rPr lang="en-US" sz="4000" b="1" dirty="0" err="1" smtClean="0"/>
              <a:t>học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sinh</a:t>
            </a:r>
            <a:r>
              <a:rPr lang="vi-VN" sz="4000" b="1" dirty="0" smtClean="0"/>
              <a:t> </a:t>
            </a:r>
            <a:r>
              <a:rPr lang="vi-VN" sz="4000" b="1" dirty="0"/>
              <a:t>lớp 6A là bao nhiêu? Biết rằng số </a:t>
            </a:r>
            <a:r>
              <a:rPr lang="en-US" sz="4000" b="1" dirty="0" err="1" smtClean="0"/>
              <a:t>học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sinh</a:t>
            </a:r>
            <a:r>
              <a:rPr lang="vi-VN" sz="4000" b="1" dirty="0" smtClean="0"/>
              <a:t> </a:t>
            </a:r>
            <a:r>
              <a:rPr lang="vi-VN" sz="4000" b="1" dirty="0"/>
              <a:t>nhỏ hơn 45.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62608" y="3217005"/>
            <a:ext cx="11244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loại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đèn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trí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chúng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lúc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vào</a:t>
            </a:r>
            <a:r>
              <a:rPr lang="en-US" sz="4000" b="1" dirty="0" smtClean="0"/>
              <a:t> 6 </a:t>
            </a:r>
            <a:r>
              <a:rPr lang="en-US" sz="4000" b="1" dirty="0" err="1" smtClean="0"/>
              <a:t>giờ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sáng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Đèn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cứ</a:t>
            </a:r>
            <a:r>
              <a:rPr lang="en-US" sz="4000" b="1" dirty="0" smtClean="0"/>
              <a:t> 6 </a:t>
            </a:r>
            <a:r>
              <a:rPr lang="en-US" sz="4000" b="1" dirty="0" err="1" smtClean="0"/>
              <a:t>giây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một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lần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đèn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cứ</a:t>
            </a:r>
            <a:r>
              <a:rPr lang="en-US" sz="4000" b="1" dirty="0" smtClean="0"/>
              <a:t> 8 </a:t>
            </a:r>
            <a:r>
              <a:rPr lang="en-US" sz="4000" b="1" dirty="0" err="1" smtClean="0"/>
              <a:t>giây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một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lần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đèn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cứ</a:t>
            </a:r>
            <a:r>
              <a:rPr lang="en-US" sz="4000" b="1" dirty="0" smtClean="0"/>
              <a:t> 10 </a:t>
            </a:r>
            <a:r>
              <a:rPr lang="en-US" sz="4000" b="1" dirty="0" err="1" smtClean="0"/>
              <a:t>giây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một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lần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đèn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lần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tiếp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theo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56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4481</TotalTime>
  <Words>667</Words>
  <Application>Microsoft Office PowerPoint</Application>
  <PresentationFormat>Custom</PresentationFormat>
  <Paragraphs>83</Paragraphs>
  <Slides>11</Slides>
  <Notes>7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141</cp:revision>
  <dcterms:created xsi:type="dcterms:W3CDTF">2021-06-07T13:44:30Z</dcterms:created>
  <dcterms:modified xsi:type="dcterms:W3CDTF">2023-11-02T13:58:05Z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