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76" r:id="rId2"/>
    <p:sldId id="258" r:id="rId3"/>
    <p:sldId id="271" r:id="rId4"/>
    <p:sldId id="263" r:id="rId5"/>
    <p:sldId id="260" r:id="rId6"/>
    <p:sldId id="265" r:id="rId7"/>
    <p:sldId id="275" r:id="rId8"/>
    <p:sldId id="273" r:id="rId9"/>
    <p:sldId id="262" r:id="rId10"/>
    <p:sldId id="264" r:id="rId11"/>
    <p:sldId id="269" r:id="rId12"/>
    <p:sldId id="268" r:id="rId13"/>
    <p:sldId id="270" r:id="rId14"/>
    <p:sldId id="274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50214"/>
    <a:srgbClr val="FF9900"/>
    <a:srgbClr val="E84E60"/>
    <a:srgbClr val="00B050"/>
    <a:srgbClr val="FFC000"/>
    <a:srgbClr val="FFD966"/>
    <a:srgbClr val="009A35"/>
    <a:srgbClr val="1569BE"/>
    <a:srgbClr val="A2A2A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-804" y="-13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7" Type="http://schemas.openxmlformats.org/officeDocument/2006/relationships/image" Target="../media/image32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6" Type="http://schemas.openxmlformats.org/officeDocument/2006/relationships/image" Target="../media/image31.wmf"/><Relationship Id="rId5" Type="http://schemas.openxmlformats.org/officeDocument/2006/relationships/image" Target="../media/image30.wmf"/><Relationship Id="rId4" Type="http://schemas.openxmlformats.org/officeDocument/2006/relationships/image" Target="../media/image29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6" Type="http://schemas.openxmlformats.org/officeDocument/2006/relationships/image" Target="../media/image38.wmf"/><Relationship Id="rId5" Type="http://schemas.openxmlformats.org/officeDocument/2006/relationships/image" Target="../media/image37.wmf"/><Relationship Id="rId4" Type="http://schemas.openxmlformats.org/officeDocument/2006/relationships/image" Target="../media/image3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4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48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3B0D1E-55EA-4B42-AC8C-8B280FDA7DA3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486EF0-6D2C-488A-A09A-F0388078E8C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03752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486EF0-6D2C-488A-A09A-F0388078E8C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94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5266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55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722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4525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285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78344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0218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5726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5397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885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4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83083-4B1F-44D0-BE52-C6191B780FA9}" type="datetimeFigureOut">
              <a:rPr lang="en-US" smtClean="0"/>
              <a:t>02/11/2023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271E58-7829-4BCF-81A1-62B3F57525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78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8.wmf"/><Relationship Id="rId5" Type="http://schemas.openxmlformats.org/officeDocument/2006/relationships/oleObject" Target="../embeddings/oleObject44.bin"/><Relationship Id="rId4" Type="http://schemas.openxmlformats.org/officeDocument/2006/relationships/slide" Target="slide13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3" Type="http://schemas.openxmlformats.org/officeDocument/2006/relationships/image" Target="../media/image11.jpg"/><Relationship Id="rId7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oleObject46.bin"/><Relationship Id="rId5" Type="http://schemas.openxmlformats.org/officeDocument/2006/relationships/image" Target="../media/image49.wmf"/><Relationship Id="rId4" Type="http://schemas.openxmlformats.org/officeDocument/2006/relationships/oleObject" Target="../embeddings/oleObject45.bin"/><Relationship Id="rId9" Type="http://schemas.openxmlformats.org/officeDocument/2006/relationships/image" Target="../media/image51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8.bin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9.wmf"/><Relationship Id="rId3" Type="http://schemas.openxmlformats.org/officeDocument/2006/relationships/image" Target="../media/image11.jpg"/><Relationship Id="rId7" Type="http://schemas.openxmlformats.org/officeDocument/2006/relationships/image" Target="../media/image6.wmf"/><Relationship Id="rId12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8.wmf"/><Relationship Id="rId5" Type="http://schemas.openxmlformats.org/officeDocument/2006/relationships/image" Target="../media/image5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6.wmf"/><Relationship Id="rId3" Type="http://schemas.openxmlformats.org/officeDocument/2006/relationships/image" Target="../media/image11.jpg"/><Relationship Id="rId7" Type="http://schemas.openxmlformats.org/officeDocument/2006/relationships/image" Target="../media/image13.w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13.bin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5" Type="http://schemas.openxmlformats.org/officeDocument/2006/relationships/image" Target="../media/image17.wmf"/><Relationship Id="rId10" Type="http://schemas.openxmlformats.org/officeDocument/2006/relationships/oleObject" Target="../embeddings/oleObject10.bin"/><Relationship Id="rId4" Type="http://schemas.openxmlformats.org/officeDocument/2006/relationships/oleObject" Target="../embeddings/oleObject7.bin"/><Relationship Id="rId9" Type="http://schemas.openxmlformats.org/officeDocument/2006/relationships/image" Target="../media/image14.wmf"/><Relationship Id="rId14" Type="http://schemas.openxmlformats.org/officeDocument/2006/relationships/oleObject" Target="../embeddings/oleObject12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6.bin"/><Relationship Id="rId13" Type="http://schemas.openxmlformats.org/officeDocument/2006/relationships/image" Target="../media/image23.wmf"/><Relationship Id="rId3" Type="http://schemas.openxmlformats.org/officeDocument/2006/relationships/image" Target="../media/image11.jpg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18.bin"/><Relationship Id="rId17" Type="http://schemas.openxmlformats.org/officeDocument/2006/relationships/image" Target="../media/image25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0.bin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5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10" Type="http://schemas.openxmlformats.org/officeDocument/2006/relationships/oleObject" Target="../embeddings/oleObject17.bin"/><Relationship Id="rId4" Type="http://schemas.openxmlformats.org/officeDocument/2006/relationships/oleObject" Target="../embeddings/oleObject14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19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13" Type="http://schemas.openxmlformats.org/officeDocument/2006/relationships/oleObject" Target="../embeddings/oleObject25.bin"/><Relationship Id="rId18" Type="http://schemas.openxmlformats.org/officeDocument/2006/relationships/image" Target="../media/image32.w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2.bin"/><Relationship Id="rId12" Type="http://schemas.openxmlformats.org/officeDocument/2006/relationships/image" Target="../media/image29.wmf"/><Relationship Id="rId1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1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26.wmf"/><Relationship Id="rId11" Type="http://schemas.openxmlformats.org/officeDocument/2006/relationships/oleObject" Target="../embeddings/oleObject24.bin"/><Relationship Id="rId5" Type="http://schemas.openxmlformats.org/officeDocument/2006/relationships/oleObject" Target="../embeddings/oleObject21.bin"/><Relationship Id="rId15" Type="http://schemas.openxmlformats.org/officeDocument/2006/relationships/oleObject" Target="../embeddings/oleObject26.bin"/><Relationship Id="rId10" Type="http://schemas.openxmlformats.org/officeDocument/2006/relationships/image" Target="../media/image28.wmf"/><Relationship Id="rId4" Type="http://schemas.openxmlformats.org/officeDocument/2006/relationships/image" Target="../media/image11.jpg"/><Relationship Id="rId9" Type="http://schemas.openxmlformats.org/officeDocument/2006/relationships/oleObject" Target="../embeddings/oleObject23.bin"/><Relationship Id="rId14" Type="http://schemas.openxmlformats.org/officeDocument/2006/relationships/image" Target="../media/image30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7.wmf"/><Relationship Id="rId3" Type="http://schemas.openxmlformats.org/officeDocument/2006/relationships/image" Target="../media/image11.jpg"/><Relationship Id="rId7" Type="http://schemas.openxmlformats.org/officeDocument/2006/relationships/image" Target="../media/image34.wmf"/><Relationship Id="rId12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6.wmf"/><Relationship Id="rId5" Type="http://schemas.openxmlformats.org/officeDocument/2006/relationships/image" Target="../media/image33.wmf"/><Relationship Id="rId15" Type="http://schemas.openxmlformats.org/officeDocument/2006/relationships/image" Target="../media/image38.wmf"/><Relationship Id="rId10" Type="http://schemas.openxmlformats.org/officeDocument/2006/relationships/oleObject" Target="../embeddings/oleObject31.bin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5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6.bin"/><Relationship Id="rId13" Type="http://schemas.openxmlformats.org/officeDocument/2006/relationships/image" Target="../media/image43.wmf"/><Relationship Id="rId3" Type="http://schemas.openxmlformats.org/officeDocument/2006/relationships/image" Target="../media/image11.jpg"/><Relationship Id="rId7" Type="http://schemas.openxmlformats.org/officeDocument/2006/relationships/image" Target="../media/image40.wmf"/><Relationship Id="rId12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35.bin"/><Relationship Id="rId11" Type="http://schemas.openxmlformats.org/officeDocument/2006/relationships/image" Target="../media/image42.wmf"/><Relationship Id="rId5" Type="http://schemas.openxmlformats.org/officeDocument/2006/relationships/image" Target="../media/image39.wmf"/><Relationship Id="rId15" Type="http://schemas.openxmlformats.org/officeDocument/2006/relationships/image" Target="../media/image44.wmf"/><Relationship Id="rId10" Type="http://schemas.openxmlformats.org/officeDocument/2006/relationships/oleObject" Target="../embeddings/oleObject37.bin"/><Relationship Id="rId4" Type="http://schemas.openxmlformats.org/officeDocument/2006/relationships/oleObject" Target="../embeddings/oleObject34.bin"/><Relationship Id="rId9" Type="http://schemas.openxmlformats.org/officeDocument/2006/relationships/image" Target="../media/image41.wmf"/><Relationship Id="rId14" Type="http://schemas.openxmlformats.org/officeDocument/2006/relationships/oleObject" Target="../embeddings/oleObject3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2.bin"/><Relationship Id="rId3" Type="http://schemas.openxmlformats.org/officeDocument/2006/relationships/image" Target="../media/image11.jpg"/><Relationship Id="rId7" Type="http://schemas.openxmlformats.org/officeDocument/2006/relationships/image" Target="../media/image4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41.bin"/><Relationship Id="rId11" Type="http://schemas.openxmlformats.org/officeDocument/2006/relationships/image" Target="../media/image47.w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43.bin"/><Relationship Id="rId4" Type="http://schemas.openxmlformats.org/officeDocument/2006/relationships/oleObject" Target="../embeddings/oleObject40.bin"/><Relationship Id="rId9" Type="http://schemas.openxmlformats.org/officeDocument/2006/relationships/image" Target="../media/image4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07604" y="1264247"/>
            <a:ext cx="1253025" cy="1246567"/>
          </a:xfrm>
          <a:prstGeom prst="rect">
            <a:avLst/>
          </a:prstGeom>
        </p:spPr>
      </p:pic>
      <p:pic>
        <p:nvPicPr>
          <p:cNvPr id="5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7760" y="1316375"/>
            <a:ext cx="6321913" cy="3328837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4262" y="1871524"/>
            <a:ext cx="9689143" cy="4681677"/>
          </a:xfrm>
          <a:prstGeom prst="rect">
            <a:avLst/>
          </a:prstGeom>
        </p:spPr>
      </p:pic>
      <p:pic>
        <p:nvPicPr>
          <p:cNvPr id="7" name="图片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7253" y="3767611"/>
            <a:ext cx="2212263" cy="2599023"/>
          </a:xfrm>
          <a:prstGeom prst="rect">
            <a:avLst/>
          </a:prstGeom>
        </p:spPr>
      </p:pic>
      <p:sp>
        <p:nvSpPr>
          <p:cNvPr id="10" name="文本框 14"/>
          <p:cNvSpPr txBox="1"/>
          <p:nvPr/>
        </p:nvSpPr>
        <p:spPr>
          <a:xfrm>
            <a:off x="5538161" y="5208479"/>
            <a:ext cx="4412308" cy="943848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zh-CN" sz="5300" b="1" dirty="0" smtClean="0"/>
              <a:t>ĐẠI SỐ 9</a:t>
            </a:r>
            <a:endParaRPr lang="zh-CN" altLang="en-US" sz="5300" b="1" dirty="0"/>
          </a:p>
        </p:txBody>
      </p:sp>
      <p:sp>
        <p:nvSpPr>
          <p:cNvPr id="8" name="文本框 14"/>
          <p:cNvSpPr txBox="1"/>
          <p:nvPr/>
        </p:nvSpPr>
        <p:spPr>
          <a:xfrm>
            <a:off x="2568928" y="153593"/>
            <a:ext cx="8003179" cy="938714"/>
          </a:xfrm>
          <a:prstGeom prst="rect">
            <a:avLst/>
          </a:prstGeom>
          <a:noFill/>
        </p:spPr>
        <p:txBody>
          <a:bodyPr wrap="square" lIns="121917" tIns="60958" rIns="121917" bIns="60958" rtlCol="0">
            <a:spAutoFit/>
          </a:bodyPr>
          <a:lstStyle/>
          <a:p>
            <a:pPr algn="ctr"/>
            <a:r>
              <a:rPr lang="en-US" altLang="zh-CN" sz="5300" b="1" dirty="0" smtClean="0">
                <a:solidFill>
                  <a:srgbClr val="FF0000"/>
                </a:solidFill>
              </a:rPr>
              <a:t>CHUYÊN ĐỀ: CĂN BẬC HAI</a:t>
            </a:r>
            <a:endParaRPr lang="zh-CN" altLang="en-US" sz="53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353505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7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75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425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637853" y="647435"/>
            <a:ext cx="1106441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c) Tìm các giá trị của x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trị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B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bằng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hai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lần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trị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của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biểu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thức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A.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48597" y="2824202"/>
            <a:ext cx="11630679" cy="3786055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10550800" y="813041"/>
            <a:ext cx="12542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ằng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77492" y="5622311"/>
            <a:ext cx="11201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Đối chiếu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x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+mj-lt"/>
              </a:rPr>
              <a:t>với ĐKXĐ để kết luận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78739" y="4241984"/>
            <a:ext cx="110235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Thay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đẳng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d</a:t>
            </a:r>
            <a:r>
              <a:rPr lang="vi-VN" sz="3600" b="1" dirty="0" smtClean="0">
                <a:latin typeface="+mj-lt"/>
              </a:rPr>
              <a:t>ùng các phép biến đổi để tìm giá trị của x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81735" y="3544618"/>
            <a:ext cx="11023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Xác định dạng toán là giải phương trình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90354" y="2815319"/>
            <a:ext cx="4922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1111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8" grpId="0"/>
      <p:bldP spid="7" grpId="0"/>
      <p:bldP spid="6" grpId="0"/>
      <p:bldP spid="3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37852" y="257020"/>
            <a:ext cx="11064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nl-NL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Tìm các giá trị của x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5B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&lt;       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48597" y="2555481"/>
            <a:ext cx="11630679" cy="4154769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38984" y="5839903"/>
            <a:ext cx="112017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+mj-lt"/>
              </a:rPr>
              <a:t>với ĐKXĐ để kết luận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739" y="4167233"/>
            <a:ext cx="1102352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đưa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0)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đổi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vế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trái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đánh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x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81735" y="3387675"/>
            <a:ext cx="1102352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latin typeface="+mj-lt"/>
              </a:rPr>
              <a:t>- Xác định dạng toán là gi</a:t>
            </a:r>
            <a:r>
              <a:rPr lang="vi-VN" sz="3600" b="1" dirty="0" smtClean="0">
                <a:latin typeface="Times New Roman" pitchFamily="18" charset="0"/>
                <a:cs typeface="Times New Roman" pitchFamily="18" charset="0"/>
              </a:rPr>
              <a:t>ả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i </a:t>
            </a:r>
            <a:r>
              <a:rPr lang="en-US" sz="3600" b="1" dirty="0" err="1" smtClean="0">
                <a:latin typeface="Times New Roman" pitchFamily="18" charset="0"/>
                <a:cs typeface="Times New Roman" pitchFamily="18" charset="0"/>
              </a:rPr>
              <a:t>bất</a:t>
            </a: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3600" b="1" dirty="0" smtClean="0">
                <a:latin typeface="+mj-lt"/>
              </a:rPr>
              <a:t>phương trình</a:t>
            </a:r>
            <a:r>
              <a:rPr lang="en-US" sz="3600" b="1" dirty="0" smtClean="0">
                <a:latin typeface="+mj-lt"/>
              </a:rPr>
              <a:t>.</a:t>
            </a:r>
            <a:endParaRPr lang="en-US" sz="3600" b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0354" y="2658376"/>
            <a:ext cx="49220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pháp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 smtClean="0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3600" b="1" u="sng" dirty="0" smtClean="0">
                <a:latin typeface="Times New Roman" pitchFamily="18" charset="0"/>
                <a:cs typeface="Times New Roman" pitchFamily="18" charset="0"/>
              </a:rPr>
              <a:t>:</a:t>
            </a:r>
            <a:endParaRPr lang="en-US" sz="3600" b="1" u="sng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ight Arrow 3">
            <a:hlinkClick r:id="rId4" action="ppaction://hlinksldjump"/>
          </p:cNvPr>
          <p:cNvSpPr/>
          <p:nvPr/>
        </p:nvSpPr>
        <p:spPr>
          <a:xfrm>
            <a:off x="8296004" y="4906084"/>
            <a:ext cx="734981" cy="297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7402151" y="4335694"/>
            <a:ext cx="734981" cy="297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4282674"/>
              </p:ext>
            </p:extLst>
          </p:nvPr>
        </p:nvGraphicFramePr>
        <p:xfrm>
          <a:off x="7000790" y="257020"/>
          <a:ext cx="6635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43" name="Equation" r:id="rId5" imgW="228600" imgH="393480" progId="Equation.DSMT4">
                  <p:embed/>
                </p:oleObj>
              </mc:Choice>
              <mc:Fallback>
                <p:oleObj name="Equation" r:id="rId5" imgW="228600" imgH="393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0790" y="257020"/>
                        <a:ext cx="66357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82311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/>
      <p:bldP spid="11" grpId="0"/>
      <p:bldP spid="12" grpId="0"/>
      <p:bldP spid="4" grpId="0" animBg="1"/>
      <p:bldP spid="1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637852" y="257020"/>
            <a:ext cx="11064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d</a:t>
            </a:r>
            <a:r>
              <a:rPr lang="nl-NL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Tìm các giá trị của x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5B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8192146"/>
              </p:ext>
            </p:extLst>
          </p:nvPr>
        </p:nvGraphicFramePr>
        <p:xfrm>
          <a:off x="6980238" y="257175"/>
          <a:ext cx="6635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3" name="Equation" r:id="rId4" imgW="228600" imgH="393480" progId="Equation.DSMT4">
                  <p:embed/>
                </p:oleObj>
              </mc:Choice>
              <mc:Fallback>
                <p:oleObj name="Equation" r:id="rId4" imgW="228600" imgH="393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0238" y="257175"/>
                        <a:ext cx="66357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609599" y="1143000"/>
            <a:ext cx="110926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FF00"/>
                </a:solidFill>
                <a:latin typeface="+mj-lt"/>
              </a:rPr>
              <a:t>Bạn Lan đã làm như sau. Em hãy nhận xét xem bạn Lan làm đúng hay sai.</a:t>
            </a:r>
            <a:endParaRPr lang="en-US" sz="36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69259" y="4968327"/>
            <a:ext cx="100388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600" b="1" dirty="0" smtClean="0">
                <a:solidFill>
                  <a:srgbClr val="FFFF00"/>
                </a:solidFill>
                <a:latin typeface="+mj-lt"/>
              </a:rPr>
              <a:t>( luôn đúng với mọi                </a:t>
            </a:r>
            <a:r>
              <a:rPr lang="en-US" sz="3600" b="1" dirty="0" smtClean="0">
                <a:solidFill>
                  <a:srgbClr val="FFFF00"/>
                </a:solidFill>
                <a:latin typeface="+mj-lt"/>
              </a:rPr>
              <a:t>             </a:t>
            </a:r>
            <a:r>
              <a:rPr lang="vi-VN" sz="3600" b="1" dirty="0" smtClean="0">
                <a:solidFill>
                  <a:srgbClr val="FFFF00"/>
                </a:solidFill>
                <a:latin typeface="+mj-lt"/>
              </a:rPr>
              <a:t> ) </a:t>
            </a:r>
            <a:endParaRPr lang="en-US" sz="3600" b="1" dirty="0">
              <a:solidFill>
                <a:srgbClr val="FFFF00"/>
              </a:solidFill>
              <a:latin typeface="+mj-lt"/>
            </a:endParaRPr>
          </a:p>
        </p:txBody>
      </p:sp>
      <p:graphicFrame>
        <p:nvGraphicFramePr>
          <p:cNvPr id="11" name="Object 1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9842043"/>
              </p:ext>
            </p:extLst>
          </p:nvPr>
        </p:nvGraphicFramePr>
        <p:xfrm>
          <a:off x="2008188" y="2478088"/>
          <a:ext cx="5259387" cy="313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4" name="Equation" r:id="rId6" imgW="1777680" imgH="1168200" progId="Equation.DSMT4">
                  <p:embed/>
                </p:oleObj>
              </mc:Choice>
              <mc:Fallback>
                <p:oleObj name="Equation" r:id="rId6" imgW="1777680" imgH="1168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8188" y="2478088"/>
                        <a:ext cx="5259387" cy="313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2448503"/>
              </p:ext>
            </p:extLst>
          </p:nvPr>
        </p:nvGraphicFramePr>
        <p:xfrm>
          <a:off x="8393113" y="5021263"/>
          <a:ext cx="324167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35" name="Equation" r:id="rId8" imgW="1079280" imgH="203040" progId="Equation.DSMT4">
                  <p:embed/>
                </p:oleObj>
              </mc:Choice>
              <mc:Fallback>
                <p:oleObj name="Equation" r:id="rId8" imgW="1079280" imgH="2030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3113" y="5021263"/>
                        <a:ext cx="3241675" cy="6111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Oval 11"/>
          <p:cNvSpPr/>
          <p:nvPr/>
        </p:nvSpPr>
        <p:spPr>
          <a:xfrm>
            <a:off x="8455631" y="2681555"/>
            <a:ext cx="2188396" cy="138701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SAI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33599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7" grpId="0"/>
      <p:bldP spid="12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37851" y="339213"/>
            <a:ext cx="11064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e</a:t>
            </a:r>
            <a:r>
              <a:rPr lang="nl-NL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Tìm các giá trị nguyên của x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5B </a:t>
            </a:r>
            <a:r>
              <a:rPr lang="en-US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&lt;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      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8769798"/>
              </p:ext>
            </p:extLst>
          </p:nvPr>
        </p:nvGraphicFramePr>
        <p:xfrm>
          <a:off x="8583010" y="339213"/>
          <a:ext cx="663575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5" name="Equation" r:id="rId4" imgW="228600" imgH="393480" progId="Equation.DSMT4">
                  <p:embed/>
                </p:oleObj>
              </mc:Choice>
              <mc:Fallback>
                <p:oleObj name="Equation" r:id="rId4" imgW="22860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83010" y="339213"/>
                        <a:ext cx="663575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/>
          <p:cNvSpPr/>
          <p:nvPr/>
        </p:nvSpPr>
        <p:spPr>
          <a:xfrm>
            <a:off x="637851" y="2013900"/>
            <a:ext cx="1106441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nl-NL" sz="3600" b="1" dirty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f</a:t>
            </a:r>
            <a:r>
              <a:rPr lang="nl-NL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) Tìm các giá trị nguyên của x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để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 B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đạt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giá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trị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nguyên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       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9233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/>
          <p:cNvSpPr/>
          <p:nvPr/>
        </p:nvSpPr>
        <p:spPr>
          <a:xfrm>
            <a:off x="4099878" y="971679"/>
            <a:ext cx="3904530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nl-NL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HƯỚNG DẪN VỀ</a:t>
            </a:r>
            <a:r>
              <a:rPr lang="nl-NL" sz="2800" b="1" spc="-5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nl-NL" sz="2800" b="1" dirty="0">
                <a:solidFill>
                  <a:srgbClr val="FFFF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NHÀ</a:t>
            </a:r>
            <a:endParaRPr lang="en-US" sz="2800" b="1" dirty="0">
              <a:solidFill>
                <a:srgbClr val="FFFF0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7851" y="2013900"/>
            <a:ext cx="11064411" cy="1808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571500" indent="-5715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Xem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lại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các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đã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chữa</a:t>
            </a:r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</a:p>
          <a:p>
            <a:pPr marL="571500" indent="-571500" algn="just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Tx/>
              <a:buChar char="-"/>
            </a:pPr>
            <a:r>
              <a:rPr lang="en-US" sz="36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Làm</a:t>
            </a:r>
            <a:r>
              <a:rPr lang="en-US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bài</a:t>
            </a:r>
            <a:r>
              <a:rPr lang="en-US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1,2,3 </a:t>
            </a:r>
            <a:r>
              <a:rPr lang="en-US" sz="36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trong</a:t>
            </a:r>
            <a:r>
              <a:rPr lang="en-US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bộ</a:t>
            </a:r>
            <a:r>
              <a:rPr lang="en-US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đề</a:t>
            </a:r>
            <a:r>
              <a:rPr lang="en-US" sz="3600" b="1" dirty="0" smtClean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en-US" sz="3600" b="1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1400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511653" y="1431196"/>
            <a:ext cx="57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1361736" y="390418"/>
            <a:ext cx="9541221" cy="81165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b="1" dirty="0" smtClean="0">
                <a:solidFill>
                  <a:srgbClr val="FFFF00"/>
                </a:solidFill>
              </a:rPr>
              <a:t>KHỞI ĐỘNG</a:t>
            </a:r>
            <a:endParaRPr lang="en-US" sz="44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8255916"/>
              </p:ext>
            </p:extLst>
          </p:nvPr>
        </p:nvGraphicFramePr>
        <p:xfrm>
          <a:off x="2503488" y="2334586"/>
          <a:ext cx="1403350" cy="66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5" name="Equation" r:id="rId4" imgW="482400" imgH="228600" progId="Equation.DSMT4">
                  <p:embed/>
                </p:oleObj>
              </mc:Choice>
              <mc:Fallback>
                <p:oleObj name="Equation" r:id="rId4" imgW="482400" imgH="2286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3488" y="2334586"/>
                        <a:ext cx="1403350" cy="6651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130157" y="2329035"/>
            <a:ext cx="9226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FF00"/>
                </a:solidFill>
              </a:rPr>
              <a:t>Câu</a:t>
            </a:r>
            <a:r>
              <a:rPr lang="en-US" sz="3600" b="1" u="sng" dirty="0" smtClean="0">
                <a:solidFill>
                  <a:srgbClr val="FFFF00"/>
                </a:solidFill>
              </a:rPr>
              <a:t> 1</a:t>
            </a:r>
            <a:r>
              <a:rPr lang="en-US" sz="3600" b="1" dirty="0" smtClean="0">
                <a:solidFill>
                  <a:srgbClr val="FFFF00"/>
                </a:solidFill>
              </a:rPr>
              <a:t>:                </a:t>
            </a:r>
            <a:r>
              <a:rPr lang="en-US" sz="3600" b="1" dirty="0" err="1" smtClean="0">
                <a:solidFill>
                  <a:srgbClr val="FFFF00"/>
                </a:solidFill>
              </a:rPr>
              <a:t>xác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định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khi</a:t>
            </a:r>
            <a:r>
              <a:rPr lang="en-US" sz="3600" b="1" dirty="0" smtClean="0">
                <a:solidFill>
                  <a:srgbClr val="FFFF00"/>
                </a:solidFill>
              </a:rPr>
              <a:t>: 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2392303"/>
              </p:ext>
            </p:extLst>
          </p:nvPr>
        </p:nvGraphicFramePr>
        <p:xfrm>
          <a:off x="981075" y="3411034"/>
          <a:ext cx="19177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" name="Equation" r:id="rId6" imgW="660240" imgH="393480" progId="Equation.DSMT4">
                  <p:embed/>
                </p:oleObj>
              </mc:Choice>
              <mc:Fallback>
                <p:oleObj name="Equation" r:id="rId6" imgW="660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1075" y="3411034"/>
                        <a:ext cx="191770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52361972"/>
              </p:ext>
            </p:extLst>
          </p:nvPr>
        </p:nvGraphicFramePr>
        <p:xfrm>
          <a:off x="3679378" y="3390396"/>
          <a:ext cx="1881187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7" name="Equation" r:id="rId8" imgW="647640" imgH="393480" progId="Equation.DSMT4">
                  <p:embed/>
                </p:oleObj>
              </mc:Choice>
              <mc:Fallback>
                <p:oleObj name="Equation" r:id="rId8" imgW="6476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79378" y="3390396"/>
                        <a:ext cx="1881187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7717863"/>
              </p:ext>
            </p:extLst>
          </p:nvPr>
        </p:nvGraphicFramePr>
        <p:xfrm>
          <a:off x="6516688" y="3379788"/>
          <a:ext cx="17335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8" name="Equation" r:id="rId10" imgW="596880" imgH="393480" progId="Equation.DSMT4">
                  <p:embed/>
                </p:oleObj>
              </mc:Choice>
              <mc:Fallback>
                <p:oleObj name="Equation" r:id="rId10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6688" y="3379788"/>
                        <a:ext cx="173355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15712478"/>
              </p:ext>
            </p:extLst>
          </p:nvPr>
        </p:nvGraphicFramePr>
        <p:xfrm>
          <a:off x="9488488" y="3379788"/>
          <a:ext cx="173355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9" name="Equation" r:id="rId12" imgW="596880" imgH="393480" progId="Equation.DSMT4">
                  <p:embed/>
                </p:oleObj>
              </mc:Choice>
              <mc:Fallback>
                <p:oleObj name="Equation" r:id="rId12" imgW="59688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88488" y="3379788"/>
                        <a:ext cx="1733550" cy="11430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Oval 14"/>
          <p:cNvSpPr/>
          <p:nvPr/>
        </p:nvSpPr>
        <p:spPr>
          <a:xfrm>
            <a:off x="6132346" y="3503484"/>
            <a:ext cx="904126" cy="852755"/>
          </a:xfrm>
          <a:prstGeom prst="ellipse">
            <a:avLst/>
          </a:prstGeom>
          <a:noFill/>
          <a:ln w="63500">
            <a:solidFill>
              <a:srgbClr val="F5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18"/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098989"/>
              </p:ext>
            </p:extLst>
          </p:nvPr>
        </p:nvGraphicFramePr>
        <p:xfrm>
          <a:off x="2155221" y="4902397"/>
          <a:ext cx="1029764" cy="79212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0" name="Equation" r:id="rId14" imgW="279360" imgH="215640" progId="Equation.DSMT4">
                  <p:embed/>
                </p:oleObj>
              </mc:Choice>
              <mc:Fallback>
                <p:oleObj name="Equation" r:id="rId14" imgW="279360" imgH="215640" progId="Equation.DSMT4">
                  <p:embed/>
                  <p:pic>
                    <p:nvPicPr>
                      <p:cNvPr id="0" name="Object 2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5221" y="4902397"/>
                        <a:ext cx="1029764" cy="79212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19"/>
          <p:cNvSpPr>
            <a:spLocks noChangeArrowheads="1"/>
          </p:cNvSpPr>
          <p:nvPr/>
        </p:nvSpPr>
        <p:spPr bwMode="auto">
          <a:xfrm rot="10800000" flipV="1">
            <a:off x="3131252" y="5046787"/>
            <a:ext cx="5509314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xác định (có nghĩa) </a:t>
            </a: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</a:t>
            </a:r>
          </a:p>
        </p:txBody>
      </p:sp>
      <p:sp>
        <p:nvSpPr>
          <p:cNvPr id="14" name="Rectangle 219"/>
          <p:cNvSpPr>
            <a:spLocks noChangeArrowheads="1"/>
          </p:cNvSpPr>
          <p:nvPr/>
        </p:nvSpPr>
        <p:spPr bwMode="auto">
          <a:xfrm rot="10800000" flipV="1">
            <a:off x="8360798" y="5046787"/>
            <a:ext cx="1646232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A </a:t>
            </a: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Arial" pitchFamily="34" charset="0"/>
                <a:sym typeface="Symbol" pitchFamily="18" charset="2"/>
              </a:rPr>
              <a:t></a:t>
            </a:r>
            <a:r>
              <a:rPr kumimoji="0" lang="pt-BR" sz="3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0.</a:t>
            </a:r>
            <a:endParaRPr kumimoji="0" lang="pt-BR" sz="3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Times New Roman" pitchFamily="18" charset="0"/>
              <a:cs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657516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 animBg="1"/>
      <p:bldP spid="6" grpId="0"/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11652" y="886665"/>
            <a:ext cx="57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30156" y="1794778"/>
            <a:ext cx="9226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FF00"/>
                </a:solidFill>
              </a:rPr>
              <a:t>Câu</a:t>
            </a:r>
            <a:r>
              <a:rPr lang="en-US" sz="3600" b="1" u="sng" dirty="0" smtClean="0">
                <a:solidFill>
                  <a:srgbClr val="FFFF00"/>
                </a:solidFill>
              </a:rPr>
              <a:t> 2</a:t>
            </a:r>
            <a:r>
              <a:rPr lang="en-US" sz="3600" b="1" dirty="0" smtClean="0">
                <a:solidFill>
                  <a:srgbClr val="FFFF00"/>
                </a:solidFill>
              </a:rPr>
              <a:t>:  </a:t>
            </a:r>
            <a:r>
              <a:rPr lang="en-US" sz="3600" b="1" dirty="0" err="1" smtClean="0">
                <a:solidFill>
                  <a:srgbClr val="FFFF00"/>
                </a:solidFill>
              </a:rPr>
              <a:t>Giá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trị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của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biểu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thức</a:t>
            </a:r>
            <a:r>
              <a:rPr lang="en-US" sz="3600" b="1" dirty="0" smtClean="0">
                <a:solidFill>
                  <a:srgbClr val="FFFF00"/>
                </a:solidFill>
              </a:rPr>
              <a:t>                       </a:t>
            </a:r>
            <a:r>
              <a:rPr lang="en-US" sz="3600" b="1" dirty="0" err="1" smtClean="0">
                <a:solidFill>
                  <a:srgbClr val="FFFF00"/>
                </a:solidFill>
              </a:rPr>
              <a:t>bằng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5925728"/>
              </p:ext>
            </p:extLst>
          </p:nvPr>
        </p:nvGraphicFramePr>
        <p:xfrm>
          <a:off x="6764249" y="1450803"/>
          <a:ext cx="2068513" cy="1108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8" name="Equation" r:id="rId4" imgW="711000" imgH="380880" progId="Equation.DSMT4">
                  <p:embed/>
                </p:oleObj>
              </mc:Choice>
              <mc:Fallback>
                <p:oleObj name="Equation" r:id="rId4" imgW="711000" imgH="3808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4249" y="1450803"/>
                        <a:ext cx="2068513" cy="11080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Oval 5"/>
          <p:cNvSpPr/>
          <p:nvPr/>
        </p:nvSpPr>
        <p:spPr>
          <a:xfrm>
            <a:off x="9153325" y="2907975"/>
            <a:ext cx="904126" cy="852755"/>
          </a:xfrm>
          <a:prstGeom prst="ellipse">
            <a:avLst/>
          </a:prstGeom>
          <a:noFill/>
          <a:ln w="63500">
            <a:solidFill>
              <a:srgbClr val="F5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2492600"/>
              </p:ext>
            </p:extLst>
          </p:nvPr>
        </p:nvGraphicFramePr>
        <p:xfrm>
          <a:off x="3708400" y="2925763"/>
          <a:ext cx="2100263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9" name="Equation" r:id="rId6" imgW="723600" imgH="215640" progId="Equation.DSMT4">
                  <p:embed/>
                </p:oleObj>
              </mc:Choice>
              <mc:Fallback>
                <p:oleObj name="Equation" r:id="rId6" imgW="7236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925763"/>
                        <a:ext cx="2100263" cy="627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163257"/>
              </p:ext>
            </p:extLst>
          </p:nvPr>
        </p:nvGraphicFramePr>
        <p:xfrm>
          <a:off x="6653943" y="2907976"/>
          <a:ext cx="1839913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0" name="Equation" r:id="rId8" imgW="634680" imgH="215640" progId="Equation.DSMT4">
                  <p:embed/>
                </p:oleObj>
              </mc:Choice>
              <mc:Fallback>
                <p:oleObj name="Equation" r:id="rId8" imgW="63468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3943" y="2907976"/>
                        <a:ext cx="1839913" cy="627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8776450"/>
              </p:ext>
            </p:extLst>
          </p:nvPr>
        </p:nvGraphicFramePr>
        <p:xfrm>
          <a:off x="9416550" y="2907976"/>
          <a:ext cx="1879600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1" name="Equation" r:id="rId10" imgW="647640" imgH="215640" progId="Equation.DSMT4">
                  <p:embed/>
                </p:oleObj>
              </mc:Choice>
              <mc:Fallback>
                <p:oleObj name="Equation" r:id="rId10" imgW="64764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16550" y="2907976"/>
                        <a:ext cx="1879600" cy="627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3075220"/>
              </p:ext>
            </p:extLst>
          </p:nvPr>
        </p:nvGraphicFramePr>
        <p:xfrm>
          <a:off x="1130156" y="2907976"/>
          <a:ext cx="1987550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2" name="Equation" r:id="rId12" imgW="685800" imgH="215640" progId="Equation.DSMT4">
                  <p:embed/>
                </p:oleObj>
              </mc:Choice>
              <mc:Fallback>
                <p:oleObj name="Equation" r:id="rId12" imgW="6858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0156" y="2907976"/>
                        <a:ext cx="1987550" cy="627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35747570"/>
              </p:ext>
            </p:extLst>
          </p:nvPr>
        </p:nvGraphicFramePr>
        <p:xfrm>
          <a:off x="1196975" y="3881438"/>
          <a:ext cx="3248025" cy="1539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3" name="Equation" r:id="rId14" imgW="965160" imgH="457200" progId="Equation.DSMT4">
                  <p:embed/>
                </p:oleObj>
              </mc:Choice>
              <mc:Fallback>
                <p:oleObj name="Equation" r:id="rId14" imgW="965160" imgH="457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6975" y="3881438"/>
                        <a:ext cx="3248025" cy="1539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4243226" y="3880432"/>
            <a:ext cx="3236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      0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43226" y="4794832"/>
            <a:ext cx="28459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A 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3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A &lt; 0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1751156"/>
              </p:ext>
            </p:extLst>
          </p:nvPr>
        </p:nvGraphicFramePr>
        <p:xfrm>
          <a:off x="6166563" y="3890896"/>
          <a:ext cx="573284" cy="6254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504" name="Equation" r:id="rId16" imgW="139680" imgH="152280" progId="Equation.DSMT4">
                  <p:embed/>
                </p:oleObj>
              </mc:Choice>
              <mc:Fallback>
                <p:oleObj name="Equation" r:id="rId16" imgW="139680" imgH="152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6166563" y="3890896"/>
                        <a:ext cx="573284" cy="6254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32839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614395" y="588715"/>
            <a:ext cx="57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534259" y="1603969"/>
            <a:ext cx="11168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FF00"/>
                </a:solidFill>
              </a:rPr>
              <a:t>Câu</a:t>
            </a:r>
            <a:r>
              <a:rPr lang="en-US" sz="3600" b="1" u="sng" dirty="0" smtClean="0">
                <a:solidFill>
                  <a:srgbClr val="FFFF00"/>
                </a:solidFill>
              </a:rPr>
              <a:t> 3: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Kết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quả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r</a:t>
            </a:r>
            <a:r>
              <a:rPr lang="en-US" sz="3600" b="1" dirty="0" err="1" smtClean="0">
                <a:solidFill>
                  <a:srgbClr val="FFFF00"/>
                </a:solidFill>
              </a:rPr>
              <a:t>út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gọn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biểu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thức</a:t>
            </a:r>
            <a:r>
              <a:rPr lang="en-US" sz="3600" b="1" dirty="0" smtClean="0">
                <a:solidFill>
                  <a:srgbClr val="FFFF00"/>
                </a:solidFill>
              </a:rPr>
              <a:t>                                        </a:t>
            </a:r>
            <a:r>
              <a:rPr lang="en-US" sz="3600" b="1" dirty="0" err="1" smtClean="0">
                <a:solidFill>
                  <a:srgbClr val="FFFF00"/>
                </a:solidFill>
              </a:rPr>
              <a:t>là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89299969"/>
              </p:ext>
            </p:extLst>
          </p:nvPr>
        </p:nvGraphicFramePr>
        <p:xfrm>
          <a:off x="9559925" y="3363913"/>
          <a:ext cx="1622425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1" name="Equation" r:id="rId4" imgW="558720" imgH="228600" progId="Equation.DSMT4">
                  <p:embed/>
                </p:oleObj>
              </mc:Choice>
              <mc:Fallback>
                <p:oleObj name="Equation" r:id="rId4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59925" y="3363913"/>
                        <a:ext cx="1622425" cy="663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6881832"/>
              </p:ext>
            </p:extLst>
          </p:nvPr>
        </p:nvGraphicFramePr>
        <p:xfrm>
          <a:off x="7048092" y="1585138"/>
          <a:ext cx="3656012" cy="665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2" name="Equation" r:id="rId6" imgW="1257120" imgH="228600" progId="Equation.DSMT4">
                  <p:embed/>
                </p:oleObj>
              </mc:Choice>
              <mc:Fallback>
                <p:oleObj name="Equation" r:id="rId6" imgW="1257120" imgH="22860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092" y="1585138"/>
                        <a:ext cx="3656012" cy="6651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Oval 13"/>
          <p:cNvSpPr/>
          <p:nvPr/>
        </p:nvSpPr>
        <p:spPr>
          <a:xfrm>
            <a:off x="3255578" y="3359650"/>
            <a:ext cx="904126" cy="852755"/>
          </a:xfrm>
          <a:prstGeom prst="ellipse">
            <a:avLst/>
          </a:prstGeom>
          <a:noFill/>
          <a:ln w="63500">
            <a:solidFill>
              <a:srgbClr val="F5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9677083"/>
              </p:ext>
            </p:extLst>
          </p:nvPr>
        </p:nvGraphicFramePr>
        <p:xfrm>
          <a:off x="9210675" y="5130800"/>
          <a:ext cx="331788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3" name="Equation" r:id="rId8" imgW="114120" imgH="177480" progId="Equation.DSMT4">
                  <p:embed/>
                </p:oleObj>
              </mc:Choice>
              <mc:Fallback>
                <p:oleObj name="Equation" r:id="rId8" imgW="114120" imgH="1774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10675" y="5130800"/>
                        <a:ext cx="331788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2037670"/>
              </p:ext>
            </p:extLst>
          </p:nvPr>
        </p:nvGraphicFramePr>
        <p:xfrm>
          <a:off x="1356498" y="3487827"/>
          <a:ext cx="922337" cy="515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4" name="Equation" r:id="rId10" imgW="317160" imgH="177480" progId="Equation.DSMT4">
                  <p:embed/>
                </p:oleObj>
              </mc:Choice>
              <mc:Fallback>
                <p:oleObj name="Equation" r:id="rId10" imgW="317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56498" y="3487827"/>
                        <a:ext cx="922337" cy="51593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24393024"/>
              </p:ext>
            </p:extLst>
          </p:nvPr>
        </p:nvGraphicFramePr>
        <p:xfrm>
          <a:off x="3711575" y="3363913"/>
          <a:ext cx="162083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5" name="Equation" r:id="rId12" imgW="558720" imgH="228600" progId="Equation.DSMT4">
                  <p:embed/>
                </p:oleObj>
              </mc:Choice>
              <mc:Fallback>
                <p:oleObj name="Equation" r:id="rId12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1575" y="3363913"/>
                        <a:ext cx="1620838" cy="663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8275931"/>
              </p:ext>
            </p:extLst>
          </p:nvPr>
        </p:nvGraphicFramePr>
        <p:xfrm>
          <a:off x="6345238" y="3333750"/>
          <a:ext cx="2025650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6" name="Equation" r:id="rId14" imgW="698400" imgH="228600" progId="Equation.DSMT4">
                  <p:embed/>
                </p:oleObj>
              </mc:Choice>
              <mc:Fallback>
                <p:oleObj name="Equation" r:id="rId14" imgW="69840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5238" y="3333750"/>
                        <a:ext cx="2025650" cy="663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9824627"/>
              </p:ext>
            </p:extLst>
          </p:nvPr>
        </p:nvGraphicFramePr>
        <p:xfrm>
          <a:off x="3233649" y="4716480"/>
          <a:ext cx="4689475" cy="862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627" name="Equation" r:id="rId16" imgW="1587240" imgH="291960" progId="Equation.DSMT4">
                  <p:embed/>
                </p:oleObj>
              </mc:Choice>
              <mc:Fallback>
                <p:oleObj name="Equation" r:id="rId16" imgW="1587240" imgH="2919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3649" y="4716480"/>
                        <a:ext cx="4689475" cy="8620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303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4395" y="588715"/>
            <a:ext cx="57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68515" y="1603970"/>
            <a:ext cx="104796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FF00"/>
                </a:solidFill>
              </a:rPr>
              <a:t>Câu</a:t>
            </a:r>
            <a:r>
              <a:rPr lang="en-US" sz="3600" b="1" u="sng" dirty="0" smtClean="0">
                <a:solidFill>
                  <a:srgbClr val="FFFF00"/>
                </a:solidFill>
              </a:rPr>
              <a:t> 4: </a:t>
            </a:r>
            <a:r>
              <a:rPr lang="en-US" sz="3600" b="1" dirty="0" err="1" smtClean="0">
                <a:solidFill>
                  <a:srgbClr val="FFFF00"/>
                </a:solidFill>
              </a:rPr>
              <a:t>Rút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gọn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căn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thức</a:t>
            </a:r>
            <a:r>
              <a:rPr lang="en-US" sz="3600" b="1" dirty="0" smtClean="0">
                <a:solidFill>
                  <a:srgbClr val="FFFF00"/>
                </a:solidFill>
              </a:rPr>
              <a:t>                 ta </a:t>
            </a:r>
            <a:r>
              <a:rPr lang="en-US" sz="3600" b="1" dirty="0" err="1" smtClean="0">
                <a:solidFill>
                  <a:srgbClr val="FFFF00"/>
                </a:solidFill>
              </a:rPr>
              <a:t>được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9072664"/>
              </p:ext>
            </p:extLst>
          </p:nvPr>
        </p:nvGraphicFramePr>
        <p:xfrm>
          <a:off x="5900793" y="1523671"/>
          <a:ext cx="12922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7" name="Equation" r:id="rId5" imgW="444240" imgH="241200" progId="Equation.DSMT4">
                  <p:embed/>
                </p:oleObj>
              </mc:Choice>
              <mc:Fallback>
                <p:oleObj name="Equation" r:id="rId5" imgW="44424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00793" y="1523671"/>
                        <a:ext cx="1292225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Oval 10"/>
          <p:cNvSpPr/>
          <p:nvPr/>
        </p:nvSpPr>
        <p:spPr>
          <a:xfrm>
            <a:off x="6400800" y="2829048"/>
            <a:ext cx="904126" cy="852755"/>
          </a:xfrm>
          <a:prstGeom prst="ellipse">
            <a:avLst/>
          </a:prstGeom>
          <a:noFill/>
          <a:ln w="63500">
            <a:solidFill>
              <a:srgbClr val="F5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08162713"/>
              </p:ext>
            </p:extLst>
          </p:nvPr>
        </p:nvGraphicFramePr>
        <p:xfrm>
          <a:off x="9574213" y="3038475"/>
          <a:ext cx="1474787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8" name="Equation" r:id="rId7" imgW="507960" imgH="177480" progId="Equation.DSMT4">
                  <p:embed/>
                </p:oleObj>
              </mc:Choice>
              <mc:Fallback>
                <p:oleObj name="Equation" r:id="rId7" imgW="507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4213" y="3038475"/>
                        <a:ext cx="1474787" cy="51435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7800460"/>
              </p:ext>
            </p:extLst>
          </p:nvPr>
        </p:nvGraphicFramePr>
        <p:xfrm>
          <a:off x="2747309" y="4094499"/>
          <a:ext cx="5892923" cy="7857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09" name="Equation" r:id="rId9" imgW="1993680" imgH="266400" progId="Equation.DSMT4">
                  <p:embed/>
                </p:oleObj>
              </mc:Choice>
              <mc:Fallback>
                <p:oleObj name="Equation" r:id="rId9" imgW="1993680" imgH="266400" progId="Equation.DSMT4">
                  <p:embed/>
                  <p:pic>
                    <p:nvPicPr>
                      <p:cNvPr id="0" name="Object 2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309" y="4094499"/>
                        <a:ext cx="5892923" cy="7857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218"/>
          <p:cNvSpPr>
            <a:spLocks noChangeArrowheads="1"/>
          </p:cNvSpPr>
          <p:nvPr/>
        </p:nvSpPr>
        <p:spPr bwMode="auto">
          <a:xfrm>
            <a:off x="0" y="9906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pt-BR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pt-B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Rectangle 220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1543350"/>
              </p:ext>
            </p:extLst>
          </p:nvPr>
        </p:nvGraphicFramePr>
        <p:xfrm>
          <a:off x="6760398" y="2911242"/>
          <a:ext cx="2030413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0" name="Equation" r:id="rId11" imgW="698400" imgH="241200" progId="Equation.DSMT4">
                  <p:embed/>
                </p:oleObj>
              </mc:Choice>
              <mc:Fallback>
                <p:oleObj name="Equation" r:id="rId11" imgW="698400" imgH="241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60398" y="2911242"/>
                        <a:ext cx="2030413" cy="7016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0461290"/>
              </p:ext>
            </p:extLst>
          </p:nvPr>
        </p:nvGraphicFramePr>
        <p:xfrm>
          <a:off x="1068515" y="2964735"/>
          <a:ext cx="16240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1" name="Equation" r:id="rId13" imgW="558720" imgH="228600" progId="Equation.DSMT4">
                  <p:embed/>
                </p:oleObj>
              </mc:Choice>
              <mc:Fallback>
                <p:oleObj name="Equation" r:id="rId13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515" y="2964735"/>
                        <a:ext cx="16240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66280029"/>
              </p:ext>
            </p:extLst>
          </p:nvPr>
        </p:nvGraphicFramePr>
        <p:xfrm>
          <a:off x="3852078" y="2923637"/>
          <a:ext cx="1624012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2" name="Equation" r:id="rId15" imgW="558720" imgH="228600" progId="Equation.DSMT4">
                  <p:embed/>
                </p:oleObj>
              </mc:Choice>
              <mc:Fallback>
                <p:oleObj name="Equation" r:id="rId15" imgW="55872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2078" y="2923637"/>
                        <a:ext cx="1624012" cy="663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5292576"/>
              </p:ext>
            </p:extLst>
          </p:nvPr>
        </p:nvGraphicFramePr>
        <p:xfrm>
          <a:off x="3103135" y="5088063"/>
          <a:ext cx="4767262" cy="1347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13" name="Equation" r:id="rId17" imgW="1612800" imgH="457200" progId="Equation.DSMT4">
                  <p:embed/>
                </p:oleObj>
              </mc:Choice>
              <mc:Fallback>
                <p:oleObj name="Equation" r:id="rId17" imgW="1612800" imgH="4572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3135" y="5088063"/>
                        <a:ext cx="4767262" cy="13477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587532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14395" y="588715"/>
            <a:ext cx="578640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6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ĐÁP ÁN ĐÚNG</a:t>
            </a:r>
            <a:endParaRPr lang="en-US" sz="36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4259" y="1603969"/>
            <a:ext cx="111680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u="sng" dirty="0" err="1" smtClean="0">
                <a:solidFill>
                  <a:srgbClr val="FFFF00"/>
                </a:solidFill>
              </a:rPr>
              <a:t>Câu</a:t>
            </a:r>
            <a:r>
              <a:rPr lang="en-US" sz="3600" b="1" u="sng" dirty="0" smtClean="0">
                <a:solidFill>
                  <a:srgbClr val="FFFF00"/>
                </a:solidFill>
              </a:rPr>
              <a:t> </a:t>
            </a:r>
            <a:r>
              <a:rPr lang="en-US" sz="3600" b="1" u="sng" dirty="0">
                <a:solidFill>
                  <a:srgbClr val="FFFF00"/>
                </a:solidFill>
              </a:rPr>
              <a:t>5</a:t>
            </a:r>
            <a:r>
              <a:rPr lang="en-US" sz="3600" b="1" u="sng" dirty="0" smtClean="0">
                <a:solidFill>
                  <a:srgbClr val="FFFF00"/>
                </a:solidFill>
              </a:rPr>
              <a:t>: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Kết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quả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>
                <a:solidFill>
                  <a:srgbClr val="FFFF00"/>
                </a:solidFill>
              </a:rPr>
              <a:t>r</a:t>
            </a:r>
            <a:r>
              <a:rPr lang="en-US" sz="3600" b="1" dirty="0" err="1" smtClean="0">
                <a:solidFill>
                  <a:srgbClr val="FFFF00"/>
                </a:solidFill>
              </a:rPr>
              <a:t>út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gọn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biểu</a:t>
            </a:r>
            <a:r>
              <a:rPr lang="en-US" sz="3600" b="1" dirty="0" smtClean="0">
                <a:solidFill>
                  <a:srgbClr val="FFFF00"/>
                </a:solidFill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</a:rPr>
              <a:t>thức</a:t>
            </a:r>
            <a:r>
              <a:rPr lang="en-US" sz="3600" b="1" dirty="0" smtClean="0">
                <a:solidFill>
                  <a:srgbClr val="FFFF00"/>
                </a:solidFill>
              </a:rPr>
              <a:t>                            </a:t>
            </a:r>
            <a:r>
              <a:rPr lang="en-US" sz="3600" b="1" dirty="0" err="1" smtClean="0">
                <a:solidFill>
                  <a:srgbClr val="FFFF00"/>
                </a:solidFill>
              </a:rPr>
              <a:t>là</a:t>
            </a:r>
            <a:endParaRPr lang="en-US" sz="3600" b="1" dirty="0">
              <a:solidFill>
                <a:srgbClr val="FFFF00"/>
              </a:solidFill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7385362"/>
              </p:ext>
            </p:extLst>
          </p:nvPr>
        </p:nvGraphicFramePr>
        <p:xfrm>
          <a:off x="6975475" y="3921125"/>
          <a:ext cx="2579688" cy="663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6" name="Equation" r:id="rId4" imgW="888840" imgH="228600" progId="Equation.DSMT4">
                  <p:embed/>
                </p:oleObj>
              </mc:Choice>
              <mc:Fallback>
                <p:oleObj name="Equation" r:id="rId4" imgW="888840" imgH="22860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5475" y="3921125"/>
                        <a:ext cx="2579688" cy="66357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0511453"/>
              </p:ext>
            </p:extLst>
          </p:nvPr>
        </p:nvGraphicFramePr>
        <p:xfrm>
          <a:off x="6970713" y="1317625"/>
          <a:ext cx="2619375" cy="1219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7" name="Equation" r:id="rId6" imgW="901440" imgH="419040" progId="Equation.DSMT4">
                  <p:embed/>
                </p:oleObj>
              </mc:Choice>
              <mc:Fallback>
                <p:oleObj name="Equation" r:id="rId6" imgW="901440" imgH="4190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70713" y="1317625"/>
                        <a:ext cx="2619375" cy="1219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7"/>
          <p:cNvSpPr/>
          <p:nvPr/>
        </p:nvSpPr>
        <p:spPr>
          <a:xfrm>
            <a:off x="2041986" y="2614269"/>
            <a:ext cx="904126" cy="852755"/>
          </a:xfrm>
          <a:prstGeom prst="ellipse">
            <a:avLst/>
          </a:prstGeom>
          <a:noFill/>
          <a:ln w="63500">
            <a:solidFill>
              <a:srgbClr val="F5021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0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9845657"/>
              </p:ext>
            </p:extLst>
          </p:nvPr>
        </p:nvGraphicFramePr>
        <p:xfrm>
          <a:off x="7188200" y="2817813"/>
          <a:ext cx="847725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8" name="Equation" r:id="rId8" imgW="291960" imgH="177480" progId="Equation.DSMT4">
                  <p:embed/>
                </p:oleObj>
              </mc:Choice>
              <mc:Fallback>
                <p:oleObj name="Equation" r:id="rId8" imgW="2919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88200" y="2817813"/>
                        <a:ext cx="847725" cy="5159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7421287"/>
              </p:ext>
            </p:extLst>
          </p:nvPr>
        </p:nvGraphicFramePr>
        <p:xfrm>
          <a:off x="2270322" y="3949700"/>
          <a:ext cx="1620837" cy="627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59" name="Equation" r:id="rId10" imgW="558720" imgH="215640" progId="Equation.DSMT4">
                  <p:embed/>
                </p:oleObj>
              </mc:Choice>
              <mc:Fallback>
                <p:oleObj name="Equation" r:id="rId10" imgW="55872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0322" y="3949700"/>
                        <a:ext cx="1620837" cy="6270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34154021"/>
              </p:ext>
            </p:extLst>
          </p:nvPr>
        </p:nvGraphicFramePr>
        <p:xfrm>
          <a:off x="2238375" y="2744788"/>
          <a:ext cx="1398588" cy="6270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0" name="Equation" r:id="rId12" imgW="482400" imgH="215640" progId="Equation.DSMT4">
                  <p:embed/>
                </p:oleObj>
              </mc:Choice>
              <mc:Fallback>
                <p:oleObj name="Equation" r:id="rId12" imgW="482400" imgH="21564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38375" y="2744788"/>
                        <a:ext cx="1398588" cy="6270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59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7797214"/>
              </p:ext>
            </p:extLst>
          </p:nvPr>
        </p:nvGraphicFramePr>
        <p:xfrm>
          <a:off x="1844913" y="4920785"/>
          <a:ext cx="8502173" cy="14286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61" name="Equation" r:id="rId14" imgW="3098520" imgH="520560" progId="Equation.DSMT4">
                  <p:embed/>
                </p:oleObj>
              </mc:Choice>
              <mc:Fallback>
                <p:oleObj name="Equation" r:id="rId14" imgW="3098520" imgH="520560" progId="Equation.DSMT4">
                  <p:embed/>
                  <p:pic>
                    <p:nvPicPr>
                      <p:cNvPr id="0" name="Object 1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4913" y="4920785"/>
                        <a:ext cx="8502173" cy="142864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2110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xplosion 2 3"/>
          <p:cNvSpPr/>
          <p:nvPr/>
        </p:nvSpPr>
        <p:spPr>
          <a:xfrm>
            <a:off x="205483" y="123290"/>
            <a:ext cx="11846104" cy="6452170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8000" b="1" dirty="0" smtClean="0">
                <a:solidFill>
                  <a:srgbClr val="FFFF00"/>
                </a:solidFill>
              </a:rPr>
              <a:t>KIẾN THỨC CẦN NHỚ</a:t>
            </a:r>
          </a:p>
          <a:p>
            <a:pPr algn="ctr"/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1486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464045" y="327055"/>
            <a:ext cx="7630615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de-DE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1: </a:t>
            </a:r>
            <a:r>
              <a:rPr lang="de-DE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Rút gọn các </a:t>
            </a:r>
            <a:r>
              <a:rPr lang="de-DE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 </a:t>
            </a:r>
            <a:r>
              <a:rPr lang="de-DE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 sau: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679472"/>
              </p:ext>
            </p:extLst>
          </p:nvPr>
        </p:nvGraphicFramePr>
        <p:xfrm>
          <a:off x="550737" y="1061378"/>
          <a:ext cx="5391150" cy="1092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28" name="Equation" r:id="rId4" imgW="1879560" imgH="380880" progId="Equation.DSMT4">
                  <p:embed/>
                </p:oleObj>
              </mc:Choice>
              <mc:Fallback>
                <p:oleObj name="Equation" r:id="rId4" imgW="1879560" imgH="3808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0737" y="1061378"/>
                        <a:ext cx="5391150" cy="10922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06858" y="2742440"/>
            <a:ext cx="9202287" cy="1431925"/>
            <a:chOff x="1452015" y="2842561"/>
            <a:chExt cx="9202287" cy="1431925"/>
          </a:xfrm>
        </p:grpSpPr>
        <p:graphicFrame>
          <p:nvGraphicFramePr>
            <p:cNvPr id="6" name="Object 5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546763426"/>
                </p:ext>
              </p:extLst>
            </p:nvPr>
          </p:nvGraphicFramePr>
          <p:xfrm>
            <a:off x="1452015" y="2842561"/>
            <a:ext cx="5094288" cy="14319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29" name="Equation" r:id="rId6" imgW="1625400" imgH="457200" progId="Equation.DSMT4">
                    <p:embed/>
                  </p:oleObj>
                </mc:Choice>
                <mc:Fallback>
                  <p:oleObj name="Equation" r:id="rId6" imgW="1625400" imgH="457200" progId="Equation.DSMT4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52015" y="2842561"/>
                          <a:ext cx="5094288" cy="1431925"/>
                        </a:xfrm>
                        <a:prstGeom prst="rect">
                          <a:avLst/>
                        </a:prstGeom>
                        <a:noFill/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7" name="Rectangle 6"/>
            <p:cNvSpPr/>
            <p:nvPr/>
          </p:nvSpPr>
          <p:spPr>
            <a:xfrm>
              <a:off x="6493658" y="3226631"/>
              <a:ext cx="4160644" cy="52322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(</a:t>
              </a:r>
              <a:r>
                <a:rPr lang="vi-VN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    </a:t>
              </a:r>
              <a:r>
                <a:rPr lang="vi-VN" sz="28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          )</a:t>
              </a:r>
              <a:endParaRPr lang="en-US" sz="28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graphicFrame>
          <p:nvGraphicFramePr>
            <p:cNvPr id="8" name="Object 7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26804806"/>
                </p:ext>
              </p:extLst>
            </p:nvPr>
          </p:nvGraphicFramePr>
          <p:xfrm>
            <a:off x="7318454" y="3182647"/>
            <a:ext cx="2058988" cy="61118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430" name="Equation" r:id="rId8" imgW="685800" imgH="203040" progId="Equation.DSMT4">
                    <p:embed/>
                  </p:oleObj>
                </mc:Choice>
                <mc:Fallback>
                  <p:oleObj name="Equation" r:id="rId8" imgW="685800" imgH="203040" progId="Equation.DSMT4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7318454" y="3182647"/>
                          <a:ext cx="2058988" cy="611188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13307"/>
              </p:ext>
            </p:extLst>
          </p:nvPr>
        </p:nvGraphicFramePr>
        <p:xfrm>
          <a:off x="578349" y="4635627"/>
          <a:ext cx="6246813" cy="1589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1" name="Equation" r:id="rId10" imgW="1993680" imgH="507960" progId="Equation.DSMT4">
                  <p:embed/>
                </p:oleObj>
              </mc:Choice>
              <mc:Fallback>
                <p:oleObj name="Equation" r:id="rId10" imgW="19936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349" y="4635627"/>
                        <a:ext cx="6246813" cy="15890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/>
          <p:cNvSpPr/>
          <p:nvPr/>
        </p:nvSpPr>
        <p:spPr>
          <a:xfrm>
            <a:off x="7182026" y="5087725"/>
            <a:ext cx="41606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3949341"/>
              </p:ext>
            </p:extLst>
          </p:nvPr>
        </p:nvGraphicFramePr>
        <p:xfrm>
          <a:off x="7867650" y="5087938"/>
          <a:ext cx="3241675" cy="611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2" name="Equation" r:id="rId12" imgW="1079280" imgH="203040" progId="Equation.DSMT4">
                  <p:embed/>
                </p:oleObj>
              </mc:Choice>
              <mc:Fallback>
                <p:oleObj name="Equation" r:id="rId12" imgW="107928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867650" y="5087938"/>
                        <a:ext cx="3241675" cy="611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7880140"/>
              </p:ext>
            </p:extLst>
          </p:nvPr>
        </p:nvGraphicFramePr>
        <p:xfrm>
          <a:off x="6582916" y="819685"/>
          <a:ext cx="5235575" cy="139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433" name="Equation" r:id="rId14" imgW="2031840" imgH="533160" progId="Equation.DSMT4">
                  <p:embed/>
                </p:oleObj>
              </mc:Choice>
              <mc:Fallback>
                <p:oleObj name="Equation" r:id="rId14" imgW="2031840" imgH="53316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2916" y="819685"/>
                        <a:ext cx="5235575" cy="13938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2974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alphaModFix amt="96000"/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-464045" y="532538"/>
            <a:ext cx="568136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de-DE" sz="3600" b="1" u="sng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Bài 2: </a:t>
            </a:r>
            <a:r>
              <a:rPr lang="de-DE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Cho </a:t>
            </a:r>
            <a:r>
              <a:rPr lang="de-DE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 biểu thức: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82550" y="2828325"/>
            <a:ext cx="5630452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vi-VN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36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A</a:t>
            </a:r>
            <a:r>
              <a:rPr lang="vi-VN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và B</a:t>
            </a:r>
            <a:endParaRPr lang="en-US" sz="36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82550" y="3495204"/>
            <a:ext cx="5070619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vi-VN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b)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Tính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sz="36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trị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của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vi-VN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khi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chemeClr val="bg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3429000" y="5683535"/>
            <a:ext cx="457200" cy="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6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022633"/>
              </p:ext>
            </p:extLst>
          </p:nvPr>
        </p:nvGraphicFramePr>
        <p:xfrm>
          <a:off x="5553169" y="3451231"/>
          <a:ext cx="2492763" cy="6903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29" name="Equation" r:id="rId4" imgW="850680" imgH="241200" progId="Equation.DSMT4">
                  <p:embed/>
                </p:oleObj>
              </mc:Choice>
              <mc:Fallback>
                <p:oleObj name="Equation" r:id="rId4" imgW="850680" imgH="241200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53169" y="3451231"/>
                        <a:ext cx="2492763" cy="6903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/>
          <p:cNvSpPr/>
          <p:nvPr/>
        </p:nvSpPr>
        <p:spPr>
          <a:xfrm>
            <a:off x="277374" y="4286225"/>
            <a:ext cx="11630679" cy="2573676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4679216" y="4280421"/>
            <a:ext cx="32385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800" b="1" u="sng" dirty="0" smtClean="0">
                <a:latin typeface="+mj-lt"/>
              </a:rPr>
              <a:t>Các bước giải :</a:t>
            </a:r>
            <a:endParaRPr lang="en-US" sz="2800" b="1" u="sng" dirty="0">
              <a:latin typeface="+mj-lt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9479" y="4729428"/>
            <a:ext cx="1087523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* </a:t>
            </a:r>
            <a:r>
              <a:rPr lang="vi-VN" sz="2800" b="1" dirty="0" smtClean="0">
                <a:latin typeface="+mj-lt"/>
              </a:rPr>
              <a:t>Bước 1: Kiểm tra giá trị của biến x có thuộc ĐKXĐ không</a:t>
            </a:r>
            <a:endParaRPr lang="en-US" sz="2800" b="1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3782" y="5263187"/>
            <a:ext cx="1097797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* </a:t>
            </a:r>
            <a:r>
              <a:rPr lang="vi-VN" sz="2800" b="1" dirty="0" smtClean="0">
                <a:latin typeface="+mj-lt"/>
              </a:rPr>
              <a:t>Bước 2: Nếu đã thuộc ĐKXĐ thì thay giá trị của x vào B đã thu gọn</a:t>
            </a:r>
            <a:r>
              <a:rPr lang="en-US" sz="2800" b="1" dirty="0" smtClean="0">
                <a:latin typeface="+mj-lt"/>
              </a:rPr>
              <a:t>.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t</a:t>
            </a:r>
            <a:r>
              <a:rPr lang="vi-VN" sz="2800" b="1" dirty="0" smtClean="0">
                <a:latin typeface="Times New Roman" pitchFamily="18" charset="0"/>
                <a:cs typeface="Times New Roman" pitchFamily="18" charset="0"/>
              </a:rPr>
              <a:t>í</a:t>
            </a:r>
            <a:r>
              <a:rPr lang="vi-VN" sz="2800" b="1" dirty="0" smtClean="0">
                <a:latin typeface="+mj-lt"/>
              </a:rPr>
              <a:t>n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h.</a:t>
            </a: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832401" y="6233939"/>
            <a:ext cx="74676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latin typeface="+mj-lt"/>
              </a:rPr>
              <a:t>* </a:t>
            </a:r>
            <a:r>
              <a:rPr lang="vi-VN" sz="2800" b="1" dirty="0" smtClean="0">
                <a:latin typeface="+mj-lt"/>
              </a:rPr>
              <a:t>Bước 3: Kết luận</a:t>
            </a:r>
            <a:endParaRPr lang="en-US" sz="2800" b="1" dirty="0">
              <a:latin typeface="+mj-lt"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16180749"/>
              </p:ext>
            </p:extLst>
          </p:nvPr>
        </p:nvGraphicFramePr>
        <p:xfrm>
          <a:off x="5173450" y="236917"/>
          <a:ext cx="4648646" cy="12375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0" name="Equation" r:id="rId6" imgW="5235480" imgH="1393920" progId="Equation.DSMT4">
                  <p:embed/>
                </p:oleObj>
              </mc:Choice>
              <mc:Fallback>
                <p:oleObj name="Equation" r:id="rId6" imgW="5235480" imgH="13939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5173450" y="236917"/>
                        <a:ext cx="4648646" cy="123757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2067892"/>
              </p:ext>
            </p:extLst>
          </p:nvPr>
        </p:nvGraphicFramePr>
        <p:xfrm>
          <a:off x="677757" y="1399268"/>
          <a:ext cx="5507283" cy="1400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1" name="Equation" r:id="rId8" imgW="1993680" imgH="507960" progId="Equation.DSMT4">
                  <p:embed/>
                </p:oleObj>
              </mc:Choice>
              <mc:Fallback>
                <p:oleObj name="Equation" r:id="rId8" imgW="1993680" imgH="50796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7757" y="1399268"/>
                        <a:ext cx="5507283" cy="14009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Rectangle 17"/>
          <p:cNvSpPr/>
          <p:nvPr/>
        </p:nvSpPr>
        <p:spPr>
          <a:xfrm>
            <a:off x="7086227" y="1851365"/>
            <a:ext cx="41606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vi-VN" sz="28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)</a:t>
            </a:r>
            <a:endParaRPr lang="en-US" sz="28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1477069"/>
              </p:ext>
            </p:extLst>
          </p:nvPr>
        </p:nvGraphicFramePr>
        <p:xfrm>
          <a:off x="7829126" y="1851365"/>
          <a:ext cx="3127375" cy="611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32" name="Equation" r:id="rId10" imgW="1041120" imgH="203040" progId="Equation.DSMT4">
                  <p:embed/>
                </p:oleObj>
              </mc:Choice>
              <mc:Fallback>
                <p:oleObj name="Equation" r:id="rId10" imgW="1041120" imgH="203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829126" y="1851365"/>
                        <a:ext cx="3127375" cy="611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4746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9" grpId="0" animBg="1"/>
      <p:bldP spid="11" grpId="0"/>
      <p:bldP spid="13" grpId="0"/>
      <p:bldP spid="12" grpId="0"/>
      <p:bldP spid="14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1649</TotalTime>
  <Words>443</Words>
  <Application>Microsoft Office PowerPoint</Application>
  <PresentationFormat>Custom</PresentationFormat>
  <Paragraphs>51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6" baseType="lpstr"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Asus</cp:lastModifiedBy>
  <cp:revision>182</cp:revision>
  <dcterms:created xsi:type="dcterms:W3CDTF">2021-08-12T08:31:02Z</dcterms:created>
  <dcterms:modified xsi:type="dcterms:W3CDTF">2023-11-02T14:03:29Z</dcterms:modified>
</cp:coreProperties>
</file>