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8" r:id="rId4"/>
    <p:sldMasterId id="2147483725" r:id="rId5"/>
    <p:sldMasterId id="2147483739" r:id="rId6"/>
    <p:sldMasterId id="2147483751" r:id="rId7"/>
  </p:sldMasterIdLst>
  <p:notesMasterIdLst>
    <p:notesMasterId r:id="rId31"/>
  </p:notesMasterIdLst>
  <p:sldIdLst>
    <p:sldId id="478" r:id="rId8"/>
    <p:sldId id="462" r:id="rId9"/>
    <p:sldId id="422" r:id="rId10"/>
    <p:sldId id="285" r:id="rId11"/>
    <p:sldId id="418" r:id="rId12"/>
    <p:sldId id="420" r:id="rId13"/>
    <p:sldId id="421" r:id="rId14"/>
    <p:sldId id="470" r:id="rId15"/>
    <p:sldId id="398" r:id="rId16"/>
    <p:sldId id="451" r:id="rId17"/>
    <p:sldId id="477" r:id="rId18"/>
    <p:sldId id="471" r:id="rId19"/>
    <p:sldId id="472" r:id="rId20"/>
    <p:sldId id="480" r:id="rId21"/>
    <p:sldId id="459" r:id="rId22"/>
    <p:sldId id="482" r:id="rId23"/>
    <p:sldId id="461" r:id="rId24"/>
    <p:sldId id="481" r:id="rId25"/>
    <p:sldId id="454" r:id="rId26"/>
    <p:sldId id="483" r:id="rId27"/>
    <p:sldId id="476" r:id="rId28"/>
    <p:sldId id="361" r:id="rId29"/>
    <p:sldId id="384" r:id="rId30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C1C57"/>
    <a:srgbClr val="842B8D"/>
    <a:srgbClr val="6B236B"/>
    <a:srgbClr val="0F050F"/>
    <a:srgbClr val="90287C"/>
    <a:srgbClr val="1208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6075"/>
  </p:normalViewPr>
  <p:slideViewPr>
    <p:cSldViewPr snapToGrid="0" showGuides="1">
      <p:cViewPr>
        <p:scale>
          <a:sx n="82" d="100"/>
          <a:sy n="82" d="100"/>
        </p:scale>
        <p:origin x="-1507" y="168"/>
      </p:cViewPr>
      <p:guideLst>
        <p:guide orient="horz" pos="216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07CAD5-3852-4CDA-B616-B978E2CFC8D9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27E7A1-1C4A-41F9-9A48-C46B9EF96DD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09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en-US" altLang="en-US"/>
              <a:t>Chủ đề: What are houses and home life like in America.</a:t>
            </a:r>
          </a:p>
        </p:txBody>
      </p:sp>
      <p:sp>
        <p:nvSpPr>
          <p:cNvPr id="819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GB" altLang="en-US" sz="1200">
                <a:latin typeface="Calibri" panose="020F0502020204030204" pitchFamily="34" charset="0"/>
              </a:rPr>
              <a:t>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B01F17-2BFC-4D3B-AD93-38546F0DEF52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/>
              <a:t>Hướng dẫn hs làm bài part 1 trong SB trang 56</a:t>
            </a:r>
            <a:endParaRPr lang="en-GB" altLang="en-US">
              <a:solidFill>
                <a:srgbClr val="002060"/>
              </a:solidFill>
            </a:endParaRPr>
          </a:p>
          <a:p>
            <a:pPr lvl="0" eaLnBrk="1" hangingPunct="1"/>
            <a:endParaRPr lang="en-GB" altLang="en-US"/>
          </a:p>
        </p:txBody>
      </p:sp>
      <p:sp>
        <p:nvSpPr>
          <p:cNvPr id="215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fld id="{9A0DB2DC-4C9A-4742-B13C-FB6460FD3503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en-US" dirty="0" err="1"/>
              <a:t>GV</a:t>
            </a:r>
            <a:r>
              <a:rPr lang="en-US" altLang="en-US" dirty="0"/>
              <a:t> </a:t>
            </a:r>
            <a:r>
              <a:rPr lang="en-US" altLang="en-US" dirty="0" err="1"/>
              <a:t>đặt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gợi</a:t>
            </a:r>
            <a:r>
              <a:rPr lang="en-US" altLang="en-US" dirty="0"/>
              <a:t> ý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hs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hiểu</a:t>
            </a:r>
            <a:r>
              <a:rPr lang="en-US" altLang="en-US" dirty="0"/>
              <a:t> </a:t>
            </a:r>
            <a:r>
              <a:rPr lang="en-US" altLang="en-US" dirty="0" err="1"/>
              <a:t>về</a:t>
            </a:r>
            <a:r>
              <a:rPr lang="en-US" altLang="en-US" dirty="0"/>
              <a:t> </a:t>
            </a:r>
            <a:r>
              <a:rPr lang="en-US" altLang="en-US" dirty="0" err="1"/>
              <a:t>nv</a:t>
            </a:r>
            <a:r>
              <a:rPr lang="en-US" altLang="en-US" dirty="0"/>
              <a:t> </a:t>
            </a:r>
            <a:r>
              <a:rPr lang="en-US" altLang="en-US" dirty="0" err="1"/>
              <a:t>chính</a:t>
            </a:r>
            <a:r>
              <a:rPr lang="en-US" altLang="en-US" dirty="0"/>
              <a:t> : “ Who is the boy?, What nationality is he?, What’s behind the boy?.....”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en-US" dirty="0" err="1"/>
              <a:t>Dẫn</a:t>
            </a:r>
            <a:r>
              <a:rPr lang="en-US" altLang="en-US" dirty="0"/>
              <a:t> </a:t>
            </a:r>
            <a:r>
              <a:rPr lang="en-US" altLang="en-US" dirty="0" err="1"/>
              <a:t>dắt</a:t>
            </a:r>
            <a:r>
              <a:rPr lang="en-US" altLang="en-US" dirty="0"/>
              <a:t> </a:t>
            </a:r>
            <a:r>
              <a:rPr lang="en-US" altLang="en-US" dirty="0" err="1"/>
              <a:t>hs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chủ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unit 4</a:t>
            </a:r>
            <a:endParaRPr lang="en-GB" alt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fld id="{9A0DB2DC-4C9A-4742-B13C-FB6460FD3503}" type="slidenum">
              <a:rPr lang="en-GB" altLang="en-US">
                <a:solidFill>
                  <a:prstClr val="black"/>
                </a:solidFill>
              </a:rPr>
              <a:pPr/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HS kể ra 3 hoạt động Tara không thực hiện trong số các hoạt động gợi ý ở trong sách.</a:t>
            </a:r>
            <a:endParaRPr lang="en-GB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E9080456-7DD9-4E60-BC5E-D967133AF679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Hs xem clip</a:t>
            </a: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25E70EC-AF69-4CEA-BFC0-6C9534676D91}" type="slidenum">
              <a:rPr lang="en-GB" altLang="en-US">
                <a:solidFill>
                  <a:prstClr val="black"/>
                </a:solidFill>
              </a:rPr>
              <a:pPr/>
              <a:t>17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HS kể ra 3 hoạt động Tara không thực hiện trong số các hoạt động gợi ý ở trong sách.</a:t>
            </a:r>
            <a:endParaRPr lang="en-GB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E9080456-7DD9-4E60-BC5E-D967133AF679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18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Giáo viên giải thích hiện tượng ngữ pháp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Yêu cầu học sinh mở sách trang 56</a:t>
            </a:r>
          </a:p>
        </p:txBody>
      </p:sp>
      <p:sp>
        <p:nvSpPr>
          <p:cNvPr id="378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FDA103-C01E-4B75-8443-254191236BAF}" type="slidenum">
              <a:rPr lang="en-GB" altLang="en-US">
                <a:solidFill>
                  <a:prstClr val="black"/>
                </a:solidFill>
              </a:rPr>
              <a:pPr/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Yêu cầu HS làm việc theo cặp nói về các hoạt động thường ngày của mình với mẫu câu gợi ý.</a:t>
            </a: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71352615-BC65-4A6E-893E-BB107F347313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21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0">
          <a:blip r:embed="rId2">
            <a:alphaModFix amt="8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0">
          <a:blip r:embed="rId2">
            <a:alphaModFix amt="8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4768-2A6F-48D5-A0F4-D44611848144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E4DD-06A0-4FB5-B37A-FF8B4BC438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81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E9B4-EE8F-4E37-9A69-9F406412D8C2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39A0B-1882-432C-BB39-5CD9C449A0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9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6BAA-FAC9-42AC-87FF-43F3EDB32654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CC22-2580-4132-B362-00874D0C39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103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026F-8D08-4145-B400-7AC953B4BC6F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5794-821F-482F-9F75-48D213F261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305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F382-15C3-4F7C-8C4C-C392F2417606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7CFA2-7E31-4673-9189-2AF05F672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14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B66B-18F9-4524-B00B-648DBAAF009B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FC17F-7EB8-4BF8-AF97-6F85E1858A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61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5049-E8ED-4672-8F91-0AC4718B5EFB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497F-27AB-46F6-ADD0-5C203B2AE2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67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DEAC-5865-4343-B85D-08C0D989930A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A6BEB-C847-4130-9263-AA8FF15F8B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34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091D-F95D-47AC-BCD0-2D1419AFB4A0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C57A-3178-418E-9E1B-A18AEA241C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689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7ABB-478D-47C8-A3EB-6C2B77FA4E4C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6588-9475-4A95-9863-8D3CB49A70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127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33D5-66F3-46D1-8510-98B13C2A1292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D6CC-5C01-43D0-8815-904AA996F6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98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30175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75059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15A0-3851-4176-A9EE-57670EA2909E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321A-C7A5-4C1F-9561-F27F1FD0F1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8155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9A7C-9644-44F7-861D-F9537D32795F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2260B-6D66-4D2A-BC01-9A2B4E5288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38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08EE-EE44-4593-9BB2-8811EE4A7E14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F5C3-C792-4113-B237-42C1F620D6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723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00B3-9C6D-4DB1-9ED1-AF7804CC6CB4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6BC74-23A1-4D6D-AD02-C4951BFC8B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4521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64DE-C616-4A8E-8930-018632EC5403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4BB57-0509-4FF0-83B2-37C4A8A7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50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CD91-A5A8-426E-AA8C-BBE15F07DD63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A5D-67A3-4FCC-BA58-D389EC2C11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827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FD77-41D8-491F-BE1E-82C964FCC18B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045E-6505-48C5-B2A3-560330BF76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033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4A4A-E236-4473-B111-6C601068D11E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9880-8BAA-465C-B69E-255A685DA1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88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D99B-4BA1-4C9B-AA8E-6B7980701483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0390-6766-4EE5-93A6-818140DC95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925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EC47-28F8-4938-98B7-1D93D8454EDC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55AB-B1E3-45EE-8AE7-ABEBB98DCD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121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F91A-3448-41D0-9381-FC0A97DD5605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0978C-0130-45CB-A147-8E67C0A8AA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00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2709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4F62-A9B2-4496-A627-B9FB74219EF0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26C9-20C0-433D-8CBB-AF46CD7F95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213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D2E0-3002-44D4-98C0-763A10C06189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0AC0-7F3B-4621-9455-C28B68C96B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1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C23A-25F3-473C-AF73-448E85CFD2EF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A6B0-A95E-415E-91B4-B0223A3C56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958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6E9F-57D5-4FFE-893B-063F38113869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7AE2-6ADD-4032-8B31-2468165F1F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36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77E0-1D51-4E44-BB3B-76EA78105DEE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7170-313D-48EF-9C39-0A0BE9CEA8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966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054E-7C73-4FDC-B161-37C40C638F3B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B5E7-0298-4E01-8264-B75ADE4772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635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6E36-5231-4B58-A64A-386373830119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6178-F3BB-4A25-B0D2-6AAFADED5B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774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E40-4D05-4F99-A796-FE03CFE6DD42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B98A-7181-48DD-BB48-646EEB6B55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5120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894D-606C-4CC5-A59A-1A223B3FA9AB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D414-F736-4086-86AF-0864981C4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7720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4008-8801-445B-8871-0A13A7FCBC0D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0765-C821-419C-AFE6-1AA1640F70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63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6EF5-92E2-4FAF-B3D6-16718DB66B0A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60A6-9279-4C0D-B367-A5F69EDF8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676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920098"/>
      </p:ext>
    </p:extLst>
  </p:cSld>
  <p:clrMapOvr>
    <a:masterClrMapping/>
  </p:clrMapOvr>
  <p:transition spd="med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99938"/>
      </p:ext>
    </p:extLst>
  </p:cSld>
  <p:clrMapOvr>
    <a:masterClrMapping/>
  </p:clrMapOvr>
  <p:transition spd="med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8570-E499-42BC-89F5-85F4872DBC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0315-BDBA-4A42-A708-DB9FD2D2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79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E0F5-6993-4D61-8C7D-233CAADC01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163A-407E-43C7-B98A-379C22D22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0C63-862F-4A91-ABB3-118981F89BC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6432-1513-4AD9-8BD8-635DCA06C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96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4057-28A3-4E7E-BF87-D0B710BA7AE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AABD-9773-4B57-AD7D-D0F0548EC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21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DF68-9232-465A-A5A2-5091E645AA3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9B1B-D060-4111-BC66-48C964E85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74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3050A-6A01-4A14-9712-1587657123D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100E-714C-4EBF-A462-0F3F0FA450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44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AB50-53D5-4109-A925-AA97609701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5402-8A00-4DBB-969D-F0E558ACA3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9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7681-7D25-4AA7-AEE9-C2EADC086D4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FD3D-A2E0-4EF0-BD21-B50455A23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11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C20A-52E4-4057-8DFC-17F4E1679E4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483DA-1647-4BE6-B926-8B967A431B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27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7A16-CD7A-4BD1-85CE-064C52F591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38CC-D7D5-4F94-A28C-5C9D3528F5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34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F53F-550B-4941-85F7-5612D17061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7134-A81D-4491-85C4-E5AA64152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4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42C1-2585-4427-A095-E5FC9C222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1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F4F2-5770-4D11-93B2-5176116E97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85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DE9B-5660-4454-B5D8-932F13107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3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8308-E3A3-4720-90C4-6170F222BE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2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DD00-4B0E-4F2B-85BD-903B611E2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1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21C9-728D-4802-92DA-10A957C8DB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AE2E-C61D-421F-A84E-FB69C8C623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8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B49A-D078-4CF9-945B-BFC86B6C3A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24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2831-0AD4-47BD-BC7B-353C501D2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7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6E25-E744-4B4C-AAB2-8F1C56355D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7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6622-2171-4209-95E8-B6B44D59D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8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4379E-0A53-4DA8-B0DC-45ABF68F058F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23/11/2021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99B52-A3E2-428F-953B-B7CF5CC4D2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F67850-0C40-4FF2-863C-ED56BE706F7C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9BEE40E-0CEF-4861-8894-04B8DE205CCA}" type="slidenum">
              <a:rPr lang="en-GB" altLang="en-US" smtClean="0"/>
              <a:pPr/>
              <a:t>‹#›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064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D26E4-E0A6-4520-BFA7-4F65AE377985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CD6F93-0BE2-4C7B-8715-F53866AEAF94}" type="slidenum">
              <a:rPr lang="en-GB" altLang="en-US" smtClean="0"/>
              <a:pPr/>
              <a:t>‹#›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364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00D936A-9CDE-458F-9D94-2317CCC201BD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08875D9B-7FFD-4C23-8BB6-5E521DA9D4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defTabSz="914400">
              <a:defRPr/>
            </a:pPr>
            <a:fld id="{4DACCD4E-5F98-407C-A5F0-FE74C5BF247A}" type="datetimeFigureOut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11/23/2021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>
              <a:defRPr/>
            </a:pPr>
            <a:fld id="{3D2FE299-C3B3-4B77-A1BF-377C3555BED5}" type="slidenum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EBF3C97-92C1-4D59-9428-025F4AC5D636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file:///C:\Users\Administrator\Downloads\1.Unit%204_Lesson%201_Period%201\1.Unit%204_Lesson%201_Period%201\9.%20a%20fireplace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file:///C:\Users\Administrator\Downloads\1.Unit%204_Lesson%201_Period%201\1.Unit%204_Lesson%201_Period%201\5.%20a%20couch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dministrator\Downloads\1.Unit%204_Lesson%201_Period%201\1.Unit%204_Lesson%201_Period%201\7.%20a%20chest%20of%20drawers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Vlog_4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file:///C:\Users\Administrator\Downloads\1.Unit%204_Lesson%201_Period%201\1.Unit%204_Lesson%201_Period%201\Vlog_4.mp4" TargetMode="External"/><Relationship Id="rId2" Type="http://schemas.openxmlformats.org/officeDocument/2006/relationships/slideLayout" Target="../slideLayouts/slideLayout44.xml"/><Relationship Id="rId1" Type="http://schemas.openxmlformats.org/officeDocument/2006/relationships/video" Target="file:///D:\01.%20HA%20THU\NAM%20HOC%202020-2021\15.%20XAY%20DUNG%20TAI%20LIEU%20THCS\BG&#272;T%20hoan%20thanh%2024.3.2021\Unit%204\1.Unit%204_Lesson%201_Period%201\Vlog_4.mp4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file:///C:\Users\Administrator\Downloads\1.Unit%204_Lesson%201_Period%201\1.Unit%204_Lesson%201_Period%201\1.%20an%20armchair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file:///C:\Users\Administrator\Downloads\1.Unit%204_Lesson%201_Period%201\1.Unit%204_Lesson%201_Period%201\2.%20a%20bathtub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1.Unit%204_Lesson%201_Period%201\1.Unit%204_Lesson%201_Period%201\18.%20a%20sink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Administrator\Downloads\1.Unit%204_Lesson%201_Period%201\1.Unit%204_Lesson%201_Period%201\15.%20a%20wardrobe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file:///C:\Users\Administrator\Downloads\1.Unit%204_Lesson%201_Period%201\1.Unit%204_Lesson%201_Period%201\12.%20a%20nightstand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Users\Administrator\Downloads\1.Unit%204_Lesson%201_Period%201\1.Unit%204_Lesson%201_Period%201\11.%20a%20mirror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609600"/>
            <a:ext cx="7772400" cy="254317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vi-VN" smtClean="0"/>
          </a:p>
        </p:txBody>
      </p:sp>
      <p:pic>
        <p:nvPicPr>
          <p:cNvPr id="8196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09600" y="3886200"/>
            <a:ext cx="84203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4400" b="1" dirty="0" smtClean="0">
                <a:solidFill>
                  <a:srgbClr val="4E12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WELCOME TO OUR CLASS </a:t>
            </a:r>
            <a:r>
              <a:rPr lang="en-US" sz="4400" b="1" dirty="0" err="1" smtClean="0">
                <a:solidFill>
                  <a:srgbClr val="4E12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6B</a:t>
            </a:r>
            <a:endParaRPr lang="en-US" sz="4400" b="1" dirty="0">
              <a:solidFill>
                <a:srgbClr val="4E12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205413"/>
            <a:ext cx="51768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fireplace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101850"/>
            <a:ext cx="34528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Sound 1">
            <a:hlinkClick r:id="rId7" action="ppaction://program" highlightClick="1">
              <a:snd r:embed="rId6" name="applause.wav"/>
            </a:hlinkClick>
          </p:cNvPr>
          <p:cNvSpPr/>
          <p:nvPr/>
        </p:nvSpPr>
        <p:spPr>
          <a:xfrm>
            <a:off x="7615238" y="5657159"/>
            <a:ext cx="821093" cy="7484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0536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ghe so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1" y="186612"/>
            <a:ext cx="8425543" cy="57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8979" y="5657671"/>
            <a:ext cx="364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couch</a:t>
            </a:r>
          </a:p>
        </p:txBody>
      </p:sp>
      <p:sp>
        <p:nvSpPr>
          <p:cNvPr id="6" name="Action Button: Sound 5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147248" y="6176865"/>
            <a:ext cx="1203650" cy="457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-shop.vnecdn.net/resize/560/560/images/2019/05/14/5cda94476f2f0-Tu-3-ngan-keo-Vivid-go-cao-s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3" y="415827"/>
            <a:ext cx="7623110" cy="56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061" y="5359091"/>
            <a:ext cx="704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5" name="Action Button: Sound 4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837714" y="5887616"/>
            <a:ext cx="597159" cy="6718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/>
          <p:nvPr/>
        </p:nvSpPr>
        <p:spPr>
          <a:xfrm>
            <a:off x="911225" y="2497138"/>
            <a:ext cx="24844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en-US" altLang="zh-CN">
              <a:solidFill>
                <a:prstClr val="black"/>
              </a:solidFill>
            </a:endParaRPr>
          </a:p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76" y="1178663"/>
            <a:ext cx="3992823" cy="5513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1. </a:t>
            </a:r>
            <a:r>
              <a:rPr lang="en-US" sz="3200" noProof="1" smtClean="0">
                <a:solidFill>
                  <a:prstClr val="white"/>
                </a:solidFill>
                <a:sym typeface="+mn-ea"/>
              </a:rPr>
              <a:t>armchair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2. bathtub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3. mirror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4. nightstand 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5. wardrobe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6. sink </a:t>
            </a: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7. fireplace</a:t>
            </a: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8. couch</a:t>
            </a: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9. </a:t>
            </a:r>
            <a:r>
              <a:rPr lang="en-US" sz="3200" noProof="1" smtClean="0">
                <a:solidFill>
                  <a:prstClr val="white"/>
                </a:solidFill>
                <a:sym typeface="+mn-ea"/>
              </a:rPr>
              <a:t>lamp</a:t>
            </a:r>
          </a:p>
          <a:p>
            <a:r>
              <a:rPr lang="en-US" sz="3200" noProof="1" smtClean="0">
                <a:solidFill>
                  <a:prstClr val="white"/>
                </a:solidFill>
                <a:sym typeface="+mn-ea"/>
              </a:rPr>
              <a:t>10. chest of drawers</a:t>
            </a:r>
            <a:endParaRPr lang="en-US" sz="3200" noProof="1">
              <a:solidFill>
                <a:prstClr val="white"/>
              </a:solidFill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39286" y="1251254"/>
            <a:ext cx="4804714" cy="5513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a. gương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b. tủ quần áo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c. ghế bành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d. bồn tắm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e. bàn cạnh giường ngủ</a:t>
            </a:r>
            <a:endParaRPr lang="en-US" sz="3200" noProof="1">
              <a:solidFill>
                <a:prstClr val="white"/>
              </a:solidFill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f. </a:t>
            </a:r>
            <a:r>
              <a:rPr lang="en-US" sz="3200" dirty="0" err="1">
                <a:solidFill>
                  <a:prstClr val="white"/>
                </a:solidFill>
                <a:sym typeface="+mn-ea"/>
              </a:rPr>
              <a:t>đèn</a:t>
            </a:r>
            <a:r>
              <a:rPr lang="en-US" sz="3200" dirty="0">
                <a:solidFill>
                  <a:prstClr val="white"/>
                </a:solidFill>
                <a:sym typeface="+mn-ea"/>
              </a:rPr>
              <a:t> </a:t>
            </a:r>
            <a:r>
              <a:rPr lang="en-US" sz="3200" dirty="0" err="1">
                <a:solidFill>
                  <a:prstClr val="white"/>
                </a:solidFill>
                <a:sym typeface="+mn-ea"/>
              </a:rPr>
              <a:t>ngủ</a:t>
            </a:r>
            <a:endParaRPr lang="en-US" sz="3200" noProof="1">
              <a:solidFill>
                <a:prstClr val="white"/>
              </a:solidFill>
              <a:sym typeface="+mn-ea"/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g. </a:t>
            </a:r>
            <a:r>
              <a:rPr lang="en-US" sz="3200" dirty="0" err="1">
                <a:solidFill>
                  <a:prstClr val="white"/>
                </a:solidFill>
                <a:sym typeface="+mn-ea"/>
              </a:rPr>
              <a:t>bồn</a:t>
            </a:r>
            <a:r>
              <a:rPr lang="en-US" sz="3200" dirty="0">
                <a:solidFill>
                  <a:prstClr val="white"/>
                </a:solidFill>
                <a:sym typeface="+mn-ea"/>
              </a:rPr>
              <a:t> </a:t>
            </a:r>
            <a:r>
              <a:rPr lang="en-US" sz="3200" dirty="0" err="1">
                <a:solidFill>
                  <a:prstClr val="white"/>
                </a:solidFill>
                <a:sym typeface="+mn-ea"/>
              </a:rPr>
              <a:t>rửa</a:t>
            </a:r>
            <a:endParaRPr lang="en-US" sz="3200" noProof="1">
              <a:solidFill>
                <a:prstClr val="white"/>
              </a:solidFill>
              <a:sym typeface="+mn-ea"/>
            </a:endParaRPr>
          </a:p>
          <a:p>
            <a:r>
              <a:rPr lang="en-US" sz="3200" noProof="1">
                <a:solidFill>
                  <a:prstClr val="white"/>
                </a:solidFill>
                <a:sym typeface="+mn-ea"/>
              </a:rPr>
              <a:t>h. lò sưởi</a:t>
            </a:r>
          </a:p>
          <a:p>
            <a:r>
              <a:rPr lang="en-US" sz="3200" noProof="1" smtClean="0">
                <a:solidFill>
                  <a:prstClr val="white"/>
                </a:solidFill>
                <a:sym typeface="+mn-ea"/>
              </a:rPr>
              <a:t>i. tủ </a:t>
            </a:r>
            <a:r>
              <a:rPr lang="en-US" sz="3200" noProof="1">
                <a:solidFill>
                  <a:prstClr val="white"/>
                </a:solidFill>
                <a:sym typeface="+mn-ea"/>
              </a:rPr>
              <a:t>có ngăn kéo</a:t>
            </a:r>
          </a:p>
          <a:p>
            <a:r>
              <a:rPr lang="en-US" sz="3200" noProof="1" smtClean="0">
                <a:solidFill>
                  <a:prstClr val="white"/>
                </a:solidFill>
                <a:sym typeface="+mn-ea"/>
              </a:rPr>
              <a:t>j. ghế sofa</a:t>
            </a:r>
            <a:endParaRPr lang="en-US" sz="3200" noProof="1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12469" y="607694"/>
            <a:ext cx="6369684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Matching words with their meanings: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1614805" y="26193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429789" y="1781492"/>
            <a:ext cx="2251293" cy="103790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64696" y="2303780"/>
            <a:ext cx="2516386" cy="99238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940209" y="1847461"/>
            <a:ext cx="2771750" cy="87526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47503" y="3296162"/>
            <a:ext cx="2033579" cy="52938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37369" y="2303780"/>
            <a:ext cx="2143713" cy="151398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60208" y="4229222"/>
            <a:ext cx="3120874" cy="49452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3764" y="4723746"/>
            <a:ext cx="2167318" cy="49452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06356" y="5218267"/>
            <a:ext cx="2774726" cy="100525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722721" y="4229222"/>
            <a:ext cx="2989238" cy="138715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760237" y="5850294"/>
            <a:ext cx="920845" cy="28925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2999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260600" y="5834063"/>
            <a:ext cx="4762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001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12"/>
          <p:cNvPicPr>
            <a:picLocks noChangeAspect="1"/>
          </p:cNvPicPr>
          <p:nvPr/>
        </p:nvPicPr>
        <p:blipFill>
          <a:blip r:embed="rId5"/>
          <a:srcRect l="27261" t="10776" r="40610" b="12930"/>
          <a:stretch>
            <a:fillRect/>
          </a:stretch>
        </p:blipFill>
        <p:spPr>
          <a:xfrm>
            <a:off x="1606233" y="0"/>
            <a:ext cx="55499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14"/>
          <p:cNvSpPr/>
          <p:nvPr/>
        </p:nvSpPr>
        <p:spPr>
          <a:xfrm>
            <a:off x="1076325" y="5589588"/>
            <a:ext cx="488950" cy="47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65275" y="5813425"/>
            <a:ext cx="647700" cy="2063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58025" y="5734050"/>
            <a:ext cx="487363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6335713" y="5972175"/>
            <a:ext cx="722313" cy="1317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58025" y="4565650"/>
            <a:ext cx="487363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965825" y="4803775"/>
            <a:ext cx="1092200" cy="111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58025" y="2076450"/>
            <a:ext cx="487363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807075" y="2314575"/>
            <a:ext cx="1250950" cy="539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60600" y="1701800"/>
            <a:ext cx="4889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2635250" y="1955800"/>
            <a:ext cx="990600" cy="819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76325" y="2552700"/>
            <a:ext cx="4889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5</a:t>
            </a:r>
          </a:p>
        </p:txBody>
      </p:sp>
      <p:cxnSp>
        <p:nvCxnSpPr>
          <p:cNvPr id="28" name="Straight Arrow Connector 27"/>
          <p:cNvCxnSpPr>
            <a:stCxn id="23" idx="2"/>
          </p:cNvCxnSpPr>
          <p:nvPr/>
        </p:nvCxnSpPr>
        <p:spPr>
          <a:xfrm>
            <a:off x="1431925" y="2840038"/>
            <a:ext cx="1019175" cy="5683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197725" y="3321050"/>
            <a:ext cx="48895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30" name="Straight Arrow Connector 29"/>
          <p:cNvCxnSpPr>
            <a:stCxn id="23" idx="2"/>
          </p:cNvCxnSpPr>
          <p:nvPr/>
        </p:nvCxnSpPr>
        <p:spPr>
          <a:xfrm flipH="1">
            <a:off x="3983038" y="3581400"/>
            <a:ext cx="3330575" cy="184943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4563" y="4090988"/>
            <a:ext cx="487363" cy="47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prstClr val="white"/>
                </a:solidFill>
              </a:rPr>
              <a:t>7</a:t>
            </a:r>
          </a:p>
        </p:txBody>
      </p:sp>
      <p:cxnSp>
        <p:nvCxnSpPr>
          <p:cNvPr id="32" name="Straight Arrow Connector 31"/>
          <p:cNvCxnSpPr>
            <a:stCxn id="23" idx="2"/>
          </p:cNvCxnSpPr>
          <p:nvPr/>
        </p:nvCxnSpPr>
        <p:spPr>
          <a:xfrm>
            <a:off x="1300163" y="4333875"/>
            <a:ext cx="873125" cy="263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00063" y="5562600"/>
            <a:ext cx="106521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1.hall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9613" y="5681663"/>
            <a:ext cx="1279525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2.toilet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15150" y="4565650"/>
            <a:ext cx="187166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3.bathroom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15150" y="3295650"/>
            <a:ext cx="1990725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6.living room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15150" y="2024063"/>
            <a:ext cx="1874838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4. bedroom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44563" y="1670050"/>
            <a:ext cx="183991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4.bedroom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7000" y="2500313"/>
            <a:ext cx="1947863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5.playroom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7000" y="4051300"/>
            <a:ext cx="1514475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noProof="1">
                <a:solidFill>
                  <a:prstClr val="white"/>
                </a:solidFill>
              </a:rPr>
              <a:t>7.kitchen</a:t>
            </a:r>
          </a:p>
        </p:txBody>
      </p:sp>
      <p:sp>
        <p:nvSpPr>
          <p:cNvPr id="2" name="Notched Right Arrow 1">
            <a:hlinkClick r:id="rId6" action="ppaction://hlinkfile"/>
          </p:cNvPr>
          <p:cNvSpPr/>
          <p:nvPr/>
        </p:nvSpPr>
        <p:spPr>
          <a:xfrm>
            <a:off x="8021320" y="485775"/>
            <a:ext cx="1002665" cy="5873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861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001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3" descr="ebooknew54.jpg"/>
          <p:cNvPicPr>
            <a:picLocks noChangeAspect="1"/>
          </p:cNvPicPr>
          <p:nvPr/>
        </p:nvPicPr>
        <p:blipFill>
          <a:blip r:embed="rId4"/>
          <a:srcRect t="22989" b="29425"/>
          <a:stretch>
            <a:fillRect/>
          </a:stretch>
        </p:blipFill>
        <p:spPr>
          <a:xfrm>
            <a:off x="0" y="882650"/>
            <a:ext cx="9144000" cy="591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28345" y="0"/>
            <a:ext cx="5003293" cy="646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n>
                  <a:solidFill>
                    <a:sysClr val="windowText" lastClr="000000"/>
                  </a:solidFill>
                </a:ln>
                <a:solidFill>
                  <a:srgbClr val="120802"/>
                </a:solidFill>
                <a:latin typeface="Comic Sans MS" panose="030F0702030302020204" pitchFamily="66" charset="0"/>
              </a:rPr>
              <a:t>What’s in the picture?</a:t>
            </a:r>
            <a:endParaRPr lang="en-GB" sz="3600">
              <a:ln>
                <a:solidFill>
                  <a:sysClr val="windowText" lastClr="000000"/>
                </a:solidFill>
              </a:ln>
              <a:solidFill>
                <a:srgbClr val="12080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8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0"/>
            <a:ext cx="6477000" cy="731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smtClean="0">
                <a:ln w="11430"/>
                <a:solidFill>
                  <a:srgbClr val="ED7D31">
                    <a:lumMod val="75000"/>
                  </a:srgbClr>
                </a:solidFill>
              </a:rPr>
              <a:t>Work in pair:</a:t>
            </a:r>
            <a:endParaRPr lang="en-US" sz="4000" b="1">
              <a:ln w="11430"/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22532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319588"/>
            <a:ext cx="24050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084638" y="876300"/>
            <a:ext cx="4694237" cy="396628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000" dirty="0" smtClean="0">
              <a:solidFill>
                <a:prstClr val="black"/>
              </a:solidFill>
            </a:endParaRPr>
          </a:p>
          <a:p>
            <a:pPr algn="ctr" eaLnBrk="0" hangingPunct="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In the living room, there is a</a:t>
            </a:r>
          </a:p>
          <a:p>
            <a:pPr algn="ctr" eaLnBrk="0" hangingPunct="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…….......…..…….</a:t>
            </a:r>
            <a:endParaRPr lang="en-US" sz="3000" dirty="0">
              <a:solidFill>
                <a:prstClr val="black"/>
              </a:solidFill>
            </a:endParaRPr>
          </a:p>
          <a:p>
            <a:pPr algn="ctr" eaLnBrk="0" hangingPunct="0">
              <a:defRPr/>
            </a:pPr>
            <a:r>
              <a:rPr lang="en-US" sz="3000" dirty="0">
                <a:solidFill>
                  <a:prstClr val="black"/>
                </a:solidFill>
              </a:rPr>
              <a:t>………………………….</a:t>
            </a:r>
          </a:p>
          <a:p>
            <a:pPr algn="ctr" eaLnBrk="0" hangingPunct="0">
              <a:defRPr/>
            </a:pPr>
            <a:r>
              <a:rPr lang="en-US" sz="3000" dirty="0">
                <a:solidFill>
                  <a:prstClr val="black"/>
                </a:solidFill>
              </a:rPr>
              <a:t>………………..……….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0" y="933450"/>
            <a:ext cx="3932238" cy="2895600"/>
          </a:xfrm>
          <a:prstGeom prst="cloudCallout">
            <a:avLst>
              <a:gd name="adj1" fmla="val 31115"/>
              <a:gd name="adj2" fmla="val 6776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smtClean="0">
                <a:solidFill>
                  <a:prstClr val="black"/>
                </a:solidFill>
              </a:rPr>
              <a:t>In the kitchen, there are…</a:t>
            </a:r>
            <a:endParaRPr lang="en-US" sz="30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4238" y="1935163"/>
            <a:ext cx="3108325" cy="13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1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0"/>
            <a:ext cx="53959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log_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963"/>
            <a:ext cx="9144000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Movie 2">
            <a:hlinkClick r:id="rId7" action="ppaction://program" highlightClick="1"/>
          </p:cNvPr>
          <p:cNvSpPr/>
          <p:nvPr/>
        </p:nvSpPr>
        <p:spPr>
          <a:xfrm>
            <a:off x="8168950" y="74645"/>
            <a:ext cx="662473" cy="67779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98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0"/>
            <a:ext cx="6477000" cy="731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smtClean="0">
                <a:ln w="11430"/>
                <a:solidFill>
                  <a:srgbClr val="ED7D31">
                    <a:lumMod val="75000"/>
                  </a:srgbClr>
                </a:solidFill>
              </a:rPr>
              <a:t>Work in pair:</a:t>
            </a:r>
            <a:endParaRPr lang="en-US" sz="4000" b="1">
              <a:ln w="11430"/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22532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319588"/>
            <a:ext cx="24050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718719" y="534780"/>
            <a:ext cx="5059362" cy="411557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In the living room, </a:t>
            </a:r>
            <a:r>
              <a:rPr lang="en-US" sz="3000" smtClean="0">
                <a:solidFill>
                  <a:prstClr val="black"/>
                </a:solidFill>
              </a:rPr>
              <a:t>there </a:t>
            </a:r>
            <a:r>
              <a:rPr lang="en-US" sz="3000" smtClean="0">
                <a:solidFill>
                  <a:prstClr val="black"/>
                </a:solidFill>
              </a:rPr>
              <a:t>is… 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905653"/>
            <a:ext cx="3932238" cy="2895600"/>
          </a:xfrm>
          <a:prstGeom prst="cloudCallout">
            <a:avLst>
              <a:gd name="adj1" fmla="val 31115"/>
              <a:gd name="adj2" fmla="val 6776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In the kitchen, there </a:t>
            </a:r>
            <a:r>
              <a:rPr lang="en-US" sz="3000" dirty="0" smtClean="0">
                <a:solidFill>
                  <a:prstClr val="black"/>
                </a:solidFill>
              </a:rPr>
              <a:t>are…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4238" y="1935163"/>
            <a:ext cx="3108325" cy="13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401" y="2246608"/>
            <a:ext cx="214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four chairs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1746" y="2464083"/>
            <a:ext cx="27886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a big couch, </a:t>
            </a:r>
            <a:endParaRPr lang="en-US" sz="3000" dirty="0" smtClean="0">
              <a:solidFill>
                <a:prstClr val="black"/>
              </a:solidFill>
            </a:endParaRPr>
          </a:p>
          <a:p>
            <a:r>
              <a:rPr lang="en-US" sz="3000" dirty="0" smtClean="0">
                <a:solidFill>
                  <a:prstClr val="black"/>
                </a:solidFill>
              </a:rPr>
              <a:t>a </a:t>
            </a:r>
            <a:r>
              <a:rPr lang="en-US" sz="3000" dirty="0">
                <a:solidFill>
                  <a:prstClr val="black"/>
                </a:solidFill>
              </a:rPr>
              <a:t>TV and a lamp.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8913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0600" y="152400"/>
            <a:ext cx="815340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 w="11430"/>
                <a:solidFill>
                  <a:prstClr val="black"/>
                </a:solidFill>
                <a:latin typeface="Calibri"/>
              </a:rPr>
              <a:t>Grammar :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536575" y="4271963"/>
            <a:ext cx="7613650" cy="239712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b="1">
              <a:solidFill>
                <a:prstClr val="black"/>
              </a:solidFill>
            </a:endParaRPr>
          </a:p>
          <a:p>
            <a:pPr algn="ctr" eaLnBrk="0" hangingPunct="0">
              <a:defRPr/>
            </a:pPr>
            <a:r>
              <a:rPr lang="en-US" sz="2800" b="1">
                <a:solidFill>
                  <a:prstClr val="black"/>
                </a:solidFill>
              </a:rPr>
              <a:t>Rule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prstClr val="black"/>
                </a:solidFill>
              </a:rPr>
              <a:t>+ </a:t>
            </a:r>
            <a:r>
              <a:rPr lang="en-US" sz="2800" b="1" i="1">
                <a:solidFill>
                  <a:prstClr val="black"/>
                </a:solidFill>
              </a:rPr>
              <a:t>There is </a:t>
            </a:r>
            <a:r>
              <a:rPr lang="en-US" sz="2800">
                <a:solidFill>
                  <a:prstClr val="black"/>
                </a:solidFill>
              </a:rPr>
              <a:t>goes with a singular noun.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prstClr val="black"/>
                </a:solidFill>
              </a:rPr>
              <a:t>+ </a:t>
            </a:r>
            <a:r>
              <a:rPr lang="en-US" sz="2800" b="1" i="1">
                <a:solidFill>
                  <a:prstClr val="black"/>
                </a:solidFill>
              </a:rPr>
              <a:t>There are </a:t>
            </a:r>
            <a:r>
              <a:rPr lang="en-US" sz="2800">
                <a:solidFill>
                  <a:prstClr val="black"/>
                </a:solidFill>
              </a:rPr>
              <a:t>goes with a plural noun.</a:t>
            </a:r>
          </a:p>
          <a:p>
            <a:pPr algn="ctr" eaLnBrk="0" hangingPunct="0">
              <a:defRPr/>
            </a:pPr>
            <a:r>
              <a:rPr lang="en-US" sz="2800" b="1">
                <a:solidFill>
                  <a:prstClr val="black"/>
                </a:solidFill>
              </a:rPr>
              <a:t> </a:t>
            </a:r>
          </a:p>
          <a:p>
            <a:pPr algn="ctr" eaLnBrk="0" hangingPunct="0">
              <a:defRPr/>
            </a:pP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208274"/>
            <a:ext cx="6508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315616"/>
            <a:ext cx="7892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is/ There are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is a bathroom in the house.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three bathrooms in the house.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6648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257"/>
            <a:ext cx="7772400" cy="14275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WARM 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8335" y="2435290"/>
            <a:ext cx="7557796" cy="2248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Rooms in a house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s://encrypted-tbn0.gstatic.com/images?q=tbn:ANd9GcRSxcqwaf6ZlwzNnWNy80J0CWJ7Vr8WNakq2SfBHoV3OqzfCU9D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2322513"/>
            <a:ext cx="6553200" cy="267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defRPr/>
            </a:pPr>
            <a:endParaRPr lang="en-US" sz="280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sz="2800">
                <a:solidFill>
                  <a:prstClr val="black"/>
                </a:solidFill>
                <a:latin typeface="Georgia" pitchFamily="18" charset="0"/>
              </a:rPr>
              <a:t>There…   a sofa in the living room.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sz="2800">
                <a:solidFill>
                  <a:prstClr val="black"/>
                </a:solidFill>
                <a:latin typeface="Georgia" pitchFamily="18" charset="0"/>
              </a:rPr>
              <a:t>There……  two cats in the kitchen.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sz="2800">
                <a:solidFill>
                  <a:prstClr val="black"/>
                </a:solidFill>
                <a:latin typeface="Georgia" pitchFamily="18" charset="0"/>
              </a:rPr>
              <a:t>There… … posters on the wall.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sz="2800">
                <a:solidFill>
                  <a:prstClr val="black"/>
                </a:solidFill>
                <a:latin typeface="Georgia" pitchFamily="18" charset="0"/>
              </a:rPr>
              <a:t>There…   a ceiling fan in the bedroom.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sz="2800">
                <a:solidFill>
                  <a:prstClr val="black"/>
                </a:solidFill>
                <a:latin typeface="Georgia" pitchFamily="18" charset="0"/>
              </a:rPr>
              <a:t>There…     dishes on the floor.</a:t>
            </a:r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44" name="AutoShape 2" descr="https://encrypted-tbn0.gstatic.com/images?q=tbn:ANd9GcQ8QqEK1vEudEsslT3qyx0VzQ1D4kGHscxvuuSzihUUnZmKXr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76650" y="2808288"/>
            <a:ext cx="430213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7600" y="3230563"/>
            <a:ext cx="6858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57600" y="3657600"/>
            <a:ext cx="6858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7600" y="4038600"/>
            <a:ext cx="430213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57600" y="4495800"/>
            <a:ext cx="6858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1752600"/>
            <a:ext cx="4114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>
                <a:solidFill>
                  <a:prstClr val="black"/>
                </a:solidFill>
                <a:latin typeface="Georgia" pitchFamily="18" charset="0"/>
              </a:rPr>
              <a:t>1. Write </a:t>
            </a:r>
            <a:r>
              <a:rPr lang="en-US" sz="2800" b="1">
                <a:solidFill>
                  <a:srgbClr val="FF0000"/>
                </a:solidFill>
                <a:latin typeface="Georgia" pitchFamily="18" charset="0"/>
              </a:rPr>
              <a:t>is </a:t>
            </a:r>
            <a:r>
              <a:rPr lang="en-US" sz="2800" b="1">
                <a:solidFill>
                  <a:prstClr val="black"/>
                </a:solidFill>
                <a:latin typeface="Georgia" pitchFamily="18" charset="0"/>
              </a:rPr>
              <a:t>or</a:t>
            </a:r>
            <a:r>
              <a:rPr lang="en-US" sz="2800" b="1">
                <a:solidFill>
                  <a:srgbClr val="FF0000"/>
                </a:solidFill>
                <a:latin typeface="Georgia" pitchFamily="18" charset="0"/>
              </a:rPr>
              <a:t> are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838200"/>
            <a:ext cx="3200400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sz="2800">
                <a:solidFill>
                  <a:prstClr val="white"/>
                </a:solidFill>
              </a:rPr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6731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117600"/>
            <a:ext cx="83343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25475" y="1308100"/>
            <a:ext cx="3508375" cy="2490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i="1" smtClean="0">
                <a:solidFill>
                  <a:srgbClr val="70AD47">
                    <a:lumMod val="75000"/>
                  </a:srgbClr>
                </a:solidFill>
              </a:rPr>
              <a:t>How many rooms are there in your house?</a:t>
            </a:r>
            <a:endParaRPr lang="en-US" sz="3600" b="1" i="1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32463" y="1065213"/>
            <a:ext cx="3368675" cy="2786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400" b="1" i="1" smtClean="0">
                <a:solidFill>
                  <a:srgbClr val="ED7D31">
                    <a:lumMod val="75000"/>
                  </a:srgbClr>
                </a:solidFill>
              </a:rPr>
              <a:t>There are … rooms in my house. They are: …..…</a:t>
            </a:r>
            <a:endParaRPr lang="en-US" sz="3400" b="1" i="1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35606" y="65432"/>
            <a:ext cx="530529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3600" b="1" cap="all" spc="300" smtClean="0">
                <a:ln/>
                <a:solidFill>
                  <a:srgbClr val="4472C4">
                    <a:lumMod val="50000"/>
                  </a:srgbClr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Arial" charset="0"/>
              </a:rPr>
              <a:t>Pair work: speaking</a:t>
            </a:r>
            <a:endParaRPr lang="en-GB" altLang="en-US" sz="3600" b="1" cap="all" spc="300" smtClean="0">
              <a:ln/>
              <a:solidFill>
                <a:srgbClr val="4472C4">
                  <a:lumMod val="50000"/>
                </a:srgbClr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6714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3050" y="1114425"/>
            <a:ext cx="6762750" cy="40970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8C1C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have you learnt today?</a:t>
            </a:r>
          </a:p>
          <a:p>
            <a:pPr marL="457200" marR="0" lvl="0" indent="-4572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8C1C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-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rooms of a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house furniture</a:t>
            </a:r>
          </a:p>
          <a:p>
            <a:pPr marL="457200" marR="0" lvl="0" indent="-4572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-  things of the room</a:t>
            </a:r>
          </a:p>
          <a:p>
            <a:pPr marL="457200" marR="0" lvl="0" indent="-4572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- there is + a/an + N...</a:t>
            </a:r>
          </a:p>
          <a:p>
            <a:pPr marL="457200" marR="0" lvl="0" indent="-4572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- there are + Ns</a:t>
            </a:r>
          </a:p>
          <a:p>
            <a:pPr marL="457200" marR="0" lvl="0" indent="-4572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8C1C5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3086" y="172353"/>
            <a:ext cx="4953000" cy="769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SUM-UP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001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r="3402"/>
          <a:stretch>
            <a:fillRect/>
          </a:stretch>
        </p:blipFill>
        <p:spPr>
          <a:xfrm>
            <a:off x="-1" y="0"/>
            <a:ext cx="4285335" cy="68580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8" y="30477"/>
            <a:ext cx="3922622" cy="5390211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pic>
        <p:nvPicPr>
          <p:cNvPr id="29698" name="Picture 2" descr="Image result for thank yo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15348" b="2"/>
          <a:stretch>
            <a:fillRect/>
          </a:stretch>
        </p:blipFill>
        <p:spPr bwMode="auto">
          <a:xfrm>
            <a:off x="5096947" y="1706876"/>
            <a:ext cx="4047053" cy="502920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082675" y="4824413"/>
            <a:ext cx="6934200" cy="2033588"/>
          </a:xfrm>
          <a:prstGeom prst="horizontalScroll">
            <a:avLst>
              <a:gd name="adj" fmla="val 22500"/>
            </a:avLst>
          </a:prstGeom>
          <a:solidFill>
            <a:srgbClr val="90287C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Lesson 1: Welcome to my house!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Period 1</a:t>
            </a:r>
          </a:p>
        </p:txBody>
      </p:sp>
      <p:pic>
        <p:nvPicPr>
          <p:cNvPr id="7170" name="Picture 4" descr="ebooknew54.jpg"/>
          <p:cNvPicPr>
            <a:picLocks noChangeAspect="1"/>
          </p:cNvPicPr>
          <p:nvPr/>
        </p:nvPicPr>
        <p:blipFill>
          <a:blip r:embed="rId3"/>
          <a:srcRect b="29655"/>
          <a:stretch>
            <a:fillRect/>
          </a:stretch>
        </p:blipFill>
        <p:spPr>
          <a:xfrm>
            <a:off x="0" y="0"/>
            <a:ext cx="4587875" cy="448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ebooknew55.jpg"/>
          <p:cNvPicPr>
            <a:picLocks noChangeAspect="1"/>
          </p:cNvPicPr>
          <p:nvPr/>
        </p:nvPicPr>
        <p:blipFill>
          <a:blip r:embed="rId4"/>
          <a:srcRect b="29314"/>
          <a:stretch>
            <a:fillRect/>
          </a:stretch>
        </p:blipFill>
        <p:spPr>
          <a:xfrm>
            <a:off x="4556125" y="0"/>
            <a:ext cx="4587875" cy="451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3050" y="550863"/>
            <a:ext cx="8067675" cy="6070552"/>
          </a:xfrm>
        </p:spPr>
      </p:pic>
      <p:sp>
        <p:nvSpPr>
          <p:cNvPr id="2" name="TextBox 1"/>
          <p:cNvSpPr txBox="1"/>
          <p:nvPr/>
        </p:nvSpPr>
        <p:spPr>
          <a:xfrm>
            <a:off x="2640563" y="5421086"/>
            <a:ext cx="374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armchair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Action Button: Sound 2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623110" y="6021250"/>
            <a:ext cx="559837" cy="49452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3575" y="528638"/>
            <a:ext cx="7816850" cy="5450338"/>
          </a:xfrm>
        </p:spPr>
      </p:pic>
      <p:sp>
        <p:nvSpPr>
          <p:cNvPr id="2" name="TextBox 1"/>
          <p:cNvSpPr txBox="1"/>
          <p:nvPr/>
        </p:nvSpPr>
        <p:spPr>
          <a:xfrm>
            <a:off x="2435288" y="5657671"/>
            <a:ext cx="3545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</a:rPr>
              <a:t>bathtub</a:t>
            </a:r>
          </a:p>
        </p:txBody>
      </p:sp>
      <p:sp>
        <p:nvSpPr>
          <p:cNvPr id="3" name="Action Button: Sound 2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6951306" y="6257835"/>
            <a:ext cx="634482" cy="46953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12290" name="Picture 1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5"/>
            <a:ext cx="7886700" cy="5902325"/>
          </a:xfrm>
        </p:spPr>
      </p:pic>
      <p:sp>
        <p:nvSpPr>
          <p:cNvPr id="2" name="TextBox 1"/>
          <p:cNvSpPr txBox="1"/>
          <p:nvPr/>
        </p:nvSpPr>
        <p:spPr>
          <a:xfrm>
            <a:off x="2985796" y="5816291"/>
            <a:ext cx="302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3" name="Action Button: Custom 2">
            <a:hlinkClick r:id="rId3" action="ppaction://program" highlightClick="1"/>
          </p:cNvPr>
          <p:cNvSpPr/>
          <p:nvPr/>
        </p:nvSpPr>
        <p:spPr>
          <a:xfrm>
            <a:off x="6839339" y="6279502"/>
            <a:ext cx="765110" cy="48519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13314" name="Picture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38" y="365125"/>
            <a:ext cx="8497887" cy="6172200"/>
          </a:xfrm>
        </p:spPr>
      </p:pic>
      <p:sp>
        <p:nvSpPr>
          <p:cNvPr id="2" name="TextBox 1"/>
          <p:cNvSpPr txBox="1"/>
          <p:nvPr/>
        </p:nvSpPr>
        <p:spPr>
          <a:xfrm>
            <a:off x="2118048" y="5657671"/>
            <a:ext cx="5561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</a:rPr>
              <a:t>wardrobe</a:t>
            </a:r>
          </a:p>
        </p:txBody>
      </p:sp>
      <p:sp>
        <p:nvSpPr>
          <p:cNvPr id="3" name="Action Button: Sound 2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277878" y="6503437"/>
            <a:ext cx="559836" cy="3545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 Bàn cạnh giường ngủ cho phòng ng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177282"/>
            <a:ext cx="7557795" cy="59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668" y="5660990"/>
            <a:ext cx="704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nightstand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Action Button: Sound 2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399176" y="6092890"/>
            <a:ext cx="1042416" cy="76511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9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1614488" y="1131888"/>
            <a:ext cx="5915025" cy="993775"/>
          </a:xfrm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14338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854075" y="306055"/>
            <a:ext cx="7832725" cy="618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36506" y="5667001"/>
            <a:ext cx="346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3" name="Action Button: Sound 2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7203233" y="6018245"/>
            <a:ext cx="858416" cy="597159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478</Words>
  <Application>Microsoft Office PowerPoint</Application>
  <PresentationFormat>On-screen Show (4:3)</PresentationFormat>
  <Paragraphs>116</Paragraphs>
  <Slides>23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6_Office Theme</vt:lpstr>
      <vt:lpstr>Default Design</vt:lpstr>
      <vt:lpstr>5_Office Theme</vt:lpstr>
      <vt:lpstr> 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 Tran</dc:creator>
  <cp:lastModifiedBy>Administrator</cp:lastModifiedBy>
  <cp:revision>267</cp:revision>
  <dcterms:created xsi:type="dcterms:W3CDTF">2021-03-20T01:49:00Z</dcterms:created>
  <dcterms:modified xsi:type="dcterms:W3CDTF">2021-11-23T05:13:53Z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0D06387FF0C246868DAE35E42916C9DA</vt:lpwstr>
  </property>
  <property fmtid="{D5CDD505-2E9C-101B-9397-08002B2CF9AE}" pid="3" name="KSOProductBuildVer">
    <vt:lpwstr>1033-11.2.0.10351</vt:lpwstr>
  </property>
</Properties>
</file>