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7" r:id="rId2"/>
    <p:sldId id="259" r:id="rId3"/>
    <p:sldId id="256" r:id="rId4"/>
    <p:sldId id="257" r:id="rId5"/>
    <p:sldId id="278" r:id="rId6"/>
    <p:sldId id="261" r:id="rId7"/>
    <p:sldId id="274" r:id="rId8"/>
    <p:sldId id="273" r:id="rId9"/>
    <p:sldId id="265" r:id="rId10"/>
    <p:sldId id="266" r:id="rId11"/>
    <p:sldId id="283" r:id="rId12"/>
    <p:sldId id="272" r:id="rId13"/>
    <p:sldId id="270" r:id="rId14"/>
    <p:sldId id="271" r:id="rId15"/>
    <p:sldId id="269" r:id="rId16"/>
    <p:sldId id="275" r:id="rId17"/>
    <p:sldId id="276" r:id="rId18"/>
    <p:sldId id="279" r:id="rId19"/>
    <p:sldId id="280" r:id="rId20"/>
    <p:sldId id="281" r:id="rId21"/>
    <p:sldId id="284"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84" d="100"/>
          <a:sy n="84" d="100"/>
        </p:scale>
        <p:origin x="60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D27B8B-8BA3-4A68-8861-44E2614F23E5}" type="datetimeFigureOut">
              <a:rPr lang="en-US" smtClean="0"/>
              <a:t>11/04/2023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349916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11/04/2023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307725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11/04/2023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36919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11/04/2023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6827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11/04/2023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4259168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AD27B8B-8BA3-4A68-8861-44E2614F23E5}" type="datetimeFigureOut">
              <a:rPr lang="en-US" smtClean="0"/>
              <a:t>11/04/2023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717546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AD27B8B-8BA3-4A68-8861-44E2614F23E5}" type="datetimeFigureOut">
              <a:rPr lang="en-US" smtClean="0"/>
              <a:t>11/04/2023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202162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D27B8B-8BA3-4A68-8861-44E2614F23E5}" type="datetimeFigureOut">
              <a:rPr lang="en-US" smtClean="0"/>
              <a:t>11/04/2023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183929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D27B8B-8BA3-4A68-8861-44E2614F23E5}" type="datetimeFigureOut">
              <a:rPr lang="en-US" smtClean="0"/>
              <a:t>11/04/2023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269155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D27B8B-8BA3-4A68-8861-44E2614F23E5}" type="datetimeFigureOut">
              <a:rPr lang="en-US" smtClean="0"/>
              <a:t>11/04/2023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57698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D27B8B-8BA3-4A68-8861-44E2614F23E5}" type="datetimeFigureOut">
              <a:rPr lang="en-US" smtClean="0"/>
              <a:t>11/04/2023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3644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D27B8B-8BA3-4A68-8861-44E2614F23E5}" type="datetimeFigureOut">
              <a:rPr lang="en-US" smtClean="0"/>
              <a:t>11/04/2023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263993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D27B8B-8BA3-4A68-8861-44E2614F23E5}" type="datetimeFigureOut">
              <a:rPr lang="en-US" smtClean="0"/>
              <a:t>11/04/2023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362443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D27B8B-8BA3-4A68-8861-44E2614F23E5}" type="datetimeFigureOut">
              <a:rPr lang="en-US" smtClean="0"/>
              <a:t>11/04/2023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277692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AD27B8B-8BA3-4A68-8861-44E2614F23E5}" type="datetimeFigureOut">
              <a:rPr lang="en-US" smtClean="0"/>
              <a:t>11/04/2023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70124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11/04/2023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164191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11/04/2023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297773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AD27B8B-8BA3-4A68-8861-44E2614F23E5}" type="datetimeFigureOut">
              <a:rPr lang="en-US" smtClean="0"/>
              <a:t>11/04/2023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454A602-E51D-4010-90A8-4FD34ECBD4CF}" type="slidenum">
              <a:rPr lang="en-US" smtClean="0"/>
              <a:t>‹#›</a:t>
            </a:fld>
            <a:endParaRPr lang="en-US"/>
          </a:p>
        </p:txBody>
      </p:sp>
    </p:spTree>
    <p:extLst>
      <p:ext uri="{BB962C8B-B14F-4D97-AF65-F5344CB8AC3E}">
        <p14:creationId xmlns:p14="http://schemas.microsoft.com/office/powerpoint/2010/main" val="3648202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6"/>
            <a:ext cx="8689976" cy="1751508"/>
          </a:xfrm>
        </p:spPr>
        <p:txBody>
          <a:bodyPr/>
          <a:lstStyle/>
          <a:p>
            <a:r>
              <a:rPr lang="en-US" b="1" dirty="0" smtClean="0">
                <a:solidFill>
                  <a:srgbClr val="002060"/>
                </a:solidFill>
                <a:latin typeface="Times New Roman" panose="02020603050405020304" pitchFamily="18" charset="0"/>
                <a:cs typeface="Times New Roman" panose="02020603050405020304" pitchFamily="18" charset="0"/>
              </a:rPr>
              <a:t>CHÀO MỪNG CÁC EM ĐẾN VỚI BÀI HỌC HÔM NAY</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b="1" dirty="0" smtClean="0">
                <a:solidFill>
                  <a:srgbClr val="002060"/>
                </a:solidFill>
                <a:latin typeface="Times New Roman" panose="02020603050405020304" pitchFamily="18" charset="0"/>
                <a:cs typeface="Times New Roman" panose="02020603050405020304" pitchFamily="18" charset="0"/>
              </a:rPr>
              <a:t>GV: ………………</a:t>
            </a:r>
          </a:p>
          <a:p>
            <a:r>
              <a:rPr lang="en-US" b="1" dirty="0" err="1" smtClean="0">
                <a:solidFill>
                  <a:srgbClr val="002060"/>
                </a:solidFill>
                <a:latin typeface="Times New Roman" panose="02020603050405020304" pitchFamily="18" charset="0"/>
                <a:cs typeface="Times New Roman" panose="02020603050405020304" pitchFamily="18" charset="0"/>
              </a:rPr>
              <a:t>Lớp</a:t>
            </a:r>
            <a:r>
              <a:rPr lang="en-US" b="1" dirty="0" smtClean="0">
                <a:solidFill>
                  <a:srgbClr val="002060"/>
                </a:solidFill>
                <a:latin typeface="Times New Roman" panose="02020603050405020304" pitchFamily="18" charset="0"/>
                <a:cs typeface="Times New Roman" panose="02020603050405020304" pitchFamily="18" charset="0"/>
              </a:rPr>
              <a:t>: ……………..</a:t>
            </a:r>
            <a:endParaRPr 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08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iáo án powerpoint vật lí 7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92" y="1399528"/>
            <a:ext cx="8999912" cy="506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19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6980" y="1370150"/>
            <a:ext cx="9813701" cy="1231106"/>
          </a:xfrm>
          <a:prstGeom prst="rect">
            <a:avLst/>
          </a:prstGeom>
        </p:spPr>
        <p:txBody>
          <a:bodyPr wrap="square">
            <a:spAutoFit/>
          </a:bodyPr>
          <a:lstStyle/>
          <a:p>
            <a:r>
              <a:rPr lang="en-US" sz="2800" dirty="0" smtClean="0">
                <a:solidFill>
                  <a:srgbClr val="002060"/>
                </a:solidFill>
                <a:latin typeface="+mj-lt"/>
              </a:rPr>
              <a:t> </a:t>
            </a:r>
            <a:r>
              <a:rPr lang="vi-VN" sz="2800" b="0" i="0" dirty="0" smtClean="0">
                <a:solidFill>
                  <a:srgbClr val="002060"/>
                </a:solidFill>
                <a:effectLst/>
                <a:latin typeface="+mj-lt"/>
              </a:rPr>
              <a:t>Khi ở trên tàu thuyền trên biển cả mênh mông, cần tìm hướng di chuyển chính xác, người ta có thể dùng dụng cụ gì?</a:t>
            </a:r>
            <a:r>
              <a:rPr lang="vi-VN" b="0" i="0" dirty="0" smtClean="0">
                <a:solidFill>
                  <a:srgbClr val="000000"/>
                </a:solidFill>
                <a:effectLst/>
                <a:latin typeface="OpenSans"/>
              </a:rPr>
              <a:t/>
            </a:r>
            <a:br>
              <a:rPr lang="vi-VN" b="0" i="0" dirty="0" smtClean="0">
                <a:solidFill>
                  <a:srgbClr val="000000"/>
                </a:solidFill>
                <a:effectLst/>
                <a:latin typeface="OpenSans"/>
              </a:rPr>
            </a:br>
            <a:endParaRPr lang="en-US" dirty="0"/>
          </a:p>
        </p:txBody>
      </p:sp>
      <p:sp>
        <p:nvSpPr>
          <p:cNvPr id="5" name="Rectangle 4"/>
          <p:cNvSpPr/>
          <p:nvPr/>
        </p:nvSpPr>
        <p:spPr>
          <a:xfrm>
            <a:off x="794197" y="2551837"/>
            <a:ext cx="10513454" cy="1508105"/>
          </a:xfrm>
          <a:prstGeom prst="rect">
            <a:avLst/>
          </a:prstGeom>
        </p:spPr>
        <p:txBody>
          <a:bodyPr wrap="square">
            <a:spAutoFit/>
          </a:bodyPr>
          <a:lstStyle/>
          <a:p>
            <a:r>
              <a:rPr lang="en-US" sz="2800" b="0" i="0" dirty="0" smtClean="0">
                <a:solidFill>
                  <a:srgbClr val="00206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vi-VN" sz="2800" b="0" i="0" dirty="0" smtClean="0">
                <a:solidFill>
                  <a:srgbClr val="002060"/>
                </a:solidFill>
                <a:effectLst/>
                <a:latin typeface="Times New Roman" panose="02020603050405020304" pitchFamily="18" charset="0"/>
                <a:cs typeface="Times New Roman" panose="02020603050405020304" pitchFamily="18" charset="0"/>
              </a:rPr>
              <a:t>Dùng la bàn, vì kim của la bàn thực chất là một kim nam châm, luôn định hướng nam bắc.</a:t>
            </a:r>
            <a:br>
              <a:rPr lang="vi-VN" sz="2800" b="0" i="0" dirty="0" smtClean="0">
                <a:solidFill>
                  <a:srgbClr val="002060"/>
                </a:solidFill>
                <a:effectLst/>
                <a:latin typeface="Times New Roman" panose="02020603050405020304" pitchFamily="18" charset="0"/>
                <a:cs typeface="Times New Roman" panose="02020603050405020304" pitchFamily="18" charset="0"/>
              </a:rPr>
            </a:br>
            <a:r>
              <a:rPr lang="vi-VN" b="0" i="0" dirty="0" smtClean="0">
                <a:solidFill>
                  <a:srgbClr val="000000"/>
                </a:solidFill>
                <a:effectLst/>
                <a:latin typeface="OpenSans"/>
              </a:rPr>
              <a:t/>
            </a:r>
            <a:br>
              <a:rPr lang="vi-VN" b="0" i="0" dirty="0" smtClean="0">
                <a:solidFill>
                  <a:srgbClr val="000000"/>
                </a:solidFill>
                <a:effectLst/>
                <a:latin typeface="OpenSans"/>
              </a:rPr>
            </a:br>
            <a:endParaRPr lang="en-US" dirty="0"/>
          </a:p>
        </p:txBody>
      </p:sp>
      <p:pic>
        <p:nvPicPr>
          <p:cNvPr id="15366" name="Picture 6" descr="Dấu chấm hỏi, Dấu chấm hỏi png | PNGEg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608" y="1370150"/>
            <a:ext cx="1236372" cy="99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63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22471" y="356292"/>
            <a:ext cx="4963174" cy="6018750"/>
          </a:xfrm>
        </p:spPr>
        <p:txBody>
          <a:bodyPr/>
          <a:lstStyle/>
          <a:p>
            <a:pPr marL="0" indent="0">
              <a:buNone/>
            </a:pPr>
            <a:r>
              <a:rPr lang="en-US" b="1" dirty="0" smtClean="0">
                <a:solidFill>
                  <a:srgbClr val="002060"/>
                </a:solidFill>
              </a:rPr>
              <a:t>II) CẤU TẠO CỦA LA BÀN</a:t>
            </a:r>
          </a:p>
          <a:p>
            <a:pPr marL="0" indent="0">
              <a:buNone/>
            </a:pPr>
            <a:endParaRPr lang="en-US" dirty="0"/>
          </a:p>
          <a:p>
            <a:pPr marL="0" indent="0">
              <a:buNone/>
            </a:pPr>
            <a:endParaRPr lang="en-US" dirty="0"/>
          </a:p>
          <a:p>
            <a:pPr marL="0" indent="0">
              <a:buNone/>
            </a:pPr>
            <a:endParaRPr lang="en-US" dirty="0"/>
          </a:p>
        </p:txBody>
      </p:sp>
      <p:sp>
        <p:nvSpPr>
          <p:cNvPr id="4" name="Content Placeholder 2"/>
          <p:cNvSpPr txBox="1">
            <a:spLocks/>
          </p:cNvSpPr>
          <p:nvPr/>
        </p:nvSpPr>
        <p:spPr>
          <a:xfrm>
            <a:off x="6033237" y="356292"/>
            <a:ext cx="4963174" cy="601875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endParaRPr lang="en-US" dirty="0"/>
          </a:p>
        </p:txBody>
      </p:sp>
      <p:pic>
        <p:nvPicPr>
          <p:cNvPr id="2" name="Picture 1"/>
          <p:cNvPicPr>
            <a:picLocks noChangeAspect="1"/>
          </p:cNvPicPr>
          <p:nvPr/>
        </p:nvPicPr>
        <p:blipFill>
          <a:blip r:embed="rId2"/>
          <a:stretch>
            <a:fillRect/>
          </a:stretch>
        </p:blipFill>
        <p:spPr>
          <a:xfrm>
            <a:off x="1097532" y="979953"/>
            <a:ext cx="4042088" cy="5395089"/>
          </a:xfrm>
          <a:prstGeom prst="rect">
            <a:avLst/>
          </a:prstGeom>
        </p:spPr>
      </p:pic>
      <p:sp>
        <p:nvSpPr>
          <p:cNvPr id="6" name="Rectangle 5"/>
          <p:cNvSpPr/>
          <p:nvPr/>
        </p:nvSpPr>
        <p:spPr>
          <a:xfrm>
            <a:off x="5598017" y="874415"/>
            <a:ext cx="6096000" cy="2677656"/>
          </a:xfrm>
          <a:prstGeom prst="rect">
            <a:avLst/>
          </a:prstGeom>
        </p:spPr>
        <p:txBody>
          <a:bodyPr>
            <a:spAutoFit/>
          </a:bodyPr>
          <a:lstStyle/>
          <a:p>
            <a:pPr algn="just"/>
            <a:r>
              <a:rPr lang="vi-VN" sz="2800" b="0" i="0" dirty="0" smtClean="0">
                <a:solidFill>
                  <a:srgbClr val="002060"/>
                </a:solidFill>
                <a:effectLst/>
                <a:latin typeface="+mj-lt"/>
              </a:rPr>
              <a:t>Dựa vào hiểu biết về nam châm và từ trường của Trái đất, người ta đã chế tạo một dụng cụ, được gọi là la bàn giúp con người tìm hướng địa lí, giúp các thủy thủ hay ngư dân đi trên biển tìm hướng địa lí khi di chuyển tàu, thuyền.</a:t>
            </a:r>
            <a:endParaRPr lang="en-US" sz="2800" dirty="0">
              <a:solidFill>
                <a:srgbClr val="002060"/>
              </a:solidFill>
              <a:latin typeface="+mj-lt"/>
            </a:endParaRPr>
          </a:p>
        </p:txBody>
      </p:sp>
    </p:spTree>
    <p:extLst>
      <p:ext uri="{BB962C8B-B14F-4D97-AF65-F5344CB8AC3E}">
        <p14:creationId xmlns:p14="http://schemas.microsoft.com/office/powerpoint/2010/main" val="31736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 fill="hold"/>
                                        <p:tgtEl>
                                          <p:spTgt spid="3"/>
                                        </p:tgtEl>
                                        <p:attrNameLst>
                                          <p:attrName>ppt_x</p:attrName>
                                        </p:attrNameLst>
                                      </p:cBhvr>
                                      <p:tavLst>
                                        <p:tav tm="0">
                                          <p:val>
                                            <p:strVal val="1+#ppt_w/2"/>
                                          </p:val>
                                        </p:tav>
                                        <p:tav tm="100000">
                                          <p:val>
                                            <p:strVal val="#ppt_x"/>
                                          </p:val>
                                        </p:tav>
                                      </p:tavLst>
                                    </p:anim>
                                    <p:anim calcmode="lin" valueType="num">
                                      <p:cBhvr additive="base">
                                        <p:cTn id="18" dur="1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22471" y="356292"/>
            <a:ext cx="10681394" cy="6018750"/>
          </a:xfrm>
        </p:spPr>
        <p:txBody>
          <a:bodyPr/>
          <a:lstStyle/>
          <a:p>
            <a:pPr marL="0" indent="0">
              <a:buNone/>
            </a:pPr>
            <a:r>
              <a:rPr lang="en-US" b="1" dirty="0" smtClean="0">
                <a:solidFill>
                  <a:srgbClr val="002060"/>
                </a:solidFill>
              </a:rPr>
              <a:t>1) </a:t>
            </a:r>
            <a:r>
              <a:rPr lang="en-US" b="1" dirty="0" err="1" smtClean="0">
                <a:solidFill>
                  <a:srgbClr val="002060"/>
                </a:solidFill>
              </a:rPr>
              <a:t>Cấu</a:t>
            </a:r>
            <a:r>
              <a:rPr lang="en-US" b="1" dirty="0" smtClean="0">
                <a:solidFill>
                  <a:srgbClr val="002060"/>
                </a:solidFill>
              </a:rPr>
              <a:t> </a:t>
            </a:r>
            <a:r>
              <a:rPr lang="en-US" b="1" dirty="0" err="1">
                <a:solidFill>
                  <a:srgbClr val="002060"/>
                </a:solidFill>
              </a:rPr>
              <a:t>tạo</a:t>
            </a:r>
            <a:r>
              <a:rPr lang="en-US" b="1" dirty="0">
                <a:solidFill>
                  <a:srgbClr val="002060"/>
                </a:solidFill>
              </a:rPr>
              <a:t> </a:t>
            </a:r>
            <a:r>
              <a:rPr lang="en-US" b="1" dirty="0" err="1">
                <a:solidFill>
                  <a:srgbClr val="002060"/>
                </a:solidFill>
              </a:rPr>
              <a:t>của</a:t>
            </a:r>
            <a:r>
              <a:rPr lang="en-US" b="1" dirty="0">
                <a:solidFill>
                  <a:srgbClr val="002060"/>
                </a:solidFill>
              </a:rPr>
              <a:t> la </a:t>
            </a:r>
            <a:r>
              <a:rPr lang="en-US" b="1" dirty="0" err="1">
                <a:solidFill>
                  <a:srgbClr val="002060"/>
                </a:solidFill>
              </a:rPr>
              <a:t>bàn</a:t>
            </a:r>
            <a:endParaRPr lang="en-US" dirty="0">
              <a:solidFill>
                <a:srgbClr val="002060"/>
              </a:solidFill>
            </a:endParaRPr>
          </a:p>
          <a:p>
            <a:pPr marL="0" indent="0">
              <a:buNone/>
            </a:pPr>
            <a:r>
              <a:rPr lang="en-US" i="1" dirty="0" smtClean="0"/>
              <a:t>            </a:t>
            </a:r>
            <a:r>
              <a:rPr lang="en-US" i="1" dirty="0" err="1" smtClean="0">
                <a:solidFill>
                  <a:srgbClr val="002060"/>
                </a:solidFill>
              </a:rPr>
              <a:t>Quan</a:t>
            </a:r>
            <a:r>
              <a:rPr lang="en-US" i="1" dirty="0" smtClean="0">
                <a:solidFill>
                  <a:srgbClr val="002060"/>
                </a:solidFill>
              </a:rPr>
              <a:t> </a:t>
            </a:r>
            <a:r>
              <a:rPr lang="en-US" i="1" dirty="0" err="1" smtClean="0">
                <a:solidFill>
                  <a:srgbClr val="002060"/>
                </a:solidFill>
              </a:rPr>
              <a:t>sát</a:t>
            </a:r>
            <a:r>
              <a:rPr lang="en-US" i="1" dirty="0" smtClean="0">
                <a:solidFill>
                  <a:srgbClr val="002060"/>
                </a:solidFill>
              </a:rPr>
              <a:t> </a:t>
            </a:r>
            <a:r>
              <a:rPr lang="en-US" i="1" dirty="0" err="1" smtClean="0">
                <a:solidFill>
                  <a:srgbClr val="002060"/>
                </a:solidFill>
              </a:rPr>
              <a:t>Hình</a:t>
            </a:r>
            <a:r>
              <a:rPr lang="en-US" i="1" dirty="0" smtClean="0">
                <a:solidFill>
                  <a:srgbClr val="002060"/>
                </a:solidFill>
              </a:rPr>
              <a:t> 16.2 </a:t>
            </a:r>
            <a:r>
              <a:rPr lang="en-US" i="1" dirty="0" err="1" smtClean="0">
                <a:solidFill>
                  <a:srgbClr val="002060"/>
                </a:solidFill>
              </a:rPr>
              <a:t>và</a:t>
            </a:r>
            <a:r>
              <a:rPr lang="en-US" i="1" dirty="0" smtClean="0">
                <a:solidFill>
                  <a:srgbClr val="002060"/>
                </a:solidFill>
              </a:rPr>
              <a:t> </a:t>
            </a:r>
            <a:r>
              <a:rPr lang="en-US" i="1" dirty="0" err="1" smtClean="0">
                <a:solidFill>
                  <a:srgbClr val="002060"/>
                </a:solidFill>
              </a:rPr>
              <a:t>nêu</a:t>
            </a:r>
            <a:r>
              <a:rPr lang="en-US" i="1" dirty="0" smtClean="0">
                <a:solidFill>
                  <a:srgbClr val="002060"/>
                </a:solidFill>
              </a:rPr>
              <a:t> </a:t>
            </a:r>
            <a:r>
              <a:rPr lang="en-US" i="1" dirty="0" err="1" smtClean="0">
                <a:solidFill>
                  <a:srgbClr val="002060"/>
                </a:solidFill>
              </a:rPr>
              <a:t>cấu</a:t>
            </a:r>
            <a:r>
              <a:rPr lang="en-US" i="1" dirty="0" smtClean="0">
                <a:solidFill>
                  <a:srgbClr val="002060"/>
                </a:solidFill>
              </a:rPr>
              <a:t> </a:t>
            </a:r>
            <a:r>
              <a:rPr lang="en-US" i="1" dirty="0" err="1" smtClean="0">
                <a:solidFill>
                  <a:srgbClr val="002060"/>
                </a:solidFill>
              </a:rPr>
              <a:t>tạo</a:t>
            </a:r>
            <a:r>
              <a:rPr lang="en-US" i="1" dirty="0" smtClean="0">
                <a:solidFill>
                  <a:srgbClr val="002060"/>
                </a:solidFill>
              </a:rPr>
              <a:t> </a:t>
            </a:r>
            <a:r>
              <a:rPr lang="en-US" i="1" dirty="0" err="1" smtClean="0">
                <a:solidFill>
                  <a:srgbClr val="002060"/>
                </a:solidFill>
              </a:rPr>
              <a:t>của</a:t>
            </a:r>
            <a:r>
              <a:rPr lang="en-US" i="1" dirty="0" smtClean="0">
                <a:solidFill>
                  <a:srgbClr val="002060"/>
                </a:solidFill>
              </a:rPr>
              <a:t> la </a:t>
            </a:r>
            <a:r>
              <a:rPr lang="en-US" i="1" dirty="0" err="1" smtClean="0">
                <a:solidFill>
                  <a:srgbClr val="002060"/>
                </a:solidFill>
              </a:rPr>
              <a:t>bàn</a:t>
            </a:r>
            <a:r>
              <a:rPr lang="en-US" i="1" dirty="0" smtClean="0">
                <a:solidFill>
                  <a:srgbClr val="002060"/>
                </a:solidFill>
              </a:rPr>
              <a:t>.</a:t>
            </a:r>
          </a:p>
          <a:p>
            <a:endParaRPr lang="en-US" dirty="0"/>
          </a:p>
          <a:p>
            <a:endParaRPr lang="en-US" dirty="0"/>
          </a:p>
        </p:txBody>
      </p:sp>
      <p:pic>
        <p:nvPicPr>
          <p:cNvPr id="5" name="Picture 4"/>
          <p:cNvPicPr>
            <a:picLocks noChangeAspect="1"/>
          </p:cNvPicPr>
          <p:nvPr/>
        </p:nvPicPr>
        <p:blipFill>
          <a:blip r:embed="rId2"/>
          <a:stretch>
            <a:fillRect/>
          </a:stretch>
        </p:blipFill>
        <p:spPr>
          <a:xfrm>
            <a:off x="1944708" y="1456002"/>
            <a:ext cx="6957005" cy="5212302"/>
          </a:xfrm>
          <a:prstGeom prst="rect">
            <a:avLst/>
          </a:prstGeom>
        </p:spPr>
      </p:pic>
      <p:pic>
        <p:nvPicPr>
          <p:cNvPr id="6" name="Picture 6" descr="Dấu chấm hỏi, Dấu chấm hỏi png | PNG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670" y="867874"/>
            <a:ext cx="1236372" cy="99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25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994" y="913258"/>
            <a:ext cx="3537847" cy="523220"/>
          </a:xfrm>
          <a:prstGeom prst="rect">
            <a:avLst/>
          </a:prstGeom>
        </p:spPr>
        <p:txBody>
          <a:bodyPr wrap="square">
            <a:spAutoFit/>
          </a:bodyPr>
          <a:lstStyle/>
          <a:p>
            <a:pPr>
              <a:buFont typeface="+mj-lt"/>
              <a:buAutoNum type="arabicPeriod"/>
            </a:pPr>
            <a:r>
              <a:rPr lang="en-US" sz="2800" b="1" i="0" dirty="0" smtClean="0">
                <a:solidFill>
                  <a:srgbClr val="002060"/>
                </a:solidFill>
                <a:effectLst/>
                <a:latin typeface="Times New Roman" panose="02020603050405020304" pitchFamily="18" charset="0"/>
                <a:cs typeface="Times New Roman" panose="02020603050405020304" pitchFamily="18" charset="0"/>
              </a:rPr>
              <a:t> </a:t>
            </a:r>
            <a:r>
              <a:rPr lang="en-US" sz="2800" b="1" i="0" dirty="0" err="1" smtClean="0">
                <a:solidFill>
                  <a:srgbClr val="002060"/>
                </a:solidFill>
                <a:effectLst/>
                <a:latin typeface="Times New Roman" panose="02020603050405020304" pitchFamily="18" charset="0"/>
                <a:cs typeface="Times New Roman" panose="02020603050405020304" pitchFamily="18" charset="0"/>
              </a:rPr>
              <a:t>Cấu</a:t>
            </a:r>
            <a:r>
              <a:rPr lang="en-US" sz="2800" b="1" i="0" dirty="0" smtClean="0">
                <a:solidFill>
                  <a:srgbClr val="002060"/>
                </a:solidFill>
                <a:effectLst/>
                <a:latin typeface="Times New Roman" panose="02020603050405020304" pitchFamily="18" charset="0"/>
                <a:cs typeface="Times New Roman" panose="02020603050405020304" pitchFamily="18" charset="0"/>
              </a:rPr>
              <a:t> </a:t>
            </a:r>
            <a:r>
              <a:rPr lang="en-US" sz="2800" b="1" i="0" dirty="0" err="1" smtClean="0">
                <a:solidFill>
                  <a:srgbClr val="002060"/>
                </a:solidFill>
                <a:effectLst/>
                <a:latin typeface="Times New Roman" panose="02020603050405020304" pitchFamily="18" charset="0"/>
                <a:cs typeface="Times New Roman" panose="02020603050405020304" pitchFamily="18" charset="0"/>
              </a:rPr>
              <a:t>tạo</a:t>
            </a:r>
            <a:r>
              <a:rPr lang="en-US" sz="2800" b="1" i="0" dirty="0" smtClean="0">
                <a:solidFill>
                  <a:srgbClr val="002060"/>
                </a:solidFill>
                <a:effectLst/>
                <a:latin typeface="Times New Roman" panose="02020603050405020304" pitchFamily="18" charset="0"/>
                <a:cs typeface="Times New Roman" panose="02020603050405020304" pitchFamily="18" charset="0"/>
              </a:rPr>
              <a:t> </a:t>
            </a:r>
            <a:r>
              <a:rPr lang="en-US" sz="2800" b="1" i="0" dirty="0" err="1" smtClean="0">
                <a:solidFill>
                  <a:srgbClr val="002060"/>
                </a:solidFill>
                <a:effectLst/>
                <a:latin typeface="Times New Roman" panose="02020603050405020304" pitchFamily="18" charset="0"/>
                <a:cs typeface="Times New Roman" panose="02020603050405020304" pitchFamily="18" charset="0"/>
              </a:rPr>
              <a:t>của</a:t>
            </a:r>
            <a:r>
              <a:rPr lang="en-US" sz="2800" b="1" i="0" dirty="0" smtClean="0">
                <a:solidFill>
                  <a:srgbClr val="002060"/>
                </a:solidFill>
                <a:effectLst/>
                <a:latin typeface="Times New Roman" panose="02020603050405020304" pitchFamily="18" charset="0"/>
                <a:cs typeface="Times New Roman" panose="02020603050405020304" pitchFamily="18" charset="0"/>
              </a:rPr>
              <a:t> la </a:t>
            </a:r>
            <a:r>
              <a:rPr lang="en-US" sz="2800" b="1" i="0" dirty="0" err="1" smtClean="0">
                <a:solidFill>
                  <a:srgbClr val="002060"/>
                </a:solidFill>
                <a:effectLst/>
                <a:latin typeface="Times New Roman" panose="02020603050405020304" pitchFamily="18" charset="0"/>
                <a:cs typeface="Times New Roman" panose="02020603050405020304" pitchFamily="18" charset="0"/>
              </a:rPr>
              <a:t>bàn</a:t>
            </a:r>
            <a:endParaRPr lang="en-US" sz="2800" b="0" i="0" dirty="0">
              <a:solidFill>
                <a:srgbClr val="00206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222783" y="1608305"/>
            <a:ext cx="8148486" cy="3970318"/>
          </a:xfrm>
          <a:prstGeom prst="rect">
            <a:avLst/>
          </a:prstGeom>
        </p:spPr>
        <p:txBody>
          <a:bodyPr wrap="square">
            <a:spAutoFit/>
          </a:bodyPr>
          <a:lstStyle/>
          <a:p>
            <a:r>
              <a:rPr lang="vi-VN" sz="2800" b="1" i="0" dirty="0" smtClean="0">
                <a:solidFill>
                  <a:srgbClr val="002060"/>
                </a:solidFill>
                <a:effectLst/>
                <a:latin typeface="+mj-lt"/>
              </a:rPr>
              <a:t>La bàn có cấu tạo gồm các bộ phận:</a:t>
            </a:r>
            <a:endParaRPr lang="vi-VN" sz="2800" b="0" i="0" dirty="0" smtClean="0">
              <a:solidFill>
                <a:srgbClr val="002060"/>
              </a:solidFill>
              <a:effectLst/>
              <a:latin typeface="+mj-lt"/>
            </a:endParaRPr>
          </a:p>
          <a:p>
            <a:pPr>
              <a:buFont typeface="Arial" panose="020B0604020202020204" pitchFamily="34" charset="0"/>
              <a:buChar char="•"/>
            </a:pPr>
            <a:r>
              <a:rPr lang="en-US" sz="2800" b="0" i="0" dirty="0" smtClean="0">
                <a:solidFill>
                  <a:srgbClr val="002060"/>
                </a:solidFill>
                <a:effectLst/>
                <a:latin typeface="+mj-lt"/>
              </a:rPr>
              <a:t> </a:t>
            </a:r>
            <a:r>
              <a:rPr lang="vi-VN" sz="2800" b="0" i="0" dirty="0" smtClean="0">
                <a:solidFill>
                  <a:srgbClr val="002060"/>
                </a:solidFill>
                <a:effectLst/>
                <a:latin typeface="+mj-lt"/>
              </a:rPr>
              <a:t>Kim nam châm quay tự do trên trục quay.</a:t>
            </a:r>
          </a:p>
          <a:p>
            <a:pPr>
              <a:buFont typeface="Arial" panose="020B0604020202020204" pitchFamily="34" charset="0"/>
              <a:buChar char="•"/>
            </a:pPr>
            <a:r>
              <a:rPr lang="en-US" sz="2800" b="0" i="0" dirty="0" smtClean="0">
                <a:solidFill>
                  <a:srgbClr val="002060"/>
                </a:solidFill>
                <a:effectLst/>
                <a:latin typeface="+mj-lt"/>
              </a:rPr>
              <a:t> </a:t>
            </a:r>
            <a:r>
              <a:rPr lang="vi-VN" sz="2800" b="0" i="0" dirty="0" smtClean="0">
                <a:solidFill>
                  <a:srgbClr val="002060"/>
                </a:solidFill>
                <a:effectLst/>
                <a:latin typeface="+mj-lt"/>
              </a:rPr>
              <a:t>Mặt chia độ được chia thành 360° có ghi bốn hướng: bắc kí hiệu N, đông kí hiệu E, nam kí hiệu S, tây kí hiệu W. Mặt hình tròn được gắn cố định với vỏ kim loại của la bàn và quay độc lập với kim nam châm.</a:t>
            </a:r>
          </a:p>
          <a:p>
            <a:pPr>
              <a:buFont typeface="Arial" panose="020B0604020202020204" pitchFamily="34" charset="0"/>
              <a:buChar char="•"/>
            </a:pPr>
            <a:r>
              <a:rPr lang="en-US" sz="2800" b="0" i="0" dirty="0" smtClean="0">
                <a:solidFill>
                  <a:srgbClr val="002060"/>
                </a:solidFill>
                <a:effectLst/>
                <a:latin typeface="+mj-lt"/>
              </a:rPr>
              <a:t> </a:t>
            </a:r>
            <a:r>
              <a:rPr lang="vi-VN" sz="2800" b="0" i="0" dirty="0" smtClean="0">
                <a:solidFill>
                  <a:srgbClr val="002060"/>
                </a:solidFill>
                <a:effectLst/>
                <a:latin typeface="+mj-lt"/>
              </a:rPr>
              <a:t>Vỏ kính loại kèm mặt kính nắp</a:t>
            </a:r>
          </a:p>
          <a:p>
            <a:pPr>
              <a:buFont typeface="Arial" panose="020B0604020202020204" pitchFamily="34" charset="0"/>
              <a:buChar char="•"/>
            </a:pPr>
            <a:r>
              <a:rPr lang="en-US" sz="2800" b="0" i="0" dirty="0" smtClean="0">
                <a:solidFill>
                  <a:srgbClr val="002060"/>
                </a:solidFill>
                <a:effectLst/>
                <a:latin typeface="+mj-lt"/>
              </a:rPr>
              <a:t> </a:t>
            </a:r>
            <a:r>
              <a:rPr lang="vi-VN" sz="2800" b="0" i="0" dirty="0" smtClean="0">
                <a:solidFill>
                  <a:srgbClr val="002060"/>
                </a:solidFill>
                <a:effectLst/>
                <a:latin typeface="+mj-lt"/>
              </a:rPr>
              <a:t>Hiện nay, ở một số điện thoại thông minh có sử dụng ứng dụng la bàn.</a:t>
            </a:r>
            <a:endParaRPr lang="vi-VN" sz="2800" b="0" i="0" dirty="0">
              <a:solidFill>
                <a:srgbClr val="002060"/>
              </a:solidFill>
              <a:effectLst/>
              <a:latin typeface="+mj-lt"/>
            </a:endParaRPr>
          </a:p>
        </p:txBody>
      </p:sp>
      <p:pic>
        <p:nvPicPr>
          <p:cNvPr id="7" name="Picture 6"/>
          <p:cNvPicPr>
            <a:picLocks noChangeAspect="1"/>
          </p:cNvPicPr>
          <p:nvPr/>
        </p:nvPicPr>
        <p:blipFill>
          <a:blip r:embed="rId2"/>
          <a:stretch>
            <a:fillRect/>
          </a:stretch>
        </p:blipFill>
        <p:spPr>
          <a:xfrm>
            <a:off x="8564452" y="1608305"/>
            <a:ext cx="3425779" cy="4745147"/>
          </a:xfrm>
          <a:prstGeom prst="rect">
            <a:avLst/>
          </a:prstGeom>
        </p:spPr>
      </p:pic>
    </p:spTree>
    <p:extLst>
      <p:ext uri="{BB962C8B-B14F-4D97-AF65-F5344CB8AC3E}">
        <p14:creationId xmlns:p14="http://schemas.microsoft.com/office/powerpoint/2010/main" val="353539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iải bài 16 Từ trường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8998" y="1126791"/>
            <a:ext cx="3318047" cy="37735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9246" y="243557"/>
            <a:ext cx="8319752" cy="5970865"/>
          </a:xfrm>
          <a:prstGeom prst="rect">
            <a:avLst/>
          </a:prstGeom>
        </p:spPr>
        <p:txBody>
          <a:bodyPr wrap="square">
            <a:spAutoFit/>
          </a:bodyPr>
          <a:lstStyle/>
          <a:p>
            <a:pPr algn="just">
              <a:buFont typeface="+mj-lt"/>
              <a:buAutoNum type="arabicPeriod" startAt="2"/>
            </a:pPr>
            <a:r>
              <a:rPr lang="en-US" sz="2800" b="1" i="0" dirty="0" smtClean="0">
                <a:solidFill>
                  <a:srgbClr val="002060"/>
                </a:solidFill>
                <a:effectLst/>
                <a:latin typeface="Times New Roman" panose="02020603050405020304" pitchFamily="18" charset="0"/>
                <a:cs typeface="Times New Roman" panose="02020603050405020304" pitchFamily="18" charset="0"/>
              </a:rPr>
              <a:t> </a:t>
            </a:r>
            <a:r>
              <a:rPr lang="vi-VN" sz="2800" b="1" i="0" dirty="0" smtClean="0">
                <a:solidFill>
                  <a:srgbClr val="002060"/>
                </a:solidFill>
                <a:effectLst/>
                <a:latin typeface="Times New Roman" panose="02020603050405020304" pitchFamily="18" charset="0"/>
                <a:cs typeface="Times New Roman" panose="02020603050405020304" pitchFamily="18" charset="0"/>
              </a:rPr>
              <a:t>Sử dụng la bàn xác định hướng địa lí</a:t>
            </a:r>
            <a:endParaRPr lang="en-US" sz="2800" b="1" i="0" dirty="0" smtClean="0">
              <a:solidFill>
                <a:srgbClr val="002060"/>
              </a:solidFill>
              <a:effectLst/>
              <a:latin typeface="Times New Roman" panose="02020603050405020304" pitchFamily="18" charset="0"/>
              <a:cs typeface="Times New Roman" panose="02020603050405020304" pitchFamily="18" charset="0"/>
            </a:endParaRPr>
          </a:p>
          <a:p>
            <a:pPr algn="just"/>
            <a:endParaRPr lang="en-US" sz="2800" i="1" dirty="0" smtClean="0">
              <a:solidFill>
                <a:srgbClr val="002060"/>
              </a:solidFill>
              <a:latin typeface="+mj-lt"/>
            </a:endParaRPr>
          </a:p>
          <a:p>
            <a:pPr algn="just"/>
            <a:r>
              <a:rPr lang="en-US" sz="2800" i="1" dirty="0" smtClean="0">
                <a:solidFill>
                  <a:srgbClr val="002060"/>
                </a:solidFill>
                <a:latin typeface="+mj-lt"/>
              </a:rPr>
              <a:t>              </a:t>
            </a:r>
            <a:r>
              <a:rPr lang="vi-VN" sz="2800" i="1" dirty="0" smtClean="0">
                <a:solidFill>
                  <a:srgbClr val="002060"/>
                </a:solidFill>
                <a:latin typeface="+mj-lt"/>
              </a:rPr>
              <a:t>Quan </a:t>
            </a:r>
            <a:r>
              <a:rPr lang="vi-VN" sz="2800" i="1" dirty="0">
                <a:solidFill>
                  <a:srgbClr val="002060"/>
                </a:solidFill>
                <a:latin typeface="+mj-lt"/>
              </a:rPr>
              <a:t>sát Hình 16.3 và xác định hướng từ tâm la bàn đến cái cây ở vị trí A</a:t>
            </a:r>
            <a:endParaRPr lang="vi-VN" sz="2800" dirty="0">
              <a:solidFill>
                <a:srgbClr val="002060"/>
              </a:solidFill>
              <a:latin typeface="+mj-lt"/>
            </a:endParaRPr>
          </a:p>
          <a:p>
            <a:pPr algn="just"/>
            <a:r>
              <a:rPr lang="vi-VN" sz="2800" dirty="0">
                <a:solidFill>
                  <a:srgbClr val="002060"/>
                </a:solidFill>
                <a:latin typeface="+mj-lt"/>
              </a:rPr>
              <a:t>Đặt la bàn trên mặt phẳng nằm ngang.</a:t>
            </a:r>
          </a:p>
          <a:p>
            <a:pPr algn="just"/>
            <a:r>
              <a:rPr lang="vi-VN" sz="2800" dirty="0">
                <a:solidFill>
                  <a:srgbClr val="002060"/>
                </a:solidFill>
                <a:latin typeface="+mj-lt"/>
              </a:rPr>
              <a:t>Khi kim nam châm nằm ổn định (hướng nam bắc), xoay la bàn sao cho vạch số 0 ở chữ N trùng với cực từ bắc của kim nam châm.</a:t>
            </a:r>
          </a:p>
          <a:p>
            <a:pPr algn="just"/>
            <a:r>
              <a:rPr lang="vi-VN" sz="2800" dirty="0">
                <a:solidFill>
                  <a:srgbClr val="002060"/>
                </a:solidFill>
                <a:latin typeface="+mj-lt"/>
              </a:rPr>
              <a:t>Đọc chỉ số của vạch trên mặt chia độ gần nhất với hướng từ tâm la bàn đến điểm A.</a:t>
            </a:r>
          </a:p>
          <a:p>
            <a:pPr algn="just"/>
            <a:r>
              <a:rPr lang="en-US" sz="2800" dirty="0" smtClean="0">
                <a:solidFill>
                  <a:srgbClr val="002060"/>
                </a:solidFill>
                <a:latin typeface="+mj-lt"/>
                <a:sym typeface="Wingdings" panose="05000000000000000000" pitchFamily="2" charset="2"/>
              </a:rPr>
              <a:t></a:t>
            </a:r>
            <a:r>
              <a:rPr lang="vi-VN" sz="2800" dirty="0" smtClean="0">
                <a:solidFill>
                  <a:srgbClr val="002060"/>
                </a:solidFill>
                <a:latin typeface="+mj-lt"/>
              </a:rPr>
              <a:t>Hướng </a:t>
            </a:r>
            <a:r>
              <a:rPr lang="vi-VN" sz="2800" dirty="0">
                <a:solidFill>
                  <a:srgbClr val="002060"/>
                </a:solidFill>
                <a:latin typeface="+mj-lt"/>
              </a:rPr>
              <a:t>từ tâm la bàn đến điểm A trùng với vạch 90° (hướng chính đông).</a:t>
            </a:r>
          </a:p>
          <a:p>
            <a:pPr algn="just"/>
            <a:r>
              <a:rPr lang="en-US" sz="2800" dirty="0" smtClean="0">
                <a:solidFill>
                  <a:srgbClr val="002060"/>
                </a:solidFill>
                <a:latin typeface="+mj-lt"/>
                <a:sym typeface="Wingdings" panose="05000000000000000000" pitchFamily="2" charset="2"/>
              </a:rPr>
              <a:t></a:t>
            </a:r>
            <a:r>
              <a:rPr lang="vi-VN" sz="2800" dirty="0" smtClean="0">
                <a:solidFill>
                  <a:srgbClr val="002060"/>
                </a:solidFill>
                <a:latin typeface="+mj-lt"/>
              </a:rPr>
              <a:t> </a:t>
            </a:r>
            <a:r>
              <a:rPr lang="vi-VN" sz="2800" dirty="0">
                <a:solidFill>
                  <a:srgbClr val="002060"/>
                </a:solidFill>
                <a:latin typeface="+mj-lt"/>
              </a:rPr>
              <a:t>Hướng cần xác định là hướng chính đông.</a:t>
            </a:r>
          </a:p>
          <a:p>
            <a:endParaRPr lang="vi-VN" b="0" i="0" dirty="0">
              <a:solidFill>
                <a:srgbClr val="002060"/>
              </a:solidFill>
              <a:effectLst/>
              <a:latin typeface="Times New Roman" panose="02020603050405020304" pitchFamily="18" charset="0"/>
              <a:cs typeface="Times New Roman" panose="02020603050405020304" pitchFamily="18" charset="0"/>
            </a:endParaRPr>
          </a:p>
        </p:txBody>
      </p:sp>
      <p:pic>
        <p:nvPicPr>
          <p:cNvPr id="4" name="Picture 6" descr="Dấu chấm hỏi, Dấu chấm hỏi png | PNG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246" y="676615"/>
            <a:ext cx="1120461" cy="90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39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additive="base">
                                        <p:cTn id="3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additive="base">
                                        <p:cTn id="4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iải bài 16 Từ trường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38" y="3089787"/>
            <a:ext cx="3847429" cy="36587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2338" y="243557"/>
            <a:ext cx="11191527" cy="2954655"/>
          </a:xfrm>
          <a:prstGeom prst="rect">
            <a:avLst/>
          </a:prstGeom>
        </p:spPr>
        <p:txBody>
          <a:bodyPr wrap="square">
            <a:spAutoFit/>
          </a:bodyPr>
          <a:lstStyle/>
          <a:p>
            <a:r>
              <a:rPr lang="vi-VN" sz="2800" b="1" dirty="0">
                <a:solidFill>
                  <a:srgbClr val="002060"/>
                </a:solidFill>
                <a:latin typeface="+mj-lt"/>
              </a:rPr>
              <a:t>Hoạt động cặp đôi</a:t>
            </a:r>
            <a:endParaRPr lang="vi-VN" sz="2800" dirty="0">
              <a:solidFill>
                <a:srgbClr val="002060"/>
              </a:solidFill>
              <a:latin typeface="+mj-lt"/>
            </a:endParaRPr>
          </a:p>
          <a:p>
            <a:r>
              <a:rPr lang="vi-VN" sz="2800" i="1" dirty="0">
                <a:solidFill>
                  <a:srgbClr val="002060"/>
                </a:solidFill>
                <a:latin typeface="+mj-lt"/>
              </a:rPr>
              <a:t>Thảo luận theo cặp đôi và trả lời câu hỏi:</a:t>
            </a:r>
            <a:endParaRPr lang="vi-VN" sz="2800" dirty="0">
              <a:solidFill>
                <a:srgbClr val="002060"/>
              </a:solidFill>
              <a:latin typeface="+mj-lt"/>
            </a:endParaRPr>
          </a:p>
          <a:p>
            <a:r>
              <a:rPr lang="vi-VN" sz="2800" dirty="0">
                <a:solidFill>
                  <a:srgbClr val="002060"/>
                </a:solidFill>
                <a:latin typeface="+mj-lt"/>
              </a:rPr>
              <a:t>Ở Hình 16.3, B là vị trí của ngôi nhà. Hãy xác định hướng địa lí từ tâm la bàn đến B.</a:t>
            </a:r>
          </a:p>
          <a:p>
            <a:r>
              <a:rPr lang="vi-VN" sz="2800" b="1" dirty="0">
                <a:solidFill>
                  <a:srgbClr val="002060"/>
                </a:solidFill>
                <a:latin typeface="+mj-lt"/>
              </a:rPr>
              <a:t>Lưu ý: </a:t>
            </a:r>
            <a:r>
              <a:rPr lang="vi-VN" sz="2800" dirty="0">
                <a:solidFill>
                  <a:srgbClr val="002060"/>
                </a:solidFill>
                <a:latin typeface="+mj-lt"/>
              </a:rPr>
              <a:t>Khi tìm hiểu hướng địa lí, không để các vật có tính chất từ gần là bàn.</a:t>
            </a:r>
          </a:p>
          <a:p>
            <a:endParaRPr lang="vi-VN"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01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314"/>
                                        </p:tgtEl>
                                        <p:attrNameLst>
                                          <p:attrName>style.visibility</p:attrName>
                                        </p:attrNameLst>
                                      </p:cBhvr>
                                      <p:to>
                                        <p:strVal val="visible"/>
                                      </p:to>
                                    </p:set>
                                    <p:anim calcmode="lin" valueType="num">
                                      <p:cBhvr additive="base">
                                        <p:cTn id="21" dur="500" fill="hold"/>
                                        <p:tgtEl>
                                          <p:spTgt spid="13314"/>
                                        </p:tgtEl>
                                        <p:attrNameLst>
                                          <p:attrName>ppt_x</p:attrName>
                                        </p:attrNameLst>
                                      </p:cBhvr>
                                      <p:tavLst>
                                        <p:tav tm="0">
                                          <p:val>
                                            <p:strVal val="#ppt_x"/>
                                          </p:val>
                                        </p:tav>
                                        <p:tav tm="100000">
                                          <p:val>
                                            <p:strVal val="#ppt_x"/>
                                          </p:val>
                                        </p:tav>
                                      </p:tavLst>
                                    </p:anim>
                                    <p:anim calcmode="lin" valueType="num">
                                      <p:cBhvr additive="base">
                                        <p:cTn id="22"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iải bài 16 Từ trường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654" y="1487413"/>
            <a:ext cx="3847429" cy="36587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4850" y="70277"/>
            <a:ext cx="11552349" cy="5970865"/>
          </a:xfrm>
          <a:prstGeom prst="rect">
            <a:avLst/>
          </a:prstGeom>
        </p:spPr>
        <p:txBody>
          <a:bodyPr wrap="square">
            <a:spAutoFit/>
          </a:bodyPr>
          <a:lstStyle/>
          <a:p>
            <a:endPar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p>
          <a:p>
            <a:endParaRPr lang="en-US" sz="28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srgbClr val="002060"/>
                </a:solidFill>
                <a:latin typeface="Times New Roman" panose="02020603050405020304" pitchFamily="18" charset="0"/>
                <a:cs typeface="Times New Roman" panose="02020603050405020304" pitchFamily="18" charset="0"/>
              </a:rPr>
              <a:t>Ngôi nhà ở vị trí B có hướng Đông – Nam</a:t>
            </a:r>
            <a:r>
              <a:rPr lang="vi-VN" sz="2800" dirty="0" smtClean="0">
                <a:solidFill>
                  <a:srgbClr val="002060"/>
                </a:solidFill>
                <a:latin typeface="Times New Roman" panose="02020603050405020304" pitchFamily="18" charset="0"/>
                <a:cs typeface="Times New Roman" panose="02020603050405020304" pitchFamily="18" charset="0"/>
              </a:rPr>
              <a:t>.</a:t>
            </a:r>
            <a:r>
              <a:rPr lang="vi-VN" sz="2800" dirty="0"/>
              <a:t/>
            </a:r>
            <a:br>
              <a:rPr lang="vi-VN" sz="2800" dirty="0"/>
            </a:br>
            <a:endParaRPr lang="vi-VN"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11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anim calcmode="lin" valueType="num">
                                      <p:cBhvr additive="base">
                                        <p:cTn id="1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4502" y="800311"/>
            <a:ext cx="10114208" cy="1815882"/>
          </a:xfrm>
          <a:prstGeom prst="rect">
            <a:avLst/>
          </a:prstGeom>
        </p:spPr>
        <p:txBody>
          <a:bodyPr wrap="square">
            <a:spAutoFit/>
          </a:bodyPr>
          <a:lstStyle/>
          <a:p>
            <a:pPr algn="ctr"/>
            <a:r>
              <a:rPr lang="vi-VN" sz="2800" b="1" i="0" dirty="0" smtClean="0">
                <a:solidFill>
                  <a:srgbClr val="002060"/>
                </a:solidFill>
                <a:effectLst/>
                <a:latin typeface="+mj-lt"/>
              </a:rPr>
              <a:t>TỔNG KẾT</a:t>
            </a:r>
            <a:endParaRPr lang="vi-VN" sz="2800" b="0" i="0" dirty="0" smtClean="0">
              <a:solidFill>
                <a:srgbClr val="002060"/>
              </a:solidFill>
              <a:effectLst/>
              <a:latin typeface="+mj-lt"/>
            </a:endParaRPr>
          </a:p>
          <a:p>
            <a:pPr>
              <a:buFont typeface="Arial" panose="020B0604020202020204" pitchFamily="34" charset="0"/>
              <a:buChar char="•"/>
            </a:pPr>
            <a:r>
              <a:rPr lang="en-US" sz="2800" b="0" i="0" dirty="0" smtClean="0">
                <a:solidFill>
                  <a:srgbClr val="002060"/>
                </a:solidFill>
                <a:effectLst/>
                <a:latin typeface="+mj-lt"/>
              </a:rPr>
              <a:t> </a:t>
            </a:r>
            <a:r>
              <a:rPr lang="vi-VN" sz="2800" b="0" i="0" dirty="0" smtClean="0">
                <a:solidFill>
                  <a:srgbClr val="002060"/>
                </a:solidFill>
                <a:effectLst/>
                <a:latin typeface="+mj-lt"/>
              </a:rPr>
              <a:t>Trái Đất có từ trường.</a:t>
            </a:r>
          </a:p>
          <a:p>
            <a:pPr>
              <a:buFont typeface="Arial" panose="020B0604020202020204" pitchFamily="34" charset="0"/>
              <a:buChar char="•"/>
            </a:pPr>
            <a:r>
              <a:rPr lang="en-US" sz="2800" b="0" i="0" dirty="0" smtClean="0">
                <a:solidFill>
                  <a:srgbClr val="002060"/>
                </a:solidFill>
                <a:effectLst/>
                <a:latin typeface="+mj-lt"/>
              </a:rPr>
              <a:t> </a:t>
            </a:r>
            <a:r>
              <a:rPr lang="vi-VN" sz="2800" b="0" i="0" dirty="0" smtClean="0">
                <a:solidFill>
                  <a:srgbClr val="002060"/>
                </a:solidFill>
                <a:effectLst/>
                <a:latin typeface="+mj-lt"/>
              </a:rPr>
              <a:t>Theo quy ước, cực từ Bắc của Trái Đất ở gần cực Bắc của Trái Đất.</a:t>
            </a:r>
          </a:p>
          <a:p>
            <a:pPr>
              <a:buFont typeface="Arial" panose="020B0604020202020204" pitchFamily="34" charset="0"/>
              <a:buChar char="•"/>
            </a:pPr>
            <a:r>
              <a:rPr lang="en-US" sz="2800" b="0" i="0" dirty="0" smtClean="0">
                <a:solidFill>
                  <a:srgbClr val="002060"/>
                </a:solidFill>
                <a:effectLst/>
                <a:latin typeface="+mj-lt"/>
              </a:rPr>
              <a:t> </a:t>
            </a:r>
            <a:r>
              <a:rPr lang="vi-VN" sz="2800" b="0" i="0" dirty="0" smtClean="0">
                <a:solidFill>
                  <a:srgbClr val="002060"/>
                </a:solidFill>
                <a:effectLst/>
                <a:latin typeface="+mj-lt"/>
              </a:rPr>
              <a:t>La bàn là dụng cụ để xác định phương hướng trên Trái Đất.</a:t>
            </a:r>
            <a:endParaRPr lang="vi-VN" sz="2800" b="0" i="0" dirty="0">
              <a:solidFill>
                <a:srgbClr val="002060"/>
              </a:solidFill>
              <a:effectLst/>
              <a:latin typeface="+mj-lt"/>
            </a:endParaRPr>
          </a:p>
        </p:txBody>
      </p:sp>
    </p:spTree>
    <p:extLst>
      <p:ext uri="{BB962C8B-B14F-4D97-AF65-F5344CB8AC3E}">
        <p14:creationId xmlns:p14="http://schemas.microsoft.com/office/powerpoint/2010/main" val="4006569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5079" y="511069"/>
            <a:ext cx="2242858" cy="523220"/>
          </a:xfrm>
          <a:prstGeom prst="rect">
            <a:avLst/>
          </a:prstGeom>
        </p:spPr>
        <p:txBody>
          <a:bodyPr wrap="none">
            <a:spAutoFit/>
          </a:bodyPr>
          <a:lstStyle/>
          <a:p>
            <a:r>
              <a:rPr lang="en-US" sz="2800" b="1" i="0" dirty="0" smtClean="0">
                <a:solidFill>
                  <a:srgbClr val="002060"/>
                </a:solidFill>
                <a:effectLst/>
                <a:latin typeface="Times New Roman" panose="02020603050405020304" pitchFamily="18" charset="0"/>
                <a:cs typeface="Times New Roman" panose="02020603050405020304" pitchFamily="18" charset="0"/>
              </a:rPr>
              <a:t>LUYỆN TẬP</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33212" y="1153143"/>
            <a:ext cx="10024056" cy="2246769"/>
          </a:xfrm>
          <a:prstGeom prst="rect">
            <a:avLst/>
          </a:prstGeom>
        </p:spPr>
        <p:txBody>
          <a:bodyPr wrap="square">
            <a:spAutoFit/>
          </a:bodyPr>
          <a:lstStyle/>
          <a:p>
            <a:r>
              <a:rPr lang="vi-VN" sz="2800" b="1" i="0" dirty="0" smtClean="0">
                <a:solidFill>
                  <a:srgbClr val="002060"/>
                </a:solidFill>
                <a:effectLst/>
                <a:latin typeface="+mj-lt"/>
              </a:rPr>
              <a:t>Câu 1. </a:t>
            </a:r>
            <a:r>
              <a:rPr lang="vi-VN" sz="2800" b="0" i="0" dirty="0" smtClean="0">
                <a:solidFill>
                  <a:srgbClr val="002060"/>
                </a:solidFill>
                <a:effectLst/>
                <a:latin typeface="+mj-lt"/>
              </a:rPr>
              <a:t>Theo quy ước, cực từ Bắc của Trái Đất ở gần:</a:t>
            </a:r>
            <a:endParaRPr lang="en-US" sz="2800" dirty="0">
              <a:solidFill>
                <a:srgbClr val="002060"/>
              </a:solidFill>
              <a:latin typeface="+mj-lt"/>
            </a:endParaRPr>
          </a:p>
          <a:p>
            <a:r>
              <a:rPr lang="en-US" sz="2800" b="0" i="0" dirty="0" smtClean="0">
                <a:solidFill>
                  <a:srgbClr val="002060"/>
                </a:solidFill>
                <a:effectLst/>
                <a:latin typeface="+mj-lt"/>
              </a:rPr>
              <a:t>A. </a:t>
            </a:r>
            <a:r>
              <a:rPr lang="vi-VN" sz="2800" b="0" i="0" dirty="0" smtClean="0">
                <a:solidFill>
                  <a:srgbClr val="002060"/>
                </a:solidFill>
                <a:effectLst/>
                <a:latin typeface="+mj-lt"/>
              </a:rPr>
              <a:t>Cực Nam của Trái Đất</a:t>
            </a:r>
          </a:p>
          <a:p>
            <a:r>
              <a:rPr lang="en-US" sz="2800" dirty="0" smtClean="0">
                <a:solidFill>
                  <a:srgbClr val="002060"/>
                </a:solidFill>
                <a:latin typeface="+mj-lt"/>
              </a:rPr>
              <a:t>B. </a:t>
            </a:r>
            <a:r>
              <a:rPr lang="vi-VN" sz="2800" b="0" i="0" dirty="0" smtClean="0">
                <a:solidFill>
                  <a:srgbClr val="002060"/>
                </a:solidFill>
                <a:effectLst/>
                <a:latin typeface="+mj-lt"/>
              </a:rPr>
              <a:t>Cực Tây của Trái Đất</a:t>
            </a:r>
          </a:p>
          <a:p>
            <a:r>
              <a:rPr lang="en-US" sz="2800" dirty="0" smtClean="0">
                <a:solidFill>
                  <a:srgbClr val="002060"/>
                </a:solidFill>
                <a:latin typeface="+mj-lt"/>
              </a:rPr>
              <a:t>C. </a:t>
            </a:r>
            <a:r>
              <a:rPr lang="vi-VN" sz="2800" b="0" i="0" dirty="0" smtClean="0">
                <a:solidFill>
                  <a:srgbClr val="002060"/>
                </a:solidFill>
                <a:effectLst/>
                <a:latin typeface="+mj-lt"/>
              </a:rPr>
              <a:t>Cực Bắc của Trái Đất</a:t>
            </a:r>
          </a:p>
          <a:p>
            <a:r>
              <a:rPr lang="en-US" sz="2800" dirty="0" smtClean="0">
                <a:solidFill>
                  <a:srgbClr val="002060"/>
                </a:solidFill>
                <a:latin typeface="+mj-lt"/>
              </a:rPr>
              <a:t>D. </a:t>
            </a:r>
            <a:r>
              <a:rPr lang="vi-VN" sz="2800" b="0" i="0" dirty="0" smtClean="0">
                <a:solidFill>
                  <a:srgbClr val="002060"/>
                </a:solidFill>
                <a:effectLst/>
                <a:latin typeface="+mj-lt"/>
              </a:rPr>
              <a:t>Cực Đông của Trái Đất</a:t>
            </a:r>
            <a:endParaRPr lang="vi-VN" sz="2800" b="0" i="0" dirty="0">
              <a:solidFill>
                <a:srgbClr val="002060"/>
              </a:solidFill>
              <a:effectLst/>
              <a:latin typeface="+mj-lt"/>
            </a:endParaRPr>
          </a:p>
        </p:txBody>
      </p:sp>
      <p:sp>
        <p:nvSpPr>
          <p:cNvPr id="4" name="Rectangle 3"/>
          <p:cNvSpPr/>
          <p:nvPr/>
        </p:nvSpPr>
        <p:spPr>
          <a:xfrm>
            <a:off x="633212" y="3402746"/>
            <a:ext cx="2599385" cy="523220"/>
          </a:xfrm>
          <a:prstGeom prst="rect">
            <a:avLst/>
          </a:prstGeom>
        </p:spPr>
        <p:txBody>
          <a:bodyPr wrap="square">
            <a:spAutoFit/>
          </a:bodyPr>
          <a:lstStyle/>
          <a:p>
            <a:r>
              <a:rPr lang="en-US" sz="2800" b="0" i="0" dirty="0" smtClean="0">
                <a:solidFill>
                  <a:srgbClr val="00206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Đáp</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án</a:t>
            </a:r>
            <a:r>
              <a:rPr lang="en-US" sz="2800" b="0" i="0" dirty="0" smtClean="0">
                <a:solidFill>
                  <a:srgbClr val="002060"/>
                </a:solidFill>
                <a:effectLst/>
                <a:latin typeface="Times New Roman" panose="02020603050405020304" pitchFamily="18" charset="0"/>
                <a:cs typeface="Times New Roman" panose="02020603050405020304" pitchFamily="18" charset="0"/>
              </a:rPr>
              <a:t> 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16200" y="3925966"/>
            <a:ext cx="10562661" cy="2246769"/>
          </a:xfrm>
          <a:prstGeom prst="rect">
            <a:avLst/>
          </a:prstGeom>
        </p:spPr>
        <p:txBody>
          <a:bodyPr wrap="square">
            <a:spAutoFit/>
          </a:bodyPr>
          <a:lstStyle/>
          <a:p>
            <a:r>
              <a:rPr lang="en-US" sz="2800" b="1" i="0" dirty="0" err="1" smtClean="0">
                <a:solidFill>
                  <a:srgbClr val="002060"/>
                </a:solidFill>
                <a:effectLst/>
                <a:latin typeface="Times New Roman" panose="02020603050405020304" pitchFamily="18" charset="0"/>
                <a:cs typeface="Times New Roman" panose="02020603050405020304" pitchFamily="18" charset="0"/>
              </a:rPr>
              <a:t>Câu</a:t>
            </a:r>
            <a:r>
              <a:rPr lang="en-US" sz="2800" b="1" i="0" dirty="0" smtClean="0">
                <a:solidFill>
                  <a:srgbClr val="002060"/>
                </a:solidFill>
                <a:effectLst/>
                <a:latin typeface="Times New Roman" panose="02020603050405020304" pitchFamily="18" charset="0"/>
                <a:cs typeface="Times New Roman" panose="02020603050405020304" pitchFamily="18" charset="0"/>
              </a:rPr>
              <a:t> 2. </a:t>
            </a:r>
            <a:r>
              <a:rPr lang="en-US" sz="2800" b="0" i="0" dirty="0" err="1" smtClean="0">
                <a:solidFill>
                  <a:srgbClr val="002060"/>
                </a:solidFill>
                <a:effectLst/>
                <a:latin typeface="Times New Roman" panose="02020603050405020304" pitchFamily="18" charset="0"/>
                <a:cs typeface="Times New Roman" panose="02020603050405020304" pitchFamily="18" charset="0"/>
              </a:rPr>
              <a:t>Chọn</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đáp</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án</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đúng</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Hai</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cực</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từ</a:t>
            </a:r>
            <a:r>
              <a:rPr lang="en-US" sz="2800" b="0" i="0" dirty="0" smtClean="0">
                <a:solidFill>
                  <a:srgbClr val="002060"/>
                </a:solidFill>
                <a:effectLst/>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anose="02020603050405020304" pitchFamily="18" charset="0"/>
                <a:cs typeface="Times New Roman" panose="02020603050405020304" pitchFamily="18" charset="0"/>
              </a:rPr>
              <a:t>A. </a:t>
            </a:r>
            <a:r>
              <a:rPr lang="en-US" sz="2800" b="0" i="0" dirty="0" err="1" smtClean="0">
                <a:solidFill>
                  <a:srgbClr val="002060"/>
                </a:solidFill>
                <a:effectLst/>
                <a:latin typeface="Times New Roman" panose="02020603050405020304" pitchFamily="18" charset="0"/>
                <a:cs typeface="Times New Roman" panose="02020603050405020304" pitchFamily="18" charset="0"/>
              </a:rPr>
              <a:t>Không</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trùng</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với</a:t>
            </a:r>
            <a:r>
              <a:rPr lang="en-US" sz="2800" b="0" i="0" dirty="0" smtClean="0">
                <a:solidFill>
                  <a:srgbClr val="002060"/>
                </a:solidFill>
                <a:effectLst/>
                <a:latin typeface="Times New Roman" panose="02020603050405020304" pitchFamily="18" charset="0"/>
                <a:cs typeface="Times New Roman" panose="02020603050405020304" pitchFamily="18" charset="0"/>
              </a:rPr>
              <a:t> 2 </a:t>
            </a:r>
            <a:r>
              <a:rPr lang="en-US" sz="2800" b="0" i="0" dirty="0" err="1" smtClean="0">
                <a:solidFill>
                  <a:srgbClr val="002060"/>
                </a:solidFill>
                <a:effectLst/>
                <a:latin typeface="Times New Roman" panose="02020603050405020304" pitchFamily="18" charset="0"/>
                <a:cs typeface="Times New Roman" panose="02020603050405020304" pitchFamily="18" charset="0"/>
              </a:rPr>
              <a:t>cực</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địa</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lí</a:t>
            </a:r>
            <a:r>
              <a:rPr lang="en-US" sz="2800" b="0" i="0" dirty="0" smtClean="0">
                <a:solidFill>
                  <a:srgbClr val="002060"/>
                </a:solidFill>
                <a:effectLst/>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anose="02020603050405020304" pitchFamily="18" charset="0"/>
                <a:cs typeface="Times New Roman" panose="02020603050405020304" pitchFamily="18" charset="0"/>
              </a:rPr>
              <a:t>B. </a:t>
            </a:r>
            <a:r>
              <a:rPr lang="en-US" sz="2800" b="0" i="0" dirty="0" err="1" smtClean="0">
                <a:solidFill>
                  <a:srgbClr val="002060"/>
                </a:solidFill>
                <a:effectLst/>
                <a:latin typeface="Times New Roman" panose="02020603050405020304" pitchFamily="18" charset="0"/>
                <a:cs typeface="Times New Roman" panose="02020603050405020304" pitchFamily="18" charset="0"/>
              </a:rPr>
              <a:t>Trùng</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với</a:t>
            </a:r>
            <a:r>
              <a:rPr lang="en-US" sz="2800" b="0" i="0" dirty="0" smtClean="0">
                <a:solidFill>
                  <a:srgbClr val="002060"/>
                </a:solidFill>
                <a:effectLst/>
                <a:latin typeface="Times New Roman" panose="02020603050405020304" pitchFamily="18" charset="0"/>
                <a:cs typeface="Times New Roman" panose="02020603050405020304" pitchFamily="18" charset="0"/>
              </a:rPr>
              <a:t> 2 </a:t>
            </a:r>
            <a:r>
              <a:rPr lang="en-US" sz="2800" b="0" i="0" dirty="0" err="1" smtClean="0">
                <a:solidFill>
                  <a:srgbClr val="002060"/>
                </a:solidFill>
                <a:effectLst/>
                <a:latin typeface="Times New Roman" panose="02020603050405020304" pitchFamily="18" charset="0"/>
                <a:cs typeface="Times New Roman" panose="02020603050405020304" pitchFamily="18" charset="0"/>
              </a:rPr>
              <a:t>cực</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địa</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lí</a:t>
            </a:r>
            <a:r>
              <a:rPr lang="en-US" sz="2800" b="0" i="0" dirty="0" smtClean="0">
                <a:solidFill>
                  <a:srgbClr val="002060"/>
                </a:solidFill>
                <a:effectLst/>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anose="02020603050405020304" pitchFamily="18" charset="0"/>
                <a:cs typeface="Times New Roman" panose="02020603050405020304" pitchFamily="18" charset="0"/>
              </a:rPr>
              <a:t>C. </a:t>
            </a:r>
            <a:r>
              <a:rPr lang="en-US" sz="2800" b="0" i="0" dirty="0" err="1" smtClean="0">
                <a:solidFill>
                  <a:srgbClr val="002060"/>
                </a:solidFill>
                <a:effectLst/>
                <a:latin typeface="Times New Roman" panose="02020603050405020304" pitchFamily="18" charset="0"/>
                <a:cs typeface="Times New Roman" panose="02020603050405020304" pitchFamily="18" charset="0"/>
              </a:rPr>
              <a:t>Cùng</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chiều</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với</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vị</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trí</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thật</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của</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chúng</a:t>
            </a:r>
            <a:r>
              <a:rPr lang="en-US" sz="2800" b="0" i="0" dirty="0" smtClean="0">
                <a:solidFill>
                  <a:srgbClr val="002060"/>
                </a:solidFill>
                <a:effectLst/>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anose="02020603050405020304" pitchFamily="18" charset="0"/>
                <a:cs typeface="Times New Roman" panose="02020603050405020304" pitchFamily="18" charset="0"/>
              </a:rPr>
              <a:t>D. </a:t>
            </a:r>
            <a:r>
              <a:rPr lang="en-US" sz="2800" b="0" i="0" dirty="0" err="1" smtClean="0">
                <a:solidFill>
                  <a:srgbClr val="002060"/>
                </a:solidFill>
                <a:effectLst/>
                <a:latin typeface="Times New Roman" panose="02020603050405020304" pitchFamily="18" charset="0"/>
                <a:cs typeface="Times New Roman" panose="02020603050405020304" pitchFamily="18" charset="0"/>
              </a:rPr>
              <a:t>Cả</a:t>
            </a:r>
            <a:r>
              <a:rPr lang="en-US" sz="2800" b="0" i="0" dirty="0" smtClean="0">
                <a:solidFill>
                  <a:srgbClr val="002060"/>
                </a:solidFill>
                <a:effectLst/>
                <a:latin typeface="Times New Roman" panose="02020603050405020304" pitchFamily="18" charset="0"/>
                <a:cs typeface="Times New Roman" panose="02020603050405020304" pitchFamily="18" charset="0"/>
              </a:rPr>
              <a:t> A, B, C </a:t>
            </a:r>
            <a:r>
              <a:rPr lang="en-US" sz="2800" b="0" i="0" dirty="0" err="1" smtClean="0">
                <a:solidFill>
                  <a:srgbClr val="002060"/>
                </a:solidFill>
                <a:effectLst/>
                <a:latin typeface="Times New Roman" panose="02020603050405020304" pitchFamily="18" charset="0"/>
                <a:cs typeface="Times New Roman" panose="02020603050405020304" pitchFamily="18" charset="0"/>
              </a:rPr>
              <a:t>đều</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sai</a:t>
            </a:r>
            <a:r>
              <a:rPr lang="en-US" sz="2800" b="0" i="0" dirty="0" smtClean="0">
                <a:solidFill>
                  <a:srgbClr val="002060"/>
                </a:solidFill>
                <a:effectLst/>
                <a:latin typeface="Times New Roman" panose="02020603050405020304" pitchFamily="18" charset="0"/>
                <a:cs typeface="Times New Roman" panose="02020603050405020304" pitchFamily="18" charset="0"/>
              </a:rPr>
              <a:t>.</a:t>
            </a:r>
            <a:endParaRPr lang="en-US" sz="2800" b="0" i="0" dirty="0">
              <a:solidFill>
                <a:srgbClr val="00206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616200" y="6053647"/>
            <a:ext cx="2599385" cy="523220"/>
          </a:xfrm>
          <a:prstGeom prst="rect">
            <a:avLst/>
          </a:prstGeom>
        </p:spPr>
        <p:txBody>
          <a:bodyPr wrap="square">
            <a:spAutoFit/>
          </a:bodyPr>
          <a:lstStyle/>
          <a:p>
            <a:r>
              <a:rPr lang="en-US" sz="2800" b="0" i="0" dirty="0" smtClean="0">
                <a:solidFill>
                  <a:srgbClr val="00206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Đáp</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án</a:t>
            </a:r>
            <a:r>
              <a:rPr lang="en-US" sz="2800" b="0" i="0" dirty="0" smtClean="0">
                <a:solidFill>
                  <a:srgbClr val="002060"/>
                </a:solidFill>
                <a:effectLst/>
                <a:latin typeface="Times New Roman" panose="02020603050405020304" pitchFamily="18" charset="0"/>
                <a:cs typeface="Times New Roman" panose="02020603050405020304" pitchFamily="18" charset="0"/>
              </a:rPr>
              <a:t> A</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73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iáo án powerpoint vật lí 7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58" y="792074"/>
            <a:ext cx="9745012" cy="5872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54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935" y="921076"/>
            <a:ext cx="11769144" cy="2677656"/>
          </a:xfrm>
          <a:prstGeom prst="rect">
            <a:avLst/>
          </a:prstGeom>
        </p:spPr>
        <p:txBody>
          <a:bodyPr wrap="square">
            <a:spAutoFit/>
          </a:bodyPr>
          <a:lstStyle/>
          <a:p>
            <a:r>
              <a:rPr lang="vi-VN" sz="2800" b="1" i="0" dirty="0" smtClean="0">
                <a:solidFill>
                  <a:srgbClr val="002060"/>
                </a:solidFill>
                <a:effectLst/>
                <a:latin typeface="Times New Roman" panose="02020603050405020304" pitchFamily="18" charset="0"/>
                <a:cs typeface="Times New Roman" panose="02020603050405020304" pitchFamily="18" charset="0"/>
              </a:rPr>
              <a:t>Câu 3. </a:t>
            </a:r>
            <a:r>
              <a:rPr lang="vi-VN" sz="2800" b="0" i="0" dirty="0" smtClean="0">
                <a:solidFill>
                  <a:srgbClr val="002060"/>
                </a:solidFill>
                <a:effectLst/>
                <a:latin typeface="Times New Roman" panose="02020603050405020304" pitchFamily="18" charset="0"/>
                <a:cs typeface="Times New Roman" panose="02020603050405020304" pitchFamily="18" charset="0"/>
              </a:rPr>
              <a:t>Khi tìm hướng địa lí cần chú ý:</a:t>
            </a:r>
          </a:p>
          <a:p>
            <a:r>
              <a:rPr lang="en-US" sz="2800" dirty="0" smtClean="0">
                <a:solidFill>
                  <a:srgbClr val="002060"/>
                </a:solidFill>
                <a:latin typeface="Times New Roman" panose="02020603050405020304" pitchFamily="18" charset="0"/>
                <a:cs typeface="Times New Roman" panose="02020603050405020304" pitchFamily="18" charset="0"/>
              </a:rPr>
              <a:t>A. </a:t>
            </a:r>
            <a:r>
              <a:rPr lang="vi-VN" sz="2800" b="0" i="0" dirty="0" smtClean="0">
                <a:solidFill>
                  <a:srgbClr val="002060"/>
                </a:solidFill>
                <a:effectLst/>
                <a:latin typeface="Times New Roman" panose="02020603050405020304" pitchFamily="18" charset="0"/>
                <a:cs typeface="Times New Roman" panose="02020603050405020304" pitchFamily="18" charset="0"/>
              </a:rPr>
              <a:t>Giữ la bàn nằm ngang trước mặt với hướng mũi tên di chuyển hướng ra xa.</a:t>
            </a:r>
          </a:p>
          <a:p>
            <a:r>
              <a:rPr lang="en-US" sz="2800" dirty="0" smtClean="0">
                <a:solidFill>
                  <a:srgbClr val="002060"/>
                </a:solidFill>
                <a:latin typeface="Times New Roman" panose="02020603050405020304" pitchFamily="18" charset="0"/>
                <a:cs typeface="Times New Roman" panose="02020603050405020304" pitchFamily="18" charset="0"/>
              </a:rPr>
              <a:t>B. </a:t>
            </a:r>
            <a:r>
              <a:rPr lang="vi-VN" sz="2800" b="0" i="0" dirty="0" smtClean="0">
                <a:solidFill>
                  <a:srgbClr val="002060"/>
                </a:solidFill>
                <a:effectLst/>
                <a:latin typeface="Times New Roman" panose="02020603050405020304" pitchFamily="18" charset="0"/>
                <a:cs typeface="Times New Roman" panose="02020603050405020304" pitchFamily="18" charset="0"/>
              </a:rPr>
              <a:t>Xoay cơ thể cho đến khi đầu phía bắc của kim từ tính thẳng hàng với kim định hướng.</a:t>
            </a:r>
            <a:endParaRPr lang="en-US" sz="2800" b="0" i="0" dirty="0" smtClean="0">
              <a:solidFill>
                <a:srgbClr val="002060"/>
              </a:solidFill>
              <a:effectLst/>
              <a:latin typeface="Times New Roman" panose="02020603050405020304" pitchFamily="18" charset="0"/>
              <a:cs typeface="Times New Roman" panose="02020603050405020304" pitchFamily="18" charset="0"/>
            </a:endParaRPr>
          </a:p>
          <a:p>
            <a:r>
              <a:rPr lang="en-US" sz="2800" dirty="0" smtClean="0">
                <a:solidFill>
                  <a:srgbClr val="002060"/>
                </a:solidFill>
                <a:latin typeface="Times New Roman" panose="02020603050405020304" pitchFamily="18" charset="0"/>
                <a:cs typeface="Times New Roman" panose="02020603050405020304" pitchFamily="18" charset="0"/>
              </a:rPr>
              <a:t>C. </a:t>
            </a:r>
            <a:r>
              <a:rPr lang="vi-VN" sz="2800" b="0" i="0" dirty="0" smtClean="0">
                <a:solidFill>
                  <a:srgbClr val="002060"/>
                </a:solidFill>
                <a:effectLst/>
                <a:latin typeface="Times New Roman" panose="02020603050405020304" pitchFamily="18" charset="0"/>
                <a:cs typeface="Times New Roman" panose="02020603050405020304" pitchFamily="18" charset="0"/>
              </a:rPr>
              <a:t>Không để các vật có tính chất từ gần la bàn.</a:t>
            </a:r>
          </a:p>
          <a:p>
            <a:r>
              <a:rPr lang="en-US" sz="2800" dirty="0" smtClean="0">
                <a:solidFill>
                  <a:srgbClr val="002060"/>
                </a:solidFill>
                <a:latin typeface="Times New Roman" panose="02020603050405020304" pitchFamily="18" charset="0"/>
                <a:cs typeface="Times New Roman" panose="02020603050405020304" pitchFamily="18" charset="0"/>
              </a:rPr>
              <a:t>D. </a:t>
            </a:r>
            <a:r>
              <a:rPr lang="vi-VN" sz="2800" b="0" i="0" dirty="0" smtClean="0">
                <a:solidFill>
                  <a:srgbClr val="002060"/>
                </a:solidFill>
                <a:effectLst/>
                <a:latin typeface="Times New Roman" panose="02020603050405020304" pitchFamily="18" charset="0"/>
                <a:cs typeface="Times New Roman" panose="02020603050405020304" pitchFamily="18" charset="0"/>
              </a:rPr>
              <a:t>Cả A, B, C đều đúng.</a:t>
            </a:r>
            <a:endParaRPr lang="vi-VN" sz="2800" b="0" i="0" dirty="0">
              <a:solidFill>
                <a:srgbClr val="00206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210027" y="3661638"/>
            <a:ext cx="2000869" cy="523220"/>
          </a:xfrm>
          <a:prstGeom prst="rect">
            <a:avLst/>
          </a:prstGeom>
        </p:spPr>
        <p:txBody>
          <a:bodyPr wrap="none">
            <a:spAutoFit/>
          </a:bodyPr>
          <a:lstStyle/>
          <a:p>
            <a:r>
              <a:rPr lang="en-US" sz="2800" b="0" i="0" dirty="0" smtClean="0">
                <a:solidFill>
                  <a:srgbClr val="00206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Đáp</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án</a:t>
            </a:r>
            <a:r>
              <a:rPr lang="en-US" sz="2800" b="0" i="0" dirty="0" smtClean="0">
                <a:solidFill>
                  <a:srgbClr val="002060"/>
                </a:solidFill>
                <a:effectLst/>
                <a:latin typeface="Times New Roman" panose="02020603050405020304" pitchFamily="18" charset="0"/>
                <a:cs typeface="Times New Roman" panose="02020603050405020304" pitchFamily="18" charset="0"/>
              </a:rPr>
              <a:t> D</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1247" y="4247764"/>
            <a:ext cx="11114307" cy="2246769"/>
          </a:xfrm>
          <a:prstGeom prst="rect">
            <a:avLst/>
          </a:prstGeom>
        </p:spPr>
        <p:txBody>
          <a:bodyPr wrap="square">
            <a:spAutoFit/>
          </a:bodyPr>
          <a:lstStyle/>
          <a:p>
            <a:r>
              <a:rPr lang="vi-VN" sz="2800" b="1" i="0" dirty="0" smtClean="0">
                <a:solidFill>
                  <a:srgbClr val="002060"/>
                </a:solidFill>
                <a:effectLst/>
                <a:latin typeface="+mj-lt"/>
              </a:rPr>
              <a:t>Câu 4</a:t>
            </a:r>
            <a:r>
              <a:rPr lang="vi-VN" sz="2800" b="0" i="0" dirty="0" smtClean="0">
                <a:solidFill>
                  <a:srgbClr val="002060"/>
                </a:solidFill>
                <a:effectLst/>
                <a:latin typeface="+mj-lt"/>
              </a:rPr>
              <a:t>. Mặt chia độ của la bàn được chia thành:</a:t>
            </a:r>
          </a:p>
          <a:p>
            <a:r>
              <a:rPr lang="en-US" sz="2800" dirty="0" smtClean="0">
                <a:solidFill>
                  <a:srgbClr val="002060"/>
                </a:solidFill>
                <a:latin typeface="+mj-lt"/>
              </a:rPr>
              <a:t>A. </a:t>
            </a:r>
            <a:r>
              <a:rPr lang="vi-VN" sz="2800" b="0" i="0" dirty="0" smtClean="0">
                <a:solidFill>
                  <a:srgbClr val="002060"/>
                </a:solidFill>
                <a:effectLst/>
                <a:latin typeface="+mj-lt"/>
              </a:rPr>
              <a:t>90°</a:t>
            </a:r>
          </a:p>
          <a:p>
            <a:r>
              <a:rPr lang="en-US" sz="2800" dirty="0" smtClean="0">
                <a:solidFill>
                  <a:srgbClr val="002060"/>
                </a:solidFill>
                <a:latin typeface="+mj-lt"/>
              </a:rPr>
              <a:t>B. </a:t>
            </a:r>
            <a:r>
              <a:rPr lang="vi-VN" sz="2800" b="0" i="0" dirty="0" smtClean="0">
                <a:solidFill>
                  <a:srgbClr val="002060"/>
                </a:solidFill>
                <a:effectLst/>
                <a:latin typeface="+mj-lt"/>
              </a:rPr>
              <a:t>180°</a:t>
            </a:r>
          </a:p>
          <a:p>
            <a:r>
              <a:rPr lang="en-US" sz="2800" dirty="0" smtClean="0">
                <a:solidFill>
                  <a:srgbClr val="002060"/>
                </a:solidFill>
                <a:latin typeface="+mj-lt"/>
              </a:rPr>
              <a:t>C. </a:t>
            </a:r>
            <a:r>
              <a:rPr lang="vi-VN" sz="2800" b="0" i="0" dirty="0" smtClean="0">
                <a:solidFill>
                  <a:srgbClr val="002060"/>
                </a:solidFill>
                <a:effectLst/>
                <a:latin typeface="+mj-lt"/>
              </a:rPr>
              <a:t>360°</a:t>
            </a:r>
            <a:endParaRPr lang="en-US" sz="2800" b="0" i="0" dirty="0" smtClean="0">
              <a:solidFill>
                <a:srgbClr val="002060"/>
              </a:solidFill>
              <a:effectLst/>
              <a:latin typeface="+mj-lt"/>
            </a:endParaRPr>
          </a:p>
          <a:p>
            <a:r>
              <a:rPr lang="en-US" sz="2800" dirty="0" smtClean="0">
                <a:solidFill>
                  <a:srgbClr val="002060"/>
                </a:solidFill>
                <a:latin typeface="+mj-lt"/>
              </a:rPr>
              <a:t>D. </a:t>
            </a:r>
            <a:r>
              <a:rPr lang="vi-VN" sz="2800" b="0" i="0" dirty="0" smtClean="0">
                <a:solidFill>
                  <a:srgbClr val="002060"/>
                </a:solidFill>
                <a:effectLst/>
                <a:latin typeface="+mj-lt"/>
              </a:rPr>
              <a:t>100°</a:t>
            </a:r>
            <a:endParaRPr lang="vi-VN" sz="2800" b="0" i="0" dirty="0">
              <a:solidFill>
                <a:srgbClr val="002060"/>
              </a:solidFill>
              <a:effectLst/>
              <a:latin typeface="+mj-lt"/>
            </a:endParaRPr>
          </a:p>
        </p:txBody>
      </p:sp>
      <p:sp>
        <p:nvSpPr>
          <p:cNvPr id="6" name="Rectangle 5"/>
          <p:cNvSpPr/>
          <p:nvPr/>
        </p:nvSpPr>
        <p:spPr>
          <a:xfrm>
            <a:off x="221247" y="6334780"/>
            <a:ext cx="1980029" cy="523220"/>
          </a:xfrm>
          <a:prstGeom prst="rect">
            <a:avLst/>
          </a:prstGeom>
        </p:spPr>
        <p:txBody>
          <a:bodyPr wrap="none">
            <a:spAutoFit/>
          </a:bodyPr>
          <a:lstStyle/>
          <a:p>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Đáp</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án</a:t>
            </a:r>
            <a:r>
              <a:rPr lang="en-US" sz="2800" b="0" i="0" dirty="0" smtClean="0">
                <a:solidFill>
                  <a:srgbClr val="002060"/>
                </a:solidFill>
                <a:effectLst/>
                <a:latin typeface="Times New Roman" panose="02020603050405020304" pitchFamily="18" charset="0"/>
                <a:cs typeface="Times New Roman" panose="02020603050405020304" pitchFamily="18" charset="0"/>
              </a:rPr>
              <a:t> C</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6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456" y="1444920"/>
            <a:ext cx="11565228" cy="3268844"/>
          </a:xfrm>
          <a:prstGeom prst="rect">
            <a:avLst/>
          </a:prstGeom>
        </p:spPr>
        <p:txBody>
          <a:bodyPr wrap="square">
            <a:spAutoFit/>
          </a:bodyPr>
          <a:lstStyle/>
          <a:p>
            <a:pPr>
              <a:lnSpc>
                <a:spcPct val="107000"/>
              </a:lnSpc>
              <a:spcAft>
                <a:spcPts val="800"/>
              </a:spcAft>
            </a:pPr>
            <a:r>
              <a:rPr lang="en-US" sz="2800" b="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r>
              <a:rPr lang="en-US" sz="28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Xoay</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tabLst>
                <a:tab pos="457200" algn="l"/>
              </a:tabLst>
            </a:pP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tabLst>
                <a:tab pos="457200" algn="l"/>
              </a:tabLst>
            </a:pP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 B, C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98737" y="4713764"/>
            <a:ext cx="2000869" cy="523220"/>
          </a:xfrm>
          <a:prstGeom prst="rect">
            <a:avLst/>
          </a:prstGeom>
        </p:spPr>
        <p:txBody>
          <a:bodyPr wrap="none">
            <a:spAutoFit/>
          </a:bodyPr>
          <a:lstStyle/>
          <a:p>
            <a:r>
              <a:rPr lang="en-US" sz="2800" b="0" i="0" dirty="0" smtClean="0">
                <a:solidFill>
                  <a:srgbClr val="00206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Đáp</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án</a:t>
            </a:r>
            <a:r>
              <a:rPr lang="en-US" sz="2800" b="0" i="0" dirty="0" smtClean="0">
                <a:solidFill>
                  <a:srgbClr val="002060"/>
                </a:solidFill>
                <a:effectLst/>
                <a:latin typeface="Times New Roman" panose="02020603050405020304" pitchFamily="18" charset="0"/>
                <a:cs typeface="Times New Roman" panose="02020603050405020304" pitchFamily="18" charset="0"/>
              </a:rPr>
              <a:t> D</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4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656" y="1466841"/>
            <a:ext cx="10127087" cy="2246769"/>
          </a:xfrm>
          <a:prstGeom prst="rect">
            <a:avLst/>
          </a:prstGeom>
        </p:spPr>
        <p:txBody>
          <a:bodyPr wrap="square">
            <a:spAutoFit/>
          </a:bodyPr>
          <a:lstStyle/>
          <a:p>
            <a:pPr algn="ctr"/>
            <a:r>
              <a:rPr lang="vi-VN" sz="2800" b="1" i="0" dirty="0" smtClean="0">
                <a:solidFill>
                  <a:srgbClr val="002060"/>
                </a:solidFill>
                <a:effectLst/>
                <a:latin typeface="Times New Roman" panose="02020603050405020304" pitchFamily="18" charset="0"/>
                <a:cs typeface="Times New Roman" panose="02020603050405020304" pitchFamily="18" charset="0"/>
              </a:rPr>
              <a:t>VẬN DỤNG</a:t>
            </a:r>
            <a:endParaRPr lang="vi-VN" sz="2800" b="0" i="0" dirty="0" smtClean="0">
              <a:solidFill>
                <a:srgbClr val="002060"/>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vi-VN" sz="2800" b="0" i="0" dirty="0" smtClean="0">
                <a:solidFill>
                  <a:srgbClr val="002060"/>
                </a:solidFill>
                <a:effectLst/>
                <a:latin typeface="Times New Roman" panose="02020603050405020304" pitchFamily="18" charset="0"/>
                <a:cs typeface="Times New Roman" panose="02020603050405020304" pitchFamily="18" charset="0"/>
              </a:rPr>
              <a:t>Sử dụng la bàn để tìm hướng cổng nhà em.</a:t>
            </a:r>
          </a:p>
          <a:p>
            <a:pPr>
              <a:buFont typeface="Arial" panose="020B0604020202020204" pitchFamily="34" charset="0"/>
              <a:buChar char="•"/>
            </a:pP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vi-VN" sz="2800" b="0" i="0" dirty="0" smtClean="0">
                <a:solidFill>
                  <a:srgbClr val="002060"/>
                </a:solidFill>
                <a:effectLst/>
                <a:latin typeface="Times New Roman" panose="02020603050405020304" pitchFamily="18" charset="0"/>
                <a:cs typeface="Times New Roman" panose="02020603050405020304" pitchFamily="18" charset="0"/>
              </a:rPr>
              <a:t>Ôn tập lại kiến thức đã học</a:t>
            </a:r>
          </a:p>
          <a:p>
            <a:pPr>
              <a:buFont typeface="Arial" panose="020B0604020202020204" pitchFamily="34" charset="0"/>
              <a:buChar char="•"/>
            </a:pP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vi-VN" sz="2800" b="0" i="0" dirty="0" smtClean="0">
                <a:solidFill>
                  <a:srgbClr val="002060"/>
                </a:solidFill>
                <a:effectLst/>
                <a:latin typeface="Times New Roman" panose="02020603050405020304" pitchFamily="18" charset="0"/>
                <a:cs typeface="Times New Roman" panose="02020603050405020304" pitchFamily="18" charset="0"/>
              </a:rPr>
              <a:t>Hoàn thành bài tập vận dụng</a:t>
            </a:r>
          </a:p>
          <a:p>
            <a:pPr>
              <a:buFont typeface="Arial" panose="020B0604020202020204" pitchFamily="34" charset="0"/>
              <a:buChar char="•"/>
            </a:pP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vi-VN" sz="2800" b="0" i="0" dirty="0" smtClean="0">
                <a:solidFill>
                  <a:srgbClr val="002060"/>
                </a:solidFill>
                <a:effectLst/>
                <a:latin typeface="Times New Roman" panose="02020603050405020304" pitchFamily="18" charset="0"/>
                <a:cs typeface="Times New Roman" panose="02020603050405020304" pitchFamily="18" charset="0"/>
              </a:rPr>
              <a:t>Làm bài tập chủ đề 7 SGK trang 86</a:t>
            </a:r>
            <a:endParaRPr lang="vi-VN" sz="28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80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0792" y="2352234"/>
            <a:ext cx="4316837" cy="3234245"/>
          </a:xfrm>
          <a:prstGeom prst="rect">
            <a:avLst/>
          </a:prstGeom>
        </p:spPr>
      </p:pic>
      <p:sp>
        <p:nvSpPr>
          <p:cNvPr id="5" name="Rectangle 4"/>
          <p:cNvSpPr/>
          <p:nvPr/>
        </p:nvSpPr>
        <p:spPr>
          <a:xfrm>
            <a:off x="3035121" y="773850"/>
            <a:ext cx="6096000" cy="1938992"/>
          </a:xfrm>
          <a:prstGeom prst="rect">
            <a:avLst/>
          </a:prstGeom>
        </p:spPr>
        <p:txBody>
          <a:bodyPr>
            <a:spAutoFit/>
          </a:bodyPr>
          <a:lstStyle/>
          <a:p>
            <a:pPr algn="ctr"/>
            <a:r>
              <a:rPr lang="vi-VN" sz="4000" b="1" i="0" dirty="0" smtClean="0">
                <a:solidFill>
                  <a:srgbClr val="002060"/>
                </a:solidFill>
                <a:effectLst/>
                <a:latin typeface="Times New Roman" panose="02020603050405020304" pitchFamily="18" charset="0"/>
                <a:cs typeface="Times New Roman" panose="02020603050405020304" pitchFamily="18" charset="0"/>
              </a:rPr>
              <a:t>Bài 16. </a:t>
            </a:r>
            <a:endParaRPr lang="en-US" sz="4000" b="1" i="0" dirty="0" smtClean="0">
              <a:solidFill>
                <a:srgbClr val="002060"/>
              </a:solidFill>
              <a:effectLst/>
              <a:latin typeface="Times New Roman" panose="02020603050405020304" pitchFamily="18" charset="0"/>
              <a:cs typeface="Times New Roman" panose="02020603050405020304" pitchFamily="18" charset="0"/>
            </a:endParaRPr>
          </a:p>
          <a:p>
            <a:pPr algn="ctr"/>
            <a:r>
              <a:rPr lang="en-US" sz="4000" b="1" dirty="0" smtClean="0">
                <a:solidFill>
                  <a:srgbClr val="002060"/>
                </a:solidFill>
                <a:latin typeface="Times New Roman" panose="02020603050405020304" pitchFamily="18" charset="0"/>
                <a:cs typeface="Times New Roman" panose="02020603050405020304" pitchFamily="18" charset="0"/>
              </a:rPr>
              <a:t>TỪ TRƯỜNG TRÁI ĐẤT</a:t>
            </a:r>
            <a:r>
              <a:rPr lang="vi-VN" sz="4000" b="1" i="0" dirty="0" smtClean="0">
                <a:solidFill>
                  <a:srgbClr val="002060"/>
                </a:solidFill>
                <a:effectLst/>
                <a:latin typeface="+mj-lt"/>
              </a:rPr>
              <a:t/>
            </a:r>
            <a:br>
              <a:rPr lang="vi-VN" sz="4000" b="1" i="0" dirty="0" smtClean="0">
                <a:solidFill>
                  <a:srgbClr val="002060"/>
                </a:solidFill>
                <a:effectLst/>
                <a:latin typeface="+mj-lt"/>
              </a:rPr>
            </a:br>
            <a:endParaRPr lang="en-US" sz="4000" b="1" dirty="0">
              <a:solidFill>
                <a:srgbClr val="002060"/>
              </a:solidFill>
              <a:latin typeface="+mj-lt"/>
            </a:endParaRPr>
          </a:p>
        </p:txBody>
      </p:sp>
      <p:pic>
        <p:nvPicPr>
          <p:cNvPr id="7" name="Picture 6"/>
          <p:cNvPicPr>
            <a:picLocks noChangeAspect="1"/>
          </p:cNvPicPr>
          <p:nvPr/>
        </p:nvPicPr>
        <p:blipFill>
          <a:blip r:embed="rId3"/>
          <a:stretch>
            <a:fillRect/>
          </a:stretch>
        </p:blipFill>
        <p:spPr>
          <a:xfrm>
            <a:off x="5537916" y="2352234"/>
            <a:ext cx="2473692" cy="3234245"/>
          </a:xfrm>
          <a:prstGeom prst="rect">
            <a:avLst/>
          </a:prstGeom>
        </p:spPr>
      </p:pic>
      <p:pic>
        <p:nvPicPr>
          <p:cNvPr id="8" name="Picture 7"/>
          <p:cNvPicPr>
            <a:picLocks noChangeAspect="1"/>
          </p:cNvPicPr>
          <p:nvPr/>
        </p:nvPicPr>
        <p:blipFill>
          <a:blip r:embed="rId4"/>
          <a:stretch>
            <a:fillRect/>
          </a:stretch>
        </p:blipFill>
        <p:spPr>
          <a:xfrm>
            <a:off x="8523761" y="2371402"/>
            <a:ext cx="3026534" cy="3215077"/>
          </a:xfrm>
          <a:prstGeom prst="rect">
            <a:avLst/>
          </a:prstGeom>
        </p:spPr>
      </p:pic>
    </p:spTree>
    <p:extLst>
      <p:ext uri="{BB962C8B-B14F-4D97-AF65-F5344CB8AC3E}">
        <p14:creationId xmlns:p14="http://schemas.microsoft.com/office/powerpoint/2010/main" val="423304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áo án powerpoint vật lí 7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009" y="1356560"/>
            <a:ext cx="8431368" cy="528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6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0221" y="1541176"/>
            <a:ext cx="3026534" cy="3676107"/>
          </a:xfrm>
          <a:prstGeom prst="rect">
            <a:avLst/>
          </a:prstGeom>
        </p:spPr>
      </p:pic>
      <p:sp>
        <p:nvSpPr>
          <p:cNvPr id="7" name="Rectangle 6"/>
          <p:cNvSpPr/>
          <p:nvPr/>
        </p:nvSpPr>
        <p:spPr>
          <a:xfrm>
            <a:off x="3526755" y="1356512"/>
            <a:ext cx="7046800" cy="584775"/>
          </a:xfrm>
          <a:prstGeom prst="rect">
            <a:avLst/>
          </a:prstGeom>
        </p:spPr>
        <p:txBody>
          <a:bodyPr wrap="square">
            <a:spAutoFit/>
          </a:bodyPr>
          <a:lstStyle/>
          <a:p>
            <a:r>
              <a:rPr lang="en-US" sz="3200" b="1" dirty="0">
                <a:solidFill>
                  <a:srgbClr val="002060"/>
                </a:solidFill>
                <a:latin typeface="Times New Roman" panose="02020603050405020304" pitchFamily="18" charset="0"/>
                <a:cs typeface="Times New Roman" panose="02020603050405020304" pitchFamily="18" charset="0"/>
              </a:rPr>
              <a:t>I</a:t>
            </a:r>
            <a:r>
              <a:rPr lang="en-US" sz="3200" b="1" i="0" dirty="0" smtClean="0">
                <a:solidFill>
                  <a:srgbClr val="002060"/>
                </a:solidFill>
                <a:effectLst/>
                <a:latin typeface="Times New Roman" panose="02020603050405020304" pitchFamily="18" charset="0"/>
                <a:cs typeface="Times New Roman" panose="02020603050405020304" pitchFamily="18" charset="0"/>
              </a:rPr>
              <a:t>) MÔ TẢ TỪ TRƯỜNG TRÁI ĐẤT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526755" y="2348179"/>
            <a:ext cx="8128625" cy="2062103"/>
          </a:xfrm>
          <a:prstGeom prst="rect">
            <a:avLst/>
          </a:prstGeom>
        </p:spPr>
        <p:txBody>
          <a:bodyPr wrap="square">
            <a:spAutoFit/>
          </a:bodyPr>
          <a:lstStyle/>
          <a:p>
            <a:pPr algn="just"/>
            <a:r>
              <a:rPr lang="en-US" sz="3200" b="0" i="0" dirty="0" smtClean="0">
                <a:solidFill>
                  <a:srgbClr val="002060"/>
                </a:solidFill>
                <a:effectLst/>
                <a:latin typeface="+mj-lt"/>
                <a:sym typeface="Wingdings" panose="05000000000000000000" pitchFamily="2" charset="2"/>
              </a:rPr>
              <a:t></a:t>
            </a:r>
            <a:r>
              <a:rPr lang="vi-VN" sz="3200" b="0" i="0" dirty="0" smtClean="0">
                <a:solidFill>
                  <a:srgbClr val="002060"/>
                </a:solidFill>
                <a:effectLst/>
                <a:latin typeface="+mj-lt"/>
              </a:rPr>
              <a:t>Từ trường Trái Đất xuất hiện do tính chất từ của vật chất Trái Đất hợp thành tạo ra. Từ trường Trái Đất tồn tại từ trong lòng Trái Đất đến không gian rộng lớn bao quanh Trái Đất.</a:t>
            </a:r>
            <a:endParaRPr lang="en-US" sz="3200" dirty="0">
              <a:solidFill>
                <a:srgbClr val="002060"/>
              </a:solidFill>
              <a:latin typeface="+mj-lt"/>
            </a:endParaRPr>
          </a:p>
        </p:txBody>
      </p:sp>
    </p:spTree>
    <p:extLst>
      <p:ext uri="{BB962C8B-B14F-4D97-AF65-F5344CB8AC3E}">
        <p14:creationId xmlns:p14="http://schemas.microsoft.com/office/powerpoint/2010/main" val="84731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áo án powerpoint vật lí 7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80" y="793668"/>
            <a:ext cx="9002334" cy="506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4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mg.loigiaihay.com/picture/2022/0322/1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45" y="1168460"/>
            <a:ext cx="4716730" cy="48712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43470" y="1095700"/>
            <a:ext cx="6096000" cy="5016758"/>
          </a:xfrm>
          <a:prstGeom prst="rect">
            <a:avLst/>
          </a:prstGeom>
        </p:spPr>
        <p:txBody>
          <a:bodyPr>
            <a:spAutoFit/>
          </a:bodyPr>
          <a:lstStyle/>
          <a:p>
            <a:pPr algn="just"/>
            <a:r>
              <a:rPr lang="vi-VN" sz="2800" b="1" dirty="0">
                <a:solidFill>
                  <a:srgbClr val="002060"/>
                </a:solidFill>
                <a:latin typeface="+mj-lt"/>
              </a:rPr>
              <a:t>Mô tả từ trường của Trái Đất</a:t>
            </a:r>
            <a:endParaRPr lang="vi-VN" sz="2800" dirty="0">
              <a:solidFill>
                <a:srgbClr val="002060"/>
              </a:solidFill>
              <a:latin typeface="+mj-lt"/>
            </a:endParaRPr>
          </a:p>
          <a:p>
            <a:pPr algn="just"/>
            <a:r>
              <a:rPr lang="en-US" sz="2800" dirty="0" smtClean="0">
                <a:solidFill>
                  <a:srgbClr val="002060"/>
                </a:solidFill>
                <a:latin typeface="+mj-lt"/>
                <a:sym typeface="Wingdings" panose="05000000000000000000" pitchFamily="2" charset="2"/>
              </a:rPr>
              <a:t></a:t>
            </a:r>
            <a:r>
              <a:rPr lang="vi-VN" sz="2800" dirty="0" smtClean="0">
                <a:solidFill>
                  <a:srgbClr val="002060"/>
                </a:solidFill>
                <a:latin typeface="+mj-lt"/>
              </a:rPr>
              <a:t>Trái </a:t>
            </a:r>
            <a:r>
              <a:rPr lang="vi-VN" sz="2800" dirty="0">
                <a:solidFill>
                  <a:srgbClr val="002060"/>
                </a:solidFill>
                <a:latin typeface="+mj-lt"/>
              </a:rPr>
              <a:t>Đất quay quanh trục xuyên tâm, trục này là đường thẳng nối giữa hai cực Nam và cực Bắc của nó. Các cực này có vị trí cố định trên bề mặt Trái Đất.</a:t>
            </a:r>
          </a:p>
          <a:p>
            <a:pPr algn="just"/>
            <a:r>
              <a:rPr lang="en-US" sz="2800" dirty="0">
                <a:solidFill>
                  <a:srgbClr val="002060"/>
                </a:solidFill>
                <a:sym typeface="Wingdings" panose="05000000000000000000" pitchFamily="2" charset="2"/>
              </a:rPr>
              <a:t> </a:t>
            </a:r>
            <a:r>
              <a:rPr lang="vi-VN" sz="2800" dirty="0" smtClean="0">
                <a:solidFill>
                  <a:srgbClr val="002060"/>
                </a:solidFill>
                <a:latin typeface="+mj-lt"/>
              </a:rPr>
              <a:t>Do </a:t>
            </a:r>
            <a:r>
              <a:rPr lang="vi-VN" sz="2800" dirty="0">
                <a:solidFill>
                  <a:srgbClr val="002060"/>
                </a:solidFill>
                <a:latin typeface="+mj-lt"/>
              </a:rPr>
              <a:t>cấu tạo bên trong lõi và chuyển động quay nên Trái Đất có từ trường, giống như một thanh nam châm.</a:t>
            </a:r>
          </a:p>
          <a:p>
            <a:pPr algn="just"/>
            <a:r>
              <a:rPr lang="en-US" sz="2800" dirty="0">
                <a:solidFill>
                  <a:srgbClr val="002060"/>
                </a:solidFill>
                <a:sym typeface="Wingdings" panose="05000000000000000000" pitchFamily="2" charset="2"/>
              </a:rPr>
              <a:t> </a:t>
            </a:r>
            <a:r>
              <a:rPr lang="vi-VN" sz="2800" dirty="0" smtClean="0">
                <a:solidFill>
                  <a:srgbClr val="002060"/>
                </a:solidFill>
                <a:latin typeface="+mj-lt"/>
              </a:rPr>
              <a:t>Từ </a:t>
            </a:r>
            <a:r>
              <a:rPr lang="vi-VN" sz="2800" dirty="0">
                <a:solidFill>
                  <a:srgbClr val="002060"/>
                </a:solidFill>
                <a:latin typeface="+mj-lt"/>
              </a:rPr>
              <a:t>trường của Trái đất và hai cực từ của nó được quy ước như Hình 16.1</a:t>
            </a:r>
            <a:r>
              <a:rPr lang="vi-VN" sz="3200" dirty="0"/>
              <a:t>.</a:t>
            </a:r>
          </a:p>
          <a:p>
            <a:r>
              <a:rPr lang="vi-VN" b="0" i="0" dirty="0" smtClean="0">
                <a:solidFill>
                  <a:srgbClr val="000000"/>
                </a:solidFill>
                <a:effectLst/>
                <a:latin typeface="OpenSans"/>
              </a:rPr>
              <a:t/>
            </a:r>
            <a:br>
              <a:rPr lang="vi-VN" b="0" i="0" dirty="0" smtClean="0">
                <a:solidFill>
                  <a:srgbClr val="000000"/>
                </a:solidFill>
                <a:effectLst/>
                <a:latin typeface="OpenSans"/>
              </a:rPr>
            </a:br>
            <a:endParaRPr lang="en-US" dirty="0"/>
          </a:p>
        </p:txBody>
      </p:sp>
    </p:spTree>
    <p:extLst>
      <p:ext uri="{BB962C8B-B14F-4D97-AF65-F5344CB8AC3E}">
        <p14:creationId xmlns:p14="http://schemas.microsoft.com/office/powerpoint/2010/main" val="270499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65522" y="464636"/>
            <a:ext cx="4963174" cy="601875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endParaRPr lang="en-US" dirty="0"/>
          </a:p>
        </p:txBody>
      </p:sp>
      <p:pic>
        <p:nvPicPr>
          <p:cNvPr id="14338" name="Picture 2" descr="https://img.loigiaihay.com/picture/2022/0322/1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696" y="787734"/>
            <a:ext cx="5248275" cy="51558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8834" y="1412514"/>
            <a:ext cx="6096000" cy="1846659"/>
          </a:xfrm>
          <a:prstGeom prst="rect">
            <a:avLst/>
          </a:prstGeom>
        </p:spPr>
        <p:txBody>
          <a:bodyPr>
            <a:spAutoFit/>
          </a:bodyPr>
          <a:lstStyle/>
          <a:p>
            <a:r>
              <a:rPr lang="vi-VN" sz="3200" b="0" i="0" dirty="0" smtClean="0">
                <a:solidFill>
                  <a:srgbClr val="002060"/>
                </a:solidFill>
                <a:effectLst/>
                <a:latin typeface="+mj-lt"/>
              </a:rPr>
              <a:t>Dựa vào hình 16.1, em hãy cho biết cực Bắc Trái Đất và cực từ Bắc Trái Đất có trùng nhau không?</a:t>
            </a:r>
            <a:r>
              <a:rPr lang="vi-VN" b="0" i="0" dirty="0" smtClean="0">
                <a:solidFill>
                  <a:srgbClr val="000000"/>
                </a:solidFill>
                <a:effectLst/>
                <a:latin typeface="OpenSans"/>
              </a:rPr>
              <a:t/>
            </a:r>
            <a:br>
              <a:rPr lang="vi-VN" b="0" i="0" dirty="0" smtClean="0">
                <a:solidFill>
                  <a:srgbClr val="000000"/>
                </a:solidFill>
                <a:effectLst/>
                <a:latin typeface="OpenSans"/>
              </a:rPr>
            </a:br>
            <a:endParaRPr lang="en-US" dirty="0"/>
          </a:p>
        </p:txBody>
      </p:sp>
      <p:sp>
        <p:nvSpPr>
          <p:cNvPr id="8" name="Rectangle 7"/>
          <p:cNvSpPr/>
          <p:nvPr/>
        </p:nvSpPr>
        <p:spPr>
          <a:xfrm>
            <a:off x="304800" y="3175999"/>
            <a:ext cx="6096000" cy="2062103"/>
          </a:xfrm>
          <a:prstGeom prst="rect">
            <a:avLst/>
          </a:prstGeom>
        </p:spPr>
        <p:txBody>
          <a:bodyPr>
            <a:spAutoFit/>
          </a:bodyPr>
          <a:lstStyle/>
          <a:p>
            <a:r>
              <a:rPr lang="en-US" sz="3200" b="0" i="0" dirty="0" smtClean="0">
                <a:solidFill>
                  <a:srgbClr val="002060"/>
                </a:solidFill>
                <a:effectLst/>
                <a:latin typeface="+mj-lt"/>
                <a:sym typeface="Wingdings" panose="05000000000000000000" pitchFamily="2" charset="2"/>
              </a:rPr>
              <a:t></a:t>
            </a:r>
            <a:r>
              <a:rPr lang="vi-VN" sz="3200" b="0" i="0" dirty="0" smtClean="0">
                <a:solidFill>
                  <a:srgbClr val="002060"/>
                </a:solidFill>
                <a:effectLst/>
                <a:latin typeface="+mj-lt"/>
              </a:rPr>
              <a:t>Cực Bắc Trái Đất và cực từ Bắc Trái Đất không trùng nhau.</a:t>
            </a:r>
            <a:r>
              <a:rPr lang="vi-VN" sz="3200" b="0" i="0" dirty="0" smtClean="0">
                <a:solidFill>
                  <a:srgbClr val="000000"/>
                </a:solidFill>
                <a:effectLst/>
                <a:latin typeface="+mj-lt"/>
              </a:rPr>
              <a:t/>
            </a:r>
            <a:br>
              <a:rPr lang="vi-VN" sz="3200" b="0" i="0" dirty="0" smtClean="0">
                <a:solidFill>
                  <a:srgbClr val="000000"/>
                </a:solidFill>
                <a:effectLst/>
                <a:latin typeface="+mj-lt"/>
              </a:rPr>
            </a:br>
            <a:r>
              <a:rPr lang="vi-VN" sz="3200" b="0" i="0" dirty="0" smtClean="0">
                <a:solidFill>
                  <a:srgbClr val="000000"/>
                </a:solidFill>
                <a:effectLst/>
                <a:latin typeface="OpenSans"/>
              </a:rPr>
              <a:t/>
            </a:r>
            <a:br>
              <a:rPr lang="vi-VN" sz="3200" b="0" i="0" dirty="0" smtClean="0">
                <a:solidFill>
                  <a:srgbClr val="000000"/>
                </a:solidFill>
                <a:effectLst/>
                <a:latin typeface="OpenSans"/>
              </a:rPr>
            </a:br>
            <a:endParaRPr lang="en-US" sz="3200" dirty="0"/>
          </a:p>
        </p:txBody>
      </p:sp>
      <p:pic>
        <p:nvPicPr>
          <p:cNvPr id="10" name="Picture 6" descr="Dấu chấm hỏi, Dấu chấm hỏi png | PNG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336" y="464636"/>
            <a:ext cx="1056566" cy="84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iáo án powerpoint vật lí 7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96" y="1621744"/>
            <a:ext cx="9118241" cy="513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8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127</TotalTime>
  <Words>774</Words>
  <Application>Microsoft Office PowerPoint</Application>
  <PresentationFormat>Widescreen</PresentationFormat>
  <Paragraphs>92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OpenSans</vt:lpstr>
      <vt:lpstr>Times New Roman</vt:lpstr>
      <vt:lpstr>Tw Cen MT</vt:lpstr>
      <vt:lpstr>Wingdings</vt:lpstr>
      <vt:lpstr>Droplet</vt:lpstr>
      <vt:lpstr>CHÀO MỪNG CÁC EM ĐẾN VỚI BÀI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dc:creator>
  <cp:lastModifiedBy>ASUS</cp:lastModifiedBy>
  <cp:revision>16</cp:revision>
  <dcterms:created xsi:type="dcterms:W3CDTF">2022-07-15T22:52:12Z</dcterms:created>
  <dcterms:modified xsi:type="dcterms:W3CDTF">2023-04-11T11:58:11Z</dcterms:modified>
</cp:coreProperties>
</file>