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300" r:id="rId5"/>
    <p:sldId id="301" r:id="rId6"/>
    <p:sldId id="302" r:id="rId7"/>
    <p:sldId id="303" r:id="rId8"/>
    <p:sldId id="304" r:id="rId9"/>
    <p:sldId id="284" r:id="rId10"/>
    <p:sldId id="266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FFFFFF"/>
    <a:srgbClr val="692A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9" autoAdjust="0"/>
    <p:restoredTop sz="94660"/>
  </p:normalViewPr>
  <p:slideViewPr>
    <p:cSldViewPr>
      <p:cViewPr varScale="1">
        <p:scale>
          <a:sx n="80" d="100"/>
          <a:sy n="80" d="100"/>
        </p:scale>
        <p:origin x="141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7" name="Picture 8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44000" cy="28082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62000" y="2895600"/>
            <a:ext cx="6626225" cy="990600"/>
          </a:xfrm>
          <a:effectLst>
            <a:outerShdw dist="35921" dir="2700000" algn="ctr" rotWithShape="0">
              <a:srgbClr val="B2B2B2">
                <a:alpha val="50000"/>
              </a:srgbClr>
            </a:outerShdw>
          </a:effectLst>
        </p:spPr>
        <p:txBody>
          <a:bodyPr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62000" y="3962400"/>
            <a:ext cx="66294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146" name="Rectangle 7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553200"/>
            <a:ext cx="1752600" cy="168275"/>
          </a:xfrm>
        </p:spPr>
        <p:txBody>
          <a:bodyPr/>
          <a:lstStyle>
            <a:lvl1pPr>
              <a:defRPr sz="1400" b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147" name="Rectangle 7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550025"/>
            <a:ext cx="2895600" cy="171450"/>
          </a:xfrm>
        </p:spPr>
        <p:txBody>
          <a:bodyPr/>
          <a:lstStyle>
            <a:lvl1pPr algn="ctr">
              <a:defRPr sz="1400" b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148" name="Rectangle 7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535738"/>
            <a:ext cx="2133600" cy="185737"/>
          </a:xfrm>
        </p:spPr>
        <p:txBody>
          <a:bodyPr/>
          <a:lstStyle>
            <a:lvl1pPr algn="r">
              <a:defRPr sz="1400" b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fld id="{EEB2936D-E0AF-43CB-AEED-020FD6C5CAE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50" name="Text Box 78"/>
          <p:cNvSpPr txBox="1">
            <a:spLocks noChangeArrowheads="1"/>
          </p:cNvSpPr>
          <p:nvPr/>
        </p:nvSpPr>
        <p:spPr bwMode="white">
          <a:xfrm>
            <a:off x="7543800" y="6019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FFFF"/>
                </a:solidFill>
                <a:latin typeface="Verdana" pitchFamily="34" charset="0"/>
              </a:rPr>
              <a:t>LOGO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157" name="ShockwaveFlash1" r:id="rId2" imgW="9142560" imgH="2514600"/>
        </mc:Choice>
        <mc:Fallback>
          <p:control name="ShockwaveFlash1" r:id="rId2" imgW="9142560" imgH="2514600">
            <p:pic>
              <p:nvPicPr>
                <p:cNvPr id="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2413" cy="2514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14BBF9-E34B-46A9-B043-3FDEE421DD3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723590-FAEF-48DE-A123-036B08A750F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7C3444-4D62-4CD7-AA3A-45C00EE4F31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03B387-719E-4149-8D3E-4B6F7871709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CD042B-FB7D-4169-B5FB-A1A188BE87A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FFCA28-620D-41A7-B392-CA6AFCB2B87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5F0F75-99DF-418A-BF0A-3DC26E4BDB9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7E2B10-76C2-43E1-9C9F-A181DA07446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02A47B-87D0-4A26-AB18-6047BFDB981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E87D08-E831-4DF8-89B6-BE2C7F48A24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Rectangle 83"/>
          <p:cNvSpPr>
            <a:spLocks noChangeArrowheads="1"/>
          </p:cNvSpPr>
          <p:nvPr/>
        </p:nvSpPr>
        <p:spPr bwMode="gray">
          <a:xfrm>
            <a:off x="0" y="6551613"/>
            <a:ext cx="9144000" cy="3333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8" name="Freeform 84"/>
          <p:cNvSpPr>
            <a:spLocks/>
          </p:cNvSpPr>
          <p:nvPr/>
        </p:nvSpPr>
        <p:spPr bwMode="ltGray">
          <a:xfrm>
            <a:off x="0" y="-1588"/>
            <a:ext cx="9144000" cy="174307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19"/>
              </a:cxn>
              <a:cxn ang="0">
                <a:pos x="2633" y="495"/>
              </a:cxn>
              <a:cxn ang="0">
                <a:pos x="5760" y="1098"/>
              </a:cxn>
              <a:cxn ang="0">
                <a:pos x="5760" y="1"/>
              </a:cxn>
              <a:cxn ang="0">
                <a:pos x="0" y="0"/>
              </a:cxn>
            </a:cxnLst>
            <a:rect l="0" t="0" r="r" b="b"/>
            <a:pathLst>
              <a:path w="5760" h="1098">
                <a:moveTo>
                  <a:pt x="0" y="0"/>
                </a:moveTo>
                <a:lnTo>
                  <a:pt x="0" y="619"/>
                </a:lnTo>
                <a:cubicBezTo>
                  <a:pt x="420" y="536"/>
                  <a:pt x="2221" y="477"/>
                  <a:pt x="2633" y="495"/>
                </a:cubicBezTo>
                <a:cubicBezTo>
                  <a:pt x="3045" y="513"/>
                  <a:pt x="4699" y="513"/>
                  <a:pt x="5760" y="1098"/>
                </a:cubicBezTo>
                <a:lnTo>
                  <a:pt x="5760" y="1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9" name="Freeform 85" descr="sky"/>
          <p:cNvSpPr>
            <a:spLocks/>
          </p:cNvSpPr>
          <p:nvPr/>
        </p:nvSpPr>
        <p:spPr bwMode="gray">
          <a:xfrm>
            <a:off x="0" y="-1588"/>
            <a:ext cx="9158288" cy="13509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32"/>
              </a:cxn>
              <a:cxn ang="0">
                <a:pos x="2277" y="476"/>
              </a:cxn>
              <a:cxn ang="0">
                <a:pos x="5769" y="851"/>
              </a:cxn>
              <a:cxn ang="0">
                <a:pos x="5768" y="1"/>
              </a:cxn>
              <a:cxn ang="0">
                <a:pos x="0" y="0"/>
              </a:cxn>
            </a:cxnLst>
            <a:rect l="0" t="0" r="r" b="b"/>
            <a:pathLst>
              <a:path w="5769" h="851">
                <a:moveTo>
                  <a:pt x="0" y="0"/>
                </a:moveTo>
                <a:lnTo>
                  <a:pt x="0" y="732"/>
                </a:lnTo>
                <a:cubicBezTo>
                  <a:pt x="72" y="726"/>
                  <a:pt x="896" y="522"/>
                  <a:pt x="2277" y="476"/>
                </a:cubicBezTo>
                <a:cubicBezTo>
                  <a:pt x="3658" y="430"/>
                  <a:pt x="5102" y="568"/>
                  <a:pt x="5769" y="851"/>
                </a:cubicBezTo>
                <a:lnTo>
                  <a:pt x="5768" y="1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13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110" name="Group 86"/>
          <p:cNvGrpSpPr>
            <a:grpSpLocks/>
          </p:cNvGrpSpPr>
          <p:nvPr/>
        </p:nvGrpSpPr>
        <p:grpSpPr bwMode="auto">
          <a:xfrm>
            <a:off x="250825" y="5832475"/>
            <a:ext cx="720725" cy="792163"/>
            <a:chOff x="158" y="3612"/>
            <a:chExt cx="545" cy="605"/>
          </a:xfrm>
        </p:grpSpPr>
        <p:grpSp>
          <p:nvGrpSpPr>
            <p:cNvPr id="1111" name="Group 87"/>
            <p:cNvGrpSpPr>
              <a:grpSpLocks/>
            </p:cNvGrpSpPr>
            <p:nvPr userDrawn="1"/>
          </p:nvGrpSpPr>
          <p:grpSpPr bwMode="auto">
            <a:xfrm>
              <a:off x="158" y="3612"/>
              <a:ext cx="545" cy="589"/>
              <a:chOff x="68" y="3475"/>
              <a:chExt cx="635" cy="680"/>
            </a:xfrm>
          </p:grpSpPr>
          <p:sp>
            <p:nvSpPr>
              <p:cNvPr id="1112" name="Oval 88"/>
              <p:cNvSpPr>
                <a:spLocks noChangeArrowheads="1"/>
              </p:cNvSpPr>
              <p:nvPr userDrawn="1"/>
            </p:nvSpPr>
            <p:spPr bwMode="gray">
              <a:xfrm>
                <a:off x="68" y="3657"/>
                <a:ext cx="158" cy="482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Oval 89"/>
              <p:cNvSpPr>
                <a:spLocks noChangeArrowheads="1"/>
              </p:cNvSpPr>
              <p:nvPr userDrawn="1"/>
            </p:nvSpPr>
            <p:spPr bwMode="gray">
              <a:xfrm>
                <a:off x="249" y="3475"/>
                <a:ext cx="272" cy="680"/>
              </a:xfrm>
              <a:prstGeom prst="ellipse">
                <a:avLst/>
              </a:prstGeom>
              <a:solidFill>
                <a:schemeClr val="folHlink"/>
              </a:solidFill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Oval 90"/>
              <p:cNvSpPr>
                <a:spLocks noChangeArrowheads="1"/>
              </p:cNvSpPr>
              <p:nvPr userDrawn="1"/>
            </p:nvSpPr>
            <p:spPr bwMode="gray">
              <a:xfrm>
                <a:off x="545" y="3657"/>
                <a:ext cx="158" cy="482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15" name="Freeform 91"/>
            <p:cNvSpPr>
              <a:spLocks/>
            </p:cNvSpPr>
            <p:nvPr userDrawn="1"/>
          </p:nvSpPr>
          <p:spPr bwMode="gray">
            <a:xfrm>
              <a:off x="381" y="3929"/>
              <a:ext cx="112" cy="28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2" y="169"/>
                </a:cxn>
                <a:cxn ang="0">
                  <a:pos x="50" y="272"/>
                </a:cxn>
                <a:cxn ang="0">
                  <a:pos x="75" y="265"/>
                </a:cxn>
                <a:cxn ang="0">
                  <a:pos x="66" y="187"/>
                </a:cxn>
                <a:cxn ang="0">
                  <a:pos x="111" y="52"/>
                </a:cxn>
                <a:cxn ang="0">
                  <a:pos x="57" y="145"/>
                </a:cxn>
                <a:cxn ang="0">
                  <a:pos x="4" y="0"/>
                </a:cxn>
              </a:cxnLst>
              <a:rect l="0" t="0" r="r" b="b"/>
              <a:pathLst>
                <a:path w="112" h="288">
                  <a:moveTo>
                    <a:pt x="4" y="0"/>
                  </a:moveTo>
                  <a:cubicBezTo>
                    <a:pt x="0" y="8"/>
                    <a:pt x="34" y="124"/>
                    <a:pt x="42" y="169"/>
                  </a:cubicBezTo>
                  <a:cubicBezTo>
                    <a:pt x="50" y="214"/>
                    <a:pt x="45" y="256"/>
                    <a:pt x="50" y="272"/>
                  </a:cubicBezTo>
                  <a:cubicBezTo>
                    <a:pt x="55" y="288"/>
                    <a:pt x="72" y="279"/>
                    <a:pt x="75" y="265"/>
                  </a:cubicBezTo>
                  <a:cubicBezTo>
                    <a:pt x="78" y="251"/>
                    <a:pt x="60" y="222"/>
                    <a:pt x="66" y="187"/>
                  </a:cubicBezTo>
                  <a:cubicBezTo>
                    <a:pt x="72" y="152"/>
                    <a:pt x="112" y="59"/>
                    <a:pt x="111" y="52"/>
                  </a:cubicBezTo>
                  <a:cubicBezTo>
                    <a:pt x="110" y="45"/>
                    <a:pt x="75" y="154"/>
                    <a:pt x="57" y="145"/>
                  </a:cubicBezTo>
                  <a:cubicBezTo>
                    <a:pt x="39" y="136"/>
                    <a:pt x="15" y="30"/>
                    <a:pt x="4" y="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6" name="Freeform 92"/>
            <p:cNvSpPr>
              <a:spLocks/>
            </p:cNvSpPr>
            <p:nvPr userDrawn="1"/>
          </p:nvSpPr>
          <p:spPr bwMode="gray">
            <a:xfrm>
              <a:off x="597" y="3992"/>
              <a:ext cx="67" cy="19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2" y="169"/>
                </a:cxn>
                <a:cxn ang="0">
                  <a:pos x="50" y="272"/>
                </a:cxn>
                <a:cxn ang="0">
                  <a:pos x="75" y="265"/>
                </a:cxn>
                <a:cxn ang="0">
                  <a:pos x="66" y="187"/>
                </a:cxn>
                <a:cxn ang="0">
                  <a:pos x="111" y="52"/>
                </a:cxn>
                <a:cxn ang="0">
                  <a:pos x="57" y="145"/>
                </a:cxn>
                <a:cxn ang="0">
                  <a:pos x="4" y="0"/>
                </a:cxn>
              </a:cxnLst>
              <a:rect l="0" t="0" r="r" b="b"/>
              <a:pathLst>
                <a:path w="112" h="288">
                  <a:moveTo>
                    <a:pt x="4" y="0"/>
                  </a:moveTo>
                  <a:cubicBezTo>
                    <a:pt x="0" y="8"/>
                    <a:pt x="34" y="124"/>
                    <a:pt x="42" y="169"/>
                  </a:cubicBezTo>
                  <a:cubicBezTo>
                    <a:pt x="50" y="214"/>
                    <a:pt x="45" y="256"/>
                    <a:pt x="50" y="272"/>
                  </a:cubicBezTo>
                  <a:cubicBezTo>
                    <a:pt x="55" y="288"/>
                    <a:pt x="72" y="279"/>
                    <a:pt x="75" y="265"/>
                  </a:cubicBezTo>
                  <a:cubicBezTo>
                    <a:pt x="78" y="251"/>
                    <a:pt x="60" y="222"/>
                    <a:pt x="66" y="187"/>
                  </a:cubicBezTo>
                  <a:cubicBezTo>
                    <a:pt x="72" y="152"/>
                    <a:pt x="112" y="59"/>
                    <a:pt x="111" y="52"/>
                  </a:cubicBezTo>
                  <a:cubicBezTo>
                    <a:pt x="110" y="45"/>
                    <a:pt x="75" y="154"/>
                    <a:pt x="57" y="145"/>
                  </a:cubicBezTo>
                  <a:cubicBezTo>
                    <a:pt x="39" y="136"/>
                    <a:pt x="15" y="30"/>
                    <a:pt x="4" y="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17" name="Freeform 93"/>
            <p:cNvSpPr>
              <a:spLocks/>
            </p:cNvSpPr>
            <p:nvPr userDrawn="1"/>
          </p:nvSpPr>
          <p:spPr bwMode="gray">
            <a:xfrm>
              <a:off x="204" y="4029"/>
              <a:ext cx="50" cy="168"/>
            </a:xfrm>
            <a:custGeom>
              <a:avLst/>
              <a:gdLst/>
              <a:ahLst/>
              <a:cxnLst>
                <a:cxn ang="0">
                  <a:pos x="1" y="41"/>
                </a:cxn>
                <a:cxn ang="0">
                  <a:pos x="38" y="87"/>
                </a:cxn>
                <a:cxn ang="0">
                  <a:pos x="43" y="157"/>
                </a:cxn>
                <a:cxn ang="0">
                  <a:pos x="58" y="152"/>
                </a:cxn>
                <a:cxn ang="0">
                  <a:pos x="52" y="99"/>
                </a:cxn>
                <a:cxn ang="0">
                  <a:pos x="79" y="7"/>
                </a:cxn>
                <a:cxn ang="0">
                  <a:pos x="40" y="56"/>
                </a:cxn>
                <a:cxn ang="0">
                  <a:pos x="1" y="41"/>
                </a:cxn>
              </a:cxnLst>
              <a:rect l="0" t="0" r="r" b="b"/>
              <a:pathLst>
                <a:path w="81" h="168">
                  <a:moveTo>
                    <a:pt x="1" y="41"/>
                  </a:moveTo>
                  <a:cubicBezTo>
                    <a:pt x="0" y="44"/>
                    <a:pt x="31" y="68"/>
                    <a:pt x="38" y="87"/>
                  </a:cubicBezTo>
                  <a:cubicBezTo>
                    <a:pt x="45" y="106"/>
                    <a:pt x="40" y="146"/>
                    <a:pt x="43" y="157"/>
                  </a:cubicBezTo>
                  <a:cubicBezTo>
                    <a:pt x="46" y="168"/>
                    <a:pt x="56" y="162"/>
                    <a:pt x="58" y="152"/>
                  </a:cubicBezTo>
                  <a:cubicBezTo>
                    <a:pt x="60" y="143"/>
                    <a:pt x="49" y="123"/>
                    <a:pt x="52" y="99"/>
                  </a:cubicBezTo>
                  <a:cubicBezTo>
                    <a:pt x="56" y="75"/>
                    <a:pt x="81" y="14"/>
                    <a:pt x="79" y="7"/>
                  </a:cubicBezTo>
                  <a:cubicBezTo>
                    <a:pt x="77" y="0"/>
                    <a:pt x="53" y="50"/>
                    <a:pt x="40" y="56"/>
                  </a:cubicBezTo>
                  <a:cubicBezTo>
                    <a:pt x="27" y="62"/>
                    <a:pt x="9" y="44"/>
                    <a:pt x="1" y="4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19800" y="6589713"/>
            <a:ext cx="2743200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597650"/>
            <a:ext cx="2133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rgbClr val="FFFFFF"/>
                </a:solidFill>
              </a:defRPr>
            </a:lvl1pPr>
          </a:lstStyle>
          <a:p>
            <a:fld id="{B98B2EC5-32DC-4D31-9E36-ED5FFB79C6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457200" y="152400"/>
            <a:ext cx="82296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577013"/>
            <a:ext cx="2514600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/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9" grpId="0" animBg="1"/>
      <p:bldP spid="1026" grpId="0"/>
    </p:bldLst>
  </p:timing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2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620000" cy="838200"/>
          </a:xfrm>
        </p:spPr>
        <p:txBody>
          <a:bodyPr/>
          <a:lstStyle/>
          <a:p>
            <a:r>
              <a:rPr lang="en-US" sz="3600" dirty="0" smtClean="0"/>
              <a:t>LỰC VÀ TÁC DỤNG CỦA LỰC</a:t>
            </a:r>
            <a:endParaRPr lang="en-US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7238" y="4114800"/>
            <a:ext cx="4881562" cy="381000"/>
          </a:xfrm>
        </p:spPr>
        <p:txBody>
          <a:bodyPr/>
          <a:lstStyle/>
          <a:p>
            <a:r>
              <a:rPr lang="en-US" sz="2000" dirty="0" smtClean="0"/>
              <a:t>NHÓM V1 – KHTN6</a:t>
            </a:r>
            <a:endParaRPr lang="en-US" sz="2000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851525" y="2474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762000" y="23622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000" b="1" i="1" dirty="0" smtClean="0">
                <a:solidFill>
                  <a:schemeClr val="tx2"/>
                </a:solidFill>
              </a:rPr>
              <a:t>Bài 26</a:t>
            </a:r>
            <a:endParaRPr lang="en-US" sz="40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10000"/>
            <a:ext cx="6629400" cy="381000"/>
          </a:xfrm>
        </p:spPr>
        <p:txBody>
          <a:bodyPr/>
          <a:lstStyle/>
          <a:p>
            <a:pPr algn="ctr"/>
            <a:r>
              <a:rPr lang="en-US" sz="2000"/>
              <a:t>www.themegallery.com</a:t>
            </a:r>
          </a:p>
        </p:txBody>
      </p:sp>
      <p:sp>
        <p:nvSpPr>
          <p:cNvPr id="99332" name="WordArt 4"/>
          <p:cNvSpPr>
            <a:spLocks noChangeArrowheads="1" noChangeShapeType="1" noTextEdit="1"/>
          </p:cNvSpPr>
          <p:nvPr/>
        </p:nvSpPr>
        <p:spPr bwMode="gray">
          <a:xfrm>
            <a:off x="2051050" y="2781300"/>
            <a:ext cx="5327650" cy="7207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>
                <a:ln w="38100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hlink"/>
                    </a:gs>
                  </a:gsLst>
                  <a:lin ang="0" scaled="1"/>
                </a:gra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Thank You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MỤC TIÊU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7459" name="Text Box 3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7460" name="AutoShape 4"/>
          <p:cNvSpPr>
            <a:spLocks noChangeArrowheads="1"/>
          </p:cNvSpPr>
          <p:nvPr/>
        </p:nvSpPr>
        <p:spPr bwMode="gray">
          <a:xfrm>
            <a:off x="2133600" y="2209800"/>
            <a:ext cx="6096000" cy="457200"/>
          </a:xfrm>
          <a:prstGeom prst="roundRect">
            <a:avLst>
              <a:gd name="adj" fmla="val 16667"/>
            </a:avLst>
          </a:prstGeom>
          <a:solidFill>
            <a:srgbClr val="74A1DE"/>
          </a:solidFill>
          <a:ln w="28575" algn="ctr">
            <a:solidFill>
              <a:schemeClr val="bg1"/>
            </a:solidFill>
            <a:round/>
            <a:headEnd/>
            <a:tailEnd/>
          </a:ln>
          <a:effectLst>
            <a:outerShdw dist="71842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47461" name="AutoShape 5"/>
          <p:cNvSpPr>
            <a:spLocks noChangeArrowheads="1"/>
          </p:cNvSpPr>
          <p:nvPr/>
        </p:nvSpPr>
        <p:spPr bwMode="gray">
          <a:xfrm>
            <a:off x="1828800" y="2090738"/>
            <a:ext cx="685800" cy="685800"/>
          </a:xfrm>
          <a:prstGeom prst="diamond">
            <a:avLst/>
          </a:prstGeom>
          <a:solidFill>
            <a:srgbClr val="74A1DE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762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gray">
          <a:xfrm>
            <a:off x="2667000" y="2265363"/>
            <a:ext cx="4114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chemeClr val="bg1"/>
                </a:solidFill>
              </a:rPr>
              <a:t>Lực là gì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gray">
          <a:xfrm>
            <a:off x="1982788" y="2189163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47464" name="AutoShape 8"/>
          <p:cNvSpPr>
            <a:spLocks noChangeArrowheads="1"/>
          </p:cNvSpPr>
          <p:nvPr/>
        </p:nvSpPr>
        <p:spPr bwMode="gray">
          <a:xfrm>
            <a:off x="2133600" y="3048000"/>
            <a:ext cx="61722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 algn="ctr">
            <a:solidFill>
              <a:schemeClr val="bg1"/>
            </a:solidFill>
            <a:round/>
            <a:headEnd/>
            <a:tailEnd/>
          </a:ln>
          <a:effectLst>
            <a:outerShdw dist="71842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7465" name="AutoShape 9"/>
          <p:cNvSpPr>
            <a:spLocks noChangeArrowheads="1"/>
          </p:cNvSpPr>
          <p:nvPr/>
        </p:nvSpPr>
        <p:spPr bwMode="gray">
          <a:xfrm>
            <a:off x="1828800" y="2928938"/>
            <a:ext cx="685800" cy="685800"/>
          </a:xfrm>
          <a:prstGeom prst="diamond">
            <a:avLst/>
          </a:prstGeom>
          <a:solidFill>
            <a:schemeClr val="accent2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762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gray">
          <a:xfrm>
            <a:off x="2362200" y="3048000"/>
            <a:ext cx="6172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400" b="1" dirty="0" smtClean="0">
                <a:solidFill>
                  <a:schemeClr val="bg1"/>
                </a:solidFill>
              </a:rPr>
              <a:t>Lực tác dụng gây ra những biến đổi gì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7467" name="Text Box 11"/>
          <p:cNvSpPr txBox="1">
            <a:spLocks noChangeArrowheads="1"/>
          </p:cNvSpPr>
          <p:nvPr/>
        </p:nvSpPr>
        <p:spPr bwMode="gray">
          <a:xfrm>
            <a:off x="1982788" y="3027363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7468" name="AutoShape 12"/>
          <p:cNvSpPr>
            <a:spLocks noChangeArrowheads="1"/>
          </p:cNvSpPr>
          <p:nvPr/>
        </p:nvSpPr>
        <p:spPr bwMode="gray">
          <a:xfrm>
            <a:off x="2133600" y="3886200"/>
            <a:ext cx="6172200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 algn="ctr">
            <a:solidFill>
              <a:schemeClr val="bg1"/>
            </a:solidFill>
            <a:round/>
            <a:headEnd/>
            <a:tailEnd/>
          </a:ln>
          <a:effectLst>
            <a:outerShdw dist="71842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47469" name="AutoShape 13"/>
          <p:cNvSpPr>
            <a:spLocks noChangeArrowheads="1"/>
          </p:cNvSpPr>
          <p:nvPr/>
        </p:nvSpPr>
        <p:spPr bwMode="gray">
          <a:xfrm>
            <a:off x="1828800" y="3767138"/>
            <a:ext cx="685800" cy="685800"/>
          </a:xfrm>
          <a:prstGeom prst="diamond">
            <a:avLst/>
          </a:prstGeom>
          <a:solidFill>
            <a:schemeClr val="accent1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762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gray">
          <a:xfrm>
            <a:off x="2667000" y="3941763"/>
            <a:ext cx="4114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chemeClr val="bg1"/>
                </a:solidFill>
              </a:rPr>
              <a:t>Cách đo lực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7471" name="Text Box 15"/>
          <p:cNvSpPr txBox="1">
            <a:spLocks noChangeArrowheads="1"/>
          </p:cNvSpPr>
          <p:nvPr/>
        </p:nvSpPr>
        <p:spPr bwMode="gray">
          <a:xfrm>
            <a:off x="1982788" y="3865563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47472" name="AutoShape 16"/>
          <p:cNvSpPr>
            <a:spLocks noChangeArrowheads="1"/>
          </p:cNvSpPr>
          <p:nvPr/>
        </p:nvSpPr>
        <p:spPr bwMode="gray">
          <a:xfrm>
            <a:off x="2132012" y="4767263"/>
            <a:ext cx="6173787" cy="4572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 algn="ctr">
            <a:solidFill>
              <a:schemeClr val="bg1"/>
            </a:solidFill>
            <a:round/>
            <a:headEnd/>
            <a:tailEnd/>
          </a:ln>
          <a:effectLst>
            <a:outerShdw dist="71842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47473" name="AutoShape 17"/>
          <p:cNvSpPr>
            <a:spLocks noChangeArrowheads="1"/>
          </p:cNvSpPr>
          <p:nvPr/>
        </p:nvSpPr>
        <p:spPr bwMode="gray">
          <a:xfrm>
            <a:off x="1827213" y="4648200"/>
            <a:ext cx="685800" cy="685800"/>
          </a:xfrm>
          <a:prstGeom prst="diamond">
            <a:avLst/>
          </a:prstGeom>
          <a:solidFill>
            <a:schemeClr val="folHlink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>
            <a:outerShdw dist="762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74" name="Text Box 18"/>
          <p:cNvSpPr txBox="1">
            <a:spLocks noChangeArrowheads="1"/>
          </p:cNvSpPr>
          <p:nvPr/>
        </p:nvSpPr>
        <p:spPr bwMode="gray">
          <a:xfrm>
            <a:off x="2665413" y="4822825"/>
            <a:ext cx="4114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chemeClr val="bg1"/>
                </a:solidFill>
              </a:rPr>
              <a:t>Cách biểu diễn lực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7475" name="Text Box 19"/>
          <p:cNvSpPr txBox="1">
            <a:spLocks noChangeArrowheads="1"/>
          </p:cNvSpPr>
          <p:nvPr/>
        </p:nvSpPr>
        <p:spPr bwMode="gray">
          <a:xfrm>
            <a:off x="1981200" y="4746625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9788" y="1381125"/>
            <a:ext cx="7272337" cy="3663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vi-VN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Quan sát hình 26.1 và cho biết ai đang đẩy, ai đang </a:t>
            </a:r>
            <a:r>
              <a:rPr lang="vi-VN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kéo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1600200" y="5253335"/>
            <a:ext cx="632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dirty="0" smtClean="0"/>
              <a:t>Hình 26.1</a:t>
            </a:r>
            <a:endParaRPr lang="en-US" sz="900" dirty="0"/>
          </a:p>
        </p:txBody>
      </p:sp>
      <p:pic>
        <p:nvPicPr>
          <p:cNvPr id="14848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514600"/>
            <a:ext cx="6858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ực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tác dụng trong các hình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sau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>
                <a:latin typeface="Arial" pitchFamily="34" charset="0"/>
                <a:cs typeface="Arial" pitchFamily="34" charset="0"/>
              </a:rPr>
              <a:t>gây ra biến đổi gì đối với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Company Logo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pic>
        <p:nvPicPr>
          <p:cNvPr id="1863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3657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838200" y="320040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Hình 26.2</a:t>
            </a:r>
            <a:endParaRPr lang="en-US" dirty="0"/>
          </a:p>
        </p:txBody>
      </p:sp>
      <p:pic>
        <p:nvPicPr>
          <p:cNvPr id="1863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066800"/>
            <a:ext cx="3581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215860" y="312420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Hình 26.3</a:t>
            </a:r>
            <a:endParaRPr lang="en-US" dirty="0"/>
          </a:p>
        </p:txBody>
      </p:sp>
      <p:pic>
        <p:nvPicPr>
          <p:cNvPr id="1863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657600"/>
            <a:ext cx="3429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177260" y="586740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Hình 26.4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0" y="5879068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Hình 26.5</a:t>
            </a:r>
            <a:endParaRPr lang="en-US" dirty="0"/>
          </a:p>
        </p:txBody>
      </p:sp>
      <p:pic>
        <p:nvPicPr>
          <p:cNvPr id="18637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3657600"/>
            <a:ext cx="3657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Company Logo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pic>
        <p:nvPicPr>
          <p:cNvPr id="1873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2667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124199" y="1524000"/>
            <a:ext cx="601980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NHÓM</a:t>
            </a:r>
            <a:r>
              <a:rPr lang="en-US" sz="2400" dirty="0"/>
              <a:t>......</a:t>
            </a:r>
            <a:r>
              <a:rPr lang="en-US" sz="2400" b="1" dirty="0"/>
              <a:t>LỚP</a:t>
            </a:r>
            <a:r>
              <a:rPr lang="en-US" sz="2400" dirty="0"/>
              <a:t>.........</a:t>
            </a:r>
          </a:p>
          <a:p>
            <a:r>
              <a:rPr lang="en-US" sz="2400" b="1" dirty="0"/>
              <a:t>PHIẾU HỌC TẬP SỐ 1</a:t>
            </a:r>
            <a:endParaRPr lang="en-US" sz="2400" dirty="0"/>
          </a:p>
          <a:p>
            <a:r>
              <a:rPr lang="vi-VN" sz="2400" dirty="0"/>
              <a:t>+ Đối chiếu ảnh 26.6 sgk với lực kế trong </a:t>
            </a:r>
            <a:endParaRPr lang="en-US" sz="2400" dirty="0" smtClean="0"/>
          </a:p>
          <a:p>
            <a:r>
              <a:rPr lang="en-US" sz="2400" dirty="0"/>
              <a:t>n</a:t>
            </a:r>
            <a:r>
              <a:rPr lang="vi-VN" sz="2400" dirty="0" smtClean="0"/>
              <a:t>hóm chỉ </a:t>
            </a:r>
            <a:r>
              <a:rPr lang="vi-VN" sz="2400" dirty="0"/>
              <a:t>ra các bộ phận cấu tạo của lực kế?</a:t>
            </a:r>
            <a:endParaRPr lang="en-US" sz="2400" dirty="0"/>
          </a:p>
          <a:p>
            <a:r>
              <a:rPr lang="vi-VN" sz="2400" dirty="0"/>
              <a:t>+ Xác định giới hạn đo và độ chia nhỏ </a:t>
            </a:r>
            <a:endParaRPr lang="en-US" sz="2400" dirty="0" smtClean="0"/>
          </a:p>
          <a:p>
            <a:r>
              <a:rPr lang="vi-VN" sz="2400" dirty="0" smtClean="0"/>
              <a:t>nhất </a:t>
            </a:r>
            <a:r>
              <a:rPr lang="vi-VN" sz="2400" dirty="0"/>
              <a:t>của </a:t>
            </a:r>
            <a:r>
              <a:rPr lang="vi-VN" sz="2400" dirty="0" smtClean="0"/>
              <a:t>lực </a:t>
            </a:r>
            <a:r>
              <a:rPr lang="vi-VN" sz="2400" dirty="0"/>
              <a:t>kế trong nhóm e?</a:t>
            </a:r>
            <a:endParaRPr lang="en-US" sz="2400" dirty="0"/>
          </a:p>
          <a:p>
            <a:r>
              <a:rPr lang="vi-VN" sz="2400" dirty="0"/>
              <a:t>+ Nếu cách đo một lực bằng lực kế?</a:t>
            </a:r>
            <a:endParaRPr lang="en-US" sz="2400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6019800"/>
            <a:ext cx="1552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Hình 26.6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Company Logo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pic>
        <p:nvPicPr>
          <p:cNvPr id="1884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143000"/>
            <a:ext cx="7924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276600" y="266700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Hình 28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85801" y="34290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Hoàn thành phiếu học tập số 2: </a:t>
            </a:r>
          </a:p>
          <a:p>
            <a:r>
              <a:rPr lang="en-US" sz="2400" b="1" dirty="0" smtClean="0"/>
              <a:t>- </a:t>
            </a:r>
            <a:r>
              <a:rPr lang="vi-VN" sz="2400" b="1" dirty="0" smtClean="0"/>
              <a:t>Phân </a:t>
            </a:r>
            <a:r>
              <a:rPr lang="vi-VN" sz="2400" b="1" dirty="0"/>
              <a:t>tích lực tác dụng lên vật ở hình 26.8a và </a:t>
            </a:r>
            <a:r>
              <a:rPr lang="vi-VN" sz="2400" b="1" dirty="0" smtClean="0"/>
              <a:t>b</a:t>
            </a:r>
            <a:endParaRPr lang="en-US" sz="2400" b="1" dirty="0" smtClean="0"/>
          </a:p>
          <a:p>
            <a:r>
              <a:rPr lang="en-US" sz="2400" b="1" dirty="0" smtClean="0"/>
              <a:t>(</a:t>
            </a:r>
            <a:r>
              <a:rPr lang="en-US" sz="2400" b="1" dirty="0"/>
              <a:t>Nêu điểm đặt, phương, chiều và độ lớn của lực)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......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.........</a:t>
            </a:r>
          </a:p>
          <a:p>
            <a:pPr algn="ctr">
              <a:buNone/>
            </a:pP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PHIẾU HỌC TẬP SỐ 3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vi-VN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+Hãy biểu diễn các lực sau: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vi-VN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a, Một người đẩy một cái hộp với lực 1N và một người đẩy một cái hộp với lực 2N( theo phương nằm ngang)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vi-VN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b, Một xe đầu kéo đang kéo một thùng hàng với một lực 500N.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Company Logo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 VÀ TÊN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..............................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.........</a:t>
            </a:r>
          </a:p>
          <a:p>
            <a:pPr algn="ctr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PHIẾU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HỌC TẬP SỐ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1,-Biểu diễn lực kéo tác dụng lên vật có độ lớn 5N có phương nằm ngang, chiều từ trái sang phải.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2,-Biểu diễn lực kéo tác dụng lên vật có độ lớn 10N có phương thẳng đứng, chiều từ trên xuống dưới.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nl-NL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3,- Biểu diễn lực kéo tác dụng lên vật có độ lớn 5N có phương xiên, hợp với phương nằm ngang góc 30</a:t>
            </a:r>
            <a:r>
              <a:rPr lang="nl-NL" sz="24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nl-NL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chiều từ dưới lên trên.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Company Logo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31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164866" name="AutoShape 2"/>
          <p:cNvSpPr>
            <a:spLocks noChangeArrowheads="1"/>
          </p:cNvSpPr>
          <p:nvPr/>
        </p:nvSpPr>
        <p:spPr bwMode="gray">
          <a:xfrm rot="5400000">
            <a:off x="6265863" y="3914775"/>
            <a:ext cx="2181225" cy="2028825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chemeClr val="bg1">
                  <a:gamma/>
                  <a:shade val="78824"/>
                  <a:invGamma/>
                  <a:alpha val="98000"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8824"/>
                  <a:invGamma/>
                  <a:alpha val="98000"/>
                </a:schemeClr>
              </a:gs>
            </a:gsLst>
            <a:lin ang="5400000" scaled="1"/>
          </a:gradFill>
          <a:ln w="38100" algn="ctr">
            <a:solidFill>
              <a:srgbClr val="DDDDD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67" name="Freeform 3"/>
          <p:cNvSpPr>
            <a:spLocks/>
          </p:cNvSpPr>
          <p:nvPr/>
        </p:nvSpPr>
        <p:spPr bwMode="gray">
          <a:xfrm>
            <a:off x="6359525" y="3835400"/>
            <a:ext cx="2001838" cy="481013"/>
          </a:xfrm>
          <a:custGeom>
            <a:avLst/>
            <a:gdLst/>
            <a:ahLst/>
            <a:cxnLst>
              <a:cxn ang="0">
                <a:pos x="6" y="297"/>
              </a:cxn>
              <a:cxn ang="0">
                <a:pos x="18" y="174"/>
              </a:cxn>
              <a:cxn ang="0">
                <a:pos x="171" y="30"/>
              </a:cxn>
              <a:cxn ang="0">
                <a:pos x="352" y="13"/>
              </a:cxn>
              <a:cxn ang="0">
                <a:pos x="922" y="10"/>
              </a:cxn>
              <a:cxn ang="0">
                <a:pos x="1061" y="12"/>
              </a:cxn>
              <a:cxn ang="0">
                <a:pos x="1251" y="190"/>
              </a:cxn>
              <a:cxn ang="0">
                <a:pos x="1257" y="303"/>
              </a:cxn>
              <a:cxn ang="0">
                <a:pos x="6" y="297"/>
              </a:cxn>
            </a:cxnLst>
            <a:rect l="0" t="0" r="r" b="b"/>
            <a:pathLst>
              <a:path w="1261" h="303">
                <a:moveTo>
                  <a:pt x="6" y="297"/>
                </a:moveTo>
                <a:cubicBezTo>
                  <a:pt x="6" y="297"/>
                  <a:pt x="0" y="225"/>
                  <a:pt x="18" y="174"/>
                </a:cubicBezTo>
                <a:cubicBezTo>
                  <a:pt x="36" y="123"/>
                  <a:pt x="105" y="45"/>
                  <a:pt x="171" y="30"/>
                </a:cubicBezTo>
                <a:cubicBezTo>
                  <a:pt x="237" y="15"/>
                  <a:pt x="227" y="16"/>
                  <a:pt x="352" y="13"/>
                </a:cubicBezTo>
                <a:cubicBezTo>
                  <a:pt x="477" y="10"/>
                  <a:pt x="804" y="10"/>
                  <a:pt x="922" y="10"/>
                </a:cubicBezTo>
                <a:cubicBezTo>
                  <a:pt x="1039" y="10"/>
                  <a:pt x="988" y="0"/>
                  <a:pt x="1061" y="12"/>
                </a:cubicBezTo>
                <a:cubicBezTo>
                  <a:pt x="1133" y="24"/>
                  <a:pt x="1206" y="83"/>
                  <a:pt x="1251" y="190"/>
                </a:cubicBezTo>
                <a:cubicBezTo>
                  <a:pt x="1261" y="263"/>
                  <a:pt x="1257" y="303"/>
                  <a:pt x="1257" y="303"/>
                </a:cubicBezTo>
                <a:lnTo>
                  <a:pt x="6" y="297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38100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Ghi nhớ!</a:t>
            </a:r>
            <a:endParaRPr lang="en-US" sz="2000" dirty="0"/>
          </a:p>
        </p:txBody>
      </p:sp>
      <p:sp>
        <p:nvSpPr>
          <p:cNvPr id="164869" name="AutoShape 5"/>
          <p:cNvSpPr>
            <a:spLocks noChangeArrowheads="1"/>
          </p:cNvSpPr>
          <p:nvPr/>
        </p:nvSpPr>
        <p:spPr bwMode="gray">
          <a:xfrm rot="5400000">
            <a:off x="703262" y="4029075"/>
            <a:ext cx="2409825" cy="2028825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chemeClr val="bg1">
                  <a:gamma/>
                  <a:shade val="78824"/>
                  <a:invGamma/>
                  <a:alpha val="98000"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8824"/>
                  <a:invGamma/>
                  <a:alpha val="98000"/>
                </a:schemeClr>
              </a:gs>
            </a:gsLst>
            <a:lin ang="5400000" scaled="1"/>
          </a:gradFill>
          <a:ln w="38100" algn="ctr">
            <a:solidFill>
              <a:srgbClr val="DDDDD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70" name="Freeform 6"/>
          <p:cNvSpPr>
            <a:spLocks/>
          </p:cNvSpPr>
          <p:nvPr/>
        </p:nvSpPr>
        <p:spPr bwMode="gray">
          <a:xfrm>
            <a:off x="904875" y="3836988"/>
            <a:ext cx="2006600" cy="481012"/>
          </a:xfrm>
          <a:custGeom>
            <a:avLst/>
            <a:gdLst/>
            <a:ahLst/>
            <a:cxnLst>
              <a:cxn ang="0">
                <a:pos x="5" y="303"/>
              </a:cxn>
              <a:cxn ang="0">
                <a:pos x="21" y="177"/>
              </a:cxn>
              <a:cxn ang="0">
                <a:pos x="172" y="22"/>
              </a:cxn>
              <a:cxn ang="0">
                <a:pos x="361" y="11"/>
              </a:cxn>
              <a:cxn ang="0">
                <a:pos x="932" y="12"/>
              </a:cxn>
              <a:cxn ang="0">
                <a:pos x="1070" y="14"/>
              </a:cxn>
              <a:cxn ang="0">
                <a:pos x="1260" y="189"/>
              </a:cxn>
              <a:cxn ang="0">
                <a:pos x="1266" y="302"/>
              </a:cxn>
              <a:cxn ang="0">
                <a:pos x="5" y="303"/>
              </a:cxn>
            </a:cxnLst>
            <a:rect l="0" t="0" r="r" b="b"/>
            <a:pathLst>
              <a:path w="1270" h="303">
                <a:moveTo>
                  <a:pt x="5" y="303"/>
                </a:moveTo>
                <a:cubicBezTo>
                  <a:pt x="5" y="303"/>
                  <a:pt x="0" y="253"/>
                  <a:pt x="21" y="177"/>
                </a:cubicBezTo>
                <a:cubicBezTo>
                  <a:pt x="48" y="130"/>
                  <a:pt x="69" y="44"/>
                  <a:pt x="172" y="22"/>
                </a:cubicBezTo>
                <a:cubicBezTo>
                  <a:pt x="275" y="0"/>
                  <a:pt x="235" y="13"/>
                  <a:pt x="361" y="11"/>
                </a:cubicBezTo>
                <a:cubicBezTo>
                  <a:pt x="487" y="9"/>
                  <a:pt x="813" y="12"/>
                  <a:pt x="932" y="12"/>
                </a:cubicBezTo>
                <a:cubicBezTo>
                  <a:pt x="1050" y="12"/>
                  <a:pt x="998" y="2"/>
                  <a:pt x="1070" y="14"/>
                </a:cubicBezTo>
                <a:cubicBezTo>
                  <a:pt x="1143" y="26"/>
                  <a:pt x="1215" y="84"/>
                  <a:pt x="1260" y="189"/>
                </a:cubicBezTo>
                <a:cubicBezTo>
                  <a:pt x="1270" y="262"/>
                  <a:pt x="1266" y="302"/>
                  <a:pt x="1266" y="302"/>
                </a:cubicBezTo>
                <a:lnTo>
                  <a:pt x="5" y="30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 w="38100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72" name="Text Box 8"/>
          <p:cNvSpPr txBox="1">
            <a:spLocks noChangeArrowheads="1"/>
          </p:cNvSpPr>
          <p:nvPr/>
        </p:nvSpPr>
        <p:spPr bwMode="gray">
          <a:xfrm>
            <a:off x="762000" y="3886200"/>
            <a:ext cx="2286000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rgbClr val="1C1C1C"/>
                </a:solidFill>
              </a:rPr>
              <a:t>Làm biến đổi chuyển động của vật, hoặc làm vật biến dạng, hoặc cả hai.</a:t>
            </a:r>
            <a:endParaRPr lang="en-US" sz="2400" dirty="0">
              <a:solidFill>
                <a:srgbClr val="1C1C1C"/>
              </a:solidFill>
            </a:endParaRPr>
          </a:p>
        </p:txBody>
      </p:sp>
      <p:sp>
        <p:nvSpPr>
          <p:cNvPr id="164873" name="AutoShape 9"/>
          <p:cNvSpPr>
            <a:spLocks noChangeArrowheads="1"/>
          </p:cNvSpPr>
          <p:nvPr/>
        </p:nvSpPr>
        <p:spPr bwMode="gray">
          <a:xfrm rot="5400000">
            <a:off x="3522662" y="3952875"/>
            <a:ext cx="2257425" cy="2028825"/>
          </a:xfrm>
          <a:prstGeom prst="roundRect">
            <a:avLst>
              <a:gd name="adj" fmla="val 19894"/>
            </a:avLst>
          </a:prstGeom>
          <a:gradFill rotWithShape="1">
            <a:gsLst>
              <a:gs pos="0">
                <a:schemeClr val="bg1">
                  <a:gamma/>
                  <a:shade val="78824"/>
                  <a:invGamma/>
                  <a:alpha val="98000"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78824"/>
                  <a:invGamma/>
                  <a:alpha val="98000"/>
                </a:schemeClr>
              </a:gs>
            </a:gsLst>
            <a:lin ang="5400000" scaled="1"/>
          </a:gradFill>
          <a:ln w="38100" algn="ctr">
            <a:solidFill>
              <a:srgbClr val="DDDDD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74" name="Freeform 10"/>
          <p:cNvSpPr>
            <a:spLocks/>
          </p:cNvSpPr>
          <p:nvPr/>
        </p:nvSpPr>
        <p:spPr bwMode="gray">
          <a:xfrm>
            <a:off x="3652838" y="3835400"/>
            <a:ext cx="2001837" cy="481013"/>
          </a:xfrm>
          <a:custGeom>
            <a:avLst/>
            <a:gdLst/>
            <a:ahLst/>
            <a:cxnLst>
              <a:cxn ang="0">
                <a:pos x="6" y="297"/>
              </a:cxn>
              <a:cxn ang="0">
                <a:pos x="18" y="174"/>
              </a:cxn>
              <a:cxn ang="0">
                <a:pos x="171" y="30"/>
              </a:cxn>
              <a:cxn ang="0">
                <a:pos x="352" y="13"/>
              </a:cxn>
              <a:cxn ang="0">
                <a:pos x="922" y="10"/>
              </a:cxn>
              <a:cxn ang="0">
                <a:pos x="1061" y="12"/>
              </a:cxn>
              <a:cxn ang="0">
                <a:pos x="1251" y="190"/>
              </a:cxn>
              <a:cxn ang="0">
                <a:pos x="1257" y="303"/>
              </a:cxn>
              <a:cxn ang="0">
                <a:pos x="6" y="297"/>
              </a:cxn>
            </a:cxnLst>
            <a:rect l="0" t="0" r="r" b="b"/>
            <a:pathLst>
              <a:path w="1261" h="303">
                <a:moveTo>
                  <a:pt x="6" y="297"/>
                </a:moveTo>
                <a:cubicBezTo>
                  <a:pt x="6" y="297"/>
                  <a:pt x="0" y="225"/>
                  <a:pt x="18" y="174"/>
                </a:cubicBezTo>
                <a:cubicBezTo>
                  <a:pt x="36" y="123"/>
                  <a:pt x="105" y="45"/>
                  <a:pt x="171" y="30"/>
                </a:cubicBezTo>
                <a:cubicBezTo>
                  <a:pt x="237" y="15"/>
                  <a:pt x="227" y="16"/>
                  <a:pt x="352" y="13"/>
                </a:cubicBezTo>
                <a:cubicBezTo>
                  <a:pt x="477" y="10"/>
                  <a:pt x="804" y="10"/>
                  <a:pt x="922" y="10"/>
                </a:cubicBezTo>
                <a:cubicBezTo>
                  <a:pt x="1039" y="10"/>
                  <a:pt x="988" y="0"/>
                  <a:pt x="1061" y="12"/>
                </a:cubicBezTo>
                <a:cubicBezTo>
                  <a:pt x="1133" y="24"/>
                  <a:pt x="1206" y="83"/>
                  <a:pt x="1251" y="190"/>
                </a:cubicBezTo>
                <a:cubicBezTo>
                  <a:pt x="1261" y="263"/>
                  <a:pt x="1257" y="303"/>
                  <a:pt x="1257" y="303"/>
                </a:cubicBezTo>
                <a:lnTo>
                  <a:pt x="6" y="297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 w="38100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76" name="Text Box 12"/>
          <p:cNvSpPr txBox="1">
            <a:spLocks noChangeArrowheads="1"/>
          </p:cNvSpPr>
          <p:nvPr/>
        </p:nvSpPr>
        <p:spPr bwMode="gray">
          <a:xfrm>
            <a:off x="3636963" y="4514850"/>
            <a:ext cx="201136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rgbClr val="1C1C1C"/>
                </a:solidFill>
              </a:rPr>
              <a:t>Đo lực bằng lực kế</a:t>
            </a:r>
            <a:endParaRPr lang="en-US" sz="2400" dirty="0">
              <a:solidFill>
                <a:srgbClr val="1C1C1C"/>
              </a:solidFill>
            </a:endParaRPr>
          </a:p>
        </p:txBody>
      </p:sp>
      <p:sp>
        <p:nvSpPr>
          <p:cNvPr id="164878" name="Text Box 14"/>
          <p:cNvSpPr txBox="1">
            <a:spLocks noChangeArrowheads="1"/>
          </p:cNvSpPr>
          <p:nvPr/>
        </p:nvSpPr>
        <p:spPr bwMode="gray">
          <a:xfrm>
            <a:off x="6342063" y="4267200"/>
            <a:ext cx="201136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rgbClr val="1C1C1C"/>
                </a:solidFill>
              </a:rPr>
              <a:t>Biểu diễn lực bằng một mũi tên</a:t>
            </a:r>
            <a:endParaRPr lang="en-US" sz="2400" dirty="0">
              <a:solidFill>
                <a:srgbClr val="1C1C1C"/>
              </a:solidFill>
            </a:endParaRPr>
          </a:p>
        </p:txBody>
      </p:sp>
      <p:grpSp>
        <p:nvGrpSpPr>
          <p:cNvPr id="164879" name="Group 15"/>
          <p:cNvGrpSpPr>
            <a:grpSpLocks/>
          </p:cNvGrpSpPr>
          <p:nvPr/>
        </p:nvGrpSpPr>
        <p:grpSpPr bwMode="auto">
          <a:xfrm>
            <a:off x="3454400" y="1600200"/>
            <a:ext cx="2382838" cy="990600"/>
            <a:chOff x="2251" y="1126"/>
            <a:chExt cx="1501" cy="339"/>
          </a:xfrm>
        </p:grpSpPr>
        <p:sp>
          <p:nvSpPr>
            <p:cNvPr id="164880" name="AutoShape 16"/>
            <p:cNvSpPr>
              <a:spLocks noChangeArrowheads="1"/>
            </p:cNvSpPr>
            <p:nvPr/>
          </p:nvSpPr>
          <p:spPr bwMode="gray">
            <a:xfrm>
              <a:off x="2251" y="1126"/>
              <a:ext cx="1501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AEAEA">
                    <a:gamma/>
                    <a:shade val="3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36078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81" name="AutoShape 17"/>
            <p:cNvSpPr>
              <a:spLocks noChangeArrowheads="1"/>
            </p:cNvSpPr>
            <p:nvPr/>
          </p:nvSpPr>
          <p:spPr bwMode="gray">
            <a:xfrm>
              <a:off x="2269" y="1145"/>
              <a:ext cx="1465" cy="30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alpha val="89999"/>
                  </a:schemeClr>
                </a:gs>
                <a:gs pos="5000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>
                    <a:alpha val="89999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882" name="Rectangle 18"/>
          <p:cNvSpPr>
            <a:spLocks noChangeArrowheads="1"/>
          </p:cNvSpPr>
          <p:nvPr/>
        </p:nvSpPr>
        <p:spPr bwMode="gray">
          <a:xfrm>
            <a:off x="3924300" y="1752600"/>
            <a:ext cx="146526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1C1C1C"/>
                </a:solidFill>
              </a:rPr>
              <a:t>Đo Lực</a:t>
            </a:r>
            <a:endParaRPr lang="en-US" sz="2400" b="1" dirty="0">
              <a:solidFill>
                <a:srgbClr val="1C1C1C"/>
              </a:solidFill>
            </a:endParaRPr>
          </a:p>
        </p:txBody>
      </p:sp>
      <p:grpSp>
        <p:nvGrpSpPr>
          <p:cNvPr id="164883" name="Group 19"/>
          <p:cNvGrpSpPr>
            <a:grpSpLocks/>
          </p:cNvGrpSpPr>
          <p:nvPr/>
        </p:nvGrpSpPr>
        <p:grpSpPr bwMode="auto">
          <a:xfrm>
            <a:off x="6181725" y="1600200"/>
            <a:ext cx="2384425" cy="990600"/>
            <a:chOff x="3969" y="1126"/>
            <a:chExt cx="1502" cy="339"/>
          </a:xfrm>
        </p:grpSpPr>
        <p:sp>
          <p:nvSpPr>
            <p:cNvPr id="164884" name="AutoShape 20"/>
            <p:cNvSpPr>
              <a:spLocks noChangeArrowheads="1"/>
            </p:cNvSpPr>
            <p:nvPr/>
          </p:nvSpPr>
          <p:spPr bwMode="gray">
            <a:xfrm>
              <a:off x="3969" y="1126"/>
              <a:ext cx="1502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AEAEA">
                    <a:gamma/>
                    <a:shade val="3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36078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85" name="AutoShape 21"/>
            <p:cNvSpPr>
              <a:spLocks noChangeArrowheads="1"/>
            </p:cNvSpPr>
            <p:nvPr/>
          </p:nvSpPr>
          <p:spPr bwMode="gray">
            <a:xfrm>
              <a:off x="3988" y="1145"/>
              <a:ext cx="1464" cy="30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>
                    <a:alpha val="89999"/>
                  </a:schemeClr>
                </a:gs>
                <a:gs pos="50000">
                  <a:schemeClr val="hlink">
                    <a:gamma/>
                    <a:tint val="33725"/>
                    <a:invGamma/>
                  </a:schemeClr>
                </a:gs>
                <a:gs pos="100000">
                  <a:schemeClr val="hlink">
                    <a:alpha val="89999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886" name="Rectangle 22"/>
          <p:cNvSpPr>
            <a:spLocks noChangeArrowheads="1"/>
          </p:cNvSpPr>
          <p:nvPr/>
        </p:nvSpPr>
        <p:spPr bwMode="gray">
          <a:xfrm>
            <a:off x="6324600" y="1828800"/>
            <a:ext cx="213231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1C1C1C"/>
                </a:solidFill>
              </a:rPr>
              <a:t>Biểu diễn lực</a:t>
            </a:r>
            <a:endParaRPr lang="en-US" sz="2400" b="1" dirty="0">
              <a:solidFill>
                <a:srgbClr val="1C1C1C"/>
              </a:solidFill>
            </a:endParaRPr>
          </a:p>
        </p:txBody>
      </p:sp>
      <p:grpSp>
        <p:nvGrpSpPr>
          <p:cNvPr id="164887" name="Group 23"/>
          <p:cNvGrpSpPr>
            <a:grpSpLocks/>
          </p:cNvGrpSpPr>
          <p:nvPr/>
        </p:nvGrpSpPr>
        <p:grpSpPr bwMode="auto">
          <a:xfrm>
            <a:off x="762000" y="1676400"/>
            <a:ext cx="2384425" cy="914400"/>
            <a:chOff x="555" y="1126"/>
            <a:chExt cx="1502" cy="339"/>
          </a:xfrm>
        </p:grpSpPr>
        <p:sp>
          <p:nvSpPr>
            <p:cNvPr id="164888" name="AutoShape 24"/>
            <p:cNvSpPr>
              <a:spLocks noChangeArrowheads="1"/>
            </p:cNvSpPr>
            <p:nvPr/>
          </p:nvSpPr>
          <p:spPr bwMode="gray">
            <a:xfrm>
              <a:off x="555" y="1126"/>
              <a:ext cx="1502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36078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36078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89" name="AutoShape 25"/>
            <p:cNvSpPr>
              <a:spLocks noChangeArrowheads="1"/>
            </p:cNvSpPr>
            <p:nvPr/>
          </p:nvSpPr>
          <p:spPr bwMode="gray">
            <a:xfrm>
              <a:off x="574" y="1145"/>
              <a:ext cx="1464" cy="30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alpha val="89999"/>
                  </a:schemeClr>
                </a:gs>
                <a:gs pos="5000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89999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890" name="Rectangle 26"/>
          <p:cNvSpPr>
            <a:spLocks noChangeArrowheads="1"/>
          </p:cNvSpPr>
          <p:nvPr/>
        </p:nvSpPr>
        <p:spPr bwMode="gray">
          <a:xfrm>
            <a:off x="609600" y="1600201"/>
            <a:ext cx="2362200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1C1C1C"/>
                </a:solidFill>
              </a:rPr>
              <a:t>T</a:t>
            </a:r>
            <a:r>
              <a:rPr lang="en-US" sz="2800" b="1" dirty="0" smtClean="0">
                <a:solidFill>
                  <a:srgbClr val="1C1C1C"/>
                </a:solidFill>
              </a:rPr>
              <a:t>ác dụng </a:t>
            </a:r>
          </a:p>
          <a:p>
            <a:pPr algn="ctr"/>
            <a:r>
              <a:rPr lang="en-US" sz="2800" b="1" dirty="0" smtClean="0">
                <a:solidFill>
                  <a:srgbClr val="1C1C1C"/>
                </a:solidFill>
              </a:rPr>
              <a:t>của lực</a:t>
            </a:r>
            <a:endParaRPr lang="en-US" sz="2800" b="1" dirty="0">
              <a:solidFill>
                <a:srgbClr val="1C1C1C"/>
              </a:solidFill>
            </a:endParaRPr>
          </a:p>
        </p:txBody>
      </p:sp>
      <p:sp>
        <p:nvSpPr>
          <p:cNvPr id="164891" name="AutoShape 27"/>
          <p:cNvSpPr>
            <a:spLocks noChangeArrowheads="1"/>
          </p:cNvSpPr>
          <p:nvPr/>
        </p:nvSpPr>
        <p:spPr bwMode="gray">
          <a:xfrm flipV="1">
            <a:off x="947738" y="2590799"/>
            <a:ext cx="1981200" cy="12160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92" name="AutoShape 28"/>
          <p:cNvSpPr>
            <a:spLocks noChangeArrowheads="1"/>
          </p:cNvSpPr>
          <p:nvPr/>
        </p:nvSpPr>
        <p:spPr bwMode="gray">
          <a:xfrm flipV="1">
            <a:off x="3614738" y="2666999"/>
            <a:ext cx="1981200" cy="11398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893" name="AutoShape 29"/>
          <p:cNvSpPr>
            <a:spLocks noChangeArrowheads="1"/>
          </p:cNvSpPr>
          <p:nvPr/>
        </p:nvSpPr>
        <p:spPr bwMode="gray">
          <a:xfrm flipV="1">
            <a:off x="6357938" y="2667000"/>
            <a:ext cx="1981200" cy="1139824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4TGp_natural_sky_flash">
  <a:themeElements>
    <a:clrScheme name="088TGP_GlobalGreen_v2 2">
      <a:dk1>
        <a:srgbClr val="08087E"/>
      </a:dk1>
      <a:lt1>
        <a:srgbClr val="FFFFFF"/>
      </a:lt1>
      <a:dk2>
        <a:srgbClr val="5965DB"/>
      </a:dk2>
      <a:lt2>
        <a:srgbClr val="B2B2B2"/>
      </a:lt2>
      <a:accent1>
        <a:srgbClr val="45A0F3"/>
      </a:accent1>
      <a:accent2>
        <a:srgbClr val="32BA9D"/>
      </a:accent2>
      <a:accent3>
        <a:srgbClr val="FFFFFF"/>
      </a:accent3>
      <a:accent4>
        <a:srgbClr val="06066B"/>
      </a:accent4>
      <a:accent5>
        <a:srgbClr val="B0CDF8"/>
      </a:accent5>
      <a:accent6>
        <a:srgbClr val="2CA88E"/>
      </a:accent6>
      <a:hlink>
        <a:srgbClr val="4438DE"/>
      </a:hlink>
      <a:folHlink>
        <a:srgbClr val="55B028"/>
      </a:folHlink>
    </a:clrScheme>
    <a:fontScheme name="088TGP_GlobalGreen_v2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88TGP_GlobalGreen_v2 1">
        <a:dk1>
          <a:srgbClr val="14179C"/>
        </a:dk1>
        <a:lt1>
          <a:srgbClr val="FFFFFF"/>
        </a:lt1>
        <a:dk2>
          <a:srgbClr val="0774C5"/>
        </a:dk2>
        <a:lt2>
          <a:srgbClr val="B2B2B2"/>
        </a:lt2>
        <a:accent1>
          <a:srgbClr val="1CAE49"/>
        </a:accent1>
        <a:accent2>
          <a:srgbClr val="E57B1B"/>
        </a:accent2>
        <a:accent3>
          <a:srgbClr val="FFFFFF"/>
        </a:accent3>
        <a:accent4>
          <a:srgbClr val="0F1285"/>
        </a:accent4>
        <a:accent5>
          <a:srgbClr val="ABD3B1"/>
        </a:accent5>
        <a:accent6>
          <a:srgbClr val="CF6F17"/>
        </a:accent6>
        <a:hlink>
          <a:srgbClr val="3366FF"/>
        </a:hlink>
        <a:folHlink>
          <a:srgbClr val="9AC7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88TGP_GlobalGreen_v2 2">
        <a:dk1>
          <a:srgbClr val="08087E"/>
        </a:dk1>
        <a:lt1>
          <a:srgbClr val="FFFFFF"/>
        </a:lt1>
        <a:dk2>
          <a:srgbClr val="5965DB"/>
        </a:dk2>
        <a:lt2>
          <a:srgbClr val="B2B2B2"/>
        </a:lt2>
        <a:accent1>
          <a:srgbClr val="45A0F3"/>
        </a:accent1>
        <a:accent2>
          <a:srgbClr val="32BA9D"/>
        </a:accent2>
        <a:accent3>
          <a:srgbClr val="FFFFFF"/>
        </a:accent3>
        <a:accent4>
          <a:srgbClr val="06066B"/>
        </a:accent4>
        <a:accent5>
          <a:srgbClr val="B0CDF8"/>
        </a:accent5>
        <a:accent6>
          <a:srgbClr val="2CA88E"/>
        </a:accent6>
        <a:hlink>
          <a:srgbClr val="4438DE"/>
        </a:hlink>
        <a:folHlink>
          <a:srgbClr val="55B0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88TGP_GlobalGreen_v2 3">
        <a:dk1>
          <a:srgbClr val="08087E"/>
        </a:dk1>
        <a:lt1>
          <a:srgbClr val="FFFFFF"/>
        </a:lt1>
        <a:dk2>
          <a:srgbClr val="5965DB"/>
        </a:dk2>
        <a:lt2>
          <a:srgbClr val="B2B2B2"/>
        </a:lt2>
        <a:accent1>
          <a:srgbClr val="A370EA"/>
        </a:accent1>
        <a:accent2>
          <a:srgbClr val="32BA9D"/>
        </a:accent2>
        <a:accent3>
          <a:srgbClr val="FFFFFF"/>
        </a:accent3>
        <a:accent4>
          <a:srgbClr val="06066B"/>
        </a:accent4>
        <a:accent5>
          <a:srgbClr val="CEBBF3"/>
        </a:accent5>
        <a:accent6>
          <a:srgbClr val="2CA88E"/>
        </a:accent6>
        <a:hlink>
          <a:srgbClr val="4438DE"/>
        </a:hlink>
        <a:folHlink>
          <a:srgbClr val="94AC2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104TGp_natural_sky_flash</Template>
  <TotalTime>113</TotalTime>
  <Words>401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Verdana</vt:lpstr>
      <vt:lpstr>Wingdings</vt:lpstr>
      <vt:lpstr>104TGp_natural_sky_flash</vt:lpstr>
      <vt:lpstr>LỰC VÀ TÁC DỤNG CỦA LỰC</vt:lpstr>
      <vt:lpstr>MỤC TIÊU</vt:lpstr>
      <vt:lpstr>PowerPoint Presentation</vt:lpstr>
      <vt:lpstr>Lực tác dụng trong các hình sau gây ra biến đổi gì đối với vật?</vt:lpstr>
      <vt:lpstr>PowerPoint Presentation</vt:lpstr>
      <vt:lpstr>PowerPoint Presentation</vt:lpstr>
      <vt:lpstr>PowerPoint Presentation</vt:lpstr>
      <vt:lpstr>PowerPoint Presentation</vt:lpstr>
      <vt:lpstr>Ghi nhớ!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LỰC VÀ TÁC DỤNG CỦA LỰC</dc:title>
  <dc:creator>User</dc:creator>
  <cp:lastModifiedBy>ASUS</cp:lastModifiedBy>
  <cp:revision>11</cp:revision>
  <dcterms:created xsi:type="dcterms:W3CDTF">2021-04-18T08:05:53Z</dcterms:created>
  <dcterms:modified xsi:type="dcterms:W3CDTF">2023-04-11T11:46:53Z</dcterms:modified>
</cp:coreProperties>
</file>