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15"/>
  </p:notesMasterIdLst>
  <p:sldIdLst>
    <p:sldId id="269" r:id="rId3"/>
    <p:sldId id="303" r:id="rId4"/>
    <p:sldId id="296" r:id="rId5"/>
    <p:sldId id="304" r:id="rId6"/>
    <p:sldId id="297" r:id="rId7"/>
    <p:sldId id="299" r:id="rId8"/>
    <p:sldId id="300" r:id="rId9"/>
    <p:sldId id="301" r:id="rId10"/>
    <p:sldId id="302" r:id="rId11"/>
    <p:sldId id="305" r:id="rId12"/>
    <p:sldId id="275" r:id="rId13"/>
    <p:sldId id="306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4C0"/>
    <a:srgbClr val="9172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73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7630-9758-457A-B3A5-30CA48BAE02D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AA3C3-CB35-4DA9-9FBA-C85D9DBD6B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84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A2204E-5486-4451-8428-36080EC2C2EE}" type="slidenum">
              <a:rPr altLang="en-US" smtClean="0"/>
              <a:pPr/>
              <a:t>2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noProof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7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D81A77-730B-4DD6-9D59-0FD3134C7786}" type="datetimeFigureOut">
              <a:rPr lang="en-US" smtClean="0"/>
              <a:pPr/>
              <a:t>11/04/2023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06095" y="514350"/>
            <a:ext cx="8885506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8183"/>
            <a:ext cx="9144000" cy="479822"/>
          </a:xfrm>
        </p:spPr>
        <p:txBody>
          <a:bodyPr>
            <a:no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095" y="1554829"/>
            <a:ext cx="8885506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865621"/>
              </p:ext>
            </p:extLst>
          </p:nvPr>
        </p:nvGraphicFramePr>
        <p:xfrm>
          <a:off x="76201" y="2647951"/>
          <a:ext cx="8915400" cy="2415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199">
                <a:tc>
                  <a:txBody>
                    <a:bodyPr/>
                    <a:lstStyle/>
                    <a:p>
                      <a:endParaRPr lang="en-US" sz="2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điện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thế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(V)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CĐDĐ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(A)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79"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1,5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479"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3,0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0,4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479"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0,56</a:t>
                      </a:r>
                      <a:endParaRPr lang="en-US" sz="3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81599" y="2570492"/>
            <a:ext cx="3664074" cy="926137"/>
            <a:chOff x="1570590" y="2293437"/>
            <a:chExt cx="2356730" cy="1362027"/>
          </a:xfrm>
        </p:grpSpPr>
        <p:sp>
          <p:nvSpPr>
            <p:cNvPr id="9" name="TextBox 8"/>
            <p:cNvSpPr txBox="1"/>
            <p:nvPr/>
          </p:nvSpPr>
          <p:spPr>
            <a:xfrm>
              <a:off x="2238588" y="2293437"/>
              <a:ext cx="1688732" cy="814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3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Kq</a:t>
              </a:r>
              <a:r>
                <a:rPr lang="en-US" sz="3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86345" y="2840725"/>
              <a:ext cx="867320" cy="8147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3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570590" y="2389874"/>
              <a:ext cx="1858975" cy="125017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7199416" y="3477373"/>
            <a:ext cx="6655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42990" y="4589502"/>
            <a:ext cx="7365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15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9144000" cy="7084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CỦNG</a:t>
            </a:r>
            <a:r>
              <a:rPr lang="en-US" sz="4800" b="1" dirty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 </a:t>
            </a:r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CỐ</a:t>
            </a:r>
            <a:endParaRPr lang="en-US" sz="4800" b="1" dirty="0">
              <a:solidFill>
                <a:srgbClr val="1A04C0"/>
              </a:solidFill>
              <a:latin typeface="Times" pitchFamily="34" charset="0"/>
              <a:ea typeface="Times" pitchFamily="34" charset="0"/>
              <a:cs typeface="Time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1123950"/>
            <a:ext cx="9042779" cy="2169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Định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luật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Ôm:</a:t>
            </a:r>
            <a:r>
              <a:rPr lang="en-US" sz="3000" b="1" dirty="0" err="1">
                <a:latin typeface="Times New Roman" pitchFamily="18" charset="0"/>
              </a:rPr>
              <a:t>C</a:t>
            </a:r>
            <a:r>
              <a:rPr lang="vi-VN" sz="3000" b="1" dirty="0">
                <a:latin typeface="Times New Roman" pitchFamily="18" charset="0"/>
              </a:rPr>
              <a:t>ư</a:t>
            </a:r>
            <a:r>
              <a:rPr lang="en-US" sz="3000" b="1" dirty="0" err="1">
                <a:latin typeface="Times New Roman" pitchFamily="18" charset="0"/>
              </a:rPr>
              <a:t>ờng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ộ </a:t>
            </a:r>
            <a:r>
              <a:rPr lang="en-US" sz="3000" b="1" dirty="0" err="1">
                <a:latin typeface="Times New Roman" pitchFamily="18" charset="0"/>
              </a:rPr>
              <a:t>dòng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chạy</a:t>
            </a:r>
            <a:r>
              <a:rPr lang="en-US" sz="3000" b="1" dirty="0">
                <a:latin typeface="Times New Roman" pitchFamily="18" charset="0"/>
              </a:rPr>
              <a:t> qua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tỷ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lệ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thuận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hiệu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ặt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ầu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tỷ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lệ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nghịch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</a:rPr>
              <a:t>: I = U/R </a:t>
            </a:r>
            <a:endParaRPr lang="en-US" sz="3000" b="1" dirty="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3486150"/>
            <a:ext cx="9042777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Điện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trở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của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một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dẫn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được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xác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định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bằng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công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thức</a:t>
            </a:r>
            <a:r>
              <a:rPr lang="en-US" sz="3000" b="1" dirty="0" smtClean="0">
                <a:latin typeface="Times New Roman" pitchFamily="18" charset="0"/>
              </a:rPr>
              <a:t>: R = U/I</a:t>
            </a:r>
            <a:endParaRPr lang="en-US" sz="3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57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9144000" cy="7084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DẶN</a:t>
            </a:r>
            <a:r>
              <a:rPr lang="en-US" sz="4800" b="1" dirty="0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 </a:t>
            </a:r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DÒ</a:t>
            </a:r>
            <a:endParaRPr lang="en-US" sz="4800" b="1" dirty="0">
              <a:solidFill>
                <a:srgbClr val="1A04C0"/>
              </a:solidFill>
              <a:latin typeface="Times" pitchFamily="34" charset="0"/>
              <a:ea typeface="Times" pitchFamily="34" charset="0"/>
              <a:cs typeface="Time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123950"/>
            <a:ext cx="9118979" cy="35548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Học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thuộc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phần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ghi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nhớ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bài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học</a:t>
            </a:r>
            <a:r>
              <a:rPr lang="en-US" sz="3000" b="1" dirty="0">
                <a:latin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Đọc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phần</a:t>
            </a:r>
            <a:r>
              <a:rPr lang="en-US" sz="3000" b="1" dirty="0">
                <a:latin typeface="Times New Roman" pitchFamily="18" charset="0"/>
              </a:rPr>
              <a:t> “</a:t>
            </a:r>
            <a:r>
              <a:rPr lang="en-US" sz="3000" b="1" dirty="0" err="1">
                <a:latin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thể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em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chưa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biết</a:t>
            </a:r>
            <a:r>
              <a:rPr lang="en-US" sz="3000" b="1" dirty="0">
                <a:latin typeface="Times New Roman" pitchFamily="18" charset="0"/>
              </a:rPr>
              <a:t>”.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Hoàn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thành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các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bài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tập</a:t>
            </a:r>
            <a:r>
              <a:rPr lang="en-US" sz="3000" b="1" dirty="0">
                <a:latin typeface="Times New Roman" pitchFamily="18" charset="0"/>
              </a:rPr>
              <a:t> 2.2 </a:t>
            </a:r>
            <a:r>
              <a:rPr lang="en-US" sz="3000" b="1" dirty="0" err="1">
                <a:latin typeface="Times New Roman" pitchFamily="18" charset="0"/>
              </a:rPr>
              <a:t>đến</a:t>
            </a:r>
            <a:r>
              <a:rPr lang="en-US" sz="3000" b="1" dirty="0">
                <a:latin typeface="Times New Roman" pitchFamily="18" charset="0"/>
              </a:rPr>
              <a:t> 2.8  </a:t>
            </a:r>
            <a:r>
              <a:rPr lang="en-US" sz="3000" b="1" dirty="0" err="1">
                <a:latin typeface="Times New Roman" pitchFamily="18" charset="0"/>
              </a:rPr>
              <a:t>SBT</a:t>
            </a:r>
            <a:r>
              <a:rPr lang="en-US" sz="3000" b="1" dirty="0">
                <a:latin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Đọc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kỹ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nội</a:t>
            </a:r>
            <a:r>
              <a:rPr lang="en-US" sz="3000" b="1" dirty="0">
                <a:latin typeface="Times New Roman" pitchFamily="18" charset="0"/>
              </a:rPr>
              <a:t> dung </a:t>
            </a:r>
            <a:r>
              <a:rPr lang="en-US" sz="3000" b="1" dirty="0" err="1">
                <a:latin typeface="Times New Roman" pitchFamily="18" charset="0"/>
              </a:rPr>
              <a:t>bài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</a:rPr>
              <a:t>3: “</a:t>
            </a:r>
            <a:r>
              <a:rPr lang="en-US" sz="3000" b="1" dirty="0" err="1" smtClean="0">
                <a:latin typeface="Times New Roman" pitchFamily="18" charset="0"/>
              </a:rPr>
              <a:t>Thực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hành</a:t>
            </a:r>
            <a:r>
              <a:rPr lang="en-US" sz="3000" b="1" dirty="0" smtClean="0">
                <a:latin typeface="Times New Roman" pitchFamily="18" charset="0"/>
              </a:rPr>
              <a:t>: </a:t>
            </a:r>
            <a:r>
              <a:rPr lang="en-US" sz="3000" b="1" dirty="0" err="1" smtClean="0">
                <a:latin typeface="Times New Roman" pitchFamily="18" charset="0"/>
              </a:rPr>
              <a:t>Xác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định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điện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trở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của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một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dẫn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bằng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ampe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kế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và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vôn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kế</a:t>
            </a:r>
            <a:r>
              <a:rPr lang="en-US" sz="3000" b="1" dirty="0" smtClean="0">
                <a:latin typeface="Times New Roman" pitchFamily="18" charset="0"/>
              </a:rPr>
              <a:t>” </a:t>
            </a:r>
            <a:r>
              <a:rPr lang="en-US" sz="3000" b="1" dirty="0" err="1" smtClean="0">
                <a:latin typeface="Times New Roman" pitchFamily="18" charset="0"/>
              </a:rPr>
              <a:t>trả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lời</a:t>
            </a:r>
            <a:r>
              <a:rPr lang="en-US" sz="3000" b="1" dirty="0" smtClean="0">
                <a:latin typeface="Times New Roman" pitchFamily="18" charset="0"/>
              </a:rPr>
              <a:t>.</a:t>
            </a:r>
            <a:endParaRPr lang="en-US" sz="3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9144000" cy="7084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Phiếu</a:t>
            </a:r>
            <a:r>
              <a:rPr lang="en-US" sz="4800" b="1" dirty="0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 </a:t>
            </a:r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học</a:t>
            </a:r>
            <a:r>
              <a:rPr lang="en-US" sz="4800" b="1" dirty="0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 </a:t>
            </a:r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tập</a:t>
            </a:r>
            <a:r>
              <a:rPr lang="en-US" sz="4800" b="1" dirty="0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 </a:t>
            </a:r>
            <a:r>
              <a:rPr lang="en-US" sz="4800" b="1" dirty="0" err="1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số</a:t>
            </a:r>
            <a:r>
              <a:rPr lang="en-US" sz="4800" b="1" dirty="0" smtClean="0">
                <a:solidFill>
                  <a:srgbClr val="1A04C0"/>
                </a:solidFill>
                <a:latin typeface="Times" pitchFamily="34" charset="0"/>
                <a:ea typeface="Times" pitchFamily="34" charset="0"/>
                <a:cs typeface="Times" pitchFamily="34" charset="0"/>
              </a:rPr>
              <a:t> 2</a:t>
            </a:r>
            <a:endParaRPr lang="en-US" sz="4800" b="1" dirty="0">
              <a:solidFill>
                <a:srgbClr val="1A04C0"/>
              </a:solidFill>
              <a:latin typeface="Times" pitchFamily="34" charset="0"/>
              <a:ea typeface="Times" pitchFamily="34" charset="0"/>
              <a:cs typeface="Time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971550"/>
            <a:ext cx="9118979" cy="49398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000" b="1" dirty="0" err="1" smtClean="0">
                <a:latin typeface="Times New Roman" pitchFamily="18" charset="0"/>
              </a:rPr>
              <a:t>Câu</a:t>
            </a:r>
            <a:r>
              <a:rPr lang="en-US" sz="3000" b="1" dirty="0" smtClean="0">
                <a:latin typeface="Times New Roman" pitchFamily="18" charset="0"/>
              </a:rPr>
              <a:t> 1: </a:t>
            </a:r>
            <a:r>
              <a:rPr lang="en-US" sz="3000" b="1" dirty="0" err="1" smtClean="0">
                <a:latin typeface="Times New Roman" pitchFamily="18" charset="0"/>
              </a:rPr>
              <a:t>Viết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công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thức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tính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điện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trở</a:t>
            </a:r>
            <a:r>
              <a:rPr lang="en-US" sz="3000" b="1" dirty="0" smtClean="0">
                <a:latin typeface="Times New Roman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3000" b="1" dirty="0" err="1" smtClean="0">
                <a:latin typeface="Times New Roman" pitchFamily="18" charset="0"/>
              </a:rPr>
              <a:t>Câu</a:t>
            </a:r>
            <a:r>
              <a:rPr lang="en-US" sz="3000" b="1" dirty="0" smtClean="0">
                <a:latin typeface="Times New Roman" pitchFamily="18" charset="0"/>
              </a:rPr>
              <a:t> 2: </a:t>
            </a:r>
            <a:r>
              <a:rPr lang="en-US" sz="3000" b="1" dirty="0" err="1" smtClean="0">
                <a:latin typeface="Times New Roman" pitchFamily="18" charset="0"/>
              </a:rPr>
              <a:t>Muốn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đo</a:t>
            </a:r>
            <a:r>
              <a:rPr lang="en-US" sz="3000" b="1" dirty="0" smtClean="0">
                <a:latin typeface="Times New Roman" pitchFamily="18" charset="0"/>
              </a:rPr>
              <a:t> HĐT </a:t>
            </a:r>
            <a:r>
              <a:rPr lang="en-US" sz="3000" b="1" dirty="0" err="1" smtClean="0">
                <a:latin typeface="Times New Roman" pitchFamily="18" charset="0"/>
              </a:rPr>
              <a:t>giữa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hai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đầu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dẫn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cần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dùng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dụng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cụ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gì</a:t>
            </a:r>
            <a:r>
              <a:rPr lang="en-US" sz="3000" b="1" dirty="0" smtClean="0">
                <a:latin typeface="Times New Roman" pitchFamily="18" charset="0"/>
              </a:rPr>
              <a:t>? </a:t>
            </a:r>
            <a:r>
              <a:rPr lang="en-US" sz="3000" b="1" dirty="0" err="1" smtClean="0">
                <a:latin typeface="Times New Roman" pitchFamily="18" charset="0"/>
              </a:rPr>
              <a:t>Mắc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dụng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cụ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đó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như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thế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nào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với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dụng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cụ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cần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đo</a:t>
            </a:r>
            <a:r>
              <a:rPr lang="en-US" sz="3000" b="1" dirty="0" smtClean="0">
                <a:latin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000" b="1" dirty="0" err="1" smtClean="0">
                <a:latin typeface="Times New Roman" pitchFamily="18" charset="0"/>
              </a:rPr>
              <a:t>Câu</a:t>
            </a:r>
            <a:r>
              <a:rPr lang="en-US" sz="3000" b="1" dirty="0" smtClean="0">
                <a:latin typeface="Times New Roman" pitchFamily="18" charset="0"/>
              </a:rPr>
              <a:t> 3: </a:t>
            </a:r>
            <a:r>
              <a:rPr lang="en-US" sz="3000" b="1" dirty="0" err="1" smtClean="0">
                <a:latin typeface="Times New Roman" pitchFamily="18" charset="0"/>
              </a:rPr>
              <a:t>Muốn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đo</a:t>
            </a:r>
            <a:r>
              <a:rPr lang="en-US" sz="3000" b="1" dirty="0" smtClean="0">
                <a:latin typeface="Times New Roman" pitchFamily="18" charset="0"/>
              </a:rPr>
              <a:t> CĐDĐ </a:t>
            </a:r>
            <a:r>
              <a:rPr lang="en-US" sz="3000" b="1" dirty="0" err="1" smtClean="0">
                <a:latin typeface="Times New Roman" pitchFamily="18" charset="0"/>
              </a:rPr>
              <a:t>giữa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hai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đầu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dẫn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cần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dùng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dụng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cụ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gì</a:t>
            </a:r>
            <a:r>
              <a:rPr lang="en-US" sz="3000" b="1" dirty="0" smtClean="0">
                <a:latin typeface="Times New Roman" pitchFamily="18" charset="0"/>
              </a:rPr>
              <a:t>? </a:t>
            </a:r>
            <a:r>
              <a:rPr lang="en-US" sz="3000" b="1" dirty="0" err="1" smtClean="0">
                <a:latin typeface="Times New Roman" pitchFamily="18" charset="0"/>
              </a:rPr>
              <a:t>Mắc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dụng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cụ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đó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như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thế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nào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với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dụng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cụ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cần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đo</a:t>
            </a:r>
            <a:r>
              <a:rPr lang="en-US" sz="3000" b="1" dirty="0" smtClean="0">
                <a:latin typeface="Times New Roman" pitchFamily="18" charset="0"/>
              </a:rPr>
              <a:t>. </a:t>
            </a:r>
            <a:endParaRPr lang="en-US" sz="3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3"/>
          <p:cNvGrpSpPr>
            <a:grpSpLocks/>
          </p:cNvGrpSpPr>
          <p:nvPr/>
        </p:nvGrpSpPr>
        <p:grpSpPr bwMode="auto">
          <a:xfrm>
            <a:off x="0" y="0"/>
            <a:ext cx="8915400" cy="4872038"/>
            <a:chOff x="0" y="0"/>
            <a:chExt cx="5616" cy="4092"/>
          </a:xfrm>
        </p:grpSpPr>
        <p:pic>
          <p:nvPicPr>
            <p:cNvPr id="7174" name="Picture 4" descr="Picture4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" y="0"/>
              <a:ext cx="720" cy="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5" name="Picture 5" descr="Picture4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504"/>
              <a:ext cx="720" cy="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6" name="Line 6"/>
            <p:cNvSpPr>
              <a:spLocks noChangeShapeType="1"/>
            </p:cNvSpPr>
            <p:nvPr/>
          </p:nvSpPr>
          <p:spPr bwMode="auto">
            <a:xfrm>
              <a:off x="384" y="192"/>
              <a:ext cx="4368" cy="0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round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7"/>
            <p:cNvSpPr>
              <a:spLocks noChangeShapeType="1"/>
            </p:cNvSpPr>
            <p:nvPr/>
          </p:nvSpPr>
          <p:spPr bwMode="auto">
            <a:xfrm>
              <a:off x="768" y="3984"/>
              <a:ext cx="4368" cy="0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round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8"/>
            <p:cNvSpPr>
              <a:spLocks noChangeShapeType="1"/>
            </p:cNvSpPr>
            <p:nvPr/>
          </p:nvSpPr>
          <p:spPr bwMode="auto">
            <a:xfrm>
              <a:off x="192" y="240"/>
              <a:ext cx="0" cy="3216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round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9"/>
            <p:cNvSpPr>
              <a:spLocks noChangeShapeType="1"/>
            </p:cNvSpPr>
            <p:nvPr/>
          </p:nvSpPr>
          <p:spPr bwMode="auto">
            <a:xfrm>
              <a:off x="5520" y="624"/>
              <a:ext cx="0" cy="3216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round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50" name="WordArt 10"/>
          <p:cNvSpPr>
            <a:spLocks noChangeArrowheads="1" noChangeShapeType="1" noTextEdit="1"/>
          </p:cNvSpPr>
          <p:nvPr/>
        </p:nvSpPr>
        <p:spPr bwMode="auto">
          <a:xfrm>
            <a:off x="457200" y="1906588"/>
            <a:ext cx="8153400" cy="1808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ĐIỆN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TRỞ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CỦA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DÂY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DẪN</a:t>
            </a:r>
            <a:endParaRPr lang="en-US" sz="3600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ĐỊNH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LUẬT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ÔM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2933700" y="742951"/>
            <a:ext cx="3048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err="1">
                <a:latin typeface="Times New Roman" pitchFamily="18" charset="0"/>
              </a:rPr>
              <a:t>Tiết</a:t>
            </a:r>
            <a:r>
              <a:rPr lang="en-US" altLang="en-US" sz="3600" b="1" dirty="0">
                <a:latin typeface="Times New Roman" pitchFamily="18" charset="0"/>
              </a:rPr>
              <a:t> 2</a:t>
            </a:r>
            <a:r>
              <a:rPr lang="en-US" altLang="en-US" sz="3600" b="1" dirty="0" smtClean="0">
                <a:latin typeface="Times New Roman" pitchFamily="18" charset="0"/>
              </a:rPr>
              <a:t> </a:t>
            </a:r>
            <a:r>
              <a:rPr lang="en-US" altLang="en-US" sz="3600" b="1" dirty="0">
                <a:latin typeface="Times New Roman" pitchFamily="18" charset="0"/>
              </a:rPr>
              <a:t>– </a:t>
            </a:r>
            <a:r>
              <a:rPr lang="en-US" altLang="en-US" sz="3600" b="1" dirty="0" err="1">
                <a:latin typeface="Times New Roman" pitchFamily="18" charset="0"/>
              </a:rPr>
              <a:t>Bài</a:t>
            </a:r>
            <a:r>
              <a:rPr lang="en-US" altLang="en-US" sz="3600" b="1" dirty="0">
                <a:latin typeface="Times New Roman" pitchFamily="18" charset="0"/>
              </a:rPr>
              <a:t> 2</a:t>
            </a:r>
          </a:p>
        </p:txBody>
      </p:sp>
      <p:sp>
        <p:nvSpPr>
          <p:cNvPr id="7173" name="Text Box 2"/>
          <p:cNvSpPr txBox="1">
            <a:spLocks noChangeArrowheads="1"/>
          </p:cNvSpPr>
          <p:nvPr/>
        </p:nvSpPr>
        <p:spPr bwMode="auto">
          <a:xfrm>
            <a:off x="349250" y="628650"/>
            <a:ext cx="82613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70407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0" grpId="0" animBg="1"/>
      <p:bldP spid="358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52400" y="0"/>
            <a:ext cx="9296400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2700" y="1076325"/>
            <a:ext cx="91440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Xác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ịnh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thương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U/I </a:t>
            </a:r>
            <a:r>
              <a:rPr lang="vi-VN" sz="32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ối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2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2700" y="566901"/>
            <a:ext cx="7620000" cy="449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I.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Điện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trở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2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-12700" y="1657350"/>
            <a:ext cx="4267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200" b="1" dirty="0" err="1" smtClean="0">
                <a:latin typeface="Times New Roman" pitchFamily="18" charset="0"/>
              </a:rPr>
              <a:t>C1</a:t>
            </a:r>
            <a:r>
              <a:rPr lang="en-US" sz="3200" b="1" dirty="0" smtClean="0">
                <a:latin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</a:t>
            </a:r>
            <a:r>
              <a:rPr lang="vi-VN" sz="3200" b="1" dirty="0">
                <a:latin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</a:rPr>
              <a:t>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</a:rPr>
              <a:t> U/I </a:t>
            </a:r>
            <a:r>
              <a:rPr lang="vi-VN" sz="3200" b="1" dirty="0">
                <a:latin typeface="Times New Roman" pitchFamily="18" charset="0"/>
              </a:rPr>
              <a:t>đ</a:t>
            </a:r>
            <a:r>
              <a:rPr lang="en-US" sz="3200" b="1" dirty="0" err="1">
                <a:latin typeface="Times New Roman" pitchFamily="18" charset="0"/>
              </a:rPr>
              <a:t>ối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dẫn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liệu</a:t>
            </a:r>
            <a:r>
              <a:rPr lang="en-US" sz="3200" b="1" dirty="0">
                <a:latin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</a:rPr>
              <a:t>bảng</a:t>
            </a:r>
            <a:r>
              <a:rPr lang="en-US" sz="3200" b="1" dirty="0">
                <a:latin typeface="Times New Roman" pitchFamily="18" charset="0"/>
              </a:rPr>
              <a:t> 1 </a:t>
            </a:r>
            <a:r>
              <a:rPr lang="en-US" sz="3200" b="1" dirty="0" err="1">
                <a:latin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2.</a:t>
            </a:r>
            <a:endParaRPr lang="en-US" sz="3200" b="1" dirty="0">
              <a:latin typeface="Times New Roman" pitchFamily="18" charset="0"/>
            </a:endParaRPr>
          </a:p>
        </p:txBody>
      </p:sp>
      <p:graphicFrame>
        <p:nvGraphicFramePr>
          <p:cNvPr id="18439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274969"/>
              </p:ext>
            </p:extLst>
          </p:nvPr>
        </p:nvGraphicFramePr>
        <p:xfrm>
          <a:off x="4356100" y="1568450"/>
          <a:ext cx="4343400" cy="3032856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9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32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Lần</a:t>
                      </a:r>
                      <a:r>
                        <a:rPr lang="en-US" sz="3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đo</a:t>
                      </a:r>
                      <a:endParaRPr lang="en-US" sz="3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U(V)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I(A)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0,25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4,5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0,75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6,0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499" name="Text Box 67"/>
          <p:cNvSpPr txBox="1">
            <a:spLocks noChangeArrowheads="1"/>
          </p:cNvSpPr>
          <p:nvPr/>
        </p:nvSpPr>
        <p:spPr bwMode="auto">
          <a:xfrm>
            <a:off x="5727700" y="4558725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Bảng</a:t>
            </a:r>
            <a:r>
              <a:rPr lang="en-US" sz="3200" b="1" dirty="0">
                <a:latin typeface="Times New Roman" pitchFamily="18" charset="0"/>
              </a:rPr>
              <a:t> 1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4300" y="3619500"/>
            <a:ext cx="3543300" cy="1303123"/>
            <a:chOff x="114300" y="3619500"/>
            <a:chExt cx="3651990" cy="1303123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4300" y="3619500"/>
              <a:ext cx="3651990" cy="1231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just" eaLnBrk="1" hangingPunct="1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th</a:t>
              </a:r>
              <a:r>
                <a:rPr lang="vi-VN" sz="3200" b="1" dirty="0">
                  <a:solidFill>
                    <a:srgbClr val="FF0000"/>
                  </a:solidFill>
                  <a:latin typeface="Times New Roman" pitchFamily="18" charset="0"/>
                </a:rPr>
                <a:t>ươ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itchFamily="18" charset="0"/>
                </a:rPr>
                <a:t>ng</a:t>
              </a:r>
              <a:r>
                <a:rPr lang="en-US" sz="32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số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</a:rPr>
                <a:t>: 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44782303"/>
                </p:ext>
              </p:extLst>
            </p:nvPr>
          </p:nvGraphicFramePr>
          <p:xfrm>
            <a:off x="2159000" y="3714750"/>
            <a:ext cx="1314450" cy="12078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864" name="Equation" r:id="rId3" imgW="469800" imgH="431640" progId="">
                    <p:embed/>
                  </p:oleObj>
                </mc:Choice>
                <mc:Fallback>
                  <p:oleObj name="Equation" r:id="rId3" imgW="469800" imgH="431640" progId="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9000" y="3714750"/>
                          <a:ext cx="1314450" cy="120787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1668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/>
      <p:bldP spid="18438" grpId="0"/>
      <p:bldP spid="184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9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633663"/>
              </p:ext>
            </p:extLst>
          </p:nvPr>
        </p:nvGraphicFramePr>
        <p:xfrm>
          <a:off x="4570294" y="1625600"/>
          <a:ext cx="4267200" cy="3032856"/>
        </p:xfrm>
        <a:graphic>
          <a:graphicData uri="http://schemas.openxmlformats.org/drawingml/2006/table">
            <a:tbl>
              <a:tblPr/>
              <a:tblGrid>
                <a:gridCol w="142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14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32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Lần</a:t>
                      </a:r>
                      <a:r>
                        <a:rPr lang="en-US" sz="3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đo</a:t>
                      </a:r>
                      <a:endParaRPr lang="en-US" sz="3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U(V)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I(A)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0,125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0,2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0,25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34298" marB="342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T="34298" marB="342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500" name="Text Box 68"/>
          <p:cNvSpPr txBox="1">
            <a:spLocks noChangeArrowheads="1"/>
          </p:cNvSpPr>
          <p:nvPr/>
        </p:nvSpPr>
        <p:spPr bwMode="auto">
          <a:xfrm>
            <a:off x="5916494" y="4558725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Bảng</a:t>
            </a:r>
            <a:r>
              <a:rPr lang="en-US" sz="3200" b="1" dirty="0">
                <a:latin typeface="Times New Roman" pitchFamily="18" charset="0"/>
              </a:rPr>
              <a:t> 2</a:t>
            </a: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52400" y="0"/>
            <a:ext cx="9296400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2700" y="1076325"/>
            <a:ext cx="91440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Xác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ịnh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thương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U/I </a:t>
            </a:r>
            <a:r>
              <a:rPr lang="vi-VN" sz="32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ối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2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2700" y="566901"/>
            <a:ext cx="7620000" cy="449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I.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Điện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trở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2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2700" y="1657350"/>
            <a:ext cx="4267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200" b="1" dirty="0" err="1" smtClean="0">
                <a:latin typeface="Times New Roman" pitchFamily="18" charset="0"/>
              </a:rPr>
              <a:t>C1</a:t>
            </a:r>
            <a:r>
              <a:rPr lang="en-US" sz="3200" b="1" dirty="0" smtClean="0">
                <a:latin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</a:t>
            </a:r>
            <a:r>
              <a:rPr lang="vi-VN" sz="3200" b="1" dirty="0">
                <a:latin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</a:rPr>
              <a:t>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</a:rPr>
              <a:t> U/I </a:t>
            </a:r>
            <a:r>
              <a:rPr lang="vi-VN" sz="3200" b="1" dirty="0">
                <a:latin typeface="Times New Roman" pitchFamily="18" charset="0"/>
              </a:rPr>
              <a:t>đ</a:t>
            </a:r>
            <a:r>
              <a:rPr lang="en-US" sz="3200" b="1" dirty="0" err="1">
                <a:latin typeface="Times New Roman" pitchFamily="18" charset="0"/>
              </a:rPr>
              <a:t>ối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dẫn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liệu</a:t>
            </a:r>
            <a:r>
              <a:rPr lang="en-US" sz="3200" b="1" dirty="0">
                <a:latin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</a:rPr>
              <a:t>bảng</a:t>
            </a:r>
            <a:r>
              <a:rPr lang="en-US" sz="3200" b="1" dirty="0">
                <a:latin typeface="Times New Roman" pitchFamily="18" charset="0"/>
              </a:rPr>
              <a:t> 1 </a:t>
            </a:r>
            <a:r>
              <a:rPr lang="en-US" sz="3200" b="1" dirty="0" err="1">
                <a:latin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2.</a:t>
            </a:r>
            <a:endParaRPr lang="en-US" sz="3200" b="1" dirty="0">
              <a:latin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4300" y="3619500"/>
            <a:ext cx="3543300" cy="1303338"/>
            <a:chOff x="114300" y="3619500"/>
            <a:chExt cx="3651990" cy="1303338"/>
          </a:xfrm>
        </p:grpSpPr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14300" y="3619500"/>
              <a:ext cx="3651990" cy="1231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just" eaLnBrk="1" hangingPunct="1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th</a:t>
              </a:r>
              <a:r>
                <a:rPr lang="vi-VN" sz="3200" b="1" dirty="0">
                  <a:solidFill>
                    <a:srgbClr val="FF0000"/>
                  </a:solidFill>
                  <a:latin typeface="Times New Roman" pitchFamily="18" charset="0"/>
                </a:rPr>
                <a:t>ươ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itchFamily="18" charset="0"/>
                </a:rPr>
                <a:t>ng</a:t>
              </a:r>
              <a:r>
                <a:rPr lang="en-US" sz="32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số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</a:rPr>
                <a:t>: 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5327295"/>
                </p:ext>
              </p:extLst>
            </p:nvPr>
          </p:nvGraphicFramePr>
          <p:xfrm>
            <a:off x="2035194" y="3714750"/>
            <a:ext cx="1562568" cy="1208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887" name="Equation" r:id="rId3" imgW="558720" imgH="431640" progId="">
                    <p:embed/>
                  </p:oleObj>
                </mc:Choice>
                <mc:Fallback>
                  <p:oleObj name="Equation" r:id="rId3" imgW="558720" imgH="431640" progId="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5194" y="3714750"/>
                          <a:ext cx="1562568" cy="12080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7033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52400" y="0"/>
            <a:ext cx="9296400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1090612"/>
            <a:ext cx="91440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Xác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0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ịnh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th</a:t>
            </a:r>
            <a:r>
              <a:rPr lang="vi-VN" sz="3000" b="1" u="sng" dirty="0">
                <a:solidFill>
                  <a:srgbClr val="0000FF"/>
                </a:solidFill>
                <a:latin typeface="Times New Roman" pitchFamily="18" charset="0"/>
              </a:rPr>
              <a:t>ư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ong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U/I </a:t>
            </a:r>
            <a:r>
              <a:rPr lang="vi-VN" sz="30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ối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2700" y="590550"/>
            <a:ext cx="7620000" cy="391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I.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Điện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trở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503" name="Rectangle 71"/>
          <p:cNvSpPr>
            <a:spLocks noChangeArrowheads="1"/>
          </p:cNvSpPr>
          <p:nvPr/>
        </p:nvSpPr>
        <p:spPr bwMode="auto">
          <a:xfrm>
            <a:off x="-7396" y="1609725"/>
            <a:ext cx="914172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dirty="0" err="1" smtClean="0">
                <a:latin typeface="Times New Roman" pitchFamily="18" charset="0"/>
              </a:rPr>
              <a:t>C2</a:t>
            </a:r>
            <a:r>
              <a:rPr lang="en-US" sz="3000" b="1" dirty="0" smtClean="0">
                <a:latin typeface="Times New Roman" pitchFamily="18" charset="0"/>
              </a:rPr>
              <a:t>. </a:t>
            </a:r>
            <a:r>
              <a:rPr lang="en-US" sz="3000" b="1" dirty="0" err="1" smtClean="0">
                <a:latin typeface="Times New Roman" pitchFamily="18" charset="0"/>
              </a:rPr>
              <a:t>Nhận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xét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giá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trị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</a:t>
            </a:r>
            <a:r>
              <a:rPr lang="vi-VN" sz="3000" b="1" dirty="0">
                <a:latin typeface="Times New Roman" pitchFamily="18" charset="0"/>
              </a:rPr>
              <a:t>ươ</a:t>
            </a:r>
            <a:r>
              <a:rPr lang="en-US" sz="3000" b="1" dirty="0" err="1">
                <a:latin typeface="Times New Roman" pitchFamily="18" charset="0"/>
              </a:rPr>
              <a:t>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</a:rPr>
              <a:t> U/I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ối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mỗi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khác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nhau</a:t>
            </a:r>
            <a:r>
              <a:rPr lang="en-US" sz="3000" b="1" dirty="0">
                <a:latin typeface="Times New Roman" pitchFamily="18" charset="0"/>
              </a:rPr>
              <a:t>?</a:t>
            </a:r>
          </a:p>
        </p:txBody>
      </p:sp>
      <p:sp>
        <p:nvSpPr>
          <p:cNvPr id="18504" name="Rectangle 72"/>
          <p:cNvSpPr>
            <a:spLocks noChangeArrowheads="1"/>
          </p:cNvSpPr>
          <p:nvPr/>
        </p:nvSpPr>
        <p:spPr bwMode="auto">
          <a:xfrm>
            <a:off x="-17062" y="2495550"/>
            <a:ext cx="9161059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Nhận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000" b="1" u="sng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algn="just" eaLnBrk="1" hangingPunct="1"/>
            <a:r>
              <a:rPr lang="en-US" sz="3000" b="1" dirty="0" smtClean="0">
                <a:latin typeface="Times New Roman" pitchFamily="18" charset="0"/>
              </a:rPr>
              <a:t>* </a:t>
            </a:r>
            <a:r>
              <a:rPr lang="en-US" sz="3000" b="1" dirty="0" err="1" smtClean="0">
                <a:latin typeface="Times New Roman" pitchFamily="18" charset="0"/>
              </a:rPr>
              <a:t>Đối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1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nhất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ịnh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</a:t>
            </a:r>
            <a:r>
              <a:rPr lang="vi-VN" sz="3000" b="1" dirty="0">
                <a:latin typeface="Times New Roman" pitchFamily="18" charset="0"/>
              </a:rPr>
              <a:t>ươ</a:t>
            </a:r>
            <a:r>
              <a:rPr lang="en-US" sz="3000" b="1" dirty="0" err="1">
                <a:latin typeface="Times New Roman" pitchFamily="18" charset="0"/>
              </a:rPr>
              <a:t>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</a:rPr>
              <a:t> U/I </a:t>
            </a:r>
            <a:r>
              <a:rPr lang="en-US" sz="3000" b="1" dirty="0" err="1">
                <a:latin typeface="Times New Roman" pitchFamily="18" charset="0"/>
              </a:rPr>
              <a:t>không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 smtClean="0">
                <a:latin typeface="Times New Roman" pitchFamily="18" charset="0"/>
              </a:rPr>
              <a:t>ổi</a:t>
            </a:r>
            <a:r>
              <a:rPr lang="en-US" sz="3000" b="1" dirty="0" smtClean="0">
                <a:latin typeface="Times New Roman" pitchFamily="18" charset="0"/>
              </a:rPr>
              <a:t>.</a:t>
            </a:r>
          </a:p>
          <a:p>
            <a:pPr algn="just" eaLnBrk="1" hangingPunct="1"/>
            <a:r>
              <a:rPr lang="en-US" sz="3000" b="1" dirty="0" smtClean="0">
                <a:latin typeface="Times New Roman" pitchFamily="18" charset="0"/>
              </a:rPr>
              <a:t>* </a:t>
            </a:r>
            <a:r>
              <a:rPr lang="en-US" sz="3000" b="1" dirty="0" err="1" smtClean="0">
                <a:latin typeface="Times New Roman" pitchFamily="18" charset="0"/>
              </a:rPr>
              <a:t>Đối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khác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nhau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</a:t>
            </a:r>
            <a:r>
              <a:rPr lang="vi-VN" sz="3000" b="1" dirty="0">
                <a:latin typeface="Times New Roman" pitchFamily="18" charset="0"/>
              </a:rPr>
              <a:t>ươ</a:t>
            </a:r>
            <a:r>
              <a:rPr lang="en-US" sz="3000" b="1" dirty="0" err="1">
                <a:latin typeface="Times New Roman" pitchFamily="18" charset="0"/>
              </a:rPr>
              <a:t>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</a:rPr>
              <a:t> U/I </a:t>
            </a:r>
            <a:r>
              <a:rPr lang="en-US" sz="3000" b="1" dirty="0" err="1">
                <a:latin typeface="Times New Roman" pitchFamily="18" charset="0"/>
              </a:rPr>
              <a:t>khác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nhau</a:t>
            </a:r>
            <a:r>
              <a:rPr lang="en-US" sz="30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246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3" grpId="0"/>
      <p:bldP spid="185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9" name="Rectangle 73"/>
          <p:cNvSpPr>
            <a:spLocks noChangeArrowheads="1"/>
          </p:cNvSpPr>
          <p:nvPr/>
        </p:nvSpPr>
        <p:spPr bwMode="auto">
          <a:xfrm>
            <a:off x="0" y="1462821"/>
            <a:ext cx="9066662" cy="54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dirty="0">
                <a:latin typeface="Times New Roman" pitchFamily="18" charset="0"/>
              </a:rPr>
              <a:t>a) </a:t>
            </a:r>
            <a:r>
              <a:rPr lang="en-US" sz="3000" b="1" dirty="0" err="1">
                <a:latin typeface="Times New Roman" pitchFamily="18" charset="0"/>
              </a:rPr>
              <a:t>Trị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</a:rPr>
              <a:t>R = U/I: </a:t>
            </a:r>
            <a:r>
              <a:rPr lang="vi-VN" sz="3000" b="1" dirty="0" smtClean="0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iện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ó.</a:t>
            </a:r>
          </a:p>
        </p:txBody>
      </p:sp>
      <p:sp>
        <p:nvSpPr>
          <p:cNvPr id="9290" name="Rectangle 74"/>
          <p:cNvSpPr>
            <a:spLocks noChangeArrowheads="1"/>
          </p:cNvSpPr>
          <p:nvPr/>
        </p:nvSpPr>
        <p:spPr bwMode="auto">
          <a:xfrm>
            <a:off x="-2655" y="2062399"/>
            <a:ext cx="8763000" cy="451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>
                <a:latin typeface="Times New Roman" pitchFamily="18" charset="0"/>
              </a:rPr>
              <a:t>b) </a:t>
            </a:r>
            <a:r>
              <a:rPr lang="en-US" sz="3000" b="1" dirty="0" err="1">
                <a:latin typeface="Times New Roman" pitchFamily="18" charset="0"/>
              </a:rPr>
              <a:t>Ký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hiệu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                </a:t>
            </a:r>
            <a:r>
              <a:rPr lang="en-US" sz="3000" b="1" dirty="0" err="1">
                <a:latin typeface="Times New Roman" pitchFamily="18" charset="0"/>
              </a:rPr>
              <a:t>hoặc</a:t>
            </a:r>
            <a:r>
              <a:rPr lang="en-US" sz="3000" b="1" dirty="0">
                <a:latin typeface="Times New Roman" pitchFamily="18" charset="0"/>
              </a:rPr>
              <a:t> </a:t>
            </a:r>
          </a:p>
        </p:txBody>
      </p:sp>
      <p:grpSp>
        <p:nvGrpSpPr>
          <p:cNvPr id="9293" name="Group 77"/>
          <p:cNvGrpSpPr>
            <a:grpSpLocks/>
          </p:cNvGrpSpPr>
          <p:nvPr/>
        </p:nvGrpSpPr>
        <p:grpSpPr bwMode="auto">
          <a:xfrm>
            <a:off x="4163135" y="2259498"/>
            <a:ext cx="1066800" cy="114300"/>
            <a:chOff x="1392" y="2544"/>
            <a:chExt cx="672" cy="96"/>
          </a:xfrm>
        </p:grpSpPr>
        <p:sp>
          <p:nvSpPr>
            <p:cNvPr id="5148" name="Line 75"/>
            <p:cNvSpPr>
              <a:spLocks noChangeShapeType="1"/>
            </p:cNvSpPr>
            <p:nvPr/>
          </p:nvSpPr>
          <p:spPr bwMode="auto">
            <a:xfrm>
              <a:off x="1392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Rectangle 76"/>
            <p:cNvSpPr>
              <a:spLocks noChangeArrowheads="1"/>
            </p:cNvSpPr>
            <p:nvPr/>
          </p:nvSpPr>
          <p:spPr bwMode="auto">
            <a:xfrm>
              <a:off x="1536" y="2544"/>
              <a:ext cx="33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9307" name="Group 91"/>
          <p:cNvGrpSpPr>
            <a:grpSpLocks/>
          </p:cNvGrpSpPr>
          <p:nvPr/>
        </p:nvGrpSpPr>
        <p:grpSpPr bwMode="auto">
          <a:xfrm>
            <a:off x="6633945" y="2259498"/>
            <a:ext cx="914400" cy="114300"/>
            <a:chOff x="672" y="3168"/>
            <a:chExt cx="2592" cy="288"/>
          </a:xfrm>
        </p:grpSpPr>
        <p:sp>
          <p:nvSpPr>
            <p:cNvPr id="5137" name="Line 80"/>
            <p:cNvSpPr>
              <a:spLocks noChangeShapeType="1"/>
            </p:cNvSpPr>
            <p:nvPr/>
          </p:nvSpPr>
          <p:spPr bwMode="auto">
            <a:xfrm flipV="1">
              <a:off x="1056" y="316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81"/>
            <p:cNvSpPr>
              <a:spLocks noChangeShapeType="1"/>
            </p:cNvSpPr>
            <p:nvPr/>
          </p:nvSpPr>
          <p:spPr bwMode="auto">
            <a:xfrm flipV="1">
              <a:off x="1344" y="3168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82"/>
            <p:cNvSpPr>
              <a:spLocks noChangeShapeType="1"/>
            </p:cNvSpPr>
            <p:nvPr/>
          </p:nvSpPr>
          <p:spPr bwMode="auto">
            <a:xfrm flipV="1">
              <a:off x="1776" y="3168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83"/>
            <p:cNvSpPr>
              <a:spLocks noChangeShapeType="1"/>
            </p:cNvSpPr>
            <p:nvPr/>
          </p:nvSpPr>
          <p:spPr bwMode="auto">
            <a:xfrm flipV="1">
              <a:off x="2208" y="3168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84"/>
            <p:cNvSpPr>
              <a:spLocks noChangeShapeType="1"/>
            </p:cNvSpPr>
            <p:nvPr/>
          </p:nvSpPr>
          <p:spPr bwMode="auto">
            <a:xfrm flipV="1">
              <a:off x="2640" y="3312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85"/>
            <p:cNvSpPr>
              <a:spLocks noChangeShapeType="1"/>
            </p:cNvSpPr>
            <p:nvPr/>
          </p:nvSpPr>
          <p:spPr bwMode="auto">
            <a:xfrm>
              <a:off x="1200" y="3168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86"/>
            <p:cNvSpPr>
              <a:spLocks noChangeShapeType="1"/>
            </p:cNvSpPr>
            <p:nvPr/>
          </p:nvSpPr>
          <p:spPr bwMode="auto">
            <a:xfrm>
              <a:off x="2496" y="3168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87"/>
            <p:cNvSpPr>
              <a:spLocks noChangeShapeType="1"/>
            </p:cNvSpPr>
            <p:nvPr/>
          </p:nvSpPr>
          <p:spPr bwMode="auto">
            <a:xfrm>
              <a:off x="2064" y="3168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Line 88"/>
            <p:cNvSpPr>
              <a:spLocks noChangeShapeType="1"/>
            </p:cNvSpPr>
            <p:nvPr/>
          </p:nvSpPr>
          <p:spPr bwMode="auto">
            <a:xfrm>
              <a:off x="1632" y="3168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89"/>
            <p:cNvSpPr>
              <a:spLocks noChangeShapeType="1"/>
            </p:cNvSpPr>
            <p:nvPr/>
          </p:nvSpPr>
          <p:spPr bwMode="auto">
            <a:xfrm>
              <a:off x="672" y="331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90"/>
            <p:cNvSpPr>
              <a:spLocks noChangeShapeType="1"/>
            </p:cNvSpPr>
            <p:nvPr/>
          </p:nvSpPr>
          <p:spPr bwMode="auto">
            <a:xfrm>
              <a:off x="2832" y="331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8" name="Rectangle 92"/>
          <p:cNvSpPr>
            <a:spLocks noChangeArrowheads="1"/>
          </p:cNvSpPr>
          <p:nvPr/>
        </p:nvSpPr>
        <p:spPr bwMode="auto">
          <a:xfrm>
            <a:off x="-2" y="2495551"/>
            <a:ext cx="723900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>
                <a:latin typeface="Times New Roman" pitchFamily="18" charset="0"/>
              </a:rPr>
              <a:t>c) Đ</a:t>
            </a:r>
            <a:r>
              <a:rPr lang="vi-VN" sz="3000" b="1" dirty="0">
                <a:latin typeface="Times New Roman" pitchFamily="18" charset="0"/>
              </a:rPr>
              <a:t>ơ</a:t>
            </a:r>
            <a:r>
              <a:rPr lang="en-US" sz="3000" b="1" dirty="0">
                <a:latin typeface="Times New Roman" pitchFamily="18" charset="0"/>
              </a:rPr>
              <a:t>n </a:t>
            </a:r>
            <a:r>
              <a:rPr lang="en-US" sz="3000" b="1" dirty="0" err="1">
                <a:latin typeface="Times New Roman" pitchFamily="18" charset="0"/>
              </a:rPr>
              <a:t>vị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: </a:t>
            </a:r>
            <a:r>
              <a:rPr lang="el-GR" sz="3000" b="1" dirty="0">
                <a:latin typeface="Times New Roman" pitchFamily="18" charset="0"/>
              </a:rPr>
              <a:t>Ω</a:t>
            </a:r>
            <a:r>
              <a:rPr lang="en-US" sz="3000" b="1" dirty="0">
                <a:latin typeface="Times New Roman" pitchFamily="18" charset="0"/>
              </a:rPr>
              <a:t> (</a:t>
            </a:r>
            <a:r>
              <a:rPr lang="en-US" sz="3000" b="1" dirty="0" err="1">
                <a:latin typeface="Times New Roman" pitchFamily="18" charset="0"/>
              </a:rPr>
              <a:t>ôm</a:t>
            </a:r>
            <a:r>
              <a:rPr lang="en-US" sz="3000" b="1" dirty="0">
                <a:latin typeface="Times New Roman" pitchFamily="18" charset="0"/>
              </a:rPr>
              <a:t>)  </a:t>
            </a:r>
          </a:p>
        </p:txBody>
      </p:sp>
      <p:sp>
        <p:nvSpPr>
          <p:cNvPr id="9311" name="Rectangle 95"/>
          <p:cNvSpPr>
            <a:spLocks noChangeArrowheads="1"/>
          </p:cNvSpPr>
          <p:nvPr/>
        </p:nvSpPr>
        <p:spPr bwMode="auto">
          <a:xfrm>
            <a:off x="1" y="2952750"/>
            <a:ext cx="916105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dirty="0" err="1">
                <a:latin typeface="Times New Roman" pitchFamily="18" charset="0"/>
              </a:rPr>
              <a:t>Ngoài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ra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còn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dùng</a:t>
            </a:r>
            <a:r>
              <a:rPr lang="en-US" sz="3000" b="1" dirty="0">
                <a:latin typeface="Times New Roman" pitchFamily="18" charset="0"/>
              </a:rPr>
              <a:t>: </a:t>
            </a:r>
            <a:r>
              <a:rPr lang="en-US" sz="3000" b="1" dirty="0" err="1">
                <a:latin typeface="Times New Roman" pitchFamily="18" charset="0"/>
              </a:rPr>
              <a:t>kilôôm</a:t>
            </a:r>
            <a:r>
              <a:rPr lang="en-US" sz="3000" b="1" dirty="0">
                <a:latin typeface="Times New Roman" pitchFamily="18" charset="0"/>
              </a:rPr>
              <a:t> (k</a:t>
            </a:r>
            <a:r>
              <a:rPr lang="el-GR" sz="3000" b="1" dirty="0">
                <a:latin typeface="Times New Roman" pitchFamily="18" charset="0"/>
              </a:rPr>
              <a:t>Ω</a:t>
            </a:r>
            <a:r>
              <a:rPr lang="en-US" sz="3000" b="1" dirty="0">
                <a:latin typeface="Times New Roman" pitchFamily="18" charset="0"/>
              </a:rPr>
              <a:t>); </a:t>
            </a:r>
            <a:r>
              <a:rPr lang="en-US" sz="3000" b="1" dirty="0" err="1">
                <a:latin typeface="Times New Roman" pitchFamily="18" charset="0"/>
              </a:rPr>
              <a:t>mêgaôm</a:t>
            </a:r>
            <a:r>
              <a:rPr lang="en-US" sz="3000" b="1" dirty="0">
                <a:latin typeface="Times New Roman" pitchFamily="18" charset="0"/>
              </a:rPr>
              <a:t> (M</a:t>
            </a:r>
            <a:r>
              <a:rPr lang="el-GR" sz="3000" b="1" dirty="0">
                <a:latin typeface="Times New Roman" pitchFamily="18" charset="0"/>
              </a:rPr>
              <a:t>Ω</a:t>
            </a:r>
            <a:r>
              <a:rPr lang="en-US" sz="3000" b="1" dirty="0">
                <a:latin typeface="Times New Roman" pitchFamily="18" charset="0"/>
              </a:rPr>
              <a:t>)  </a:t>
            </a:r>
          </a:p>
        </p:txBody>
      </p:sp>
      <p:sp>
        <p:nvSpPr>
          <p:cNvPr id="9313" name="Rectangle 97"/>
          <p:cNvSpPr>
            <a:spLocks noChangeArrowheads="1"/>
          </p:cNvSpPr>
          <p:nvPr/>
        </p:nvSpPr>
        <p:spPr bwMode="auto">
          <a:xfrm>
            <a:off x="-2" y="3867150"/>
            <a:ext cx="9144002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dirty="0">
                <a:latin typeface="Times New Roman" pitchFamily="18" charset="0"/>
              </a:rPr>
              <a:t>d) Ý </a:t>
            </a:r>
            <a:r>
              <a:rPr lang="en-US" sz="3000" b="1" dirty="0" err="1">
                <a:latin typeface="Times New Roman" pitchFamily="18" charset="0"/>
              </a:rPr>
              <a:t>nghĩa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: </a:t>
            </a:r>
            <a:r>
              <a:rPr lang="en-US" sz="3000" b="1" dirty="0" err="1">
                <a:latin typeface="Times New Roman" pitchFamily="18" charset="0"/>
              </a:rPr>
              <a:t>Điện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biểu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thị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mức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ộ </a:t>
            </a:r>
            <a:r>
              <a:rPr lang="en-US" sz="3000" b="1" dirty="0" err="1">
                <a:latin typeface="Times New Roman" pitchFamily="18" charset="0"/>
              </a:rPr>
              <a:t>cản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dòng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ít</a:t>
            </a:r>
            <a:r>
              <a:rPr lang="en-US" sz="3000" b="1" dirty="0">
                <a:latin typeface="Times New Roman" pitchFamily="18" charset="0"/>
              </a:rPr>
              <a:t> hay </a:t>
            </a:r>
            <a:r>
              <a:rPr lang="en-US" sz="3000" b="1" dirty="0" err="1">
                <a:latin typeface="Times New Roman" pitchFamily="18" charset="0"/>
              </a:rPr>
              <a:t>nhiều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.  </a:t>
            </a:r>
          </a:p>
        </p:txBody>
      </p:sp>
      <p:sp>
        <p:nvSpPr>
          <p:cNvPr id="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27296" y="0"/>
            <a:ext cx="9171295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0" y="438151"/>
            <a:ext cx="7620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I.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Điện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trở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dây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dẫn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9" name="Rectangle 72"/>
          <p:cNvSpPr>
            <a:spLocks noChangeArrowheads="1"/>
          </p:cNvSpPr>
          <p:nvPr/>
        </p:nvSpPr>
        <p:spPr bwMode="auto">
          <a:xfrm>
            <a:off x="0" y="917508"/>
            <a:ext cx="9161059" cy="511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2.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Điện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trở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3333750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</a:rPr>
              <a:t>1 k</a:t>
            </a:r>
            <a:r>
              <a:rPr lang="el-GR" sz="2400" b="1" dirty="0" smtClean="0">
                <a:latin typeface="Times New Roman" pitchFamily="18" charset="0"/>
              </a:rPr>
              <a:t>Ω</a:t>
            </a:r>
            <a:r>
              <a:rPr lang="en-US" sz="2400" b="1" dirty="0" smtClean="0">
                <a:latin typeface="Times New Roman" pitchFamily="18" charset="0"/>
              </a:rPr>
              <a:t>= 1000</a:t>
            </a:r>
            <a:r>
              <a:rPr lang="el-GR" sz="2400" b="1" dirty="0" smtClean="0">
                <a:latin typeface="Times New Roman" pitchFamily="18" charset="0"/>
              </a:rPr>
              <a:t> Ω</a:t>
            </a:r>
            <a:r>
              <a:rPr lang="en-US" sz="2400" b="1" dirty="0" smtClean="0">
                <a:latin typeface="Times New Roman" pitchFamily="18" charset="0"/>
              </a:rPr>
              <a:t>, 1 M</a:t>
            </a:r>
            <a:r>
              <a:rPr lang="el-GR" sz="2400" b="1" dirty="0" smtClean="0">
                <a:latin typeface="Times New Roman" pitchFamily="18" charset="0"/>
              </a:rPr>
              <a:t>Ω</a:t>
            </a:r>
            <a:r>
              <a:rPr lang="en-US" sz="2400" b="1" dirty="0" smtClean="0">
                <a:latin typeface="Times New Roman" pitchFamily="18" charset="0"/>
              </a:rPr>
              <a:t>=1000 k</a:t>
            </a:r>
            <a:r>
              <a:rPr lang="el-GR" sz="2400" b="1" dirty="0" smtClean="0">
                <a:latin typeface="Times New Roman" pitchFamily="18" charset="0"/>
              </a:rPr>
              <a:t>Ω</a:t>
            </a:r>
            <a:endParaRPr lang="en-US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4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9" grpId="0"/>
      <p:bldP spid="9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3790950"/>
            <a:ext cx="91440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dirty="0">
                <a:latin typeface="Times New Roman" pitchFamily="18" charset="0"/>
              </a:rPr>
              <a:t>C</a:t>
            </a:r>
            <a:r>
              <a:rPr lang="vi-VN" sz="3000" b="1" dirty="0">
                <a:latin typeface="Times New Roman" pitchFamily="18" charset="0"/>
              </a:rPr>
              <a:t>ư</a:t>
            </a:r>
            <a:r>
              <a:rPr lang="en-US" sz="3000" b="1" dirty="0" err="1">
                <a:latin typeface="Times New Roman" pitchFamily="18" charset="0"/>
              </a:rPr>
              <a:t>ờng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ộ </a:t>
            </a:r>
            <a:r>
              <a:rPr lang="en-US" sz="3000" b="1" dirty="0" err="1">
                <a:latin typeface="Times New Roman" pitchFamily="18" charset="0"/>
              </a:rPr>
              <a:t>dòng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chạy</a:t>
            </a:r>
            <a:r>
              <a:rPr lang="en-US" sz="3000" b="1" dirty="0">
                <a:latin typeface="Times New Roman" pitchFamily="18" charset="0"/>
              </a:rPr>
              <a:t> qua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tỷ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lệ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thuận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hiệu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ặt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ầu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tỷ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lệ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nghịch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với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0" y="931459"/>
            <a:ext cx="5486400" cy="382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Hệ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0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ịnh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luật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10271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723058"/>
              </p:ext>
            </p:extLst>
          </p:nvPr>
        </p:nvGraphicFramePr>
        <p:xfrm>
          <a:off x="4419600" y="522879"/>
          <a:ext cx="164726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6" name="Equation" r:id="rId3" imgW="444240" imgH="431640" progId="">
                  <p:embed/>
                </p:oleObj>
              </mc:Choice>
              <mc:Fallback>
                <p:oleObj name="Equation" r:id="rId3" imgW="444240" imgH="431640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22879"/>
                        <a:ext cx="1647265" cy="1200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0" y="1428750"/>
            <a:ext cx="9144000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ó :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/>
            </a:r>
            <a:b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3000" b="1" dirty="0" smtClean="0">
                <a:latin typeface="Times New Roman" pitchFamily="18" charset="0"/>
              </a:rPr>
              <a:t>U: </a:t>
            </a:r>
            <a:r>
              <a:rPr lang="en-US" sz="3000" b="1" dirty="0" err="1">
                <a:latin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hiệu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o </a:t>
            </a:r>
            <a:r>
              <a:rPr lang="en-US" sz="3000" b="1" dirty="0" err="1">
                <a:latin typeface="Times New Roman" pitchFamily="18" charset="0"/>
              </a:rPr>
              <a:t>bằng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vôn</a:t>
            </a:r>
            <a:r>
              <a:rPr lang="en-US" sz="3000" b="1" dirty="0">
                <a:latin typeface="Times New Roman" pitchFamily="18" charset="0"/>
              </a:rPr>
              <a:t> (V)</a:t>
            </a:r>
            <a:br>
              <a:rPr lang="en-US" sz="3000" b="1" dirty="0">
                <a:latin typeface="Times New Roman" pitchFamily="18" charset="0"/>
              </a:rPr>
            </a:br>
            <a:r>
              <a:rPr lang="en-US" sz="3000" b="1" dirty="0" smtClean="0">
                <a:latin typeface="Times New Roman" pitchFamily="18" charset="0"/>
              </a:rPr>
              <a:t>I: </a:t>
            </a:r>
            <a:r>
              <a:rPr lang="en-US" sz="3000" b="1" dirty="0" err="1">
                <a:latin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</a:rPr>
              <a:t> c</a:t>
            </a:r>
            <a:r>
              <a:rPr lang="vi-VN" sz="3000" b="1" dirty="0">
                <a:latin typeface="Times New Roman" pitchFamily="18" charset="0"/>
              </a:rPr>
              <a:t>ư</a:t>
            </a:r>
            <a:r>
              <a:rPr lang="en-US" sz="3000" b="1" dirty="0" err="1">
                <a:latin typeface="Times New Roman" pitchFamily="18" charset="0"/>
              </a:rPr>
              <a:t>ờng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ộ </a:t>
            </a:r>
            <a:r>
              <a:rPr lang="en-US" sz="3000" b="1" dirty="0" err="1">
                <a:latin typeface="Times New Roman" pitchFamily="18" charset="0"/>
              </a:rPr>
              <a:t>dòng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o </a:t>
            </a:r>
            <a:r>
              <a:rPr lang="en-US" sz="3000" b="1" dirty="0" err="1">
                <a:latin typeface="Times New Roman" pitchFamily="18" charset="0"/>
              </a:rPr>
              <a:t>bằng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ampe</a:t>
            </a:r>
            <a:r>
              <a:rPr lang="en-US" sz="3000" b="1" dirty="0" smtClean="0">
                <a:latin typeface="Times New Roman" pitchFamily="18" charset="0"/>
              </a:rPr>
              <a:t> (A</a:t>
            </a:r>
            <a:r>
              <a:rPr lang="en-US" sz="3000" b="1" dirty="0">
                <a:latin typeface="Times New Roman" pitchFamily="18" charset="0"/>
              </a:rPr>
              <a:t>)</a:t>
            </a:r>
            <a:br>
              <a:rPr lang="en-US" sz="3000" b="1" dirty="0">
                <a:latin typeface="Times New Roman" pitchFamily="18" charset="0"/>
              </a:rPr>
            </a:br>
            <a:r>
              <a:rPr lang="en-US" sz="3000" b="1" dirty="0" smtClean="0">
                <a:latin typeface="Times New Roman" pitchFamily="18" charset="0"/>
              </a:rPr>
              <a:t>R: </a:t>
            </a:r>
            <a:r>
              <a:rPr lang="en-US" sz="3000" b="1" dirty="0" err="1">
                <a:latin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o </a:t>
            </a:r>
            <a:r>
              <a:rPr lang="en-US" sz="3000" b="1" dirty="0" err="1">
                <a:latin typeface="Times New Roman" pitchFamily="18" charset="0"/>
              </a:rPr>
              <a:t>bằng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ôm</a:t>
            </a:r>
            <a:r>
              <a:rPr lang="en-US" sz="3000" b="1" dirty="0" smtClean="0">
                <a:latin typeface="Times New Roman" pitchFamily="18" charset="0"/>
              </a:rPr>
              <a:t> (</a:t>
            </a:r>
            <a:r>
              <a:rPr lang="el-GR" sz="3000" b="1" dirty="0" smtClean="0">
                <a:latin typeface="Times New Roman"/>
                <a:cs typeface="Times New Roman"/>
              </a:rPr>
              <a:t>Ω</a:t>
            </a:r>
            <a:r>
              <a:rPr lang="en-US" sz="3000" b="1" dirty="0" smtClean="0">
                <a:latin typeface="Times New Roman" pitchFamily="18" charset="0"/>
              </a:rPr>
              <a:t>)</a:t>
            </a:r>
            <a:endParaRPr lang="en-US" sz="3000" b="1" dirty="0">
              <a:latin typeface="Times New Roman" pitchFamily="18" charset="0"/>
            </a:endParaRP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0" y="3302000"/>
            <a:ext cx="7755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2.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000" b="1" u="sng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ịnh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</a:rPr>
              <a:t>luật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27296" y="0"/>
            <a:ext cx="9171295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0" y="4572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II.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Định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luật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Ôm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7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69" grpId="0"/>
      <p:bldP spid="102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3837" y="666750"/>
            <a:ext cx="7772400" cy="442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III.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Vân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dụng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3837" y="1426335"/>
            <a:ext cx="9144000" cy="130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/>
            <a:r>
              <a:rPr lang="en-US" sz="3000" b="1" dirty="0" err="1" smtClean="0">
                <a:latin typeface="Times New Roman" pitchFamily="18" charset="0"/>
              </a:rPr>
              <a:t>C3</a:t>
            </a:r>
            <a:r>
              <a:rPr lang="en-US" sz="3000" b="1" dirty="0" smtClean="0">
                <a:latin typeface="Times New Roman" pitchFamily="18" charset="0"/>
              </a:rPr>
              <a:t>: </a:t>
            </a:r>
            <a:r>
              <a:rPr lang="en-US" sz="3000" b="1" dirty="0" err="1">
                <a:latin typeface="Times New Roman" pitchFamily="18" charset="0"/>
              </a:rPr>
              <a:t>Một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bóng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èn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lúc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thắp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sáng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12</a:t>
            </a:r>
            <a:r>
              <a:rPr lang="el-GR" sz="3000" b="1" dirty="0">
                <a:latin typeface="Times New Roman"/>
                <a:cs typeface="Times New Roman"/>
              </a:rPr>
              <a:t>Ω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</a:rPr>
              <a:t> c</a:t>
            </a:r>
            <a:r>
              <a:rPr lang="vi-VN" sz="3000" b="1" dirty="0">
                <a:latin typeface="Times New Roman" pitchFamily="18" charset="0"/>
              </a:rPr>
              <a:t>ư</a:t>
            </a:r>
            <a:r>
              <a:rPr lang="en-US" sz="3000" b="1" dirty="0" err="1">
                <a:latin typeface="Times New Roman" pitchFamily="18" charset="0"/>
              </a:rPr>
              <a:t>ờng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ộ </a:t>
            </a:r>
            <a:r>
              <a:rPr lang="en-US" sz="3000" b="1" dirty="0" err="1">
                <a:latin typeface="Times New Roman" pitchFamily="18" charset="0"/>
              </a:rPr>
              <a:t>dòng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chạy</a:t>
            </a:r>
            <a:r>
              <a:rPr lang="en-US" sz="3000" b="1" dirty="0">
                <a:latin typeface="Times New Roman" pitchFamily="18" charset="0"/>
              </a:rPr>
              <a:t> qua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tóc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bóng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èn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0,5A</a:t>
            </a:r>
            <a:r>
              <a:rPr lang="en-US" sz="3000" b="1" dirty="0">
                <a:latin typeface="Times New Roman" pitchFamily="18" charset="0"/>
              </a:rPr>
              <a:t>. </a:t>
            </a:r>
            <a:r>
              <a:rPr lang="en-US" sz="3000" b="1" dirty="0" err="1">
                <a:latin typeface="Times New Roman" pitchFamily="18" charset="0"/>
              </a:rPr>
              <a:t>Tính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HĐT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giữa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ầu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tóc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bóng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èn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khi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ó. </a:t>
            </a:r>
          </a:p>
        </p:txBody>
      </p:sp>
      <p:sp>
        <p:nvSpPr>
          <p:cNvPr id="7179" name="Rectangle 9"/>
          <p:cNvSpPr>
            <a:spLocks noChangeArrowheads="1"/>
          </p:cNvSpPr>
          <p:nvPr/>
        </p:nvSpPr>
        <p:spPr bwMode="auto">
          <a:xfrm>
            <a:off x="1137" y="2876550"/>
            <a:ext cx="2132463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Tóm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tắt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000" b="1" dirty="0">
                <a:solidFill>
                  <a:srgbClr val="FF0066"/>
                </a:solidFill>
                <a:latin typeface="Times New Roman" pitchFamily="18" charset="0"/>
              </a:rPr>
              <a:t/>
            </a:r>
            <a:br>
              <a:rPr lang="en-US" sz="3000" b="1" dirty="0">
                <a:solidFill>
                  <a:srgbClr val="FF0066"/>
                </a:solidFill>
                <a:latin typeface="Times New Roman" pitchFamily="18" charset="0"/>
              </a:rPr>
            </a:br>
            <a:r>
              <a:rPr lang="en-US" sz="3000" b="1" dirty="0" smtClean="0">
                <a:latin typeface="Times New Roman" pitchFamily="18" charset="0"/>
              </a:rPr>
              <a:t>R = 12</a:t>
            </a:r>
            <a:r>
              <a:rPr lang="el-GR" sz="3000" b="1" dirty="0" smtClean="0">
                <a:latin typeface="Times New Roman"/>
                <a:cs typeface="Times New Roman"/>
              </a:rPr>
              <a:t>Ω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>
                <a:latin typeface="Times New Roman" pitchFamily="18" charset="0"/>
              </a:rPr>
              <a:t/>
            </a:r>
            <a:br>
              <a:rPr lang="en-US" sz="3000" b="1" dirty="0">
                <a:latin typeface="Times New Roman" pitchFamily="18" charset="0"/>
              </a:rPr>
            </a:br>
            <a:r>
              <a:rPr lang="en-US" sz="3000" b="1" dirty="0" smtClean="0">
                <a:latin typeface="Times New Roman" pitchFamily="18" charset="0"/>
              </a:rPr>
              <a:t>I = </a:t>
            </a:r>
            <a:r>
              <a:rPr lang="en-US" sz="3000" b="1" dirty="0" err="1" smtClean="0">
                <a:latin typeface="Times New Roman" pitchFamily="18" charset="0"/>
              </a:rPr>
              <a:t>0,5A</a:t>
            </a:r>
            <a:r>
              <a:rPr lang="en-US" sz="3000" b="1" dirty="0">
                <a:latin typeface="Times New Roman" pitchFamily="18" charset="0"/>
              </a:rPr>
              <a:t/>
            </a:r>
            <a:br>
              <a:rPr lang="en-US" sz="3000" b="1" dirty="0">
                <a:latin typeface="Times New Roman" pitchFamily="18" charset="0"/>
              </a:rPr>
            </a:br>
            <a:r>
              <a:rPr lang="en-US" sz="3000" b="1" dirty="0" smtClean="0">
                <a:latin typeface="Times New Roman" pitchFamily="18" charset="0"/>
              </a:rPr>
              <a:t>U = ?</a:t>
            </a:r>
            <a:endParaRPr lang="en-US" sz="3000" b="1" dirty="0">
              <a:latin typeface="Times New Roman" pitchFamily="18" charset="0"/>
            </a:endParaRP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4786382" y="2729838"/>
            <a:ext cx="1066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752600" y="3867150"/>
            <a:ext cx="73914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 err="1">
                <a:latin typeface="Times New Roman" pitchFamily="18" charset="0"/>
              </a:rPr>
              <a:t>Nên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</a:rPr>
              <a:t>U = 12.0,5 = 6V.   </a:t>
            </a:r>
            <a:r>
              <a:rPr lang="en-US" sz="3000" b="1" dirty="0" err="1" smtClean="0">
                <a:latin typeface="Times New Roman" pitchFamily="18" charset="0"/>
              </a:rPr>
              <a:t>Vậy</a:t>
            </a:r>
            <a:r>
              <a:rPr lang="en-US" sz="3000" b="1" dirty="0" smtClean="0">
                <a:latin typeface="Times New Roman" pitchFamily="18" charset="0"/>
              </a:rPr>
              <a:t> HĐT </a:t>
            </a:r>
            <a:r>
              <a:rPr lang="en-US" sz="3000" b="1" dirty="0" err="1" smtClean="0">
                <a:latin typeface="Times New Roman" pitchFamily="18" charset="0"/>
              </a:rPr>
              <a:t>giữa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hai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đầu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dây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tóc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bóng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đèn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là</a:t>
            </a:r>
            <a:r>
              <a:rPr lang="en-US" sz="3000" b="1" dirty="0" smtClean="0">
                <a:latin typeface="Times New Roman" pitchFamily="18" charset="0"/>
              </a:rPr>
              <a:t> 6V.</a:t>
            </a:r>
            <a:endParaRPr lang="en-US" sz="3000" b="1" dirty="0">
              <a:latin typeface="Times New Roman" pitchFamily="18" charset="0"/>
            </a:endParaRPr>
          </a:p>
        </p:txBody>
      </p:sp>
      <p:sp>
        <p:nvSpPr>
          <p:cNvPr id="1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27296" y="0"/>
            <a:ext cx="9171295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16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15586"/>
              </p:ext>
            </p:extLst>
          </p:nvPr>
        </p:nvGraphicFramePr>
        <p:xfrm>
          <a:off x="3733800" y="437936"/>
          <a:ext cx="133350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98" name="Equation" r:id="rId3" imgW="444240" imgH="431640" progId="">
                  <p:embed/>
                </p:oleObj>
              </mc:Choice>
              <mc:Fallback>
                <p:oleObj name="Equation" r:id="rId3" imgW="444240" imgH="431640" progId="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7936"/>
                        <a:ext cx="1333500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438400" y="3028950"/>
            <a:ext cx="2809826" cy="833437"/>
            <a:chOff x="2628900" y="4715531"/>
            <a:chExt cx="2016296" cy="1111249"/>
          </a:xfrm>
        </p:grpSpPr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>
              <a:off x="2628900" y="5029200"/>
              <a:ext cx="15621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eaLnBrk="1" hangingPunct="1"/>
              <a:r>
                <a:rPr lang="en-US" sz="3000" b="1" dirty="0">
                  <a:latin typeface="Times New Roman" pitchFamily="18" charset="0"/>
                </a:rPr>
                <a:t>Ta </a:t>
              </a:r>
              <a:r>
                <a:rPr lang="en-US" sz="3000" b="1" dirty="0" err="1" smtClean="0">
                  <a:latin typeface="Times New Roman" pitchFamily="18" charset="0"/>
                </a:rPr>
                <a:t>có</a:t>
              </a:r>
              <a:r>
                <a:rPr lang="en-US" sz="3000" b="1" dirty="0" smtClean="0">
                  <a:latin typeface="Times New Roman" pitchFamily="18" charset="0"/>
                </a:rPr>
                <a:t>:</a:t>
              </a:r>
              <a:endParaRPr lang="en-US" sz="3000" b="1" dirty="0">
                <a:latin typeface="Times New Roman" pitchFamily="18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3273749"/>
                </p:ext>
              </p:extLst>
            </p:nvPr>
          </p:nvGraphicFramePr>
          <p:xfrm>
            <a:off x="3503783" y="4715531"/>
            <a:ext cx="1141413" cy="1111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99" name="Equation" r:id="rId5" imgW="444240" imgH="431640" progId="">
                    <p:embed/>
                  </p:oleObj>
                </mc:Choice>
                <mc:Fallback>
                  <p:oleObj name="Equation" r:id="rId5" imgW="444240" imgH="431640" progId="">
                    <p:embed/>
                    <p:pic>
                      <p:nvPicPr>
                        <p:cNvPr id="0" name="Picture 1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3783" y="4715531"/>
                          <a:ext cx="1141413" cy="11112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5562600" y="3105150"/>
            <a:ext cx="3352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 err="1" smtClean="0">
                <a:latin typeface="Times New Roman" pitchFamily="18" charset="0"/>
              </a:rPr>
              <a:t>Suy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ra</a:t>
            </a:r>
            <a:r>
              <a:rPr lang="en-US" sz="3000" b="1" dirty="0" smtClean="0">
                <a:latin typeface="Times New Roman" pitchFamily="18" charset="0"/>
              </a:rPr>
              <a:t>: U = </a:t>
            </a:r>
            <a:r>
              <a:rPr lang="en-US" sz="3000" b="1" dirty="0" err="1" smtClean="0">
                <a:latin typeface="Times New Roman" pitchFamily="18" charset="0"/>
              </a:rPr>
              <a:t>I.R</a:t>
            </a:r>
            <a:r>
              <a:rPr lang="en-US" sz="3000" b="1" dirty="0" smtClean="0">
                <a:latin typeface="Times New Roman" pitchFamily="18" charset="0"/>
              </a:rPr>
              <a:t>   </a:t>
            </a:r>
            <a:endParaRPr lang="en-US" sz="3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56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7179" grpId="0"/>
      <p:bldP spid="15372" grpId="0"/>
      <p:bldP spid="15374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27296" y="0"/>
            <a:ext cx="9171295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LUẬT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ÔM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20471" y="1304925"/>
            <a:ext cx="9123529" cy="1436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/>
            <a:r>
              <a:rPr lang="en-US" sz="3000" b="1" dirty="0" err="1" smtClean="0">
                <a:latin typeface="Times New Roman" pitchFamily="18" charset="0"/>
              </a:rPr>
              <a:t>C4</a:t>
            </a:r>
            <a:r>
              <a:rPr lang="en-US" sz="3000" b="1" dirty="0" smtClean="0">
                <a:latin typeface="Times New Roman" pitchFamily="18" charset="0"/>
              </a:rPr>
              <a:t>: </a:t>
            </a:r>
            <a:r>
              <a:rPr lang="en-US" sz="3000" b="1" dirty="0" err="1">
                <a:latin typeface="Times New Roman" pitchFamily="18" charset="0"/>
              </a:rPr>
              <a:t>Đặt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cùng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một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HĐT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</a:rPr>
              <a:t>vào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hai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ầu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các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trở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R</a:t>
            </a:r>
            <a:r>
              <a:rPr lang="en-US" sz="3000" b="1" baseline="-25000" dirty="0" err="1">
                <a:latin typeface="Times New Roman" pitchFamily="18" charset="0"/>
              </a:rPr>
              <a:t>1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R</a:t>
            </a:r>
            <a:r>
              <a:rPr lang="en-US" sz="3000" b="1" baseline="-25000" dirty="0" err="1">
                <a:latin typeface="Times New Roman" pitchFamily="18" charset="0"/>
              </a:rPr>
              <a:t>2</a:t>
            </a:r>
            <a:r>
              <a:rPr lang="en-US" sz="3000" b="1" dirty="0">
                <a:latin typeface="Times New Roman" pitchFamily="18" charset="0"/>
              </a:rPr>
              <a:t>=</a:t>
            </a:r>
            <a:r>
              <a:rPr lang="en-US" sz="3000" b="1" dirty="0" err="1">
                <a:latin typeface="Times New Roman" pitchFamily="18" charset="0"/>
              </a:rPr>
              <a:t>3R</a:t>
            </a:r>
            <a:r>
              <a:rPr lang="en-US" sz="3000" b="1" baseline="-25000" dirty="0" err="1">
                <a:latin typeface="Times New Roman" pitchFamily="18" charset="0"/>
              </a:rPr>
              <a:t>1</a:t>
            </a:r>
            <a:r>
              <a:rPr lang="en-US" sz="3000" b="1" dirty="0">
                <a:latin typeface="Times New Roman" pitchFamily="18" charset="0"/>
              </a:rPr>
              <a:t>. </a:t>
            </a:r>
            <a:r>
              <a:rPr lang="en-US" sz="3000" b="1" dirty="0" err="1">
                <a:latin typeface="Times New Roman" pitchFamily="18" charset="0"/>
              </a:rPr>
              <a:t>Dòng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 err="1">
                <a:latin typeface="Times New Roman" pitchFamily="18" charset="0"/>
              </a:rPr>
              <a:t>iện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chạy</a:t>
            </a:r>
            <a:r>
              <a:rPr lang="en-US" sz="3000" b="1" dirty="0">
                <a:latin typeface="Times New Roman" pitchFamily="18" charset="0"/>
              </a:rPr>
              <a:t> qua </a:t>
            </a:r>
            <a:r>
              <a:rPr lang="en-US" sz="3000" b="1" dirty="0" err="1">
                <a:latin typeface="Times New Roman" pitchFamily="18" charset="0"/>
              </a:rPr>
              <a:t>dây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dẫn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</a:rPr>
              <a:t> c</a:t>
            </a:r>
            <a:r>
              <a:rPr lang="vi-VN" sz="3000" b="1" dirty="0">
                <a:latin typeface="Times New Roman" pitchFamily="18" charset="0"/>
              </a:rPr>
              <a:t>ư</a:t>
            </a:r>
            <a:r>
              <a:rPr lang="en-US" sz="3000" b="1" dirty="0" err="1">
                <a:latin typeface="Times New Roman" pitchFamily="18" charset="0"/>
              </a:rPr>
              <a:t>ờng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vi-VN" sz="3000" b="1" dirty="0">
                <a:latin typeface="Times New Roman" pitchFamily="18" charset="0"/>
              </a:rPr>
              <a:t>đ</a:t>
            </a:r>
            <a:r>
              <a:rPr lang="en-US" sz="3000" b="1" dirty="0">
                <a:latin typeface="Times New Roman" pitchFamily="18" charset="0"/>
              </a:rPr>
              <a:t>ộ </a:t>
            </a:r>
            <a:r>
              <a:rPr lang="en-US" sz="3000" b="1" dirty="0" err="1">
                <a:latin typeface="Times New Roman" pitchFamily="18" charset="0"/>
              </a:rPr>
              <a:t>lớn</a:t>
            </a:r>
            <a:r>
              <a:rPr lang="en-US" sz="3000" b="1" dirty="0">
                <a:latin typeface="Times New Roman" pitchFamily="18" charset="0"/>
              </a:rPr>
              <a:t> h</a:t>
            </a:r>
            <a:r>
              <a:rPr lang="vi-VN" sz="3000" b="1" dirty="0">
                <a:latin typeface="Times New Roman" pitchFamily="18" charset="0"/>
              </a:rPr>
              <a:t>ơ</a:t>
            </a:r>
            <a:r>
              <a:rPr lang="en-US" sz="3000" b="1" dirty="0">
                <a:latin typeface="Times New Roman" pitchFamily="18" charset="0"/>
              </a:rPr>
              <a:t>n </a:t>
            </a:r>
            <a:r>
              <a:rPr lang="en-US" sz="3000" b="1" dirty="0" err="1">
                <a:latin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lớn</a:t>
            </a:r>
            <a:r>
              <a:rPr lang="en-US" sz="3000" b="1" dirty="0">
                <a:latin typeface="Times New Roman" pitchFamily="18" charset="0"/>
              </a:rPr>
              <a:t> h</a:t>
            </a:r>
            <a:r>
              <a:rPr lang="vi-VN" sz="3000" b="1" dirty="0">
                <a:latin typeface="Times New Roman" pitchFamily="18" charset="0"/>
              </a:rPr>
              <a:t>ơ</a:t>
            </a:r>
            <a:r>
              <a:rPr lang="en-US" sz="3000" b="1" dirty="0">
                <a:latin typeface="Times New Roman" pitchFamily="18" charset="0"/>
              </a:rPr>
              <a:t>n </a:t>
            </a:r>
            <a:r>
              <a:rPr lang="en-US" sz="3000" b="1" dirty="0" err="1">
                <a:latin typeface="Times New Roman" pitchFamily="18" charset="0"/>
              </a:rPr>
              <a:t>bao</a:t>
            </a:r>
            <a:r>
              <a:rPr lang="en-US" sz="3000" b="1" dirty="0">
                <a:latin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</a:rPr>
              <a:t>nhiêu</a:t>
            </a:r>
            <a:r>
              <a:rPr lang="en-US" sz="3000" b="1" dirty="0">
                <a:latin typeface="Times New Roman" pitchFamily="18" charset="0"/>
              </a:rPr>
              <a:t>? </a:t>
            </a:r>
          </a:p>
        </p:txBody>
      </p:sp>
      <p:sp>
        <p:nvSpPr>
          <p:cNvPr id="22" name="Hộp_Văn_Bản 13"/>
          <p:cNvSpPr txBox="1">
            <a:spLocks noChangeArrowheads="1"/>
          </p:cNvSpPr>
          <p:nvPr/>
        </p:nvSpPr>
        <p:spPr bwMode="auto">
          <a:xfrm>
            <a:off x="685800" y="3028950"/>
            <a:ext cx="14991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sz="3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0" y="3576598"/>
            <a:ext cx="292417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000" b="1" baseline="-25000" dirty="0" err="1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000" b="1" baseline="-250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U</a:t>
            </a:r>
          </a:p>
          <a:p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000" b="1" baseline="-250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3.R</a:t>
            </a:r>
            <a:r>
              <a:rPr lang="en-US" sz="3000" b="1" baseline="-25000" dirty="0" err="1">
                <a:latin typeface="Times New Roman" pitchFamily="18" charset="0"/>
                <a:cs typeface="Times New Roman" pitchFamily="18" charset="0"/>
              </a:rPr>
              <a:t>1</a:t>
            </a:r>
            <a:endParaRPr lang="en-US" sz="3000" b="1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b="1" baseline="-25000" dirty="0" err="1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000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b="1" baseline="-25000" dirty="0" err="1"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895600" y="3228975"/>
            <a:ext cx="0" cy="191452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790178"/>
              </p:ext>
            </p:extLst>
          </p:nvPr>
        </p:nvGraphicFramePr>
        <p:xfrm>
          <a:off x="2878138" y="3246438"/>
          <a:ext cx="625316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38" name="Equation" r:id="rId3" imgW="2031840" imgH="431640" progId="">
                  <p:embed/>
                </p:oleObj>
              </mc:Choice>
              <mc:Fallback>
                <p:oleObj name="Equation" r:id="rId3" imgW="2031840" imgH="431640" progId="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3246438"/>
                        <a:ext cx="6253162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395591"/>
              </p:ext>
            </p:extLst>
          </p:nvPr>
        </p:nvGraphicFramePr>
        <p:xfrm>
          <a:off x="2924175" y="3860800"/>
          <a:ext cx="354965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39" name="Equation" r:id="rId5" imgW="1739880" imgH="838080" progId="">
                  <p:embed/>
                </p:oleObj>
              </mc:Choice>
              <mc:Fallback>
                <p:oleObj name="Equation" r:id="rId5" imgW="1739880" imgH="838080" progId="">
                  <p:embed/>
                  <p:pic>
                    <p:nvPicPr>
                      <p:cNvPr id="0" name="Picture 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3860800"/>
                        <a:ext cx="354965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597465"/>
              </p:ext>
            </p:extLst>
          </p:nvPr>
        </p:nvGraphicFramePr>
        <p:xfrm>
          <a:off x="6792913" y="4283075"/>
          <a:ext cx="1985962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40" name="Equation" r:id="rId7" imgW="685800" imgH="228600" progId="">
                  <p:embed/>
                </p:oleObj>
              </mc:Choice>
              <mc:Fallback>
                <p:oleObj name="Equation" r:id="rId7" imgW="685800" imgH="228600" progId="">
                  <p:embed/>
                  <p:pic>
                    <p:nvPicPr>
                      <p:cNvPr id="0" name="Picture 2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913" y="4283075"/>
                        <a:ext cx="1985962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13837" y="666750"/>
            <a:ext cx="7772400" cy="442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III.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Vân</a:t>
            </a:r>
            <a:r>
              <a:rPr lang="en-US" sz="3000" b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0000FF"/>
                </a:solidFill>
                <a:latin typeface="Times New Roman" pitchFamily="18" charset="0"/>
              </a:rPr>
              <a:t>dụng</a:t>
            </a:r>
            <a:endParaRPr lang="en-US" sz="30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1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781066"/>
              </p:ext>
            </p:extLst>
          </p:nvPr>
        </p:nvGraphicFramePr>
        <p:xfrm>
          <a:off x="3733800" y="437936"/>
          <a:ext cx="133350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41" name="Equation" r:id="rId9" imgW="444240" imgH="431640" progId="">
                  <p:embed/>
                </p:oleObj>
              </mc:Choice>
              <mc:Fallback>
                <p:oleObj name="Equation" r:id="rId9" imgW="444240" imgH="431640" progId="">
                  <p:embed/>
                  <p:pic>
                    <p:nvPicPr>
                      <p:cNvPr id="0" name="Picture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7936"/>
                        <a:ext cx="1333500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5319782" y="2741876"/>
            <a:ext cx="1066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71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0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1549</TotalTime>
  <Words>898</Words>
  <Application>Microsoft Office PowerPoint</Application>
  <PresentationFormat>On-screen Show (16:9)</PresentationFormat>
  <Paragraphs>118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Constantia</vt:lpstr>
      <vt:lpstr>Times</vt:lpstr>
      <vt:lpstr>Times New Roman</vt:lpstr>
      <vt:lpstr>Wingdings 2</vt:lpstr>
      <vt:lpstr>1_Office Theme</vt:lpstr>
      <vt:lpstr>Flow</vt:lpstr>
      <vt:lpstr>Equation</vt:lpstr>
      <vt:lpstr>KHỞI ĐỘNG</vt:lpstr>
      <vt:lpstr>PowerPoint Presentation</vt:lpstr>
      <vt:lpstr>ĐIỆN TRỞ CỦA DÂY DẪN - ĐỊNH LUẬT ÔM</vt:lpstr>
      <vt:lpstr>ĐIỆN TRỞ CỦA DÂY DẪN - ĐỊNH LUẬT ÔM</vt:lpstr>
      <vt:lpstr>ĐIỆN TRỞ CỦA DÂY DẪN - ĐỊNH LUẬT ÔM</vt:lpstr>
      <vt:lpstr>ĐIỆN TRỞ CỦA DÂY DẪN - ĐỊNH LUẬT ÔM</vt:lpstr>
      <vt:lpstr>ĐIỆN TRỞ CỦA DÂY DẪN - ĐỊNH LUẬT ÔM</vt:lpstr>
      <vt:lpstr>ĐIỆN TRỞ CỦA DÂY DẪN - ĐỊNH LUẬT ÔM</vt:lpstr>
      <vt:lpstr>ĐIỆN TRỞ CỦA DÂY DẪN - ĐỊNH LUẬT ÔM</vt:lpstr>
      <vt:lpstr>CỦNG CỐ</vt:lpstr>
      <vt:lpstr>DẶN DÒ</vt:lpstr>
      <vt:lpstr>Phiếu học tập số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ASUS</cp:lastModifiedBy>
  <cp:revision>384</cp:revision>
  <dcterms:created xsi:type="dcterms:W3CDTF">2017-08-20T09:35:57Z</dcterms:created>
  <dcterms:modified xsi:type="dcterms:W3CDTF">2023-04-11T11:09:23Z</dcterms:modified>
</cp:coreProperties>
</file>