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8" r:id="rId4"/>
    <p:sldId id="295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300" r:id="rId16"/>
    <p:sldId id="301" r:id="rId17"/>
    <p:sldId id="302" r:id="rId18"/>
    <p:sldId id="303" r:id="rId19"/>
    <p:sldId id="298" r:id="rId20"/>
    <p:sldId id="277" r:id="rId21"/>
    <p:sldId id="299" r:id="rId22"/>
    <p:sldId id="279" r:id="rId23"/>
  </p:sldIdLst>
  <p:sldSz cx="9144000" cy="5143500" type="screen16x9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Montserrat" charset="0"/>
      <p:regular r:id="rId29"/>
      <p:bold r:id="rId30"/>
      <p:italic r:id="rId31"/>
      <p:boldItalic r:id="rId32"/>
    </p:embeddedFont>
    <p:embeddedFont>
      <p:font typeface="Roboto Condensed" pitchFamily="2" charset="0"/>
      <p:regular r:id="rId33"/>
    </p:embeddedFont>
    <p:embeddedFont>
      <p:font typeface="Droid Serif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D65BA1-6D69-4548-B479-736EBF70C33D}">
  <a:tblStyle styleId="{B9D65BA1-6D69-4548-B479-736EBF70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065233-25E1-4989-AD35-E11AE04927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E7CB1-6FB0-408C-9D8B-56A9965F01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89C5C-6415-4328-AD22-1468F3B39EE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www là sự liên kết giữa các website để tạo ra một mạng lưới các website. WWW kết nối và chia sẻ các nguồn thông tin trên Internet</a:t>
          </a:r>
          <a:endParaRPr lang="en-US" sz="1800"/>
        </a:p>
      </dgm:t>
    </dgm:pt>
    <dgm:pt modelId="{4E06BD50-A857-4C0B-AB4D-F51D00AFDC45}" type="parTrans" cxnId="{6ED5311E-018B-4B3F-B3E6-33A05DF7978A}">
      <dgm:prSet/>
      <dgm:spPr/>
      <dgm:t>
        <a:bodyPr/>
        <a:lstStyle/>
        <a:p>
          <a:endParaRPr lang="en-US"/>
        </a:p>
      </dgm:t>
    </dgm:pt>
    <dgm:pt modelId="{8DD26E0E-A3DF-436C-B1EA-17012B2D9411}" type="sibTrans" cxnId="{6ED5311E-018B-4B3F-B3E6-33A05DF7978A}">
      <dgm:prSet/>
      <dgm:spPr/>
      <dgm:t>
        <a:bodyPr/>
        <a:lstStyle/>
        <a:p>
          <a:endParaRPr lang="en-US"/>
        </a:p>
      </dgm:t>
    </dgm:pt>
    <dgm:pt modelId="{278A5F58-A5D6-4299-94B5-44BC3BE5A6D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Trình duyệt là một phần mềm ứng dụng để truy cập và xem nội dung của website</a:t>
          </a:r>
          <a:endParaRPr lang="en-US" sz="1800"/>
        </a:p>
      </dgm:t>
    </dgm:pt>
    <dgm:pt modelId="{B9DDBAC4-096C-45D5-A57C-EA0DB8707C71}" type="parTrans" cxnId="{2CE451B1-9CB8-4FAA-BDF0-32D2E7AC31D0}">
      <dgm:prSet/>
      <dgm:spPr/>
      <dgm:t>
        <a:bodyPr/>
        <a:lstStyle/>
        <a:p>
          <a:endParaRPr lang="en-US"/>
        </a:p>
      </dgm:t>
    </dgm:pt>
    <dgm:pt modelId="{5281AAAE-81CC-4CCC-9AFA-4CB0D6DCD120}" type="sibTrans" cxnId="{2CE451B1-9CB8-4FAA-BDF0-32D2E7AC31D0}">
      <dgm:prSet/>
      <dgm:spPr/>
      <dgm:t>
        <a:bodyPr/>
        <a:lstStyle/>
        <a:p>
          <a:endParaRPr lang="en-US"/>
        </a:p>
      </dgm:t>
    </dgm:pt>
    <dgm:pt modelId="{FADE7F88-AB94-4CF6-AA71-C0ED2BAE41F2}" type="pres">
      <dgm:prSet presAssocID="{202E7CB1-6FB0-408C-9D8B-56A9965F01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31AE-A933-4E05-B889-45003685258F}" type="pres">
      <dgm:prSet presAssocID="{7B789C5C-6415-4328-AD22-1468F3B39EEB}" presName="parentLin" presStyleCnt="0"/>
      <dgm:spPr/>
    </dgm:pt>
    <dgm:pt modelId="{D6287D81-5243-4FCC-AD81-C24206C3CCDB}" type="pres">
      <dgm:prSet presAssocID="{7B789C5C-6415-4328-AD22-1468F3B39EE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97A4004-E7C3-4A8E-A866-30E26A504E43}" type="pres">
      <dgm:prSet presAssocID="{7B789C5C-6415-4328-AD22-1468F3B39EEB}" presName="parentText" presStyleLbl="node1" presStyleIdx="0" presStyleCnt="2" custScaleX="118281" custScaleY="1277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7A51A-4FC0-4582-8C13-752FDD7A4765}" type="pres">
      <dgm:prSet presAssocID="{7B789C5C-6415-4328-AD22-1468F3B39EEB}" presName="negativeSpace" presStyleCnt="0"/>
      <dgm:spPr/>
    </dgm:pt>
    <dgm:pt modelId="{DC2DB6F3-AA19-4009-A5E0-5DB534173A27}" type="pres">
      <dgm:prSet presAssocID="{7B789C5C-6415-4328-AD22-1468F3B39EEB}" presName="childText" presStyleLbl="conFgAcc1" presStyleIdx="0" presStyleCnt="2">
        <dgm:presLayoutVars>
          <dgm:bulletEnabled val="1"/>
        </dgm:presLayoutVars>
      </dgm:prSet>
      <dgm:spPr/>
    </dgm:pt>
    <dgm:pt modelId="{D1DEA1C7-0F48-4E4D-9C47-232C865DF6B1}" type="pres">
      <dgm:prSet presAssocID="{8DD26E0E-A3DF-436C-B1EA-17012B2D9411}" presName="spaceBetweenRectangles" presStyleCnt="0"/>
      <dgm:spPr/>
    </dgm:pt>
    <dgm:pt modelId="{35116900-6912-4F02-8943-9B13B9A5B518}" type="pres">
      <dgm:prSet presAssocID="{278A5F58-A5D6-4299-94B5-44BC3BE5A6DA}" presName="parentLin" presStyleCnt="0"/>
      <dgm:spPr/>
    </dgm:pt>
    <dgm:pt modelId="{2DF3E158-56F6-4BF0-8431-BE9886CDA8F2}" type="pres">
      <dgm:prSet presAssocID="{278A5F58-A5D6-4299-94B5-44BC3BE5A6D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C5C4C11-6F42-4FA3-B27A-6AABCE83567A}" type="pres">
      <dgm:prSet presAssocID="{278A5F58-A5D6-4299-94B5-44BC3BE5A6DA}" presName="parentText" presStyleLbl="node1" presStyleIdx="1" presStyleCnt="2" custScaleX="118838" custScaleY="109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A2DBC-34D0-4EBD-A137-8B1004DFFA7B}" type="pres">
      <dgm:prSet presAssocID="{278A5F58-A5D6-4299-94B5-44BC3BE5A6DA}" presName="negativeSpace" presStyleCnt="0"/>
      <dgm:spPr/>
    </dgm:pt>
    <dgm:pt modelId="{0AE34B06-46CB-41B0-9647-F835F9588B69}" type="pres">
      <dgm:prSet presAssocID="{278A5F58-A5D6-4299-94B5-44BC3BE5A6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CE451B1-9CB8-4FAA-BDF0-32D2E7AC31D0}" srcId="{202E7CB1-6FB0-408C-9D8B-56A9965F0168}" destId="{278A5F58-A5D6-4299-94B5-44BC3BE5A6DA}" srcOrd="1" destOrd="0" parTransId="{B9DDBAC4-096C-45D5-A57C-EA0DB8707C71}" sibTransId="{5281AAAE-81CC-4CCC-9AFA-4CB0D6DCD120}"/>
    <dgm:cxn modelId="{6ED5311E-018B-4B3F-B3E6-33A05DF7978A}" srcId="{202E7CB1-6FB0-408C-9D8B-56A9965F0168}" destId="{7B789C5C-6415-4328-AD22-1468F3B39EEB}" srcOrd="0" destOrd="0" parTransId="{4E06BD50-A857-4C0B-AB4D-F51D00AFDC45}" sibTransId="{8DD26E0E-A3DF-436C-B1EA-17012B2D9411}"/>
    <dgm:cxn modelId="{8B04BA53-EB6B-4B10-9367-2BB58A3ABC0B}" type="presOf" srcId="{7B789C5C-6415-4328-AD22-1468F3B39EEB}" destId="{D6287D81-5243-4FCC-AD81-C24206C3CCDB}" srcOrd="0" destOrd="0" presId="urn:microsoft.com/office/officeart/2005/8/layout/list1"/>
    <dgm:cxn modelId="{02B1C69E-1EEB-4057-9BA8-3A90555DA44A}" type="presOf" srcId="{7B789C5C-6415-4328-AD22-1468F3B39EEB}" destId="{F97A4004-E7C3-4A8E-A866-30E26A504E43}" srcOrd="1" destOrd="0" presId="urn:microsoft.com/office/officeart/2005/8/layout/list1"/>
    <dgm:cxn modelId="{9F9658BD-53F7-4898-AD80-D7F15A4C1586}" type="presOf" srcId="{202E7CB1-6FB0-408C-9D8B-56A9965F0168}" destId="{FADE7F88-AB94-4CF6-AA71-C0ED2BAE41F2}" srcOrd="0" destOrd="0" presId="urn:microsoft.com/office/officeart/2005/8/layout/list1"/>
    <dgm:cxn modelId="{3E38E453-D03D-4C44-BF70-244D81B6E5B0}" type="presOf" srcId="{278A5F58-A5D6-4299-94B5-44BC3BE5A6DA}" destId="{DC5C4C11-6F42-4FA3-B27A-6AABCE83567A}" srcOrd="1" destOrd="0" presId="urn:microsoft.com/office/officeart/2005/8/layout/list1"/>
    <dgm:cxn modelId="{1A764CB4-47C9-4226-A120-B19AA7135AA9}" type="presOf" srcId="{278A5F58-A5D6-4299-94B5-44BC3BE5A6DA}" destId="{2DF3E158-56F6-4BF0-8431-BE9886CDA8F2}" srcOrd="0" destOrd="0" presId="urn:microsoft.com/office/officeart/2005/8/layout/list1"/>
    <dgm:cxn modelId="{1A0DC81A-60B5-4823-A6B2-6DEE5F73CBE4}" type="presParOf" srcId="{FADE7F88-AB94-4CF6-AA71-C0ED2BAE41F2}" destId="{CEA331AE-A933-4E05-B889-45003685258F}" srcOrd="0" destOrd="0" presId="urn:microsoft.com/office/officeart/2005/8/layout/list1"/>
    <dgm:cxn modelId="{1F678AAC-FE8C-4704-B78B-A748FC6DC974}" type="presParOf" srcId="{CEA331AE-A933-4E05-B889-45003685258F}" destId="{D6287D81-5243-4FCC-AD81-C24206C3CCDB}" srcOrd="0" destOrd="0" presId="urn:microsoft.com/office/officeart/2005/8/layout/list1"/>
    <dgm:cxn modelId="{8AE4080D-CC46-4755-A3B3-10716E7E2989}" type="presParOf" srcId="{CEA331AE-A933-4E05-B889-45003685258F}" destId="{F97A4004-E7C3-4A8E-A866-30E26A504E43}" srcOrd="1" destOrd="0" presId="urn:microsoft.com/office/officeart/2005/8/layout/list1"/>
    <dgm:cxn modelId="{88FD918D-D879-4932-8891-FF425F9B2DB2}" type="presParOf" srcId="{FADE7F88-AB94-4CF6-AA71-C0ED2BAE41F2}" destId="{6397A51A-4FC0-4582-8C13-752FDD7A4765}" srcOrd="1" destOrd="0" presId="urn:microsoft.com/office/officeart/2005/8/layout/list1"/>
    <dgm:cxn modelId="{EE07839A-CD0D-4719-AC62-1EB7E6261B2B}" type="presParOf" srcId="{FADE7F88-AB94-4CF6-AA71-C0ED2BAE41F2}" destId="{DC2DB6F3-AA19-4009-A5E0-5DB534173A27}" srcOrd="2" destOrd="0" presId="urn:microsoft.com/office/officeart/2005/8/layout/list1"/>
    <dgm:cxn modelId="{C2BB30FF-26EE-40AD-A0B9-EDA6DD8B943F}" type="presParOf" srcId="{FADE7F88-AB94-4CF6-AA71-C0ED2BAE41F2}" destId="{D1DEA1C7-0F48-4E4D-9C47-232C865DF6B1}" srcOrd="3" destOrd="0" presId="urn:microsoft.com/office/officeart/2005/8/layout/list1"/>
    <dgm:cxn modelId="{E49C265F-B48E-4E69-A7A1-C63F68A01422}" type="presParOf" srcId="{FADE7F88-AB94-4CF6-AA71-C0ED2BAE41F2}" destId="{35116900-6912-4F02-8943-9B13B9A5B518}" srcOrd="4" destOrd="0" presId="urn:microsoft.com/office/officeart/2005/8/layout/list1"/>
    <dgm:cxn modelId="{2DAE35E9-DDE1-4BDC-BBCE-DB5427EAB3C3}" type="presParOf" srcId="{35116900-6912-4F02-8943-9B13B9A5B518}" destId="{2DF3E158-56F6-4BF0-8431-BE9886CDA8F2}" srcOrd="0" destOrd="0" presId="urn:microsoft.com/office/officeart/2005/8/layout/list1"/>
    <dgm:cxn modelId="{79944A97-678F-4AE4-BC27-F14A8AE4303E}" type="presParOf" srcId="{35116900-6912-4F02-8943-9B13B9A5B518}" destId="{DC5C4C11-6F42-4FA3-B27A-6AABCE83567A}" srcOrd="1" destOrd="0" presId="urn:microsoft.com/office/officeart/2005/8/layout/list1"/>
    <dgm:cxn modelId="{FA287D28-95F7-4A24-87B9-F1240D4DF20C}" type="presParOf" srcId="{FADE7F88-AB94-4CF6-AA71-C0ED2BAE41F2}" destId="{670A2DBC-34D0-4EBD-A137-8B1004DFFA7B}" srcOrd="5" destOrd="0" presId="urn:microsoft.com/office/officeart/2005/8/layout/list1"/>
    <dgm:cxn modelId="{2134372F-C5CA-4C15-B50B-55271E0CFDBD}" type="presParOf" srcId="{FADE7F88-AB94-4CF6-AA71-C0ED2BAE41F2}" destId="{0AE34B06-46CB-41B0-9647-F835F9588B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DB6F3-AA19-4009-A5E0-5DB534173A27}">
      <dsp:nvSpPr>
        <dsp:cNvPr id="0" name=""/>
        <dsp:cNvSpPr/>
      </dsp:nvSpPr>
      <dsp:spPr>
        <a:xfrm>
          <a:off x="0" y="807890"/>
          <a:ext cx="685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4004-E7C3-4A8E-A866-30E26A504E43}">
      <dsp:nvSpPr>
        <dsp:cNvPr id="0" name=""/>
        <dsp:cNvSpPr/>
      </dsp:nvSpPr>
      <dsp:spPr>
        <a:xfrm>
          <a:off x="342900" y="27067"/>
          <a:ext cx="5678197" cy="1282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www là sự liên kết giữa các website để tạo ra một mạng lưới các website. WWW kết nối và chia sẻ các nguồn thông tin trên Internet</a:t>
          </a:r>
          <a:endParaRPr lang="en-US" sz="1800" kern="1200"/>
        </a:p>
      </dsp:txBody>
      <dsp:txXfrm>
        <a:off x="405514" y="89681"/>
        <a:ext cx="5552969" cy="1157434"/>
      </dsp:txXfrm>
    </dsp:sp>
    <dsp:sp modelId="{0AE34B06-46CB-41B0-9647-F835F9588B69}">
      <dsp:nvSpPr>
        <dsp:cNvPr id="0" name=""/>
        <dsp:cNvSpPr/>
      </dsp:nvSpPr>
      <dsp:spPr>
        <a:xfrm>
          <a:off x="0" y="2443532"/>
          <a:ext cx="685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C4C11-6F42-4FA3-B27A-6AABCE83567A}">
      <dsp:nvSpPr>
        <dsp:cNvPr id="0" name=""/>
        <dsp:cNvSpPr/>
      </dsp:nvSpPr>
      <dsp:spPr>
        <a:xfrm>
          <a:off x="342900" y="1848290"/>
          <a:ext cx="5704937" cy="1097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Trình duyệt là một phần mềm ứng dụng để truy cập và xem nội dung của website</a:t>
          </a:r>
          <a:endParaRPr lang="en-US" sz="1800" kern="1200"/>
        </a:p>
      </dsp:txBody>
      <dsp:txXfrm>
        <a:off x="396455" y="1901845"/>
        <a:ext cx="5597827" cy="98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3939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EBBC12D-16F4-4232-87A1-EC412559CEAA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736E-B2B1-4F44-BC76-CF7E25098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gif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gif"/><Relationship Id="rId2" Type="http://schemas.openxmlformats.org/officeDocument/2006/relationships/audio" Target="../media/media3.mp3"/><Relationship Id="rId16" Type="http://schemas.openxmlformats.org/officeDocument/2006/relationships/image" Target="../media/image25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21.gif"/><Relationship Id="rId5" Type="http://schemas.microsoft.com/office/2007/relationships/media" Target="../media/media1.mp3"/><Relationship Id="rId1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30.png"/><Relationship Id="rId1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hao247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vnanet.v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3015100" y="1088606"/>
            <a:ext cx="3113850" cy="88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solidFill>
                  <a:schemeClr val="bg1"/>
                </a:solidFill>
                <a:latin typeface="+mj-lt"/>
              </a:rPr>
              <a:t>TIN HỌC 6</a:t>
            </a:r>
            <a:endParaRPr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1550"/>
            <a:ext cx="1392238" cy="11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819201"/>
            <a:ext cx="669999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 i="1">
                <a:solidFill>
                  <a:schemeClr val="bg1"/>
                </a:solidFill>
              </a:rPr>
              <a:t>Chào mừng các em đến với </a:t>
            </a:r>
            <a:endParaRPr lang="en" sz="2400" b="1" i="1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" sz="2400" b="1" i="1" smtClean="0">
                <a:solidFill>
                  <a:schemeClr val="bg1"/>
                </a:solidFill>
              </a:rPr>
              <a:t>bài </a:t>
            </a:r>
            <a:r>
              <a:rPr lang="en" sz="2400" b="1" i="1">
                <a:solidFill>
                  <a:schemeClr val="bg1"/>
                </a:solidFill>
              </a:rPr>
              <a:t>học hôm nay!</a:t>
            </a:r>
            <a:endParaRPr 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mtClean="0">
                <a:solidFill>
                  <a:schemeClr val="accent2"/>
                </a:solidFill>
                <a:latin typeface="+mj-lt"/>
              </a:rPr>
              <a:t>CÂU HỎI</a:t>
            </a:r>
            <a:endParaRPr sz="18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838200" y="742950"/>
            <a:ext cx="2895600" cy="22098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Vậy em hiểu như thế nào là phần mềm trình duyệt web?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3" name="Picture 12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105150"/>
            <a:ext cx="1524000" cy="14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ded Corner 2"/>
          <p:cNvSpPr/>
          <p:nvPr/>
        </p:nvSpPr>
        <p:spPr>
          <a:xfrm>
            <a:off x="3886200" y="742951"/>
            <a:ext cx="4648200" cy="167639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Trình duyệt web là một phần mềm ứng dụng để truy cập và xem nội dung của </a:t>
            </a:r>
            <a:r>
              <a:rPr lang="en-US" sz="1800" smtClean="0">
                <a:solidFill>
                  <a:srgbClr val="002060"/>
                </a:solidFill>
              </a:rPr>
              <a:t>website.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95550"/>
            <a:ext cx="2743200" cy="2079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726909"/>
            <a:ext cx="2667000" cy="181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ubTitle" idx="4294967295"/>
          </p:nvPr>
        </p:nvSpPr>
        <p:spPr>
          <a:xfrm>
            <a:off x="1828800" y="514350"/>
            <a:ext cx="56607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rgbClr val="002060"/>
                </a:solidFill>
                <a:latin typeface="+mj-lt"/>
              </a:rPr>
              <a:t>Ngoài google và coccoc, có những phần mềm trình duyệt nào khác?</a:t>
            </a:r>
            <a:endParaRPr sz="1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391945"/>
            <a:ext cx="24384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66950"/>
            <a:ext cx="2819400" cy="223119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78" idx="2"/>
          </p:cNvCxnSpPr>
          <p:nvPr/>
        </p:nvCxnSpPr>
        <p:spPr>
          <a:xfrm flipH="1">
            <a:off x="4634625" y="1581150"/>
            <a:ext cx="24525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66950"/>
            <a:ext cx="2361819" cy="21050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676775" y="1581149"/>
            <a:ext cx="2105025" cy="990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78" idx="2"/>
          </p:cNvCxnSpPr>
          <p:nvPr/>
        </p:nvCxnSpPr>
        <p:spPr>
          <a:xfrm flipH="1">
            <a:off x="2337675" y="1581150"/>
            <a:ext cx="2321475" cy="1216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7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97" name="Google Shape;197;p2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90600" y="718996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smtClean="0">
                <a:solidFill>
                  <a:srgbClr val="002060"/>
                </a:solidFill>
              </a:rPr>
              <a:t>Các bước truy cập</a:t>
            </a:r>
            <a:r>
              <a:rPr lang="en-US" sz="1800" b="1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u="sng" smtClean="0">
                <a:solidFill>
                  <a:srgbClr val="002060"/>
                </a:solidFill>
              </a:rPr>
              <a:t>1 trang web: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994" y="1352550"/>
            <a:ext cx="274947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B1: </a:t>
            </a:r>
            <a:r>
              <a:rPr lang="en-US" sz="1800" smtClean="0"/>
              <a:t>Mở </a:t>
            </a:r>
            <a:r>
              <a:rPr lang="en-US" sz="1800"/>
              <a:t>trình duyệt web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b="1" smtClean="0"/>
              <a:t>B2: </a:t>
            </a:r>
            <a:r>
              <a:rPr lang="en-US" sz="1800" smtClean="0"/>
              <a:t>Gõ </a:t>
            </a:r>
            <a:r>
              <a:rPr lang="en-US" sz="1800"/>
              <a:t>địa chỉ của trang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web vào </a:t>
            </a:r>
            <a:r>
              <a:rPr lang="en-US" sz="1800"/>
              <a:t>ô </a:t>
            </a:r>
            <a:r>
              <a:rPr lang="en-US" sz="1800" smtClean="0"/>
              <a:t>địa </a:t>
            </a:r>
            <a:r>
              <a:rPr lang="en-US" sz="1800"/>
              <a:t>chỉ </a:t>
            </a:r>
            <a:r>
              <a:rPr lang="en-US" sz="1800" smtClean="0"/>
              <a:t>trong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cửa sổ </a:t>
            </a:r>
            <a:r>
              <a:rPr lang="en-US" sz="1800"/>
              <a:t>của trình duyệt.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95350"/>
            <a:ext cx="4938742" cy="320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15240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smtClean="0">
                <a:solidFill>
                  <a:schemeClr val="accent2"/>
                </a:solidFill>
                <a:latin typeface="+mj-lt"/>
              </a:rPr>
              <a:t>Kết luận:</a:t>
            </a:r>
            <a:endParaRPr sz="2000" u="sng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200" y="895350"/>
            <a:ext cx="5782352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Trình </a:t>
            </a:r>
            <a:r>
              <a:rPr lang="en-US" sz="1800">
                <a:solidFill>
                  <a:srgbClr val="002060"/>
                </a:solidFill>
              </a:rPr>
              <a:t>duyệt web là một phần mềm ứng dụng để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truy </a:t>
            </a:r>
            <a:r>
              <a:rPr lang="en-US" sz="1800">
                <a:solidFill>
                  <a:srgbClr val="002060"/>
                </a:solidFill>
              </a:rPr>
              <a:t>cập </a:t>
            </a:r>
            <a:r>
              <a:rPr lang="en-US" sz="1800" smtClean="0">
                <a:solidFill>
                  <a:srgbClr val="002060"/>
                </a:solidFill>
              </a:rPr>
              <a:t>và </a:t>
            </a:r>
            <a:r>
              <a:rPr lang="en-US" sz="1800">
                <a:solidFill>
                  <a:srgbClr val="002060"/>
                </a:solidFill>
              </a:rPr>
              <a:t>xem nội dung của website.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Một </a:t>
            </a:r>
            <a:r>
              <a:rPr lang="en-US" sz="1800">
                <a:solidFill>
                  <a:srgbClr val="002060"/>
                </a:solidFill>
              </a:rPr>
              <a:t>số trình duyệt web thông dụng hiện nay: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Google </a:t>
            </a:r>
            <a:r>
              <a:rPr lang="en-US" sz="1800">
                <a:solidFill>
                  <a:srgbClr val="002060"/>
                </a:solidFill>
              </a:rPr>
              <a:t>Chrome, </a:t>
            </a:r>
            <a:r>
              <a:rPr lang="en-US" sz="1800" smtClean="0">
                <a:solidFill>
                  <a:srgbClr val="002060"/>
                </a:solidFill>
              </a:rPr>
              <a:t>Mozilla </a:t>
            </a:r>
            <a:r>
              <a:rPr lang="en-US" sz="1800">
                <a:solidFill>
                  <a:srgbClr val="002060"/>
                </a:solidFill>
              </a:rPr>
              <a:t>Firefox, Côc Côc và Safari.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Để </a:t>
            </a:r>
            <a:r>
              <a:rPr lang="en-US" sz="1800">
                <a:solidFill>
                  <a:srgbClr val="002060"/>
                </a:solidFill>
              </a:rPr>
              <a:t>truy cập vào một trang web, chỉa cần mở trình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duyệt </a:t>
            </a:r>
            <a:r>
              <a:rPr lang="en-US" sz="1800">
                <a:solidFill>
                  <a:srgbClr val="002060"/>
                </a:solidFill>
              </a:rPr>
              <a:t>web </a:t>
            </a:r>
            <a:r>
              <a:rPr lang="en-US" sz="1800" smtClean="0">
                <a:solidFill>
                  <a:srgbClr val="002060"/>
                </a:solidFill>
              </a:rPr>
              <a:t>và </a:t>
            </a:r>
            <a:r>
              <a:rPr lang="en-US" sz="1800">
                <a:solidFill>
                  <a:srgbClr val="002060"/>
                </a:solidFill>
              </a:rPr>
              <a:t>gõ địa chỉ của trang web đó vào ô địa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chỉ </a:t>
            </a:r>
            <a:r>
              <a:rPr lang="en-US" sz="1800">
                <a:solidFill>
                  <a:srgbClr val="002060"/>
                </a:solidFill>
              </a:rPr>
              <a:t>trong cửa sổ của </a:t>
            </a:r>
            <a:r>
              <a:rPr lang="en-US" sz="1800" smtClean="0">
                <a:solidFill>
                  <a:srgbClr val="002060"/>
                </a:solidFill>
              </a:rPr>
              <a:t>trình </a:t>
            </a:r>
            <a:r>
              <a:rPr lang="en-US" sz="1800">
                <a:solidFill>
                  <a:srgbClr val="002060"/>
                </a:solidFill>
              </a:rPr>
              <a:t>duyệt.</a:t>
            </a:r>
          </a:p>
        </p:txBody>
      </p:sp>
      <p:pic>
        <p:nvPicPr>
          <p:cNvPr id="10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23950"/>
            <a:ext cx="2819400" cy="2667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" name="Google Shape;748;p18"/>
          <p:cNvGrpSpPr/>
          <p:nvPr/>
        </p:nvGrpSpPr>
        <p:grpSpPr>
          <a:xfrm rot="2948770">
            <a:off x="600535" y="3659881"/>
            <a:ext cx="1081235" cy="1276389"/>
            <a:chOff x="6643075" y="3664250"/>
            <a:chExt cx="407950" cy="407975"/>
          </a:xfrm>
        </p:grpSpPr>
        <p:sp>
          <p:nvSpPr>
            <p:cNvPr id="12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48;p18"/>
          <p:cNvGrpSpPr/>
          <p:nvPr/>
        </p:nvGrpSpPr>
        <p:grpSpPr>
          <a:xfrm rot="3273934">
            <a:off x="2429890" y="3888813"/>
            <a:ext cx="757576" cy="993779"/>
            <a:chOff x="6643075" y="3664250"/>
            <a:chExt cx="407950" cy="407975"/>
          </a:xfrm>
        </p:grpSpPr>
        <p:sp>
          <p:nvSpPr>
            <p:cNvPr id="15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0"/>
          <p:cNvGrpSpPr/>
          <p:nvPr/>
        </p:nvGrpSpPr>
        <p:grpSpPr>
          <a:xfrm>
            <a:off x="8025959" y="4108635"/>
            <a:ext cx="748868" cy="659526"/>
            <a:chOff x="6654650" y="3665275"/>
            <a:chExt cx="409100" cy="409125"/>
          </a:xfrm>
        </p:grpSpPr>
        <p:sp>
          <p:nvSpPr>
            <p:cNvPr id="267" name="Google Shape;267;p3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0" name="Group 9"/>
          <p:cNvGrpSpPr/>
          <p:nvPr/>
        </p:nvGrpSpPr>
        <p:grpSpPr>
          <a:xfrm>
            <a:off x="2810853" y="515516"/>
            <a:ext cx="3328602" cy="543266"/>
            <a:chOff x="2810853" y="515516"/>
            <a:chExt cx="3328602" cy="543266"/>
          </a:xfrm>
        </p:grpSpPr>
        <p:grpSp>
          <p:nvGrpSpPr>
            <p:cNvPr id="255" name="Google Shape;255;p30"/>
            <p:cNvGrpSpPr/>
            <p:nvPr/>
          </p:nvGrpSpPr>
          <p:grpSpPr>
            <a:xfrm>
              <a:off x="2810853" y="515516"/>
              <a:ext cx="479745" cy="471674"/>
              <a:chOff x="5970800" y="1619250"/>
              <a:chExt cx="428650" cy="456725"/>
            </a:xfrm>
          </p:grpSpPr>
          <p:sp>
            <p:nvSpPr>
              <p:cNvPr id="256" name="Google Shape;256;p30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l" t="t" r="r" b="b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90598" y="658672"/>
              <a:ext cx="2848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accent2"/>
                  </a:solidFill>
                </a:rPr>
                <a:t>TỔNG KẾT NỘI DUNG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83126253"/>
              </p:ext>
            </p:extLst>
          </p:nvPr>
        </p:nvGraphicFramePr>
        <p:xfrm>
          <a:off x="1066800" y="1276350"/>
          <a:ext cx="68580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684" y="739601"/>
            <a:ext cx="4274248" cy="133113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5453744"/>
            <a:ext cx="609600" cy="4572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324600" y="5453742"/>
            <a:ext cx="609600" cy="457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833 L -0.99661 -0.0798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6" y="-44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542 0.0138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01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6" y="7003"/>
            <a:ext cx="9267824" cy="518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4271544"/>
            <a:ext cx="1232838" cy="528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5257798"/>
            <a:ext cx="6096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10195" y="5257799"/>
            <a:ext cx="609600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6332" y="35578"/>
            <a:ext cx="7901781" cy="24643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Câu 1. </a:t>
            </a:r>
            <a:r>
              <a:rPr lang="en-US" sz="20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Website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itchFamily="18" charset="0"/>
              </a:rPr>
              <a:t>nào sau đây được sử dụng để tra cứu một số từ mới </a:t>
            </a:r>
            <a:r>
              <a:rPr lang="vi-VN" sz="2000">
                <a:solidFill>
                  <a:srgbClr val="002060"/>
                </a:solidFill>
                <a:cs typeface="Times New Roman" pitchFamily="18" charset="0"/>
              </a:rPr>
              <a:t>bằng Tiếng anh </a:t>
            </a:r>
            <a:r>
              <a:rPr lang="en-US" sz="2000">
                <a:solidFill>
                  <a:srgbClr val="002060"/>
                </a:solidFill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a. </a:t>
            </a:r>
            <a:r>
              <a:rPr lang="nl-NL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https://dantri.com.vn</a:t>
            </a:r>
            <a:endParaRPr lang="vi-VN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https://dictionary.cambridge.org</a:t>
            </a:r>
            <a:endParaRPr lang="en-US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https://languages.oup.com</a:t>
            </a:r>
            <a:endParaRPr lang="en-US" sz="18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442" y="2287473"/>
            <a:ext cx="2728516" cy="568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 và C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431"/>
            <a:ext cx="103632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4228845"/>
            <a:ext cx="745340" cy="55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5257799"/>
            <a:ext cx="6096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312224" y="5233305"/>
            <a:ext cx="609600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8528" y="48074"/>
            <a:ext cx="6263879" cy="27522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Câu 2</a:t>
            </a:r>
            <a:r>
              <a:rPr lang="en-US" sz="200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Câu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phát biểu đúng là?</a:t>
            </a: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 là mạng lưới các website trên Internet</a:t>
            </a:r>
            <a:endParaRPr 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phải khởi động tất cả các trình duyệt mới truy cập được thông tin trên WWW</a:t>
            </a:r>
            <a:endParaRPr 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cần khởi động trình duyệt web là lập tức truy cập được trang web tin tức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761" y="2607467"/>
            <a:ext cx="2518172" cy="5897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-714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4184626"/>
            <a:ext cx="923420" cy="637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7" y="3759946"/>
            <a:ext cx="627475" cy="583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5" y="4080655"/>
            <a:ext cx="645769" cy="827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3535927"/>
            <a:ext cx="826878" cy="620159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267200" y="5380264"/>
            <a:ext cx="6096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013095" y="5409713"/>
            <a:ext cx="609600" cy="4572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456644" y="5409713"/>
            <a:ext cx="609600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07882" y="88103"/>
            <a:ext cx="7539038" cy="217884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Câu 3. </a:t>
            </a:r>
            <a:r>
              <a:rPr lang="en-US" sz="20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Phát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itchFamily="18" charset="0"/>
              </a:rPr>
              <a:t>biểu nào sau đây là đúng?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trang web</a:t>
            </a:r>
            <a:endParaRPr lang="vi-VN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website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phần mềm ứng dụng cho phép truy cập thông tin trên Internet.</a:t>
            </a:r>
            <a:endParaRPr lang="en-US" sz="180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4" y="2278855"/>
            <a:ext cx="2732485" cy="5715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7813 0.0069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6" y="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0.00972 L -0.99688 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4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title" idx="4294967295"/>
          </p:nvPr>
        </p:nvSpPr>
        <p:spPr>
          <a:xfrm>
            <a:off x="3124200" y="666750"/>
            <a:ext cx="28956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solidFill>
                  <a:schemeClr val="accent2"/>
                </a:solidFill>
                <a:latin typeface="+mj-lt"/>
              </a:rPr>
              <a:t>BÀI TẬP LUYỆN TẬP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3" name="Google Shape;303;p32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4400" y="120015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tx1">
                    <a:lumMod val="50000"/>
                  </a:schemeClr>
                </a:solidFill>
              </a:rPr>
              <a:t>Chỉ </a:t>
            </a:r>
            <a:r>
              <a:rPr lang="en-US" sz="1800" b="1" smtClean="0">
                <a:solidFill>
                  <a:schemeClr val="tx1">
                    <a:lumMod val="50000"/>
                  </a:schemeClr>
                </a:solidFill>
              </a:rPr>
              <a:t>ra thứ tự các bước sau để truy cập vào một website?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57350"/>
            <a:ext cx="477566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Gõ địa chỉ website vào cửa sổ trình duyệt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Truy cập trình duyệt web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Tìm trình duyệt trên máy tính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Xem thông tin trên website</a:t>
            </a:r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1257300" y="3552825"/>
            <a:ext cx="5524500" cy="542925"/>
            <a:chOff x="1257300" y="3552825"/>
            <a:chExt cx="5524500" cy="542925"/>
          </a:xfrm>
        </p:grpSpPr>
        <p:sp>
          <p:nvSpPr>
            <p:cNvPr id="9" name="Rounded Rectangle 8"/>
            <p:cNvSpPr/>
            <p:nvPr/>
          </p:nvSpPr>
          <p:spPr>
            <a:xfrm>
              <a:off x="5867400" y="3562350"/>
              <a:ext cx="914400" cy="533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lang="en-US" sz="1800" b="1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57300" y="3552825"/>
              <a:ext cx="4533900" cy="542925"/>
              <a:chOff x="1257300" y="3552825"/>
              <a:chExt cx="4533900" cy="54292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57300" y="3562350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smtClean="0">
                    <a:solidFill>
                      <a:schemeClr val="tx1">
                        <a:lumMod val="50000"/>
                      </a:schemeClr>
                    </a:solidFill>
                  </a:rPr>
                  <a:t>3</a:t>
                </a:r>
                <a:endParaRPr lang="en-US" sz="1800" b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819400" y="3562350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smtClean="0">
                    <a:solidFill>
                      <a:schemeClr val="tx1">
                        <a:lumMod val="50000"/>
                      </a:schemeClr>
                    </a:solidFill>
                  </a:rPr>
                  <a:t>2</a:t>
                </a:r>
                <a:endParaRPr lang="en-US" sz="1800" b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299264" y="3552825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smtClean="0">
                    <a:solidFill>
                      <a:schemeClr val="tx1">
                        <a:lumMod val="50000"/>
                      </a:schemeClr>
                    </a:solidFill>
                  </a:rPr>
                  <a:t>1</a:t>
                </a:r>
                <a:endParaRPr lang="en-US" sz="1800" b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2286000" y="3829050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810000" y="3829050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27417" y="3819525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51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200400" y="209550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solidFill>
                  <a:schemeClr val="accent2"/>
                </a:solidFill>
                <a:latin typeface="+mj-lt"/>
              </a:rPr>
              <a:t>KHỞI ĐỘNG</a:t>
            </a:r>
            <a:endParaRPr sz="2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304800" y="938645"/>
            <a:ext cx="4038600" cy="254750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09625"/>
            <a:ext cx="4461866" cy="3541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2763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Em hãy kể lại các bước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em </a:t>
            </a:r>
            <a:endParaRPr lang="en-US" sz="1800" i="1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thực hiện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khi tìm kiếm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một </a:t>
            </a:r>
            <a:endParaRPr lang="en-US" sz="1800" i="1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thông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tin </a:t>
            </a: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nào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đó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trên </a:t>
            </a:r>
            <a:endParaRPr lang="en-US" sz="1800" i="1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mạng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internet?</a:t>
            </a:r>
            <a:endParaRPr lang="en-US" sz="180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title" idx="4294967295"/>
          </p:nvPr>
        </p:nvSpPr>
        <p:spPr>
          <a:xfrm>
            <a:off x="3200400" y="514350"/>
            <a:ext cx="2819400" cy="85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accent2"/>
                </a:solidFill>
                <a:latin typeface="+mj-lt"/>
              </a:rPr>
              <a:t>BÀI TẬP VẬN DỤNG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sldNum" idx="12"/>
          </p:nvPr>
        </p:nvSpPr>
        <p:spPr>
          <a:xfrm>
            <a:off x="-125" y="4623750"/>
            <a:ext cx="9144000" cy="1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71525" y="1123950"/>
            <a:ext cx="7160935" cy="3100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smtClean="0"/>
              <a:t>Hãy làm quenn với trình duyệt web bằng cách thực hiện các bước sau: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 smtClean="0"/>
              <a:t>Khởi động một trình duyệt trên máy tính (Google chrome, Coccoc…)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 smtClean="0"/>
              <a:t>Quan sát và tìm thành phần chính trên cửa sổ trình duyệt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 smtClean="0"/>
              <a:t>Nhập địa chỉ website </a:t>
            </a:r>
            <a:r>
              <a:rPr lang="en-US" sz="1700" b="1" smtClean="0">
                <a:solidFill>
                  <a:srgbClr val="002060"/>
                </a:solidFill>
                <a:hlinkClick r:id="rId3"/>
              </a:rPr>
              <a:t>http://google.com</a:t>
            </a:r>
            <a:r>
              <a:rPr lang="en-US" sz="1700" smtClean="0"/>
              <a:t>, nhấn phím </a:t>
            </a:r>
            <a:r>
              <a:rPr lang="en-US" sz="1700" b="1" smtClean="0"/>
              <a:t>enter</a:t>
            </a:r>
            <a:r>
              <a:rPr lang="en-US" sz="1700" smtClean="0"/>
              <a:t> và quan </a:t>
            </a:r>
          </a:p>
          <a:p>
            <a:pPr>
              <a:lnSpc>
                <a:spcPct val="200000"/>
              </a:lnSpc>
            </a:pPr>
            <a:r>
              <a:rPr lang="en-US" sz="1700" smtClean="0"/>
              <a:t>sát kết quả hiển thị trên website. Sau đó nhập các địa chỉ website khác </a:t>
            </a:r>
          </a:p>
          <a:p>
            <a:pPr>
              <a:lnSpc>
                <a:spcPct val="200000"/>
              </a:lnSpc>
            </a:pPr>
            <a:r>
              <a:rPr lang="en-US" sz="1700" smtClean="0"/>
              <a:t>để biết thêm các thông tin về website đó.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2685372" y="833175"/>
            <a:ext cx="4801200" cy="684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solidFill>
                  <a:schemeClr val="accent2"/>
                </a:solidFill>
                <a:latin typeface="+mj-lt"/>
              </a:rPr>
              <a:t>CỦNG CỐ, DẶN DÒ VỀ NHÀ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487139" y="1677458"/>
            <a:ext cx="2870295" cy="2304892"/>
            <a:chOff x="185742" y="1697030"/>
            <a:chExt cx="5165698" cy="16581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</a:t>
              </a:r>
              <a:r>
                <a:rPr lang="en-GB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</a:t>
              </a:r>
              <a:r>
                <a:rPr lang="en-GB" sz="2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 </a:t>
              </a:r>
              <a:r>
                <a:rPr lang="en-GB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đã </a:t>
              </a:r>
              <a:r>
                <a:rPr lang="en-GB" sz="2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743200" y="1677458"/>
            <a:ext cx="3031530" cy="2304892"/>
            <a:chOff x="185742" y="1673787"/>
            <a:chExt cx="5519805" cy="16813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Hoàn thành phần BT trong sgk</a:t>
              </a:r>
              <a:endParaRPr sz="2000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181600" y="1658426"/>
            <a:ext cx="3286335" cy="2270820"/>
            <a:chOff x="185742" y="1697030"/>
            <a:chExt cx="5876824" cy="1658130"/>
          </a:xfrm>
          <a:solidFill>
            <a:schemeClr val="accent2"/>
          </a:solidFill>
        </p:grpSpPr>
        <p:sp>
          <p:nvSpPr>
            <p:cNvPr id="431" name="Google Shape;431;p27"/>
            <p:cNvSpPr/>
            <p:nvPr/>
          </p:nvSpPr>
          <p:spPr>
            <a:xfrm flipH="1">
              <a:off x="1426308" y="1697030"/>
              <a:ext cx="3392457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3 </a:t>
              </a:r>
              <a:r>
                <a:rPr lang="en-US" sz="2000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chủ đề </a:t>
              </a:r>
              <a:r>
                <a:rPr lang="en-US" sz="2000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C</a:t>
              </a:r>
              <a:endParaRPr sz="2000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818766" y="1697030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2" name="Google Shape;409;p34"/>
          <p:cNvSpPr/>
          <p:nvPr/>
        </p:nvSpPr>
        <p:spPr>
          <a:xfrm>
            <a:off x="401700" y="398235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3" name="Google Shape;412;p34"/>
          <p:cNvSpPr/>
          <p:nvPr/>
        </p:nvSpPr>
        <p:spPr>
          <a:xfrm>
            <a:off x="8001000" y="48037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" name="Google Shape;411;p34"/>
          <p:cNvSpPr/>
          <p:nvPr/>
        </p:nvSpPr>
        <p:spPr>
          <a:xfrm>
            <a:off x="7826925" y="3836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5" name="Google Shape;413;p34"/>
          <p:cNvSpPr/>
          <p:nvPr/>
        </p:nvSpPr>
        <p:spPr>
          <a:xfrm>
            <a:off x="487139" y="406650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5616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22" name="Google Shape;422;p35"/>
          <p:cNvGrpSpPr/>
          <p:nvPr/>
        </p:nvGrpSpPr>
        <p:grpSpPr>
          <a:xfrm>
            <a:off x="2605079" y="692817"/>
            <a:ext cx="4481521" cy="1971551"/>
            <a:chOff x="1177450" y="241631"/>
            <a:chExt cx="6173152" cy="36167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3" name="Google Shape;423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328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98" y="2800350"/>
            <a:ext cx="3475702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64312" y="791569"/>
            <a:ext cx="3288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 </a:t>
            </a: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LẮNG NGHE </a:t>
            </a:r>
            <a:endParaRPr lang="en" sz="24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GIẢNG</a:t>
            </a:r>
            <a:endParaRPr lang="en-US" sz="2400" b="1"/>
          </a:p>
        </p:txBody>
      </p:sp>
      <p:grpSp>
        <p:nvGrpSpPr>
          <p:cNvPr id="16" name="Google Shape;896;p47"/>
          <p:cNvGrpSpPr/>
          <p:nvPr/>
        </p:nvGrpSpPr>
        <p:grpSpPr>
          <a:xfrm>
            <a:off x="685800" y="730316"/>
            <a:ext cx="1075937" cy="1047989"/>
            <a:chOff x="5926225" y="921350"/>
            <a:chExt cx="517800" cy="504350"/>
          </a:xfrm>
        </p:grpSpPr>
        <p:sp>
          <p:nvSpPr>
            <p:cNvPr id="17" name="Google Shape;897;p4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8;p4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899;p47"/>
          <p:cNvSpPr/>
          <p:nvPr/>
        </p:nvSpPr>
        <p:spPr>
          <a:xfrm>
            <a:off x="1223768" y="1214934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12;p34"/>
          <p:cNvSpPr/>
          <p:nvPr/>
        </p:nvSpPr>
        <p:spPr>
          <a:xfrm>
            <a:off x="7467600" y="3943349"/>
            <a:ext cx="495300" cy="5348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1" name="Google Shape;411;p34"/>
          <p:cNvSpPr/>
          <p:nvPr/>
        </p:nvSpPr>
        <p:spPr>
          <a:xfrm>
            <a:off x="7686675" y="3714749"/>
            <a:ext cx="847725" cy="7634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2" name="Google Shape;413;p34"/>
          <p:cNvSpPr/>
          <p:nvPr/>
        </p:nvSpPr>
        <p:spPr>
          <a:xfrm>
            <a:off x="7905375" y="3476249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371600" y="1123950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chemeClr val="accent2"/>
                </a:solidFill>
                <a:latin typeface="+mj-lt"/>
              </a:rPr>
              <a:t>BÀI 2. TRUY CẬP THỒNG TIN TRÊN INTERNET </a:t>
            </a:r>
            <a:endParaRPr sz="28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1074"/>
            <a:ext cx="2667000" cy="24494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1951074"/>
            <a:ext cx="2667000" cy="244947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1770513" y="42307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solidFill>
                  <a:schemeClr val="accent2"/>
                </a:solidFill>
                <a:latin typeface="+mj-lt"/>
              </a:rPr>
              <a:t>NỘI DUNG CHÍNH BÀI HỌC</a:t>
            </a:r>
            <a:endParaRPr sz="2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1283306" y="1378783"/>
            <a:ext cx="3298386" cy="1905000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Word Wide Web</a:t>
              </a:r>
              <a:endParaRPr lang="en-GB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3913824" y="1352550"/>
            <a:ext cx="3450532" cy="1896578"/>
            <a:chOff x="185742" y="1673787"/>
            <a:chExt cx="5519805" cy="1681373"/>
          </a:xfrm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Trình duyệt web</a:t>
              </a:r>
              <a:endParaRPr sz="22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 rot="20724857">
            <a:off x="1102766" y="441309"/>
            <a:ext cx="1100657" cy="63567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202;p48"/>
          <p:cNvGrpSpPr/>
          <p:nvPr/>
        </p:nvGrpSpPr>
        <p:grpSpPr>
          <a:xfrm>
            <a:off x="3452650" y="4130291"/>
            <a:ext cx="669709" cy="660637"/>
            <a:chOff x="1147762" y="1131887"/>
            <a:chExt cx="5137150" cy="4619626"/>
          </a:xfrm>
        </p:grpSpPr>
        <p:sp>
          <p:nvSpPr>
            <p:cNvPr id="23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202;p48"/>
          <p:cNvGrpSpPr/>
          <p:nvPr/>
        </p:nvGrpSpPr>
        <p:grpSpPr>
          <a:xfrm>
            <a:off x="4113363" y="4095749"/>
            <a:ext cx="686287" cy="695178"/>
            <a:chOff x="1147762" y="1131887"/>
            <a:chExt cx="5137150" cy="4619626"/>
          </a:xfrm>
        </p:grpSpPr>
        <p:sp>
          <p:nvSpPr>
            <p:cNvPr id="27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202;p48"/>
          <p:cNvGrpSpPr/>
          <p:nvPr/>
        </p:nvGrpSpPr>
        <p:grpSpPr>
          <a:xfrm>
            <a:off x="4752955" y="4045820"/>
            <a:ext cx="669709" cy="721061"/>
            <a:chOff x="1147762" y="1131887"/>
            <a:chExt cx="5137150" cy="4619626"/>
          </a:xfrm>
        </p:grpSpPr>
        <p:sp>
          <p:nvSpPr>
            <p:cNvPr id="31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541;p49"/>
          <p:cNvGrpSpPr/>
          <p:nvPr/>
        </p:nvGrpSpPr>
        <p:grpSpPr>
          <a:xfrm>
            <a:off x="5562360" y="4081043"/>
            <a:ext cx="2842976" cy="685838"/>
            <a:chOff x="3042485" y="5594633"/>
            <a:chExt cx="2159652" cy="510557"/>
          </a:xfrm>
        </p:grpSpPr>
        <p:sp>
          <p:nvSpPr>
            <p:cNvPr id="36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541;p49"/>
          <p:cNvGrpSpPr/>
          <p:nvPr/>
        </p:nvGrpSpPr>
        <p:grpSpPr>
          <a:xfrm>
            <a:off x="557682" y="4031534"/>
            <a:ext cx="2842976" cy="685838"/>
            <a:chOff x="3042485" y="5594633"/>
            <a:chExt cx="2159652" cy="510557"/>
          </a:xfrm>
        </p:grpSpPr>
        <p:sp>
          <p:nvSpPr>
            <p:cNvPr id="52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819400" y="438150"/>
            <a:ext cx="338775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chemeClr val="accent2"/>
                </a:solidFill>
                <a:latin typeface="+mj-lt"/>
              </a:rPr>
              <a:t>1. </a:t>
            </a:r>
            <a:r>
              <a:rPr lang="en-US" sz="2800" smtClean="0">
                <a:solidFill>
                  <a:schemeClr val="accent2"/>
                </a:solidFill>
                <a:latin typeface="+mj-lt"/>
              </a:rPr>
              <a:t>Word Wide Web</a:t>
            </a:r>
            <a:endParaRPr sz="28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1"/>
            <a:ext cx="15240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7400" y="1052946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chemeClr val="accent2"/>
                </a:solidFill>
              </a:rPr>
              <a:t>Hoạt động 1:</a:t>
            </a:r>
            <a:endParaRPr lang="en-US" sz="2400" b="1" u="sng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09750"/>
            <a:ext cx="67104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smtClean="0"/>
              <a:t>Truy cập vào website: </a:t>
            </a:r>
            <a:r>
              <a:rPr lang="en-US" sz="2000" smtClean="0">
                <a:solidFill>
                  <a:srgbClr val="0070C0"/>
                </a:solidFill>
              </a:rPr>
              <a:t>hppts://vnanet.vn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smtClean="0"/>
              <a:t>Di chuyển cuối trang và chọn “Thể thao và văn hóa”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smtClean="0"/>
              <a:t>Truy cập trang em thích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smtClean="0"/>
              <a:t>Xác định xem có cùng địa chỉ web: </a:t>
            </a:r>
            <a:r>
              <a:rPr lang="en-US" sz="2000">
                <a:solidFill>
                  <a:srgbClr val="0070C0"/>
                </a:solidFill>
              </a:rPr>
              <a:t>hppts://vnanet.vn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8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5334000" y="2559140"/>
            <a:ext cx="990600" cy="850810"/>
          </a:xfrm>
          <a:prstGeom prst="fram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8"/>
            <a:ext cx="9144000" cy="510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2925" y="51435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Truy cập vào trang khác em thích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" y="1123950"/>
            <a:ext cx="311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Ví dụ: </a:t>
            </a:r>
            <a:r>
              <a:rPr lang="en-US" sz="1800">
                <a:hlinkClick r:id="rId3"/>
              </a:rPr>
              <a:t>https://thethao247.vn</a:t>
            </a:r>
            <a:r>
              <a:rPr lang="en-US" sz="1800"/>
              <a:t> </a:t>
            </a:r>
            <a:endParaRPr lang="en-US" sz="1800" smtClean="0">
              <a:solidFill>
                <a:srgbClr val="002060"/>
              </a:solidFill>
            </a:endParaRPr>
          </a:p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962150"/>
            <a:ext cx="6116980" cy="1066800"/>
            <a:chOff x="457200" y="1962150"/>
            <a:chExt cx="6116980" cy="1066800"/>
          </a:xfrm>
        </p:grpSpPr>
        <p:sp>
          <p:nvSpPr>
            <p:cNvPr id="10" name="Right Arrow 9"/>
            <p:cNvSpPr/>
            <p:nvPr/>
          </p:nvSpPr>
          <p:spPr>
            <a:xfrm>
              <a:off x="457200" y="1962150"/>
              <a:ext cx="457200" cy="1066800"/>
            </a:xfrm>
            <a:prstGeom prst="rightArrow">
              <a:avLst/>
            </a:prstGeom>
            <a:solidFill>
              <a:schemeClr val="accent2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2059533"/>
              <a:ext cx="5583580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/>
                <a:t>Địa chỉ của trang web thể thao </a:t>
              </a:r>
              <a:r>
                <a:rPr lang="en-US" sz="1800" smtClean="0">
                  <a:hlinkClick r:id="rId3"/>
                </a:rPr>
                <a:t>https://thethao247.vn</a:t>
              </a:r>
              <a:r>
                <a:rPr lang="en-US" sz="1800" smtClean="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/>
                <a:t>không </a:t>
              </a:r>
              <a:r>
                <a:rPr lang="en-US" sz="1800"/>
                <a:t>cùng địa chỉ website với </a:t>
              </a:r>
              <a:r>
                <a:rPr lang="en-US" sz="1800">
                  <a:hlinkClick r:id="rId4"/>
                </a:rPr>
                <a:t>https://</a:t>
              </a:r>
              <a:r>
                <a:rPr lang="en-US" sz="1800" smtClean="0">
                  <a:hlinkClick r:id="rId4"/>
                </a:rPr>
                <a:t>vnanet.vn</a:t>
              </a:r>
              <a:r>
                <a:rPr lang="en-US" sz="1800" smtClean="0"/>
                <a:t> </a:t>
              </a:r>
              <a:endParaRPr lang="en-US" sz="18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524125" y="69901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smtClean="0">
                <a:solidFill>
                  <a:srgbClr val="002060"/>
                </a:solidFill>
              </a:rPr>
              <a:t>KẾT LUẬN:</a:t>
            </a:r>
            <a:endParaRPr lang="en-US" sz="1800" b="1" u="sng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3950"/>
            <a:ext cx="441659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Hệ thống các website có liên kết với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nhau trên Internet </a:t>
            </a:r>
            <a:r>
              <a:rPr lang="en-US" sz="1800">
                <a:solidFill>
                  <a:srgbClr val="002060"/>
                </a:solidFill>
              </a:rPr>
              <a:t>được </a:t>
            </a:r>
            <a:r>
              <a:rPr lang="en-US" sz="1800" smtClean="0">
                <a:solidFill>
                  <a:srgbClr val="002060"/>
                </a:solidFill>
              </a:rPr>
              <a:t>gọi </a:t>
            </a:r>
            <a:r>
              <a:rPr lang="en-US" sz="1800">
                <a:solidFill>
                  <a:srgbClr val="002060"/>
                </a:solidFill>
              </a:rPr>
              <a:t>là World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Wide </a:t>
            </a:r>
            <a:r>
              <a:rPr lang="en-US" sz="1800">
                <a:solidFill>
                  <a:srgbClr val="002060"/>
                </a:solidFill>
              </a:rPr>
              <a:t>Web </a:t>
            </a:r>
            <a:r>
              <a:rPr lang="en-US" sz="1800" smtClean="0">
                <a:solidFill>
                  <a:srgbClr val="002060"/>
                </a:solidFill>
              </a:rPr>
              <a:t>(</a:t>
            </a:r>
            <a:r>
              <a:rPr lang="en-US" sz="1800">
                <a:solidFill>
                  <a:srgbClr val="002060"/>
                </a:solidFill>
              </a:rPr>
              <a:t>gọi tắt là web, viết tắt WWW).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444224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WWW tạo thuận lợi cho việc tìm kiếm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và thu </a:t>
            </a:r>
            <a:r>
              <a:rPr lang="en-US" sz="1800">
                <a:solidFill>
                  <a:srgbClr val="002060"/>
                </a:solidFill>
              </a:rPr>
              <a:t>thập </a:t>
            </a:r>
            <a:r>
              <a:rPr lang="en-US" sz="1800" smtClean="0">
                <a:solidFill>
                  <a:srgbClr val="002060"/>
                </a:solidFill>
              </a:rPr>
              <a:t>thông </a:t>
            </a:r>
            <a:r>
              <a:rPr lang="en-US" sz="1800">
                <a:solidFill>
                  <a:srgbClr val="002060"/>
                </a:solidFill>
              </a:rPr>
              <a:t>tin, </a:t>
            </a:r>
            <a:r>
              <a:rPr lang="en-US" sz="1800" smtClean="0">
                <a:solidFill>
                  <a:srgbClr val="002060"/>
                </a:solidFill>
              </a:rPr>
              <a:t>chia </a:t>
            </a:r>
            <a:r>
              <a:rPr lang="en-US" sz="1800">
                <a:solidFill>
                  <a:srgbClr val="002060"/>
                </a:solidFill>
              </a:rPr>
              <a:t>sẻ suy nghĩ và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khám </a:t>
            </a:r>
            <a:r>
              <a:rPr lang="en-US" sz="1800">
                <a:solidFill>
                  <a:srgbClr val="002060"/>
                </a:solidFill>
              </a:rPr>
              <a:t>phá của mình </a:t>
            </a:r>
            <a:r>
              <a:rPr lang="en-US" sz="1800" smtClean="0">
                <a:solidFill>
                  <a:srgbClr val="002060"/>
                </a:solidFill>
              </a:rPr>
              <a:t>với </a:t>
            </a:r>
            <a:r>
              <a:rPr lang="en-US" sz="1800">
                <a:solidFill>
                  <a:srgbClr val="002060"/>
                </a:solidFill>
              </a:rPr>
              <a:t>mọi người.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76350"/>
            <a:ext cx="4098615" cy="327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43225" y="438150"/>
            <a:ext cx="333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2. Trình duyệt web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28625" y="1047750"/>
            <a:ext cx="2162175" cy="781705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2060"/>
                </a:solidFill>
              </a:rPr>
              <a:t>Hoạt động 2:</a:t>
            </a:r>
          </a:p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9375" y="980420"/>
            <a:ext cx="57246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Để truy cập thông tin trên các website, em cần những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thiết </a:t>
            </a:r>
            <a:r>
              <a:rPr lang="en-US" sz="1800">
                <a:solidFill>
                  <a:srgbClr val="002060"/>
                </a:solidFill>
              </a:rPr>
              <a:t>bị hay phần mềm nào sau đây: 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26695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1) Máy tính hoặc điện thoại di động kết nối Internet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768584" y="286702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2) Phần mềm tìm kiếm thông tin</a:t>
            </a: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762000" y="34099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3) Phần mềm trình duyệt web</a:t>
            </a:r>
            <a:endParaRPr lang="en-US" sz="1800"/>
          </a:p>
        </p:txBody>
      </p:sp>
      <p:sp>
        <p:nvSpPr>
          <p:cNvPr id="13" name="Google Shape;832;p47"/>
          <p:cNvSpPr/>
          <p:nvPr/>
        </p:nvSpPr>
        <p:spPr>
          <a:xfrm>
            <a:off x="428625" y="228162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" name="Google Shape;832;p47"/>
          <p:cNvSpPr/>
          <p:nvPr/>
        </p:nvSpPr>
        <p:spPr>
          <a:xfrm>
            <a:off x="428625" y="34099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0395" y="2291151"/>
            <a:ext cx="2139205" cy="369332"/>
            <a:chOff x="4223376" y="2867025"/>
            <a:chExt cx="2253624" cy="369332"/>
          </a:xfrm>
        </p:grpSpPr>
        <p:cxnSp>
          <p:nvCxnSpPr>
            <p:cNvPr id="9" name="Straight Arrow Connector 8"/>
            <p:cNvCxnSpPr>
              <a:stCxn id="10" idx="3"/>
            </p:cNvCxnSpPr>
            <p:nvPr/>
          </p:nvCxnSpPr>
          <p:spPr>
            <a:xfrm>
              <a:off x="4223376" y="3051691"/>
              <a:ext cx="6534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953000" y="2867025"/>
              <a:ext cx="1524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Phần cứng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3483" y="3409950"/>
            <a:ext cx="2119118" cy="369332"/>
            <a:chOff x="4223376" y="2867025"/>
            <a:chExt cx="2253624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23376" y="3051691"/>
              <a:ext cx="6534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53000" y="2867025"/>
              <a:ext cx="1524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Phần mềm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10" grpId="0"/>
      <p:bldP spid="11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809</Words>
  <Application>Microsoft Office PowerPoint</Application>
  <PresentationFormat>On-screen Show (16:9)</PresentationFormat>
  <Paragraphs>126</Paragraphs>
  <Slides>22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Montserrat</vt:lpstr>
      <vt:lpstr>Roboto Condensed</vt:lpstr>
      <vt:lpstr>Droid Serif</vt:lpstr>
      <vt:lpstr>Times New Roman</vt:lpstr>
      <vt:lpstr>Wingdings</vt:lpstr>
      <vt:lpstr>Perdita template</vt:lpstr>
      <vt:lpstr>TIN HỌC 6</vt:lpstr>
      <vt:lpstr>KHỞI ĐỘNG</vt:lpstr>
      <vt:lpstr>PowerPoint Presentation</vt:lpstr>
      <vt:lpstr>NỘI DUNG CHÍNH BÀI HỌC</vt:lpstr>
      <vt:lpstr>1. Word Wide Web</vt:lpstr>
      <vt:lpstr>PowerPoint Presentation</vt:lpstr>
      <vt:lpstr>PowerPoint Presentation</vt:lpstr>
      <vt:lpstr>PowerPoint Presentation</vt:lpstr>
      <vt:lpstr>PowerPoint Presentation</vt:lpstr>
      <vt:lpstr>CÂU HỎI</vt:lpstr>
      <vt:lpstr>PowerPoint Presentation</vt:lpstr>
      <vt:lpstr>PowerPoint Presentation</vt:lpstr>
      <vt:lpstr>Kết luận: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LUYỆN TẬP</vt:lpstr>
      <vt:lpstr>BÀI TẬP VẬN DỤNG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HDLAPTOP</cp:lastModifiedBy>
  <cp:revision>21</cp:revision>
  <dcterms:modified xsi:type="dcterms:W3CDTF">2021-10-05T14:24:01Z</dcterms:modified>
</cp:coreProperties>
</file>