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9"/>
  </p:notesMasterIdLst>
  <p:sldIdLst>
    <p:sldId id="270" r:id="rId4"/>
    <p:sldId id="278" r:id="rId5"/>
    <p:sldId id="277" r:id="rId6"/>
    <p:sldId id="317" r:id="rId7"/>
    <p:sldId id="284" r:id="rId8"/>
    <p:sldId id="340" r:id="rId9"/>
    <p:sldId id="282" r:id="rId10"/>
    <p:sldId id="283" r:id="rId11"/>
    <p:sldId id="280" r:id="rId12"/>
    <p:sldId id="287" r:id="rId13"/>
    <p:sldId id="298" r:id="rId14"/>
    <p:sldId id="344" r:id="rId15"/>
    <p:sldId id="345" r:id="rId16"/>
    <p:sldId id="305"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5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C66"/>
    <a:srgbClr val="FFFF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66" autoAdjust="0"/>
    <p:restoredTop sz="94660"/>
  </p:normalViewPr>
  <p:slideViewPr>
    <p:cSldViewPr snapToGrid="0" showGuides="1">
      <p:cViewPr>
        <p:scale>
          <a:sx n="72" d="100"/>
          <a:sy n="72" d="100"/>
        </p:scale>
        <p:origin x="-840" y="-132"/>
      </p:cViewPr>
      <p:guideLst>
        <p:guide orient="horz" pos="235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F314B-CEC1-458A-BDB8-3CA1EB7F6A41}" type="datetimeFigureOut">
              <a:rPr lang="en-US" smtClean="0"/>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AF483-8B2E-42F9-8B24-FFD95905C1BE}" type="slidenum">
              <a:rPr lang="en-US" smtClean="0"/>
              <a:t>‹#›</a:t>
            </a:fld>
            <a:endParaRPr lang="en-US"/>
          </a:p>
        </p:txBody>
      </p:sp>
    </p:spTree>
    <p:extLst>
      <p:ext uri="{BB962C8B-B14F-4D97-AF65-F5344CB8AC3E}">
        <p14:creationId xmlns:p14="http://schemas.microsoft.com/office/powerpoint/2010/main" val="377046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243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201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C5B47D6-DAD7-40A6-BD10-CD2FABB13213}"/>
              </a:ext>
            </a:extLst>
          </p:cNvPr>
          <p:cNvSpPr/>
          <p:nvPr userDrawn="1"/>
        </p:nvSpPr>
        <p:spPr>
          <a:xfrm>
            <a:off x="0" y="0"/>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320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 xmlns:a16="http://schemas.microsoft.com/office/drawing/2014/main" id="{27960874-3F9B-4D3F-855A-5669B09C929B}"/>
              </a:ext>
            </a:extLst>
          </p:cNvPr>
          <p:cNvSpPr>
            <a:spLocks noGrp="1"/>
          </p:cNvSpPr>
          <p:nvPr>
            <p:ph type="pic" idx="12" hasCustomPrompt="1"/>
          </p:nvPr>
        </p:nvSpPr>
        <p:spPr>
          <a:xfrm>
            <a:off x="0" y="0"/>
            <a:ext cx="12192000" cy="3135087"/>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
        <p:nvSpPr>
          <p:cNvPr id="5" name="Picture Placeholder 2">
            <a:extLst>
              <a:ext uri="{FF2B5EF4-FFF2-40B4-BE49-F238E27FC236}">
                <a16:creationId xmlns="" xmlns:a16="http://schemas.microsoft.com/office/drawing/2014/main" id="{2B1140DE-B7EF-4821-92DB-87F8292871AB}"/>
              </a:ext>
            </a:extLst>
          </p:cNvPr>
          <p:cNvSpPr>
            <a:spLocks noGrp="1"/>
          </p:cNvSpPr>
          <p:nvPr>
            <p:ph type="pic" idx="13" hasCustomPrompt="1"/>
          </p:nvPr>
        </p:nvSpPr>
        <p:spPr>
          <a:xfrm>
            <a:off x="905623"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6" name="Picture Placeholder 2">
            <a:extLst>
              <a:ext uri="{FF2B5EF4-FFF2-40B4-BE49-F238E27FC236}">
                <a16:creationId xmlns="" xmlns:a16="http://schemas.microsoft.com/office/drawing/2014/main" id="{72D1BE3B-CE32-4F45-9E7C-3CF4C5DACDCA}"/>
              </a:ext>
            </a:extLst>
          </p:cNvPr>
          <p:cNvSpPr>
            <a:spLocks noGrp="1"/>
          </p:cNvSpPr>
          <p:nvPr>
            <p:ph type="pic" idx="14" hasCustomPrompt="1"/>
          </p:nvPr>
        </p:nvSpPr>
        <p:spPr>
          <a:xfrm>
            <a:off x="628236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7" name="Picture Placeholder 2">
            <a:extLst>
              <a:ext uri="{FF2B5EF4-FFF2-40B4-BE49-F238E27FC236}">
                <a16:creationId xmlns="" xmlns:a16="http://schemas.microsoft.com/office/drawing/2014/main" id="{6F1FA09A-98C2-4BC7-A032-43C843531C64}"/>
              </a:ext>
            </a:extLst>
          </p:cNvPr>
          <p:cNvSpPr>
            <a:spLocks noGrp="1"/>
          </p:cNvSpPr>
          <p:nvPr>
            <p:ph type="pic" idx="15" hasCustomPrompt="1"/>
          </p:nvPr>
        </p:nvSpPr>
        <p:spPr>
          <a:xfrm>
            <a:off x="3593992"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8" name="Picture Placeholder 2">
            <a:extLst>
              <a:ext uri="{FF2B5EF4-FFF2-40B4-BE49-F238E27FC236}">
                <a16:creationId xmlns="" xmlns:a16="http://schemas.microsoft.com/office/drawing/2014/main" id="{28718837-365D-4859-B99D-1C4C5BB7E508}"/>
              </a:ext>
            </a:extLst>
          </p:cNvPr>
          <p:cNvSpPr>
            <a:spLocks noGrp="1"/>
          </p:cNvSpPr>
          <p:nvPr>
            <p:ph type="pic" idx="16" hasCustomPrompt="1"/>
          </p:nvPr>
        </p:nvSpPr>
        <p:spPr>
          <a:xfrm>
            <a:off x="8970731" y="2078266"/>
            <a:ext cx="2298160" cy="208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p>
          <a:p>
            <a:r>
              <a:rPr lang="en-US" altLang="ko-KR" dirty="0"/>
              <a:t>And Send To Back </a:t>
            </a:r>
            <a:endParaRPr lang="ko-KR" altLang="en-US" dirty="0"/>
          </a:p>
        </p:txBody>
      </p:sp>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740105"/>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Picture Placeholder 2">
            <a:extLst>
              <a:ext uri="{FF2B5EF4-FFF2-40B4-BE49-F238E27FC236}">
                <a16:creationId xmlns="" xmlns:a16="http://schemas.microsoft.com/office/drawing/2014/main" id="{8E24A2BE-80CE-4B79-BF31-91FA62C04420}"/>
              </a:ext>
            </a:extLst>
          </p:cNvPr>
          <p:cNvSpPr>
            <a:spLocks noGrp="1"/>
          </p:cNvSpPr>
          <p:nvPr>
            <p:ph type="pic" idx="13" hasCustomPrompt="1"/>
          </p:nvPr>
        </p:nvSpPr>
        <p:spPr>
          <a:xfrm>
            <a:off x="0" y="2160665"/>
            <a:ext cx="12192000" cy="2502762"/>
          </a:xfrm>
          <a:prstGeom prst="rect">
            <a:avLst/>
          </a:prstGeom>
          <a:solidFill>
            <a:schemeClr val="bg1">
              <a:lumMod val="95000"/>
            </a:schemeClr>
          </a:solidFill>
        </p:spPr>
        <p:txBody>
          <a:bodyPr anchor="ctr"/>
          <a:lstStyle>
            <a:lvl1pPr marL="0" indent="0" algn="ctr">
              <a:buNone/>
              <a:defRPr sz="18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 </a:t>
            </a:r>
            <a:endParaRPr lang="ko-KR" altLang="en-US" dirty="0"/>
          </a:p>
        </p:txBody>
      </p:sp>
      <p:sp>
        <p:nvSpPr>
          <p:cNvPr id="5" name="Rectangle 4">
            <a:extLst>
              <a:ext uri="{FF2B5EF4-FFF2-40B4-BE49-F238E27FC236}">
                <a16:creationId xmlns="" xmlns:a16="http://schemas.microsoft.com/office/drawing/2014/main" id="{B2F51014-6E90-4769-BCD9-A06A9FC17AC8}"/>
              </a:ext>
            </a:extLst>
          </p:cNvPr>
          <p:cNvSpPr/>
          <p:nvPr userDrawn="1"/>
        </p:nvSpPr>
        <p:spPr>
          <a:xfrm>
            <a:off x="0" y="2026940"/>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6" name="Rectangle 5">
            <a:extLst>
              <a:ext uri="{FF2B5EF4-FFF2-40B4-BE49-F238E27FC236}">
                <a16:creationId xmlns="" xmlns:a16="http://schemas.microsoft.com/office/drawing/2014/main" id="{D8BC926F-7282-4E00-BF8A-8D24B274039B}"/>
              </a:ext>
            </a:extLst>
          </p:cNvPr>
          <p:cNvSpPr/>
          <p:nvPr userDrawn="1"/>
        </p:nvSpPr>
        <p:spPr>
          <a:xfrm>
            <a:off x="0" y="4725144"/>
            <a:ext cx="12192000" cy="72008"/>
          </a:xfrm>
          <a:prstGeom prst="rect">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150336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1_Images &amp; Contents Layout">
    <p:spTree>
      <p:nvGrpSpPr>
        <p:cNvPr id="1" name=""/>
        <p:cNvGrpSpPr/>
        <p:nvPr/>
      </p:nvGrpSpPr>
      <p:grpSpPr>
        <a:xfrm>
          <a:off x="0" y="0"/>
          <a:ext cx="0" cy="0"/>
          <a:chOff x="0" y="0"/>
          <a:chExt cx="0" cy="0"/>
        </a:xfrm>
      </p:grpSpPr>
      <p:sp>
        <p:nvSpPr>
          <p:cNvPr id="6" name="그림 개체 틀 12">
            <a:extLst>
              <a:ext uri="{FF2B5EF4-FFF2-40B4-BE49-F238E27FC236}">
                <a16:creationId xmlns="" xmlns:a16="http://schemas.microsoft.com/office/drawing/2014/main" id="{A7A44CD1-8791-4411-9DCF-BE8F9EB9EB13}"/>
              </a:ext>
            </a:extLst>
          </p:cNvPr>
          <p:cNvSpPr>
            <a:spLocks noGrp="1"/>
          </p:cNvSpPr>
          <p:nvPr>
            <p:ph type="pic" sz="quarter" idx="10" hasCustomPrompt="1"/>
          </p:nvPr>
        </p:nvSpPr>
        <p:spPr>
          <a:xfrm>
            <a:off x="799070" y="1223317"/>
            <a:ext cx="5441094" cy="4721980"/>
          </a:xfrm>
          <a:custGeom>
            <a:avLst/>
            <a:gdLst>
              <a:gd name="connsiteX0" fmla="*/ 2090352 w 5441094"/>
              <a:gd name="connsiteY0" fmla="*/ 2977952 h 4721980"/>
              <a:gd name="connsiteX1" fmla="*/ 3101888 w 5441094"/>
              <a:gd name="connsiteY1" fmla="*/ 4721980 h 4721980"/>
              <a:gd name="connsiteX2" fmla="*/ 1078816 w 5441094"/>
              <a:gd name="connsiteY2" fmla="*/ 4721980 h 4721980"/>
              <a:gd name="connsiteX3" fmla="*/ 2191267 w 5441094"/>
              <a:gd name="connsiteY3" fmla="*/ 2940880 h 4721980"/>
              <a:gd name="connsiteX4" fmla="*/ 4155992 w 5441094"/>
              <a:gd name="connsiteY4" fmla="*/ 2940880 h 4721980"/>
              <a:gd name="connsiteX5" fmla="*/ 3173629 w 5441094"/>
              <a:gd name="connsiteY5" fmla="*/ 4634609 h 4721980"/>
              <a:gd name="connsiteX6" fmla="*/ 0 w 5441094"/>
              <a:gd name="connsiteY6" fmla="*/ 2928524 h 4721980"/>
              <a:gd name="connsiteX7" fmla="*/ 2023072 w 5441094"/>
              <a:gd name="connsiteY7" fmla="*/ 2928524 h 4721980"/>
              <a:gd name="connsiteX8" fmla="*/ 1011536 w 5441094"/>
              <a:gd name="connsiteY8" fmla="*/ 4672552 h 4721980"/>
              <a:gd name="connsiteX9" fmla="*/ 982363 w 5441094"/>
              <a:gd name="connsiteY9" fmla="*/ 1120204 h 4721980"/>
              <a:gd name="connsiteX10" fmla="*/ 1964725 w 5441094"/>
              <a:gd name="connsiteY10" fmla="*/ 2813933 h 4721980"/>
              <a:gd name="connsiteX11" fmla="*/ 0 w 5441094"/>
              <a:gd name="connsiteY11" fmla="*/ 2813933 h 4721980"/>
              <a:gd name="connsiteX12" fmla="*/ 3816180 w 5441094"/>
              <a:gd name="connsiteY12" fmla="*/ 12357 h 4721980"/>
              <a:gd name="connsiteX13" fmla="*/ 5441094 w 5441094"/>
              <a:gd name="connsiteY13" fmla="*/ 2813933 h 4721980"/>
              <a:gd name="connsiteX14" fmla="*/ 2191266 w 5441094"/>
              <a:gd name="connsiteY14" fmla="*/ 2813933 h 4721980"/>
              <a:gd name="connsiteX15" fmla="*/ 465439 w 5441094"/>
              <a:gd name="connsiteY15" fmla="*/ 0 h 4721980"/>
              <a:gd name="connsiteX16" fmla="*/ 3715267 w 5441094"/>
              <a:gd name="connsiteY16" fmla="*/ 0 h 4721980"/>
              <a:gd name="connsiteX17" fmla="*/ 2090353 w 5441094"/>
              <a:gd name="connsiteY17" fmla="*/ 2801576 h 4721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41094" h="4721980">
                <a:moveTo>
                  <a:pt x="2090352" y="2977952"/>
                </a:moveTo>
                <a:lnTo>
                  <a:pt x="3101888" y="4721980"/>
                </a:lnTo>
                <a:lnTo>
                  <a:pt x="1078816" y="4721980"/>
                </a:lnTo>
                <a:close/>
                <a:moveTo>
                  <a:pt x="2191267" y="2940880"/>
                </a:moveTo>
                <a:lnTo>
                  <a:pt x="4155992" y="2940880"/>
                </a:lnTo>
                <a:lnTo>
                  <a:pt x="3173629" y="4634609"/>
                </a:lnTo>
                <a:close/>
                <a:moveTo>
                  <a:pt x="0" y="2928524"/>
                </a:moveTo>
                <a:lnTo>
                  <a:pt x="2023072" y="2928524"/>
                </a:lnTo>
                <a:lnTo>
                  <a:pt x="1011536" y="4672552"/>
                </a:lnTo>
                <a:close/>
                <a:moveTo>
                  <a:pt x="982363" y="1120204"/>
                </a:moveTo>
                <a:lnTo>
                  <a:pt x="1964725" y="2813933"/>
                </a:lnTo>
                <a:lnTo>
                  <a:pt x="0" y="2813933"/>
                </a:lnTo>
                <a:close/>
                <a:moveTo>
                  <a:pt x="3816180" y="12357"/>
                </a:moveTo>
                <a:lnTo>
                  <a:pt x="5441094" y="2813933"/>
                </a:lnTo>
                <a:lnTo>
                  <a:pt x="2191266" y="2813933"/>
                </a:lnTo>
                <a:close/>
                <a:moveTo>
                  <a:pt x="465439" y="0"/>
                </a:moveTo>
                <a:lnTo>
                  <a:pt x="3715267" y="0"/>
                </a:lnTo>
                <a:lnTo>
                  <a:pt x="2090353" y="2801576"/>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4584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 xmlns:a16="http://schemas.microsoft.com/office/drawing/2014/main" id="{67C24402-8447-448E-89E3-183EBB1DA00D}"/>
              </a:ext>
            </a:extLst>
          </p:cNvPr>
          <p:cNvSpPr/>
          <p:nvPr userDrawn="1"/>
        </p:nvSpPr>
        <p:spPr>
          <a:xfrm>
            <a:off x="0" y="2996952"/>
            <a:ext cx="12192000" cy="1872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6">
            <a:extLst>
              <a:ext uri="{FF2B5EF4-FFF2-40B4-BE49-F238E27FC236}">
                <a16:creationId xmlns="" xmlns:a16="http://schemas.microsoft.com/office/drawing/2014/main" id="{E4CF9D97-FAE0-4B0A-A30C-8936E46C66B2}"/>
              </a:ext>
            </a:extLst>
          </p:cNvPr>
          <p:cNvGrpSpPr/>
          <p:nvPr userDrawn="1"/>
        </p:nvGrpSpPr>
        <p:grpSpPr>
          <a:xfrm>
            <a:off x="4763852" y="1553600"/>
            <a:ext cx="2664296" cy="4683693"/>
            <a:chOff x="445712" y="1449040"/>
            <a:chExt cx="2113018" cy="3924176"/>
          </a:xfrm>
        </p:grpSpPr>
        <p:sp>
          <p:nvSpPr>
            <p:cNvPr id="6" name="Rounded Rectangle 7">
              <a:extLst>
                <a:ext uri="{FF2B5EF4-FFF2-40B4-BE49-F238E27FC236}">
                  <a16:creationId xmlns="" xmlns:a16="http://schemas.microsoft.com/office/drawing/2014/main" id="{A665FA86-6430-4D7E-ABCB-4F8C3E52E09B}"/>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8">
              <a:extLst>
                <a:ext uri="{FF2B5EF4-FFF2-40B4-BE49-F238E27FC236}">
                  <a16:creationId xmlns="" xmlns:a16="http://schemas.microsoft.com/office/drawing/2014/main" id="{53DAFBD2-84EC-4D6B-80BE-DA2118509069}"/>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10">
              <a:extLst>
                <a:ext uri="{FF2B5EF4-FFF2-40B4-BE49-F238E27FC236}">
                  <a16:creationId xmlns="" xmlns:a16="http://schemas.microsoft.com/office/drawing/2014/main" id="{78866A3A-5A93-49E6-8DE2-C98FC661D430}"/>
                </a:ext>
              </a:extLst>
            </p:cNvPr>
            <p:cNvGrpSpPr/>
            <p:nvPr userDrawn="1"/>
          </p:nvGrpSpPr>
          <p:grpSpPr>
            <a:xfrm>
              <a:off x="1407705" y="5045834"/>
              <a:ext cx="211967" cy="211967"/>
              <a:chOff x="1549420" y="5712364"/>
              <a:chExt cx="312583" cy="312583"/>
            </a:xfrm>
          </p:grpSpPr>
          <p:sp>
            <p:nvSpPr>
              <p:cNvPr id="9" name="Oval 11">
                <a:extLst>
                  <a:ext uri="{FF2B5EF4-FFF2-40B4-BE49-F238E27FC236}">
                    <a16:creationId xmlns="" xmlns:a16="http://schemas.microsoft.com/office/drawing/2014/main" id="{EB10029A-074D-4812-8AB6-62EF3ED73579}"/>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12">
                <a:extLst>
                  <a:ext uri="{FF2B5EF4-FFF2-40B4-BE49-F238E27FC236}">
                    <a16:creationId xmlns="" xmlns:a16="http://schemas.microsoft.com/office/drawing/2014/main" id="{BE572564-2A3A-45E0-93B7-2FB78757998F}"/>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 xmlns:a16="http://schemas.microsoft.com/office/drawing/2014/main" id="{242F8FDE-91AA-45DB-A05E-7507C27F30F6}"/>
              </a:ext>
            </a:extLst>
          </p:cNvPr>
          <p:cNvSpPr>
            <a:spLocks noGrp="1"/>
          </p:cNvSpPr>
          <p:nvPr>
            <p:ph type="pic" idx="11" hasCustomPrompt="1"/>
          </p:nvPr>
        </p:nvSpPr>
        <p:spPr>
          <a:xfrm>
            <a:off x="4951770" y="1965170"/>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76538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77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82930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9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47449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5" r:id="rId5"/>
    <p:sldLayoutId id="2147483671" r:id="rId6"/>
    <p:sldLayoutId id="2147483672" r:id="rId7"/>
    <p:sldLayoutId id="2147483673" r:id="rId8"/>
    <p:sldLayoutId id="2147483674" r:id="rId9"/>
    <p:sldLayoutId id="2147483676" r:id="rId10"/>
    <p:sldLayoutId id="2147483665" r:id="rId11"/>
    <p:sldLayoutId id="2147483677" r:id="rId12"/>
    <p:sldLayoutId id="2147483681" r:id="rId13"/>
    <p:sldLayoutId id="214748367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4.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 Id="rId10" Type="http://schemas.openxmlformats.org/officeDocument/2006/relationships/image" Target="../media/image17.png"/><Relationship Id="rId9"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CE2BF505-7DE6-4F49-BE53-8357C3CFAD67}"/>
              </a:ext>
            </a:extLst>
          </p:cNvPr>
          <p:cNvGrpSpPr/>
          <p:nvPr/>
        </p:nvGrpSpPr>
        <p:grpSpPr>
          <a:xfrm>
            <a:off x="10046387" y="194480"/>
            <a:ext cx="1684599" cy="413563"/>
            <a:chOff x="864753" y="5755727"/>
            <a:chExt cx="1544830" cy="413563"/>
          </a:xfrm>
        </p:grpSpPr>
        <p:sp>
          <p:nvSpPr>
            <p:cNvPr id="9" name="Rounded Rectangle 7">
              <a:extLst>
                <a:ext uri="{FF2B5EF4-FFF2-40B4-BE49-F238E27FC236}">
                  <a16:creationId xmlns="" xmlns:a16="http://schemas.microsoft.com/office/drawing/2014/main" id="{76510AC1-6796-4AAE-826B-82E3C6C83F0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Freeform: Shape 9">
              <a:extLst>
                <a:ext uri="{FF2B5EF4-FFF2-40B4-BE49-F238E27FC236}">
                  <a16:creationId xmlns="" xmlns:a16="http://schemas.microsoft.com/office/drawing/2014/main" id="{1AA9B7A6-AA04-48A1-8F03-8478DA0AB4E2}"/>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9B1FA3CF-9802-4908-BF1F-FFF6919AFED7}"/>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 xmlns:a16="http://schemas.microsoft.com/office/drawing/2014/main" id="{D67BCD5F-023B-4928-A8BA-960BE01DD3FA}"/>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 xmlns:a16="http://schemas.microsoft.com/office/drawing/2014/main" id="{C9E83D94-2B8F-4267-A14B-28F4B1D232E9}"/>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 xmlns:a16="http://schemas.microsoft.com/office/drawing/2014/main" id="{A09FB9A1-EA5C-4B9A-9354-78F7C28542B6}"/>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2" name="Rounded Rectangle 1"/>
          <p:cNvSpPr/>
          <p:nvPr/>
        </p:nvSpPr>
        <p:spPr>
          <a:xfrm>
            <a:off x="1471183" y="2333304"/>
            <a:ext cx="8827187" cy="25434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 xmlns:a16="http://schemas.microsoft.com/office/drawing/2014/main" id="{93AEA043-746F-4334-A00A-A4587B060237}"/>
              </a:ext>
            </a:extLst>
          </p:cNvPr>
          <p:cNvSpPr txBox="1"/>
          <p:nvPr/>
        </p:nvSpPr>
        <p:spPr>
          <a:xfrm>
            <a:off x="1599287" y="2543223"/>
            <a:ext cx="8570975" cy="2123658"/>
          </a:xfrm>
          <a:prstGeom prst="rect">
            <a:avLst/>
          </a:prstGeom>
          <a:noFill/>
        </p:spPr>
        <p:txBody>
          <a:bodyPr wrap="square" rtlCol="0" anchor="ctr">
            <a:spAutoFit/>
          </a:bodyPr>
          <a:lstStyle/>
          <a:p>
            <a:pPr algn="ctr">
              <a:lnSpc>
                <a:spcPct val="150000"/>
              </a:lnSpc>
            </a:pPr>
            <a:r>
              <a:rPr lang="en-US" sz="4400" b="1" smtClean="0">
                <a:solidFill>
                  <a:schemeClr val="accent4">
                    <a:lumMod val="50000"/>
                  </a:schemeClr>
                </a:solidFill>
                <a:latin typeface="+mj-lt"/>
              </a:rPr>
              <a:t>CHÀO MỪNG CÁC EM ĐẾN VỚI TIẾT HỌC HÔM NAY!</a:t>
            </a:r>
            <a:endParaRPr lang="ko-KR" altLang="en-US" sz="4400" b="1" dirty="0">
              <a:solidFill>
                <a:schemeClr val="accent4">
                  <a:lumMod val="50000"/>
                </a:schemeClr>
              </a:solidFill>
              <a:latin typeface="+mj-lt"/>
              <a:cs typeface="Arial" pitchFamily="34" charset="0"/>
            </a:endParaRPr>
          </a:p>
        </p:txBody>
      </p:sp>
    </p:spTree>
    <p:extLst>
      <p:ext uri="{BB962C8B-B14F-4D97-AF65-F5344CB8AC3E}">
        <p14:creationId xmlns:p14="http://schemas.microsoft.com/office/powerpoint/2010/main" val="30866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16026" y="193735"/>
            <a:ext cx="11573197" cy="724247"/>
          </a:xfrm>
        </p:spPr>
        <p:txBody>
          <a:bodyPr/>
          <a:lstStyle/>
          <a:p>
            <a:r>
              <a:rPr lang="en-US" sz="4000" b="1" u="sng" smtClean="0">
                <a:solidFill>
                  <a:srgbClr val="002060"/>
                </a:solidFill>
              </a:rPr>
              <a:t>LUYỆN TẬP</a:t>
            </a:r>
            <a:endParaRPr lang="en-US" sz="4000" b="1" u="sng">
              <a:solidFill>
                <a:srgbClr val="002060"/>
              </a:solidFill>
            </a:endParaRPr>
          </a:p>
        </p:txBody>
      </p:sp>
      <p:sp>
        <p:nvSpPr>
          <p:cNvPr id="37" name="Rectangle 36"/>
          <p:cNvSpPr/>
          <p:nvPr/>
        </p:nvSpPr>
        <p:spPr>
          <a:xfrm>
            <a:off x="424069" y="1149700"/>
            <a:ext cx="11357113" cy="4413516"/>
          </a:xfrm>
          <a:prstGeom prst="rect">
            <a:avLst/>
          </a:prstGeom>
        </p:spPr>
        <p:txBody>
          <a:bodyPr wrap="square">
            <a:spAutoFit/>
          </a:bodyPr>
          <a:lstStyle/>
          <a:p>
            <a:pPr marL="342900" indent="-342900">
              <a:lnSpc>
                <a:spcPct val="150000"/>
              </a:lnSpc>
              <a:spcBef>
                <a:spcPct val="20000"/>
              </a:spcBef>
            </a:pPr>
            <a:r>
              <a:rPr lang="en-US" altLang="zh-CN" sz="2400" b="1" smtClean="0">
                <a:solidFill>
                  <a:srgbClr val="0033CC"/>
                </a:solidFill>
                <a:latin typeface="+mj-lt"/>
                <a:ea typeface="SimSun" pitchFamily="2" charset="-122"/>
              </a:rPr>
              <a:t>Câu 1</a:t>
            </a:r>
            <a:r>
              <a:rPr lang="en-US" altLang="zh-CN" sz="2400" smtClean="0">
                <a:solidFill>
                  <a:srgbClr val="0033CC"/>
                </a:solidFill>
                <a:latin typeface="+mj-lt"/>
                <a:ea typeface="SimSun" pitchFamily="2" charset="-122"/>
              </a:rPr>
              <a:t>. Em </a:t>
            </a:r>
            <a:r>
              <a:rPr lang="en-US" altLang="zh-CN" sz="2400">
                <a:solidFill>
                  <a:srgbClr val="0033CC"/>
                </a:solidFill>
                <a:latin typeface="+mj-lt"/>
                <a:ea typeface="SimSun" pitchFamily="2" charset="-122"/>
              </a:rPr>
              <a:t>hãy sắp xếp lại các bước sau đây theo thứ tự đúng để thực hiện </a:t>
            </a:r>
            <a:r>
              <a:rPr lang="en-US" altLang="zh-CN" sz="2400" smtClean="0">
                <a:solidFill>
                  <a:srgbClr val="0033CC"/>
                </a:solidFill>
                <a:latin typeface="+mj-lt"/>
                <a:ea typeface="SimSun" pitchFamily="2" charset="-122"/>
              </a:rPr>
              <a:t>thao</a:t>
            </a:r>
          </a:p>
          <a:p>
            <a:pPr marL="342900" indent="-342900">
              <a:lnSpc>
                <a:spcPct val="150000"/>
              </a:lnSpc>
              <a:spcBef>
                <a:spcPct val="20000"/>
              </a:spcBef>
            </a:pPr>
            <a:r>
              <a:rPr lang="en-US" altLang="zh-CN" sz="2400" smtClean="0">
                <a:solidFill>
                  <a:srgbClr val="0033CC"/>
                </a:solidFill>
                <a:latin typeface="+mj-lt"/>
                <a:ea typeface="SimSun" pitchFamily="2" charset="-122"/>
              </a:rPr>
              <a:t>tác </a:t>
            </a:r>
            <a:r>
              <a:rPr lang="en-US" altLang="zh-CN" sz="2400">
                <a:solidFill>
                  <a:srgbClr val="0033CC"/>
                </a:solidFill>
                <a:latin typeface="+mj-lt"/>
                <a:ea typeface="SimSun" pitchFamily="2" charset="-122"/>
              </a:rPr>
              <a:t>thay thế một từ hoặc cụm từ trong phần mềm soạn thảo văn bản.</a:t>
            </a:r>
          </a:p>
          <a:p>
            <a:pPr marL="342900" indent="-342900">
              <a:lnSpc>
                <a:spcPct val="150000"/>
              </a:lnSpc>
              <a:spcBef>
                <a:spcPct val="20000"/>
              </a:spcBef>
            </a:pPr>
            <a:r>
              <a:rPr lang="en-US" altLang="zh-CN" sz="2400">
                <a:solidFill>
                  <a:srgbClr val="0033CC"/>
                </a:solidFill>
                <a:latin typeface="+mj-lt"/>
                <a:ea typeface="SimSun" pitchFamily="2" charset="-122"/>
              </a:rPr>
              <a:t>a. Gõ từ, cụm từ cần thay thế.</a:t>
            </a:r>
          </a:p>
          <a:p>
            <a:pPr marL="342900" indent="-342900">
              <a:lnSpc>
                <a:spcPct val="150000"/>
              </a:lnSpc>
              <a:spcBef>
                <a:spcPct val="20000"/>
              </a:spcBef>
            </a:pPr>
            <a:r>
              <a:rPr lang="en-US" altLang="zh-CN" sz="2400">
                <a:solidFill>
                  <a:srgbClr val="0033CC"/>
                </a:solidFill>
                <a:latin typeface="+mj-lt"/>
                <a:ea typeface="SimSun" pitchFamily="2" charset="-122"/>
              </a:rPr>
              <a:t>b. Nháy chuột vào thẻ Home.</a:t>
            </a:r>
          </a:p>
          <a:p>
            <a:pPr marL="342900" indent="-342900">
              <a:lnSpc>
                <a:spcPct val="150000"/>
              </a:lnSpc>
              <a:spcBef>
                <a:spcPct val="20000"/>
              </a:spcBef>
            </a:pPr>
            <a:r>
              <a:rPr lang="en-US" altLang="zh-CN" sz="2400">
                <a:solidFill>
                  <a:srgbClr val="0033CC"/>
                </a:solidFill>
                <a:latin typeface="+mj-lt"/>
                <a:ea typeface="SimSun" pitchFamily="2" charset="-122"/>
              </a:rPr>
              <a:t>c. Trong nhóm lệnh Editing, chọn Replace.</a:t>
            </a:r>
          </a:p>
          <a:p>
            <a:pPr marL="342900" indent="-342900">
              <a:lnSpc>
                <a:spcPct val="150000"/>
              </a:lnSpc>
              <a:spcBef>
                <a:spcPct val="20000"/>
              </a:spcBef>
            </a:pPr>
            <a:r>
              <a:rPr lang="en-US" altLang="zh-CN" sz="2400">
                <a:solidFill>
                  <a:srgbClr val="0033CC"/>
                </a:solidFill>
                <a:latin typeface="+mj-lt"/>
                <a:ea typeface="SimSun" pitchFamily="2" charset="-122"/>
              </a:rPr>
              <a:t>d. Gõ từ, cụm từ cần tìm.</a:t>
            </a:r>
          </a:p>
          <a:p>
            <a:pPr marL="342900" indent="-342900">
              <a:lnSpc>
                <a:spcPct val="150000"/>
              </a:lnSpc>
              <a:spcBef>
                <a:spcPct val="20000"/>
              </a:spcBef>
            </a:pPr>
            <a:r>
              <a:rPr lang="en-US" altLang="zh-CN" sz="2400">
                <a:solidFill>
                  <a:srgbClr val="0033CC"/>
                </a:solidFill>
                <a:latin typeface="+mj-lt"/>
                <a:ea typeface="SimSun" pitchFamily="2" charset="-122"/>
              </a:rPr>
              <a:t>e. Nháy chuột vào nút Replace để thay thế lần lượt từ hoặc cụm từ. </a:t>
            </a:r>
            <a:endParaRPr lang="en-US" altLang="zh-CN" sz="2400" dirty="0">
              <a:solidFill>
                <a:srgbClr val="0033CC"/>
              </a:solidFill>
              <a:latin typeface="+mj-lt"/>
              <a:ea typeface="SimSun" pitchFamily="2" charset="-122"/>
            </a:endParaRPr>
          </a:p>
        </p:txBody>
      </p:sp>
      <p:sp>
        <p:nvSpPr>
          <p:cNvPr id="38" name="Rounded Rectangle 37"/>
          <p:cNvSpPr/>
          <p:nvPr/>
        </p:nvSpPr>
        <p:spPr>
          <a:xfrm>
            <a:off x="82163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p>
        </p:txBody>
      </p:sp>
      <p:sp>
        <p:nvSpPr>
          <p:cNvPr id="71" name="Rounded Rectangle 70"/>
          <p:cNvSpPr/>
          <p:nvPr/>
        </p:nvSpPr>
        <p:spPr>
          <a:xfrm>
            <a:off x="316064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c</a:t>
            </a:r>
            <a:endParaRPr lang="en-US" sz="3200"/>
          </a:p>
        </p:txBody>
      </p:sp>
      <p:sp>
        <p:nvSpPr>
          <p:cNvPr id="72" name="Rounded Rectangle 71"/>
          <p:cNvSpPr/>
          <p:nvPr/>
        </p:nvSpPr>
        <p:spPr>
          <a:xfrm>
            <a:off x="5340625"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d</a:t>
            </a:r>
            <a:endParaRPr lang="en-US" sz="3200"/>
          </a:p>
        </p:txBody>
      </p:sp>
      <p:sp>
        <p:nvSpPr>
          <p:cNvPr id="73" name="Rounded Rectangle 72"/>
          <p:cNvSpPr/>
          <p:nvPr/>
        </p:nvSpPr>
        <p:spPr>
          <a:xfrm>
            <a:off x="7613374"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a</a:t>
            </a:r>
            <a:endParaRPr lang="en-US" sz="3200"/>
          </a:p>
        </p:txBody>
      </p:sp>
      <p:sp>
        <p:nvSpPr>
          <p:cNvPr id="74" name="Rounded Rectangle 73"/>
          <p:cNvSpPr/>
          <p:nvPr/>
        </p:nvSpPr>
        <p:spPr>
          <a:xfrm>
            <a:off x="9640957" y="5751442"/>
            <a:ext cx="1378226" cy="6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e</a:t>
            </a:r>
            <a:endParaRPr lang="en-US" sz="3200"/>
          </a:p>
        </p:txBody>
      </p:sp>
      <p:cxnSp>
        <p:nvCxnSpPr>
          <p:cNvPr id="40" name="Straight Arrow Connector 39"/>
          <p:cNvCxnSpPr>
            <a:stCxn id="38" idx="3"/>
          </p:cNvCxnSpPr>
          <p:nvPr/>
        </p:nvCxnSpPr>
        <p:spPr>
          <a:xfrm flipV="1">
            <a:off x="2199860" y="6069494"/>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4492485" y="6069495"/>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718851" y="6069496"/>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8792817" y="6069497"/>
            <a:ext cx="848140"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8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par>
                                <p:cTn id="21" presetID="16" presetClass="entr" presetSubtype="21"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barn(inVertical)">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arn(inVertical)">
                                      <p:cBhvr>
                                        <p:cTn id="28" dur="500"/>
                                        <p:tgtEl>
                                          <p:spTgt spid="72"/>
                                        </p:tgtEl>
                                      </p:cBhvr>
                                    </p:animEffect>
                                  </p:childTnLst>
                                </p:cTn>
                              </p:par>
                              <p:par>
                                <p:cTn id="29" presetID="16" presetClass="entr" presetSubtype="21"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arn(inVertical)">
                                      <p:cBhvr>
                                        <p:cTn id="31" dur="500"/>
                                        <p:tgtEl>
                                          <p:spTgt spid="7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barn(inVertical)">
                                      <p:cBhvr>
                                        <p:cTn id="36" dur="500"/>
                                        <p:tgtEl>
                                          <p:spTgt spid="73"/>
                                        </p:tgtEl>
                                      </p:cBhvr>
                                    </p:animEffect>
                                  </p:childTnLst>
                                </p:cTn>
                              </p:par>
                              <p:par>
                                <p:cTn id="37" presetID="16" presetClass="entr" presetSubtype="21"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barn(inVertical)">
                                      <p:cBhvr>
                                        <p:cTn id="4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71" grpId="0" animBg="1"/>
      <p:bldP spid="72" grpId="0" animBg="1"/>
      <p:bldP spid="73"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그룹 35">
            <a:extLst>
              <a:ext uri="{FF2B5EF4-FFF2-40B4-BE49-F238E27FC236}">
                <a16:creationId xmlns="" xmlns:a16="http://schemas.microsoft.com/office/drawing/2014/main" id="{3EF28E97-EA60-43C2-9B75-820CB91FF030}"/>
              </a:ext>
            </a:extLst>
          </p:cNvPr>
          <p:cNvGrpSpPr/>
          <p:nvPr/>
        </p:nvGrpSpPr>
        <p:grpSpPr>
          <a:xfrm>
            <a:off x="5326209" y="2518623"/>
            <a:ext cx="1484065" cy="3677146"/>
            <a:chOff x="3802209" y="2518621"/>
            <a:chExt cx="1484065" cy="3677146"/>
          </a:xfrm>
        </p:grpSpPr>
        <p:sp>
          <p:nvSpPr>
            <p:cNvPr id="32" name="Rectangle 24">
              <a:extLst>
                <a:ext uri="{FF2B5EF4-FFF2-40B4-BE49-F238E27FC236}">
                  <a16:creationId xmlns="" xmlns:a16="http://schemas.microsoft.com/office/drawing/2014/main" id="{0234B3AB-A4FF-4299-9174-50EF3C1B1160}"/>
                </a:ext>
              </a:extLst>
            </p:cNvPr>
            <p:cNvSpPr/>
            <p:nvPr/>
          </p:nvSpPr>
          <p:spPr>
            <a:xfrm rot="3600000">
              <a:off x="3802210" y="2518620"/>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3">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Rectangle 24">
              <a:extLst>
                <a:ext uri="{FF2B5EF4-FFF2-40B4-BE49-F238E27FC236}">
                  <a16:creationId xmlns="" xmlns:a16="http://schemas.microsoft.com/office/drawing/2014/main" id="{C79746E7-C027-4C0D-B0CD-8A319C806F89}"/>
                </a:ext>
              </a:extLst>
            </p:cNvPr>
            <p:cNvSpPr/>
            <p:nvPr/>
          </p:nvSpPr>
          <p:spPr>
            <a:xfrm rot="3600000">
              <a:off x="3802210" y="3249647"/>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2">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4">
              <a:extLst>
                <a:ext uri="{FF2B5EF4-FFF2-40B4-BE49-F238E27FC236}">
                  <a16:creationId xmlns="" xmlns:a16="http://schemas.microsoft.com/office/drawing/2014/main" id="{2009C3FE-144F-4B88-8A04-8E00F0DA233D}"/>
                </a:ext>
              </a:extLst>
            </p:cNvPr>
            <p:cNvSpPr/>
            <p:nvPr/>
          </p:nvSpPr>
          <p:spPr>
            <a:xfrm rot="3600000">
              <a:off x="3802210" y="3980674"/>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1">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ectangle 24">
              <a:extLst>
                <a:ext uri="{FF2B5EF4-FFF2-40B4-BE49-F238E27FC236}">
                  <a16:creationId xmlns="" xmlns:a16="http://schemas.microsoft.com/office/drawing/2014/main" id="{3BBB3778-2975-429C-BBF1-C752057F635E}"/>
                </a:ext>
              </a:extLst>
            </p:cNvPr>
            <p:cNvSpPr/>
            <p:nvPr/>
          </p:nvSpPr>
          <p:spPr>
            <a:xfrm rot="3600000">
              <a:off x="3802210" y="4711702"/>
              <a:ext cx="1484064" cy="1484065"/>
            </a:xfrm>
            <a:custGeom>
              <a:avLst/>
              <a:gdLst/>
              <a:ahLst/>
              <a:cxnLst/>
              <a:rect l="l" t="t" r="r" b="b"/>
              <a:pathLst>
                <a:path w="1368152" h="1368152">
                  <a:moveTo>
                    <a:pt x="0" y="771505"/>
                  </a:moveTo>
                  <a:lnTo>
                    <a:pt x="771506" y="771505"/>
                  </a:lnTo>
                  <a:lnTo>
                    <a:pt x="771506" y="0"/>
                  </a:lnTo>
                  <a:lnTo>
                    <a:pt x="1368152" y="0"/>
                  </a:lnTo>
                  <a:lnTo>
                    <a:pt x="1368152" y="1368152"/>
                  </a:lnTo>
                  <a:lnTo>
                    <a:pt x="0" y="1368152"/>
                  </a:lnTo>
                  <a:close/>
                </a:path>
              </a:pathLst>
            </a:custGeom>
            <a:solidFill>
              <a:schemeClr val="accent6">
                <a:lumMod val="75000"/>
              </a:schemeClr>
            </a:solidFill>
            <a:ln>
              <a:noFill/>
            </a:ln>
            <a:scene3d>
              <a:camera prst="isometricTopUp">
                <a:rot lat="19697038" lon="2817926" rev="486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281643" y="259995"/>
            <a:ext cx="11573197" cy="724247"/>
          </a:xfrm>
          <a:prstGeom prst="rect">
            <a:avLst/>
          </a:prstGeom>
        </p:spPr>
        <p:txBody>
          <a:bodyPr/>
          <a:lstStyle/>
          <a:p>
            <a:r>
              <a:rPr lang="en-US" sz="4000" b="1" u="sng" smtClean="0">
                <a:solidFill>
                  <a:srgbClr val="002060"/>
                </a:solidFill>
              </a:rPr>
              <a:t>LUYỆN TẬP</a:t>
            </a:r>
            <a:endParaRPr lang="en-US" sz="4000" b="1" u="sng" dirty="0">
              <a:solidFill>
                <a:srgbClr val="002060"/>
              </a:solidFill>
            </a:endParaRPr>
          </a:p>
        </p:txBody>
      </p:sp>
      <p:sp>
        <p:nvSpPr>
          <p:cNvPr id="3" name="Oval 2">
            <a:extLst>
              <a:ext uri="{FF2B5EF4-FFF2-40B4-BE49-F238E27FC236}">
                <a16:creationId xmlns="" xmlns:a16="http://schemas.microsoft.com/office/drawing/2014/main" id="{C89645DB-A856-4296-A043-6A6214055E9F}"/>
              </a:ext>
            </a:extLst>
          </p:cNvPr>
          <p:cNvSpPr/>
          <p:nvPr/>
        </p:nvSpPr>
        <p:spPr>
          <a:xfrm>
            <a:off x="7275760" y="4242436"/>
            <a:ext cx="792088" cy="7920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D</a:t>
            </a:r>
            <a:endParaRPr lang="en-US" sz="2700" b="1"/>
          </a:p>
        </p:txBody>
      </p:sp>
      <p:sp>
        <p:nvSpPr>
          <p:cNvPr id="4" name="Oval 3">
            <a:extLst>
              <a:ext uri="{FF2B5EF4-FFF2-40B4-BE49-F238E27FC236}">
                <a16:creationId xmlns="" xmlns:a16="http://schemas.microsoft.com/office/drawing/2014/main" id="{8C18B02A-D042-4B9C-9122-B3B096F418A2}"/>
              </a:ext>
            </a:extLst>
          </p:cNvPr>
          <p:cNvSpPr/>
          <p:nvPr/>
        </p:nvSpPr>
        <p:spPr>
          <a:xfrm>
            <a:off x="7275760" y="2707996"/>
            <a:ext cx="792088" cy="7920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C</a:t>
            </a:r>
            <a:endParaRPr lang="en-US" sz="2700" b="1"/>
          </a:p>
        </p:txBody>
      </p:sp>
      <p:sp>
        <p:nvSpPr>
          <p:cNvPr id="5" name="Oval 4">
            <a:extLst>
              <a:ext uri="{FF2B5EF4-FFF2-40B4-BE49-F238E27FC236}">
                <a16:creationId xmlns="" xmlns:a16="http://schemas.microsoft.com/office/drawing/2014/main" id="{71C78A4E-2956-4A65-B5A2-D85DBBE64492}"/>
              </a:ext>
            </a:extLst>
          </p:cNvPr>
          <p:cNvSpPr/>
          <p:nvPr/>
        </p:nvSpPr>
        <p:spPr>
          <a:xfrm>
            <a:off x="4068991" y="5009657"/>
            <a:ext cx="792088" cy="7920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B</a:t>
            </a:r>
            <a:endParaRPr lang="en-US" sz="2700" b="1"/>
          </a:p>
        </p:txBody>
      </p:sp>
      <p:sp>
        <p:nvSpPr>
          <p:cNvPr id="6" name="Oval 5">
            <a:extLst>
              <a:ext uri="{FF2B5EF4-FFF2-40B4-BE49-F238E27FC236}">
                <a16:creationId xmlns="" xmlns:a16="http://schemas.microsoft.com/office/drawing/2014/main" id="{DE0A994B-C77E-49A4-8936-AAB5B8E95A5F}"/>
              </a:ext>
            </a:extLst>
          </p:cNvPr>
          <p:cNvSpPr/>
          <p:nvPr/>
        </p:nvSpPr>
        <p:spPr>
          <a:xfrm>
            <a:off x="4068991" y="3475216"/>
            <a:ext cx="792088" cy="7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t>A</a:t>
            </a:r>
            <a:endParaRPr lang="en-US" sz="2800" b="1"/>
          </a:p>
        </p:txBody>
      </p:sp>
      <p:sp>
        <p:nvSpPr>
          <p:cNvPr id="30" name="Block Arc 10">
            <a:extLst>
              <a:ext uri="{FF2B5EF4-FFF2-40B4-BE49-F238E27FC236}">
                <a16:creationId xmlns="" xmlns:a16="http://schemas.microsoft.com/office/drawing/2014/main" id="{43A66D6F-9A0A-4886-8E79-91A59935B5E0}"/>
              </a:ext>
            </a:extLst>
          </p:cNvPr>
          <p:cNvSpPr/>
          <p:nvPr/>
        </p:nvSpPr>
        <p:spPr>
          <a:xfrm>
            <a:off x="4256141" y="2207037"/>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7" name="TextBox 36"/>
          <p:cNvSpPr txBox="1"/>
          <p:nvPr/>
        </p:nvSpPr>
        <p:spPr>
          <a:xfrm>
            <a:off x="2860940" y="1422998"/>
            <a:ext cx="6821098" cy="523220"/>
          </a:xfrm>
          <a:prstGeom prst="rect">
            <a:avLst/>
          </a:prstGeom>
          <a:noFill/>
        </p:spPr>
        <p:txBody>
          <a:bodyPr wrap="none" rtlCol="0">
            <a:spAutoFit/>
          </a:bodyPr>
          <a:lstStyle/>
          <a:p>
            <a:r>
              <a:rPr lang="en-US" sz="2800" b="1" smtClean="0">
                <a:solidFill>
                  <a:srgbClr val="002060"/>
                </a:solidFill>
              </a:rPr>
              <a:t>Câu 2: </a:t>
            </a:r>
            <a:r>
              <a:rPr lang="vi-VN" sz="2800">
                <a:solidFill>
                  <a:srgbClr val="002060"/>
                </a:solidFill>
              </a:rPr>
              <a:t>Lệnh Find được sử dụng khi nào?</a:t>
            </a:r>
            <a:endParaRPr lang="en-US" sz="2800" b="1">
              <a:solidFill>
                <a:srgbClr val="002060"/>
              </a:solidFill>
            </a:endParaRPr>
          </a:p>
        </p:txBody>
      </p:sp>
      <p:sp>
        <p:nvSpPr>
          <p:cNvPr id="39" name="Rounded Rectangle 38"/>
          <p:cNvSpPr/>
          <p:nvPr/>
        </p:nvSpPr>
        <p:spPr>
          <a:xfrm>
            <a:off x="145487" y="3125573"/>
            <a:ext cx="3830452"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solidFill>
                  <a:schemeClr val="bg1"/>
                </a:solidFill>
              </a:rPr>
              <a:t>Khi muốn định dạng chữ in </a:t>
            </a:r>
            <a:endParaRPr lang="en-US" sz="2000">
              <a:solidFill>
                <a:schemeClr val="bg1"/>
              </a:solidFill>
            </a:endParaRPr>
          </a:p>
          <a:p>
            <a:pPr>
              <a:lnSpc>
                <a:spcPct val="150000"/>
              </a:lnSpc>
            </a:pPr>
            <a:r>
              <a:rPr lang="vi-VN" sz="2000">
                <a:solidFill>
                  <a:schemeClr val="bg1"/>
                </a:solidFill>
              </a:rPr>
              <a:t>nghiêng cho một đoạn văn bản</a:t>
            </a:r>
            <a:endParaRPr lang="en-US" sz="2000"/>
          </a:p>
        </p:txBody>
      </p:sp>
      <p:sp>
        <p:nvSpPr>
          <p:cNvPr id="40" name="Rounded Rectangle 39"/>
          <p:cNvSpPr/>
          <p:nvPr/>
        </p:nvSpPr>
        <p:spPr>
          <a:xfrm>
            <a:off x="238539" y="4798216"/>
            <a:ext cx="3737400"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tìm kiếm một từ hoặc cụm từ trong văn bản</a:t>
            </a:r>
            <a:r>
              <a:rPr lang="vi-VN"/>
              <a:t>.</a:t>
            </a:r>
            <a:endParaRPr lang="en-US"/>
          </a:p>
        </p:txBody>
      </p:sp>
      <p:sp>
        <p:nvSpPr>
          <p:cNvPr id="41" name="Rounded Rectangle 40"/>
          <p:cNvSpPr/>
          <p:nvPr/>
        </p:nvSpPr>
        <p:spPr>
          <a:xfrm>
            <a:off x="8262730" y="2540448"/>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muốn thay thế một từ hoặc cụm từ trong văn bản.</a:t>
            </a:r>
            <a:endParaRPr lang="en-US" sz="2000"/>
          </a:p>
        </p:txBody>
      </p:sp>
      <p:sp>
        <p:nvSpPr>
          <p:cNvPr id="42" name="Rounded Rectangle 41"/>
          <p:cNvSpPr/>
          <p:nvPr/>
        </p:nvSpPr>
        <p:spPr>
          <a:xfrm>
            <a:off x="8262730" y="4187439"/>
            <a:ext cx="3644348" cy="1170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Khi cần thay đổi phông chữ của văn bản.</a:t>
            </a:r>
            <a:endParaRPr lang="en-US" sz="2000"/>
          </a:p>
        </p:txBody>
      </p:sp>
      <p:sp>
        <p:nvSpPr>
          <p:cNvPr id="44" name="Oval 43"/>
          <p:cNvSpPr/>
          <p:nvPr/>
        </p:nvSpPr>
        <p:spPr>
          <a:xfrm>
            <a:off x="4068991" y="5029114"/>
            <a:ext cx="792088" cy="7964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80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barn(inVertical)">
                                      <p:cBhvr>
                                        <p:cTn id="33" dur="500"/>
                                        <p:tgtEl>
                                          <p:spTgt spid="4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arn(inVertical)">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37" grpId="0"/>
      <p:bldP spid="39" grpId="0" animBg="1"/>
      <p:bldP spid="40" grpId="0" animBg="1"/>
      <p:bldP spid="41" grpId="0" animBg="1"/>
      <p:bldP spid="42"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2775" y="189000"/>
            <a:ext cx="11573197" cy="724247"/>
          </a:xfrm>
        </p:spPr>
        <p:txBody>
          <a:bodyPr/>
          <a:lstStyle/>
          <a:p>
            <a:r>
              <a:rPr lang="en-US" sz="3600" b="1" u="sng" smtClean="0">
                <a:solidFill>
                  <a:srgbClr val="002060"/>
                </a:solidFill>
              </a:rPr>
              <a:t>LUYỆN TẬP</a:t>
            </a:r>
            <a:endParaRPr lang="en-US" sz="36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09600" y="860238"/>
            <a:ext cx="11343860" cy="1200329"/>
          </a:xfrm>
          <a:prstGeom prst="rect">
            <a:avLst/>
          </a:prstGeom>
        </p:spPr>
        <p:txBody>
          <a:bodyPr wrap="square">
            <a:spAutoFit/>
          </a:bodyPr>
          <a:lstStyle/>
          <a:p>
            <a:pPr>
              <a:lnSpc>
                <a:spcPct val="150000"/>
              </a:lnSpc>
            </a:pPr>
            <a:r>
              <a:rPr lang="en-US" sz="2400" b="1" smtClean="0">
                <a:solidFill>
                  <a:srgbClr val="002060"/>
                </a:solidFill>
              </a:rPr>
              <a:t>Câu 3: </a:t>
            </a:r>
            <a:r>
              <a:rPr lang="en-US" sz="2400" smtClean="0">
                <a:solidFill>
                  <a:srgbClr val="002060"/>
                </a:solidFill>
              </a:rPr>
              <a:t>Hãy trình bày cách sử dụng công cụ tìm kiếm và thay thế để sửa được những chỗ viết nhầm dấu phẩy “,” thành dấu chấm phẩy “;” trong một văn bản. </a:t>
            </a:r>
            <a:endParaRPr lang="en-US" sz="2400">
              <a:solidFill>
                <a:srgbClr val="002060"/>
              </a:solidFill>
            </a:endParaRPr>
          </a:p>
        </p:txBody>
      </p:sp>
      <p:sp>
        <p:nvSpPr>
          <p:cNvPr id="4" name="Rounded Rectangle 3"/>
          <p:cNvSpPr/>
          <p:nvPr/>
        </p:nvSpPr>
        <p:spPr>
          <a:xfrm>
            <a:off x="477078" y="2060567"/>
            <a:ext cx="11092070" cy="46821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400" b="1" u="sng">
                <a:effectLst>
                  <a:outerShdw blurRad="38100" dist="38100" dir="2700000" algn="tl">
                    <a:srgbClr val="000000">
                      <a:alpha val="43137"/>
                    </a:srgbClr>
                  </a:outerShdw>
                </a:effectLst>
              </a:rPr>
              <a:t>Các bước thực hiện như sau:</a:t>
            </a:r>
            <a:endParaRPr lang="en-US" sz="2400" b="1" u="sng">
              <a:effectLst>
                <a:outerShdw blurRad="38100" dist="38100" dir="2700000" algn="tl">
                  <a:srgbClr val="000000">
                    <a:alpha val="43137"/>
                  </a:srgbClr>
                </a:outerShdw>
              </a:effectLst>
            </a:endParaRPr>
          </a:p>
          <a:p>
            <a:pPr marL="342900" indent="-342900">
              <a:lnSpc>
                <a:spcPct val="150000"/>
              </a:lnSpc>
              <a:buFont typeface="Wingdings" pitchFamily="2" charset="2"/>
              <a:buChar char="Ø"/>
            </a:pPr>
            <a:r>
              <a:rPr lang="nl-NL" sz="2200" smtClean="0"/>
              <a:t>Nháy </a:t>
            </a:r>
            <a:r>
              <a:rPr lang="nl-NL" sz="2200"/>
              <a:t>chuột vào nút lệnh </a:t>
            </a:r>
            <a:r>
              <a:rPr lang="nl-NL" sz="2200" b="1" u="sng"/>
              <a:t>Replace</a:t>
            </a:r>
            <a:r>
              <a:rPr lang="nl-NL" sz="2200"/>
              <a:t> trong dải lệnh </a:t>
            </a:r>
            <a:r>
              <a:rPr lang="nl-NL" sz="2200" b="1" u="sng"/>
              <a:t>Home</a:t>
            </a:r>
            <a:r>
              <a:rPr lang="nl-NL" sz="2200" b="1"/>
              <a:t> </a:t>
            </a:r>
            <a:r>
              <a:rPr lang="nl-NL" sz="2200"/>
              <a:t>để mở hộp thoại </a:t>
            </a:r>
            <a:r>
              <a:rPr lang="nl-NL" sz="2200" b="1" u="sng"/>
              <a:t>Find and Replace</a:t>
            </a:r>
            <a:r>
              <a:rPr lang="nl-NL" sz="2200" b="1"/>
              <a:t>.</a:t>
            </a:r>
            <a:endParaRPr lang="en-US" sz="2200"/>
          </a:p>
          <a:p>
            <a:pPr marL="342900" indent="-342900">
              <a:lnSpc>
                <a:spcPct val="150000"/>
              </a:lnSpc>
              <a:buFont typeface="Wingdings" pitchFamily="2" charset="2"/>
              <a:buChar char="Ø"/>
            </a:pPr>
            <a:r>
              <a:rPr lang="nl-NL" sz="2200" smtClean="0"/>
              <a:t>Nhập </a:t>
            </a:r>
            <a:r>
              <a:rPr lang="nl-NL" sz="2200"/>
              <a:t>kí tự là dấu phẩy “,” trong hộp </a:t>
            </a:r>
            <a:r>
              <a:rPr lang="nl-NL" sz="2200" b="1" u="sng"/>
              <a:t>Find what</a:t>
            </a:r>
            <a:endParaRPr lang="en-US" sz="2200" u="sng"/>
          </a:p>
          <a:p>
            <a:pPr marL="342900" indent="-342900">
              <a:lnSpc>
                <a:spcPct val="150000"/>
              </a:lnSpc>
              <a:buFont typeface="Wingdings" pitchFamily="2" charset="2"/>
              <a:buChar char="Ø"/>
            </a:pPr>
            <a:r>
              <a:rPr lang="nl-NL" sz="2200" smtClean="0"/>
              <a:t>Nhập </a:t>
            </a:r>
            <a:r>
              <a:rPr lang="nl-NL" sz="2200"/>
              <a:t>kí tự là dấu chấm phẩy “;” trong hộp </a:t>
            </a:r>
            <a:r>
              <a:rPr lang="nl-NL" sz="2200" b="1" u="sng"/>
              <a:t>Repalce with</a:t>
            </a:r>
            <a:r>
              <a:rPr lang="nl-NL" sz="2200" b="1"/>
              <a:t>.</a:t>
            </a:r>
            <a:endParaRPr lang="en-US" sz="2200"/>
          </a:p>
          <a:p>
            <a:pPr marL="342900" indent="-342900">
              <a:lnSpc>
                <a:spcPct val="150000"/>
              </a:lnSpc>
              <a:buFont typeface="Wingdings" pitchFamily="2" charset="2"/>
              <a:buChar char="Ø"/>
            </a:pPr>
            <a:r>
              <a:rPr lang="nl-NL" sz="2200" smtClean="0"/>
              <a:t>Lần </a:t>
            </a:r>
            <a:r>
              <a:rPr lang="nl-NL" sz="2200"/>
              <a:t>lượt nhát chuột vào các nút lệnh </a:t>
            </a:r>
            <a:r>
              <a:rPr lang="nl-NL" sz="2200" b="1" u="sng"/>
              <a:t>Find Next</a:t>
            </a:r>
            <a:r>
              <a:rPr lang="nl-NL" sz="2200" u="sng"/>
              <a:t> </a:t>
            </a:r>
            <a:r>
              <a:rPr lang="nl-NL" sz="2200"/>
              <a:t>để tìm kiếm (nếu không thay dấu “,” thành dấu “;” tại chỗ tìm thấy) và nút lệnh </a:t>
            </a:r>
            <a:r>
              <a:rPr lang="nl-NL" sz="2200" b="1" u="sng"/>
              <a:t>Replace</a:t>
            </a:r>
            <a:r>
              <a:rPr lang="nl-NL" sz="2200"/>
              <a:t> (nếu cần thay dấu “,” thành dấu “;” tại chỗ tìm thấy).</a:t>
            </a:r>
            <a:endParaRPr lang="en-US" sz="2200"/>
          </a:p>
        </p:txBody>
      </p:sp>
    </p:spTree>
    <p:extLst>
      <p:ext uri="{BB962C8B-B14F-4D97-AF65-F5344CB8AC3E}">
        <p14:creationId xmlns:p14="http://schemas.microsoft.com/office/powerpoint/2010/main" val="350392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sz="3600" b="1" u="sng" smtClean="0">
                <a:solidFill>
                  <a:srgbClr val="002060"/>
                </a:solidFill>
              </a:rPr>
              <a:t>VẬN DỤNG</a:t>
            </a:r>
            <a:endParaRPr lang="en-US" sz="3600" b="1" u="sng">
              <a:solidFill>
                <a:srgbClr val="002060"/>
              </a:solidFill>
            </a:endParaRPr>
          </a:p>
        </p:txBody>
      </p:sp>
      <p:sp>
        <p:nvSpPr>
          <p:cNvPr id="78" name="Rectangle 77"/>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24069" y="1060174"/>
            <a:ext cx="11423374" cy="2676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sz="2000"/>
              <a:t>Cho một văn bản, hãy nêu cách sử dụng công cụ phù hợp để đếm xem </a:t>
            </a:r>
            <a:r>
              <a:rPr lang="vi-VN" sz="2000" smtClean="0"/>
              <a:t>văn</a:t>
            </a:r>
            <a:r>
              <a:rPr lang="en-US" sz="2000" smtClean="0"/>
              <a:t> </a:t>
            </a:r>
            <a:r>
              <a:rPr lang="vi-VN" sz="2000" smtClean="0"/>
              <a:t>bản </a:t>
            </a:r>
            <a:r>
              <a:rPr lang="vi-VN" sz="2000"/>
              <a:t>đó có bao nhiêu câu bằng cách đếm số dấu </a:t>
            </a:r>
            <a:r>
              <a:rPr lang="vi-VN" sz="2000" smtClean="0"/>
              <a:t>ch</a:t>
            </a:r>
            <a:r>
              <a:rPr lang="en-US" sz="2000" smtClean="0"/>
              <a:t>ấ</a:t>
            </a:r>
            <a:r>
              <a:rPr lang="vi-VN" sz="2000" smtClean="0"/>
              <a:t>m </a:t>
            </a:r>
            <a:r>
              <a:rPr lang="vi-VN" sz="2000"/>
              <a:t>và trừ đi những chỗ có </a:t>
            </a:r>
            <a:r>
              <a:rPr lang="vi-VN" sz="2000" smtClean="0"/>
              <a:t>dấu</a:t>
            </a:r>
            <a:r>
              <a:rPr lang="en-US" sz="2000" smtClean="0"/>
              <a:t> </a:t>
            </a:r>
            <a:r>
              <a:rPr lang="vi-VN" sz="2000" smtClean="0"/>
              <a:t>ba </a:t>
            </a:r>
            <a:r>
              <a:rPr lang="vi-VN" sz="2000"/>
              <a:t>chấm (nêu có). Giả sử rằng các câu trong văn bản đã cho không kết thúc </a:t>
            </a:r>
            <a:r>
              <a:rPr lang="vi-VN" sz="2000" smtClean="0"/>
              <a:t>b</a:t>
            </a:r>
            <a:r>
              <a:rPr lang="en-US" sz="2000" smtClean="0"/>
              <a:t>ằ</a:t>
            </a:r>
            <a:r>
              <a:rPr lang="vi-VN" sz="2000" smtClean="0"/>
              <a:t>ng</a:t>
            </a:r>
            <a:endParaRPr lang="vi-VN" sz="2000"/>
          </a:p>
          <a:p>
            <a:pPr>
              <a:lnSpc>
                <a:spcPct val="150000"/>
              </a:lnSpc>
            </a:pPr>
            <a:r>
              <a:rPr lang="en-US" sz="2000"/>
              <a:t>d</a:t>
            </a:r>
            <a:r>
              <a:rPr lang="en-US" sz="2000" smtClean="0"/>
              <a:t>ấ</a:t>
            </a:r>
            <a:r>
              <a:rPr lang="vi-VN" sz="2000" smtClean="0"/>
              <a:t>u </a:t>
            </a:r>
            <a:r>
              <a:rPr lang="vi-VN" sz="2000"/>
              <a:t>ba </a:t>
            </a:r>
            <a:r>
              <a:rPr lang="vi-VN" sz="2000" smtClean="0"/>
              <a:t>ch</a:t>
            </a:r>
            <a:r>
              <a:rPr lang="en-US" sz="2000" smtClean="0"/>
              <a:t>ấ</a:t>
            </a:r>
            <a:r>
              <a:rPr lang="vi-VN" sz="2000" smtClean="0"/>
              <a:t>m</a:t>
            </a:r>
            <a:r>
              <a:rPr lang="vi-VN" sz="2000"/>
              <a:t>, </a:t>
            </a:r>
            <a:r>
              <a:rPr lang="vi-VN" sz="2000" smtClean="0"/>
              <a:t>d</a:t>
            </a:r>
            <a:r>
              <a:rPr lang="en-US" sz="2000" smtClean="0"/>
              <a:t>ấ</a:t>
            </a:r>
            <a:r>
              <a:rPr lang="vi-VN" sz="2000" smtClean="0"/>
              <a:t>u </a:t>
            </a:r>
            <a:r>
              <a:rPr lang="vi-VN" sz="2000"/>
              <a:t>hỏi </a:t>
            </a:r>
            <a:r>
              <a:rPr lang="vi-VN" sz="2000" smtClean="0"/>
              <a:t>ch</a:t>
            </a:r>
            <a:r>
              <a:rPr lang="en-US" sz="2000" smtClean="0"/>
              <a:t>ấ</a:t>
            </a:r>
            <a:r>
              <a:rPr lang="vi-VN" sz="2000" smtClean="0"/>
              <a:t>m </a:t>
            </a:r>
            <a:r>
              <a:rPr lang="vi-VN" sz="2000"/>
              <a:t>và </a:t>
            </a:r>
            <a:r>
              <a:rPr lang="vi-VN" sz="2000" smtClean="0"/>
              <a:t>d</a:t>
            </a:r>
            <a:r>
              <a:rPr lang="en-US" sz="2000" smtClean="0"/>
              <a:t>ấ</a:t>
            </a:r>
            <a:r>
              <a:rPr lang="vi-VN" sz="2000" smtClean="0"/>
              <a:t>u ch</a:t>
            </a:r>
            <a:r>
              <a:rPr lang="en-US" sz="2000" smtClean="0"/>
              <a:t>ấ</a:t>
            </a:r>
            <a:r>
              <a:rPr lang="vi-VN" sz="2000" smtClean="0"/>
              <a:t>m </a:t>
            </a:r>
            <a:r>
              <a:rPr lang="vi-VN" sz="2000"/>
              <a:t>than, nều có các </a:t>
            </a:r>
            <a:r>
              <a:rPr lang="vi-VN" sz="2000" smtClean="0"/>
              <a:t>s</a:t>
            </a:r>
            <a:r>
              <a:rPr lang="en-US" sz="2000" smtClean="0"/>
              <a:t>ố</a:t>
            </a:r>
            <a:r>
              <a:rPr lang="vi-VN" sz="2000" smtClean="0"/>
              <a:t> </a:t>
            </a:r>
            <a:r>
              <a:rPr lang="vi-VN" sz="2000"/>
              <a:t>thập phân thi phân </a:t>
            </a:r>
            <a:r>
              <a:rPr lang="vi-VN" sz="2000" smtClean="0"/>
              <a:t>số</a:t>
            </a:r>
            <a:r>
              <a:rPr lang="en-US" sz="2000" smtClean="0"/>
              <a:t> </a:t>
            </a:r>
            <a:r>
              <a:rPr lang="vi-VN" sz="2000" smtClean="0"/>
              <a:t>nguyên </a:t>
            </a:r>
            <a:r>
              <a:rPr lang="vi-VN" sz="2000"/>
              <a:t>và phần thập phân được phân tách nhau bởi dấu </a:t>
            </a:r>
            <a:r>
              <a:rPr lang="vi-VN" sz="2000" smtClean="0"/>
              <a:t>ph</a:t>
            </a:r>
            <a:r>
              <a:rPr lang="en-US" sz="2000" smtClean="0"/>
              <a:t>ẩ</a:t>
            </a:r>
            <a:r>
              <a:rPr lang="vi-VN" sz="2000" smtClean="0"/>
              <a:t>y</a:t>
            </a:r>
            <a:r>
              <a:rPr lang="vi-VN" sz="2000"/>
              <a:t>.</a:t>
            </a:r>
            <a:endParaRPr lang="en-US" sz="2000"/>
          </a:p>
        </p:txBody>
      </p:sp>
      <p:sp>
        <p:nvSpPr>
          <p:cNvPr id="2" name="Snip and Round Single Corner Rectangle 1"/>
          <p:cNvSpPr/>
          <p:nvPr/>
        </p:nvSpPr>
        <p:spPr>
          <a:xfrm>
            <a:off x="424069" y="3935896"/>
            <a:ext cx="11423374" cy="2597426"/>
          </a:xfrm>
          <a:prstGeom prst="snipRoundRect">
            <a:avLst/>
          </a:prstGeom>
          <a:solidFill>
            <a:srgbClr val="FFCC66"/>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nl-NL" sz="2000">
                <a:solidFill>
                  <a:srgbClr val="002060"/>
                </a:solidFill>
              </a:rPr>
              <a:t>Do chỉ có dấu ba chấm ở giữa câu nên số câu bằng số dấu chấm trừ đi ba lần số dấu ba chấm.</a:t>
            </a:r>
            <a:endParaRPr lang="en-US" sz="2000">
              <a:solidFill>
                <a:srgbClr val="002060"/>
              </a:solidFill>
            </a:endParaRPr>
          </a:p>
          <a:p>
            <a:pPr>
              <a:lnSpc>
                <a:spcPct val="150000"/>
              </a:lnSpc>
            </a:pPr>
            <a:r>
              <a:rPr lang="nl-NL" sz="2000">
                <a:solidFill>
                  <a:srgbClr val="002060"/>
                </a:solidFill>
              </a:rPr>
              <a:t>Sử dụng công cụ Tìm kiếm để đếm số câu trong văn bản theo hai bước sau:</a:t>
            </a:r>
            <a:endParaRPr lang="en-US" sz="2000">
              <a:solidFill>
                <a:srgbClr val="002060"/>
              </a:solidFill>
            </a:endParaRPr>
          </a:p>
          <a:p>
            <a:pPr marL="342900" indent="-342900">
              <a:lnSpc>
                <a:spcPct val="150000"/>
              </a:lnSpc>
              <a:buFont typeface="Wingdings" pitchFamily="2" charset="2"/>
              <a:buChar char="v"/>
            </a:pPr>
            <a:r>
              <a:rPr lang="nl-NL" sz="2000" b="1" smtClean="0">
                <a:solidFill>
                  <a:srgbClr val="002060"/>
                </a:solidFill>
              </a:rPr>
              <a:t>Bước </a:t>
            </a:r>
            <a:r>
              <a:rPr lang="nl-NL" sz="2000" b="1">
                <a:solidFill>
                  <a:srgbClr val="002060"/>
                </a:solidFill>
              </a:rPr>
              <a:t>1</a:t>
            </a:r>
            <a:r>
              <a:rPr lang="nl-NL" sz="2000">
                <a:solidFill>
                  <a:srgbClr val="002060"/>
                </a:solidFill>
              </a:rPr>
              <a:t>: Sử dụng công cụ tìm kiếm để đếm số dấu chấm, giả sử kết quả có a dấu chấm.</a:t>
            </a:r>
            <a:endParaRPr lang="en-US" sz="2000">
              <a:solidFill>
                <a:srgbClr val="002060"/>
              </a:solidFill>
            </a:endParaRPr>
          </a:p>
          <a:p>
            <a:pPr marL="342900" indent="-342900">
              <a:lnSpc>
                <a:spcPct val="150000"/>
              </a:lnSpc>
              <a:buFont typeface="Wingdings" pitchFamily="2" charset="2"/>
              <a:buChar char="v"/>
            </a:pPr>
            <a:r>
              <a:rPr lang="nl-NL" sz="2000" b="1" smtClean="0">
                <a:solidFill>
                  <a:srgbClr val="002060"/>
                </a:solidFill>
              </a:rPr>
              <a:t>Bước </a:t>
            </a:r>
            <a:r>
              <a:rPr lang="nl-NL" sz="2000" b="1">
                <a:solidFill>
                  <a:srgbClr val="002060"/>
                </a:solidFill>
              </a:rPr>
              <a:t>2</a:t>
            </a:r>
            <a:r>
              <a:rPr lang="nl-NL" sz="2000">
                <a:solidFill>
                  <a:srgbClr val="002060"/>
                </a:solidFill>
              </a:rPr>
              <a:t>: Sử dụng công cụ tìm kiếm để đếm số dấu ba chấm, giả sử kết quả ta quan sát được có b dấu ba chấm ở giữa câu. Kết quả số câu văn của văn bản là a – 3 x b.</a:t>
            </a:r>
            <a:endParaRPr lang="en-US" sz="2000">
              <a:solidFill>
                <a:srgbClr val="002060"/>
              </a:solidFill>
            </a:endParaRPr>
          </a:p>
        </p:txBody>
      </p:sp>
    </p:spTree>
    <p:extLst>
      <p:ext uri="{BB962C8B-B14F-4D97-AF65-F5344CB8AC3E}">
        <p14:creationId xmlns:p14="http://schemas.microsoft.com/office/powerpoint/2010/main" val="229303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27068" y="684065"/>
            <a:ext cx="11573197" cy="724247"/>
          </a:xfrm>
          <a:prstGeom prst="rect">
            <a:avLst/>
          </a:prstGeom>
        </p:spPr>
        <p:txBody>
          <a:bodyPr/>
          <a:lstStyle/>
          <a:p>
            <a:r>
              <a:rPr lang="en-US" sz="4000" b="1" smtClean="0">
                <a:solidFill>
                  <a:srgbClr val="002060"/>
                </a:solidFill>
              </a:rPr>
              <a:t>HƯỚNG DẪN VỀ NHÀ</a:t>
            </a:r>
            <a:endParaRPr lang="en-US" sz="4000" b="1" dirty="0">
              <a:solidFill>
                <a:srgbClr val="002060"/>
              </a:solidFill>
            </a:endParaRPr>
          </a:p>
        </p:txBody>
      </p:sp>
      <p:sp>
        <p:nvSpPr>
          <p:cNvPr id="3" name="Rectangle 2">
            <a:extLst>
              <a:ext uri="{FF2B5EF4-FFF2-40B4-BE49-F238E27FC236}">
                <a16:creationId xmlns="" xmlns:a16="http://schemas.microsoft.com/office/drawing/2014/main" id="{AEF33360-0433-4AF3-A64E-A88A5635CE2E}"/>
              </a:ext>
            </a:extLst>
          </p:cNvPr>
          <p:cNvSpPr/>
          <p:nvPr/>
        </p:nvSpPr>
        <p:spPr>
          <a:xfrm>
            <a:off x="5618753" y="1794327"/>
            <a:ext cx="972000" cy="9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 name="Rectangle 3">
            <a:extLst>
              <a:ext uri="{FF2B5EF4-FFF2-40B4-BE49-F238E27FC236}">
                <a16:creationId xmlns="" xmlns:a16="http://schemas.microsoft.com/office/drawing/2014/main" id="{6D781734-3D78-4BCA-9444-78DA5A28371E}"/>
              </a:ext>
            </a:extLst>
          </p:cNvPr>
          <p:cNvSpPr/>
          <p:nvPr/>
        </p:nvSpPr>
        <p:spPr>
          <a:xfrm>
            <a:off x="903622"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 xmlns:a16="http://schemas.microsoft.com/office/drawing/2014/main" id="{EB15F007-3D0A-4148-8906-B28DFD68B8FC}"/>
              </a:ext>
            </a:extLst>
          </p:cNvPr>
          <p:cNvSpPr/>
          <p:nvPr/>
        </p:nvSpPr>
        <p:spPr>
          <a:xfrm>
            <a:off x="1965358" y="5031013"/>
            <a:ext cx="8268434"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Xem trước nội dung bài 2 chủ đề E</a:t>
            </a:r>
            <a:endParaRPr lang="ko-KR" altLang="en-US" sz="2800"/>
          </a:p>
        </p:txBody>
      </p:sp>
      <p:sp>
        <p:nvSpPr>
          <p:cNvPr id="6" name="Rectangle 5">
            <a:extLst>
              <a:ext uri="{FF2B5EF4-FFF2-40B4-BE49-F238E27FC236}">
                <a16:creationId xmlns="" xmlns:a16="http://schemas.microsoft.com/office/drawing/2014/main" id="{7FDB0DC9-5EAB-4BD4-9316-7A777A0DD76E}"/>
              </a:ext>
            </a:extLst>
          </p:cNvPr>
          <p:cNvSpPr/>
          <p:nvPr/>
        </p:nvSpPr>
        <p:spPr>
          <a:xfrm>
            <a:off x="10313338" y="5031013"/>
            <a:ext cx="972000"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 xmlns:a16="http://schemas.microsoft.com/office/drawing/2014/main" id="{323622F4-714F-481E-9006-2413544A99CF}"/>
              </a:ext>
            </a:extLst>
          </p:cNvPr>
          <p:cNvSpPr/>
          <p:nvPr/>
        </p:nvSpPr>
        <p:spPr>
          <a:xfrm>
            <a:off x="1065359" y="5255405"/>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03</a:t>
            </a:r>
            <a:endParaRPr lang="ko-KR" altLang="en-US" sz="2800" dirty="0">
              <a:cs typeface="Arial" pitchFamily="34" charset="0"/>
            </a:endParaRPr>
          </a:p>
        </p:txBody>
      </p:sp>
      <p:sp>
        <p:nvSpPr>
          <p:cNvPr id="11" name="Rectangle 10">
            <a:extLst>
              <a:ext uri="{FF2B5EF4-FFF2-40B4-BE49-F238E27FC236}">
                <a16:creationId xmlns="" xmlns:a16="http://schemas.microsoft.com/office/drawing/2014/main" id="{57D22E29-20D8-4946-BD08-FC672D3E1266}"/>
              </a:ext>
            </a:extLst>
          </p:cNvPr>
          <p:cNvSpPr/>
          <p:nvPr/>
        </p:nvSpPr>
        <p:spPr>
          <a:xfrm>
            <a:off x="1875971"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1">
            <a:extLst>
              <a:ext uri="{FF2B5EF4-FFF2-40B4-BE49-F238E27FC236}">
                <a16:creationId xmlns="" xmlns:a16="http://schemas.microsoft.com/office/drawing/2014/main" id="{8D2DCC6D-DC86-46A2-8ED5-DCCE56C025A4}"/>
              </a:ext>
            </a:extLst>
          </p:cNvPr>
          <p:cNvSpPr/>
          <p:nvPr/>
        </p:nvSpPr>
        <p:spPr>
          <a:xfrm>
            <a:off x="2937707" y="3952117"/>
            <a:ext cx="6323736"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Hoàn thành bài tập trong SBT</a:t>
            </a:r>
            <a:endParaRPr lang="ko-KR" altLang="en-US" sz="2800"/>
          </a:p>
        </p:txBody>
      </p:sp>
      <p:sp>
        <p:nvSpPr>
          <p:cNvPr id="13" name="Rectangle 12">
            <a:extLst>
              <a:ext uri="{FF2B5EF4-FFF2-40B4-BE49-F238E27FC236}">
                <a16:creationId xmlns="" xmlns:a16="http://schemas.microsoft.com/office/drawing/2014/main" id="{65CD4970-ADD3-40DC-BAEC-2F612DEC7435}"/>
              </a:ext>
            </a:extLst>
          </p:cNvPr>
          <p:cNvSpPr/>
          <p:nvPr/>
        </p:nvSpPr>
        <p:spPr>
          <a:xfrm>
            <a:off x="9340988" y="3952117"/>
            <a:ext cx="972000" cy="9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ectangle 13">
            <a:extLst>
              <a:ext uri="{FF2B5EF4-FFF2-40B4-BE49-F238E27FC236}">
                <a16:creationId xmlns="" xmlns:a16="http://schemas.microsoft.com/office/drawing/2014/main" id="{9C59B40F-49C4-43A1-B1C4-1AF3B2501193}"/>
              </a:ext>
            </a:extLst>
          </p:cNvPr>
          <p:cNvSpPr/>
          <p:nvPr/>
        </p:nvSpPr>
        <p:spPr>
          <a:xfrm>
            <a:off x="2037708" y="4176509"/>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02</a:t>
            </a:r>
            <a:endParaRPr lang="ko-KR" altLang="en-US" sz="2800" dirty="0">
              <a:cs typeface="Arial" pitchFamily="34" charset="0"/>
            </a:endParaRPr>
          </a:p>
        </p:txBody>
      </p:sp>
      <p:sp>
        <p:nvSpPr>
          <p:cNvPr id="18" name="Rectangle 17">
            <a:extLst>
              <a:ext uri="{FF2B5EF4-FFF2-40B4-BE49-F238E27FC236}">
                <a16:creationId xmlns="" xmlns:a16="http://schemas.microsoft.com/office/drawing/2014/main" id="{799B02AC-22AE-40A6-B401-A9801DADDAF5}"/>
              </a:ext>
            </a:extLst>
          </p:cNvPr>
          <p:cNvSpPr/>
          <p:nvPr/>
        </p:nvSpPr>
        <p:spPr>
          <a:xfrm>
            <a:off x="2865971"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ectangle 18">
            <a:extLst>
              <a:ext uri="{FF2B5EF4-FFF2-40B4-BE49-F238E27FC236}">
                <a16:creationId xmlns="" xmlns:a16="http://schemas.microsoft.com/office/drawing/2014/main" id="{A9695D53-A289-49C1-8444-6FC8EE3D5068}"/>
              </a:ext>
            </a:extLst>
          </p:cNvPr>
          <p:cNvSpPr/>
          <p:nvPr/>
        </p:nvSpPr>
        <p:spPr>
          <a:xfrm>
            <a:off x="3939850" y="2873222"/>
            <a:ext cx="431945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smtClean="0"/>
              <a:t>Ôn lại kiến thức đã học</a:t>
            </a:r>
            <a:endParaRPr lang="ko-KR" altLang="en-US" sz="2800"/>
          </a:p>
        </p:txBody>
      </p:sp>
      <p:sp>
        <p:nvSpPr>
          <p:cNvPr id="20" name="Rectangle 19">
            <a:extLst>
              <a:ext uri="{FF2B5EF4-FFF2-40B4-BE49-F238E27FC236}">
                <a16:creationId xmlns="" xmlns:a16="http://schemas.microsoft.com/office/drawing/2014/main" id="{82EE314B-8419-4CA5-BCB0-03852763E672}"/>
              </a:ext>
            </a:extLst>
          </p:cNvPr>
          <p:cNvSpPr/>
          <p:nvPr/>
        </p:nvSpPr>
        <p:spPr>
          <a:xfrm>
            <a:off x="8350988" y="2873222"/>
            <a:ext cx="972000" cy="9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ectangle 20">
            <a:extLst>
              <a:ext uri="{FF2B5EF4-FFF2-40B4-BE49-F238E27FC236}">
                <a16:creationId xmlns="" xmlns:a16="http://schemas.microsoft.com/office/drawing/2014/main" id="{68BF3C6F-3682-4EF3-8F6E-6A64421E53C4}"/>
              </a:ext>
            </a:extLst>
          </p:cNvPr>
          <p:cNvSpPr/>
          <p:nvPr/>
        </p:nvSpPr>
        <p:spPr>
          <a:xfrm>
            <a:off x="3027708" y="3097613"/>
            <a:ext cx="638175" cy="523220"/>
          </a:xfrm>
          <a:prstGeom prst="rect">
            <a:avLst/>
          </a:prstGeom>
        </p:spPr>
        <p:txBody>
          <a:bodyPr wrap="square" anchor="ctr">
            <a:spAutoFit/>
          </a:bodyPr>
          <a:lstStyle/>
          <a:p>
            <a:pPr algn="ctr"/>
            <a:r>
              <a:rPr lang="en-US" altLang="ko-KR" sz="2800" b="1" dirty="0">
                <a:solidFill>
                  <a:schemeClr val="bg1"/>
                </a:solidFill>
                <a:cs typeface="Arial" pitchFamily="34" charset="0"/>
              </a:rPr>
              <a:t>01</a:t>
            </a:r>
            <a:endParaRPr lang="ko-KR" altLang="en-US" sz="2800" dirty="0">
              <a:cs typeface="Arial" pitchFamily="34" charset="0"/>
            </a:endParaRPr>
          </a:p>
        </p:txBody>
      </p:sp>
      <p:cxnSp>
        <p:nvCxnSpPr>
          <p:cNvPr id="25" name="Elbow Connector 61">
            <a:extLst>
              <a:ext uri="{FF2B5EF4-FFF2-40B4-BE49-F238E27FC236}">
                <a16:creationId xmlns="" xmlns:a16="http://schemas.microsoft.com/office/drawing/2014/main" id="{9DA89D9B-17D4-4ABF-A06D-A68CC220E612}"/>
              </a:ext>
            </a:extLst>
          </p:cNvPr>
          <p:cNvCxnSpPr/>
          <p:nvPr/>
        </p:nvCxnSpPr>
        <p:spPr>
          <a:xfrm flipV="1">
            <a:off x="1359269"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Elbow Connector 62">
            <a:extLst>
              <a:ext uri="{FF2B5EF4-FFF2-40B4-BE49-F238E27FC236}">
                <a16:creationId xmlns="" xmlns:a16="http://schemas.microsoft.com/office/drawing/2014/main" id="{84F7426D-6267-43CA-9B7C-7B263AD043AD}"/>
              </a:ext>
            </a:extLst>
          </p:cNvPr>
          <p:cNvCxnSpPr/>
          <p:nvPr/>
        </p:nvCxnSpPr>
        <p:spPr>
          <a:xfrm flipV="1">
            <a:off x="236058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Elbow Connector 63">
            <a:extLst>
              <a:ext uri="{FF2B5EF4-FFF2-40B4-BE49-F238E27FC236}">
                <a16:creationId xmlns="" xmlns:a16="http://schemas.microsoft.com/office/drawing/2014/main" id="{E3F6BB6A-1B6A-4369-9754-9ABD1CDD409A}"/>
              </a:ext>
            </a:extLst>
          </p:cNvPr>
          <p:cNvCxnSpPr>
            <a:cxnSpLocks/>
          </p:cNvCxnSpPr>
          <p:nvPr/>
        </p:nvCxnSpPr>
        <p:spPr>
          <a:xfrm rot="5400000" flipH="1" flipV="1">
            <a:off x="4141065"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Elbow Connector 64">
            <a:extLst>
              <a:ext uri="{FF2B5EF4-FFF2-40B4-BE49-F238E27FC236}">
                <a16:creationId xmlns="" xmlns:a16="http://schemas.microsoft.com/office/drawing/2014/main" id="{8251829D-F188-47DF-ABA4-86743C63ECF2}"/>
              </a:ext>
            </a:extLst>
          </p:cNvPr>
          <p:cNvCxnSpPr/>
          <p:nvPr/>
        </p:nvCxnSpPr>
        <p:spPr>
          <a:xfrm flipH="1" flipV="1">
            <a:off x="10352261" y="4508176"/>
            <a:ext cx="468000" cy="468000"/>
          </a:xfrm>
          <a:prstGeom prst="bentConnector3">
            <a:avLst>
              <a:gd name="adj1" fmla="val -2917"/>
            </a:avLst>
          </a:prstGeom>
          <a:ln w="28575">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Elbow Connector 65">
            <a:extLst>
              <a:ext uri="{FF2B5EF4-FFF2-40B4-BE49-F238E27FC236}">
                <a16:creationId xmlns="" xmlns:a16="http://schemas.microsoft.com/office/drawing/2014/main" id="{231F709F-3D5E-464A-AAE9-22DBDD8F8607}"/>
              </a:ext>
            </a:extLst>
          </p:cNvPr>
          <p:cNvCxnSpPr/>
          <p:nvPr/>
        </p:nvCxnSpPr>
        <p:spPr>
          <a:xfrm flipH="1" flipV="1">
            <a:off x="9334624" y="3432744"/>
            <a:ext cx="468000" cy="468000"/>
          </a:xfrm>
          <a:prstGeom prst="bentConnector3">
            <a:avLst>
              <a:gd name="adj1" fmla="val -2917"/>
            </a:avLst>
          </a:prstGeom>
          <a:ln w="28575">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66">
            <a:extLst>
              <a:ext uri="{FF2B5EF4-FFF2-40B4-BE49-F238E27FC236}">
                <a16:creationId xmlns="" xmlns:a16="http://schemas.microsoft.com/office/drawing/2014/main" id="{EEA45C16-8978-4655-A217-37D0250D1D0A}"/>
              </a:ext>
            </a:extLst>
          </p:cNvPr>
          <p:cNvCxnSpPr>
            <a:cxnSpLocks/>
          </p:cNvCxnSpPr>
          <p:nvPr/>
        </p:nvCxnSpPr>
        <p:spPr>
          <a:xfrm rot="16200000" flipV="1">
            <a:off x="7438936" y="1456400"/>
            <a:ext cx="612000" cy="2160000"/>
          </a:xfrm>
          <a:prstGeom prst="bentConnector2">
            <a:avLst/>
          </a:prstGeom>
          <a:ln w="28575">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1" name="Rectangle 16">
            <a:extLst>
              <a:ext uri="{FF2B5EF4-FFF2-40B4-BE49-F238E27FC236}">
                <a16:creationId xmlns="" xmlns:a16="http://schemas.microsoft.com/office/drawing/2014/main" id="{30E4E21C-EEF5-489E-BFC9-AAA2C41EB383}"/>
              </a:ext>
            </a:extLst>
          </p:cNvPr>
          <p:cNvSpPr/>
          <p:nvPr/>
        </p:nvSpPr>
        <p:spPr>
          <a:xfrm rot="2700000">
            <a:off x="8674110" y="3094092"/>
            <a:ext cx="294439" cy="5278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2" name="Rectangle 9">
            <a:extLst>
              <a:ext uri="{FF2B5EF4-FFF2-40B4-BE49-F238E27FC236}">
                <a16:creationId xmlns="" xmlns:a16="http://schemas.microsoft.com/office/drawing/2014/main" id="{152443B7-B497-440B-A2D1-655EE743CB80}"/>
              </a:ext>
            </a:extLst>
          </p:cNvPr>
          <p:cNvSpPr/>
          <p:nvPr/>
        </p:nvSpPr>
        <p:spPr>
          <a:xfrm>
            <a:off x="5931269" y="2097835"/>
            <a:ext cx="364797" cy="34148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ectangle 36">
            <a:extLst>
              <a:ext uri="{FF2B5EF4-FFF2-40B4-BE49-F238E27FC236}">
                <a16:creationId xmlns="" xmlns:a16="http://schemas.microsoft.com/office/drawing/2014/main" id="{C81D472F-FAC4-422C-AF6B-2DFBCDF05567}"/>
              </a:ext>
            </a:extLst>
          </p:cNvPr>
          <p:cNvSpPr/>
          <p:nvPr/>
        </p:nvSpPr>
        <p:spPr>
          <a:xfrm>
            <a:off x="9622860" y="4242860"/>
            <a:ext cx="431129" cy="360389"/>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16">
            <a:extLst>
              <a:ext uri="{FF2B5EF4-FFF2-40B4-BE49-F238E27FC236}">
                <a16:creationId xmlns="" xmlns:a16="http://schemas.microsoft.com/office/drawing/2014/main" id="{248C7865-4E36-4B8A-8315-797C339C3E6A}"/>
              </a:ext>
            </a:extLst>
          </p:cNvPr>
          <p:cNvSpPr/>
          <p:nvPr/>
        </p:nvSpPr>
        <p:spPr>
          <a:xfrm>
            <a:off x="10598232" y="5380289"/>
            <a:ext cx="436386" cy="273449"/>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3247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par>
                                <p:cTn id="49" presetID="16" presetClass="entr" presetSubtype="21"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par>
                                <p:cTn id="55" presetID="16" presetClass="entr" presetSubtype="21"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6" presetClass="entr" presetSubtype="21"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arn(inVertical)">
                                      <p:cBhvr>
                                        <p:cTn id="60" dur="500"/>
                                        <p:tgtEl>
                                          <p:spTgt spid="28"/>
                                        </p:tgtEl>
                                      </p:cBhvr>
                                    </p:animEffect>
                                  </p:childTnLst>
                                </p:cTn>
                              </p:par>
                              <p:par>
                                <p:cTn id="61" presetID="16" presetClass="entr" presetSubtype="21" fill="hold"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par>
                                <p:cTn id="64" presetID="16" presetClass="entr" presetSubtype="21" fill="hold"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barn(inVertical)">
                                      <p:cBhvr>
                                        <p:cTn id="69" dur="500"/>
                                        <p:tgtEl>
                                          <p:spTgt spid="3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arn(inVertical)">
                                      <p:cBhvr>
                                        <p:cTn id="72" dur="500"/>
                                        <p:tgtEl>
                                          <p:spTgt spid="3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arn(inVertical)">
                                      <p:cBhvr>
                                        <p:cTn id="75" dur="500"/>
                                        <p:tgtEl>
                                          <p:spTgt spid="3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arn(inVertical)">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p:bldP spid="11" grpId="0" animBg="1"/>
      <p:bldP spid="12" grpId="0" animBg="1"/>
      <p:bldP spid="13" grpId="0" animBg="1"/>
      <p:bldP spid="14" grpId="0"/>
      <p:bldP spid="18" grpId="0" animBg="1"/>
      <p:bldP spid="19" grpId="0" animBg="1"/>
      <p:bldP spid="20" grpId="0" animBg="1"/>
      <p:bldP spid="21"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75596B00-0CE2-44C6-9AC5-0B5BC6F6C4D9}"/>
              </a:ext>
            </a:extLst>
          </p:cNvPr>
          <p:cNvGrpSpPr/>
          <p:nvPr/>
        </p:nvGrpSpPr>
        <p:grpSpPr>
          <a:xfrm>
            <a:off x="3468549" y="2276475"/>
            <a:ext cx="5269188" cy="3419474"/>
            <a:chOff x="4655870" y="2637505"/>
            <a:chExt cx="2716484" cy="1217603"/>
          </a:xfrm>
          <a:effectLst>
            <a:outerShdw blurRad="50800" dist="38100" dir="5400000" algn="t" rotWithShape="0">
              <a:prstClr val="black">
                <a:alpha val="40000"/>
              </a:prstClr>
            </a:outerShdw>
          </a:effectLst>
        </p:grpSpPr>
        <p:grpSp>
          <p:nvGrpSpPr>
            <p:cNvPr id="6" name="Group 5">
              <a:extLst>
                <a:ext uri="{FF2B5EF4-FFF2-40B4-BE49-F238E27FC236}">
                  <a16:creationId xmlns="" xmlns:a16="http://schemas.microsoft.com/office/drawing/2014/main" id="{5DF549E6-5337-42BD-9C5E-4FF911D21EC1}"/>
                </a:ext>
              </a:extLst>
            </p:cNvPr>
            <p:cNvGrpSpPr/>
            <p:nvPr/>
          </p:nvGrpSpPr>
          <p:grpSpPr>
            <a:xfrm>
              <a:off x="6233054" y="2743150"/>
              <a:ext cx="1139300" cy="952543"/>
              <a:chOff x="5133714" y="3583707"/>
              <a:chExt cx="474339" cy="396585"/>
            </a:xfrm>
          </p:grpSpPr>
          <p:cxnSp>
            <p:nvCxnSpPr>
              <p:cNvPr id="12" name="Connector: Elbow 11">
                <a:extLst>
                  <a:ext uri="{FF2B5EF4-FFF2-40B4-BE49-F238E27FC236}">
                    <a16:creationId xmlns="" xmlns:a16="http://schemas.microsoft.com/office/drawing/2014/main" id="{99FF6450-5DCF-4EA4-9ECD-5DECDA3BADBD}"/>
                  </a:ext>
                </a:extLst>
              </p:cNvPr>
              <p:cNvCxnSpPr>
                <a:cxnSpLocks/>
              </p:cNvCxnSpPr>
              <p:nvPr/>
            </p:nvCxnSpPr>
            <p:spPr>
              <a:xfrm rot="16200000" flipH="1">
                <a:off x="5223467" y="3590067"/>
                <a:ext cx="291134" cy="278415"/>
              </a:xfrm>
              <a:prstGeom prst="bentConnector3">
                <a:avLst>
                  <a:gd name="adj1" fmla="val 98706"/>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 xmlns:a16="http://schemas.microsoft.com/office/drawing/2014/main" id="{637BD6F9-CEA8-471A-B6D6-3D7D3748ACC4}"/>
                  </a:ext>
                </a:extLst>
              </p:cNvPr>
              <p:cNvCxnSpPr>
                <a:cxnSpLocks/>
              </p:cNvCxnSpPr>
              <p:nvPr/>
            </p:nvCxnSpPr>
            <p:spPr>
              <a:xfrm rot="16200000" flipH="1">
                <a:off x="5172591" y="3544830"/>
                <a:ext cx="396585" cy="474339"/>
              </a:xfrm>
              <a:prstGeom prst="bentConnector3">
                <a:avLst>
                  <a:gd name="adj1" fmla="val 10131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cxnSp>
          <p:nvCxnSpPr>
            <p:cNvPr id="7" name="Straight Connector 6">
              <a:extLst>
                <a:ext uri="{FF2B5EF4-FFF2-40B4-BE49-F238E27FC236}">
                  <a16:creationId xmlns="" xmlns:a16="http://schemas.microsoft.com/office/drawing/2014/main" id="{3DC2EA36-2D13-4B3D-BFC3-A102F4DEB439}"/>
                </a:ext>
              </a:extLst>
            </p:cNvPr>
            <p:cNvCxnSpPr>
              <a:cxnSpLocks/>
            </p:cNvCxnSpPr>
            <p:nvPr/>
          </p:nvCxnSpPr>
          <p:spPr>
            <a:xfrm>
              <a:off x="6001025" y="2637505"/>
              <a:ext cx="13087" cy="1217603"/>
            </a:xfrm>
            <a:prstGeom prst="line">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 xmlns:a16="http://schemas.microsoft.com/office/drawing/2014/main" id="{11C99EAA-C1C3-4CCA-BEBA-AC2A865E88E4}"/>
                </a:ext>
              </a:extLst>
            </p:cNvPr>
            <p:cNvGrpSpPr/>
            <p:nvPr/>
          </p:nvGrpSpPr>
          <p:grpSpPr>
            <a:xfrm flipH="1">
              <a:off x="4655870" y="2743153"/>
              <a:ext cx="1159245" cy="952554"/>
              <a:chOff x="5125409" y="3583703"/>
              <a:chExt cx="482643" cy="396589"/>
            </a:xfrm>
          </p:grpSpPr>
          <p:cxnSp>
            <p:nvCxnSpPr>
              <p:cNvPr id="10" name="Connector: Elbow 9">
                <a:extLst>
                  <a:ext uri="{FF2B5EF4-FFF2-40B4-BE49-F238E27FC236}">
                    <a16:creationId xmlns="" xmlns:a16="http://schemas.microsoft.com/office/drawing/2014/main" id="{3275D676-AD17-49C5-9DEA-18E954D494CE}"/>
                  </a:ext>
                </a:extLst>
              </p:cNvPr>
              <p:cNvCxnSpPr>
                <a:cxnSpLocks/>
              </p:cNvCxnSpPr>
              <p:nvPr/>
            </p:nvCxnSpPr>
            <p:spPr>
              <a:xfrm rot="16200000" flipH="1">
                <a:off x="5217648" y="3581177"/>
                <a:ext cx="291129" cy="296190"/>
              </a:xfrm>
              <a:prstGeom prst="bentConnector3">
                <a:avLst>
                  <a:gd name="adj1" fmla="val 100929"/>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 xmlns:a16="http://schemas.microsoft.com/office/drawing/2014/main" id="{7437482D-2332-417F-9573-94FD96A7798B}"/>
                  </a:ext>
                </a:extLst>
              </p:cNvPr>
              <p:cNvCxnSpPr>
                <a:cxnSpLocks/>
              </p:cNvCxnSpPr>
              <p:nvPr/>
            </p:nvCxnSpPr>
            <p:spPr>
              <a:xfrm rot="16200000" flipH="1">
                <a:off x="5168436" y="3540676"/>
                <a:ext cx="396589" cy="482643"/>
              </a:xfrm>
              <a:prstGeom prst="bentConnector3">
                <a:avLst>
                  <a:gd name="adj1" fmla="val 99215"/>
                </a:avLst>
              </a:prstGeom>
              <a:ln w="3810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grpSp>
      </p:grpSp>
      <p:sp>
        <p:nvSpPr>
          <p:cNvPr id="26" name="Rectangle 25">
            <a:extLst>
              <a:ext uri="{FF2B5EF4-FFF2-40B4-BE49-F238E27FC236}">
                <a16:creationId xmlns="" xmlns:a16="http://schemas.microsoft.com/office/drawing/2014/main" id="{F080A5CE-2A27-4A71-B160-441332CC772B}"/>
              </a:ext>
            </a:extLst>
          </p:cNvPr>
          <p:cNvSpPr/>
          <p:nvPr/>
        </p:nvSpPr>
        <p:spPr>
          <a:xfrm>
            <a:off x="-9524" y="2836196"/>
            <a:ext cx="12196762" cy="136039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 xmlns:a16="http://schemas.microsoft.com/office/drawing/2014/main" id="{DB2FBFAD-318C-47E8-A82D-2EDEDE3F63EE}"/>
              </a:ext>
            </a:extLst>
          </p:cNvPr>
          <p:cNvSpPr/>
          <p:nvPr/>
        </p:nvSpPr>
        <p:spPr>
          <a:xfrm>
            <a:off x="-4762" y="2938634"/>
            <a:ext cx="12196762" cy="115551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020C8F30-9C91-4D39-A29C-BCE4134E41E9}"/>
              </a:ext>
            </a:extLst>
          </p:cNvPr>
          <p:cNvSpPr txBox="1"/>
          <p:nvPr/>
        </p:nvSpPr>
        <p:spPr>
          <a:xfrm>
            <a:off x="-4762" y="3011771"/>
            <a:ext cx="12192000" cy="769441"/>
          </a:xfrm>
          <a:prstGeom prst="rect">
            <a:avLst/>
          </a:prstGeom>
          <a:noFill/>
        </p:spPr>
        <p:txBody>
          <a:bodyPr wrap="square" rtlCol="0" anchor="ctr">
            <a:spAutoFit/>
          </a:bodyPr>
          <a:lstStyle/>
          <a:p>
            <a:pPr algn="ctr"/>
            <a:r>
              <a:rPr lang="en-US" altLang="ko-KR" sz="4400" b="1" smtClean="0">
                <a:solidFill>
                  <a:srgbClr val="FFFF00"/>
                </a:solidFill>
                <a:cs typeface="Arial" pitchFamily="34" charset="0"/>
              </a:rPr>
              <a:t>CẢM ƠN CÁC EM ĐÃ LẮNG NGHE!</a:t>
            </a:r>
            <a:endParaRPr lang="ko-KR" altLang="en-US" sz="6000" b="1" dirty="0">
              <a:solidFill>
                <a:srgbClr val="FFFF00"/>
              </a:solidFill>
              <a:cs typeface="Arial" pitchFamily="34" charset="0"/>
            </a:endParaRPr>
          </a:p>
        </p:txBody>
      </p:sp>
      <p:sp>
        <p:nvSpPr>
          <p:cNvPr id="9" name="Freeform 13">
            <a:extLst>
              <a:ext uri="{FF2B5EF4-FFF2-40B4-BE49-F238E27FC236}">
                <a16:creationId xmlns="" xmlns:a16="http://schemas.microsoft.com/office/drawing/2014/main" id="{8237F776-235B-43B7-A208-7106E24CBAFE}"/>
              </a:ext>
            </a:extLst>
          </p:cNvPr>
          <p:cNvSpPr>
            <a:spLocks noChangeAspect="1"/>
          </p:cNvSpPr>
          <p:nvPr/>
        </p:nvSpPr>
        <p:spPr>
          <a:xfrm flipH="1">
            <a:off x="4878758" y="1367871"/>
            <a:ext cx="2434484" cy="1311656"/>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8321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10"/>
          </p:nvPr>
        </p:nvSpPr>
        <p:spPr>
          <a:xfrm>
            <a:off x="376758" y="2412005"/>
            <a:ext cx="11573197" cy="724247"/>
          </a:xfrm>
          <a:prstGeom prst="rect">
            <a:avLst/>
          </a:prstGeom>
        </p:spPr>
        <p:txBody>
          <a:bodyPr/>
          <a:lstStyle/>
          <a:p>
            <a:pPr>
              <a:lnSpc>
                <a:spcPct val="150000"/>
              </a:lnSpc>
            </a:pPr>
            <a:r>
              <a:rPr lang="en-US" sz="4400" b="1" smtClean="0">
                <a:solidFill>
                  <a:srgbClr val="FFFF00"/>
                </a:solidFill>
              </a:rPr>
              <a:t>CHỦ ĐỀ E. ỨNG DỤNG TIN HỌC</a:t>
            </a:r>
          </a:p>
          <a:p>
            <a:pPr>
              <a:lnSpc>
                <a:spcPct val="150000"/>
              </a:lnSpc>
            </a:pPr>
            <a:r>
              <a:rPr lang="en-US" sz="4000" b="1" smtClean="0">
                <a:solidFill>
                  <a:schemeClr val="bg1"/>
                </a:solidFill>
              </a:rPr>
              <a:t>BÀI 1. TÌM KIẾM VÀ THAY THẾ </a:t>
            </a:r>
          </a:p>
          <a:p>
            <a:pPr>
              <a:lnSpc>
                <a:spcPct val="150000"/>
              </a:lnSpc>
            </a:pPr>
            <a:r>
              <a:rPr lang="en-US" sz="4000" b="1" smtClean="0">
                <a:solidFill>
                  <a:schemeClr val="bg1"/>
                </a:solidFill>
              </a:rPr>
              <a:t>TRONG SOẠN THẢO VĂN BẢN</a:t>
            </a:r>
            <a:endParaRPr lang="en-US" sz="4000" b="1" dirty="0">
              <a:solidFill>
                <a:schemeClr val="bg1"/>
              </a:solidFill>
            </a:endParaRPr>
          </a:p>
        </p:txBody>
      </p:sp>
      <p:sp>
        <p:nvSpPr>
          <p:cNvPr id="3" name="Freeform: Shape 2">
            <a:extLst>
              <a:ext uri="{FF2B5EF4-FFF2-40B4-BE49-F238E27FC236}">
                <a16:creationId xmlns="" xmlns:a16="http://schemas.microsoft.com/office/drawing/2014/main" id="{E9647152-983C-49E8-9F34-F9883A63DBB6}"/>
              </a:ext>
            </a:extLst>
          </p:cNvPr>
          <p:cNvSpPr/>
          <p:nvPr/>
        </p:nvSpPr>
        <p:spPr>
          <a:xfrm>
            <a:off x="3277321" y="4551476"/>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1"/>
          </a:solidFill>
          <a:ln w="25400" cap="flat">
            <a:solidFill>
              <a:schemeClr val="bg1"/>
            </a:solidFill>
            <a:prstDash val="solid"/>
            <a:miter/>
          </a:ln>
        </p:spPr>
        <p:txBody>
          <a:bodyPr rtlCol="0" anchor="ctr"/>
          <a:lstStyle/>
          <a:p>
            <a:endParaRPr lang="en-US" dirty="0"/>
          </a:p>
        </p:txBody>
      </p:sp>
      <p:sp>
        <p:nvSpPr>
          <p:cNvPr id="4" name="Freeform: Shape 3">
            <a:extLst>
              <a:ext uri="{FF2B5EF4-FFF2-40B4-BE49-F238E27FC236}">
                <a16:creationId xmlns="" xmlns:a16="http://schemas.microsoft.com/office/drawing/2014/main" id="{FEE95F1F-FB62-4B4C-9F0B-FA681AEE1E2B}"/>
              </a:ext>
            </a:extLst>
          </p:cNvPr>
          <p:cNvSpPr/>
          <p:nvPr/>
        </p:nvSpPr>
        <p:spPr>
          <a:xfrm>
            <a:off x="4686443" y="4913354"/>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2"/>
          </a:solidFill>
          <a:ln w="25400" cap="flat">
            <a:solidFill>
              <a:schemeClr val="bg1"/>
            </a:solidFill>
            <a:prstDash val="solid"/>
            <a:miter/>
          </a:ln>
        </p:spPr>
        <p:txBody>
          <a:bodyPr rtlCol="0" anchor="ctr"/>
          <a:lstStyle/>
          <a:p>
            <a:endParaRPr lang="en-US"/>
          </a:p>
        </p:txBody>
      </p:sp>
      <p:sp>
        <p:nvSpPr>
          <p:cNvPr id="5" name="Freeform: Shape 4">
            <a:extLst>
              <a:ext uri="{FF2B5EF4-FFF2-40B4-BE49-F238E27FC236}">
                <a16:creationId xmlns="" xmlns:a16="http://schemas.microsoft.com/office/drawing/2014/main" id="{0CE3B5B2-728D-403D-9D87-14149A2E1A61}"/>
              </a:ext>
            </a:extLst>
          </p:cNvPr>
          <p:cNvSpPr/>
          <p:nvPr/>
        </p:nvSpPr>
        <p:spPr>
          <a:xfrm rot="10800000" flipV="1">
            <a:off x="5392391" y="4549592"/>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3"/>
          </a:solidFill>
          <a:ln w="25400" cap="flat">
            <a:solidFill>
              <a:schemeClr val="bg1"/>
            </a:solidFill>
            <a:prstDash val="solid"/>
            <a:miter/>
          </a:ln>
        </p:spPr>
        <p:txBody>
          <a:bodyPr rtlCol="0" anchor="ctr"/>
          <a:lstStyle/>
          <a:p>
            <a:endParaRPr lang="en-US" dirty="0"/>
          </a:p>
        </p:txBody>
      </p:sp>
      <p:sp>
        <p:nvSpPr>
          <p:cNvPr id="6" name="Freeform: Shape 5">
            <a:extLst>
              <a:ext uri="{FF2B5EF4-FFF2-40B4-BE49-F238E27FC236}">
                <a16:creationId xmlns="" xmlns:a16="http://schemas.microsoft.com/office/drawing/2014/main" id="{99E07440-AFB1-402B-A374-9476FBA9AC8B}"/>
              </a:ext>
            </a:extLst>
          </p:cNvPr>
          <p:cNvSpPr/>
          <p:nvPr/>
        </p:nvSpPr>
        <p:spPr>
          <a:xfrm rot="10800000" flipV="1">
            <a:off x="6759698" y="4904417"/>
            <a:ext cx="1064923" cy="1419896"/>
          </a:xfrm>
          <a:custGeom>
            <a:avLst/>
            <a:gdLst>
              <a:gd name="connsiteX0" fmla="*/ 1580 w 442678"/>
              <a:gd name="connsiteY0" fmla="*/ 362575 h 590237"/>
              <a:gd name="connsiteX1" fmla="*/ 1580 w 442678"/>
              <a:gd name="connsiteY1" fmla="*/ 299335 h 590237"/>
              <a:gd name="connsiteX2" fmla="*/ 27579 w 442678"/>
              <a:gd name="connsiteY2" fmla="*/ 257175 h 590237"/>
              <a:gd name="connsiteX3" fmla="*/ 56388 w 442678"/>
              <a:gd name="connsiteY3" fmla="*/ 259986 h 590237"/>
              <a:gd name="connsiteX4" fmla="*/ 130871 w 442678"/>
              <a:gd name="connsiteY4" fmla="*/ 274039 h 590237"/>
              <a:gd name="connsiteX5" fmla="*/ 132979 w 442678"/>
              <a:gd name="connsiteY5" fmla="*/ 171450 h 590237"/>
              <a:gd name="connsiteX6" fmla="*/ 64820 w 442678"/>
              <a:gd name="connsiteY6" fmla="*/ 172855 h 590237"/>
              <a:gd name="connsiteX7" fmla="*/ 34606 w 442678"/>
              <a:gd name="connsiteY7" fmla="*/ 189719 h 590237"/>
              <a:gd name="connsiteX8" fmla="*/ 2986 w 442678"/>
              <a:gd name="connsiteY8" fmla="*/ 152478 h 590237"/>
              <a:gd name="connsiteX9" fmla="*/ 2283 w 442678"/>
              <a:gd name="connsiteY9" fmla="*/ 12648 h 590237"/>
              <a:gd name="connsiteX10" fmla="*/ 17742 w 442678"/>
              <a:gd name="connsiteY10" fmla="*/ 0 h 590237"/>
              <a:gd name="connsiteX11" fmla="*/ 146329 w 442678"/>
              <a:gd name="connsiteY11" fmla="*/ 0 h 590237"/>
              <a:gd name="connsiteX12" fmla="*/ 184976 w 442678"/>
              <a:gd name="connsiteY12" fmla="*/ 22485 h 590237"/>
              <a:gd name="connsiteX13" fmla="*/ 180760 w 442678"/>
              <a:gd name="connsiteY13" fmla="*/ 59726 h 590237"/>
              <a:gd name="connsiteX14" fmla="*/ 155464 w 442678"/>
              <a:gd name="connsiteY14" fmla="*/ 105400 h 590237"/>
              <a:gd name="connsiteX15" fmla="*/ 212380 w 442678"/>
              <a:gd name="connsiteY15" fmla="*/ 148262 h 590237"/>
              <a:gd name="connsiteX16" fmla="*/ 281241 w 442678"/>
              <a:gd name="connsiteY16" fmla="*/ 123669 h 590237"/>
              <a:gd name="connsiteX17" fmla="*/ 276322 w 442678"/>
              <a:gd name="connsiteY17" fmla="*/ 67456 h 590237"/>
              <a:gd name="connsiteX18" fmla="*/ 256648 w 442678"/>
              <a:gd name="connsiteY18" fmla="*/ 30917 h 590237"/>
              <a:gd name="connsiteX19" fmla="*/ 300915 w 442678"/>
              <a:gd name="connsiteY19" fmla="*/ 0 h 590237"/>
              <a:gd name="connsiteX20" fmla="*/ 429503 w 442678"/>
              <a:gd name="connsiteY20" fmla="*/ 0 h 590237"/>
              <a:gd name="connsiteX21" fmla="*/ 445664 w 442678"/>
              <a:gd name="connsiteY21" fmla="*/ 15459 h 590237"/>
              <a:gd name="connsiteX22" fmla="*/ 444961 w 442678"/>
              <a:gd name="connsiteY22" fmla="*/ 144046 h 590237"/>
              <a:gd name="connsiteX23" fmla="*/ 425287 w 442678"/>
              <a:gd name="connsiteY23" fmla="*/ 181990 h 590237"/>
              <a:gd name="connsiteX24" fmla="*/ 383830 w 442678"/>
              <a:gd name="connsiteY24" fmla="*/ 177774 h 590237"/>
              <a:gd name="connsiteX25" fmla="*/ 339562 w 442678"/>
              <a:gd name="connsiteY25" fmla="*/ 153884 h 590237"/>
              <a:gd name="connsiteX26" fmla="*/ 296699 w 442678"/>
              <a:gd name="connsiteY26" fmla="*/ 205881 h 590237"/>
              <a:gd name="connsiteX27" fmla="*/ 319887 w 442678"/>
              <a:gd name="connsiteY27" fmla="*/ 279660 h 590237"/>
              <a:gd name="connsiteX28" fmla="*/ 376100 w 442678"/>
              <a:gd name="connsiteY28" fmla="*/ 276147 h 590237"/>
              <a:gd name="connsiteX29" fmla="*/ 409126 w 442678"/>
              <a:gd name="connsiteY29" fmla="*/ 254364 h 590237"/>
              <a:gd name="connsiteX30" fmla="*/ 443556 w 442678"/>
              <a:gd name="connsiteY30" fmla="*/ 298632 h 590237"/>
              <a:gd name="connsiteX31" fmla="*/ 444259 w 442678"/>
              <a:gd name="connsiteY31" fmla="*/ 430030 h 590237"/>
              <a:gd name="connsiteX32" fmla="*/ 425989 w 442678"/>
              <a:gd name="connsiteY32" fmla="*/ 442678 h 590237"/>
              <a:gd name="connsiteX33" fmla="*/ 307942 w 442678"/>
              <a:gd name="connsiteY33" fmla="*/ 442678 h 590237"/>
              <a:gd name="connsiteX34" fmla="*/ 279835 w 442678"/>
              <a:gd name="connsiteY34" fmla="*/ 450408 h 590237"/>
              <a:gd name="connsiteX35" fmla="*/ 278430 w 442678"/>
              <a:gd name="connsiteY35" fmla="*/ 486244 h 590237"/>
              <a:gd name="connsiteX36" fmla="*/ 281241 w 442678"/>
              <a:gd name="connsiteY36" fmla="*/ 571266 h 590237"/>
              <a:gd name="connsiteX37" fmla="*/ 150545 w 442678"/>
              <a:gd name="connsiteY37" fmla="*/ 558618 h 590237"/>
              <a:gd name="connsiteX38" fmla="*/ 157572 w 442678"/>
              <a:gd name="connsiteY38" fmla="*/ 491162 h 590237"/>
              <a:gd name="connsiteX39" fmla="*/ 175139 w 442678"/>
              <a:gd name="connsiteY39" fmla="*/ 464461 h 590237"/>
              <a:gd name="connsiteX40" fmla="*/ 137195 w 442678"/>
              <a:gd name="connsiteY40" fmla="*/ 443381 h 590237"/>
              <a:gd name="connsiteX41" fmla="*/ 21958 w 442678"/>
              <a:gd name="connsiteY41" fmla="*/ 444084 h 590237"/>
              <a:gd name="connsiteX42" fmla="*/ 175 w 442678"/>
              <a:gd name="connsiteY42" fmla="*/ 423706 h 590237"/>
              <a:gd name="connsiteX43" fmla="*/ 1580 w 442678"/>
              <a:gd name="connsiteY43" fmla="*/ 362575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42678" h="590237">
                <a:moveTo>
                  <a:pt x="1580" y="362575"/>
                </a:moveTo>
                <a:cubicBezTo>
                  <a:pt x="1580" y="341495"/>
                  <a:pt x="2283" y="320415"/>
                  <a:pt x="1580" y="299335"/>
                </a:cubicBezTo>
                <a:cubicBezTo>
                  <a:pt x="878" y="279660"/>
                  <a:pt x="12823" y="267012"/>
                  <a:pt x="27579" y="257175"/>
                </a:cubicBezTo>
                <a:cubicBezTo>
                  <a:pt x="37416" y="250851"/>
                  <a:pt x="46551" y="250851"/>
                  <a:pt x="56388" y="259986"/>
                </a:cubicBezTo>
                <a:cubicBezTo>
                  <a:pt x="94332" y="297227"/>
                  <a:pt x="105575" y="298632"/>
                  <a:pt x="130871" y="274039"/>
                </a:cubicBezTo>
                <a:cubicBezTo>
                  <a:pt x="156869" y="248041"/>
                  <a:pt x="157572" y="198854"/>
                  <a:pt x="132979" y="171450"/>
                </a:cubicBezTo>
                <a:cubicBezTo>
                  <a:pt x="108385" y="144749"/>
                  <a:pt x="88711" y="144749"/>
                  <a:pt x="64820" y="172855"/>
                </a:cubicBezTo>
                <a:cubicBezTo>
                  <a:pt x="57091" y="181990"/>
                  <a:pt x="50767" y="196043"/>
                  <a:pt x="34606" y="189719"/>
                </a:cubicBezTo>
                <a:cubicBezTo>
                  <a:pt x="17742" y="183395"/>
                  <a:pt x="3689" y="170747"/>
                  <a:pt x="2986" y="152478"/>
                </a:cubicBezTo>
                <a:cubicBezTo>
                  <a:pt x="1580" y="106102"/>
                  <a:pt x="2283" y="59726"/>
                  <a:pt x="2283" y="12648"/>
                </a:cubicBezTo>
                <a:cubicBezTo>
                  <a:pt x="2283" y="703"/>
                  <a:pt x="8607" y="0"/>
                  <a:pt x="17742" y="0"/>
                </a:cubicBezTo>
                <a:cubicBezTo>
                  <a:pt x="60604" y="0"/>
                  <a:pt x="103467" y="0"/>
                  <a:pt x="146329" y="0"/>
                </a:cubicBezTo>
                <a:cubicBezTo>
                  <a:pt x="163193" y="0"/>
                  <a:pt x="175139" y="9135"/>
                  <a:pt x="184976" y="22485"/>
                </a:cubicBezTo>
                <a:cubicBezTo>
                  <a:pt x="195516" y="36539"/>
                  <a:pt x="195516" y="47781"/>
                  <a:pt x="180760" y="59726"/>
                </a:cubicBezTo>
                <a:cubicBezTo>
                  <a:pt x="166004" y="70969"/>
                  <a:pt x="147032" y="82212"/>
                  <a:pt x="155464" y="105400"/>
                </a:cubicBezTo>
                <a:cubicBezTo>
                  <a:pt x="165301" y="131398"/>
                  <a:pt x="183570" y="146857"/>
                  <a:pt x="212380" y="148262"/>
                </a:cubicBezTo>
                <a:cubicBezTo>
                  <a:pt x="239081" y="149668"/>
                  <a:pt x="262972" y="146857"/>
                  <a:pt x="281241" y="123669"/>
                </a:cubicBezTo>
                <a:cubicBezTo>
                  <a:pt x="298807" y="100481"/>
                  <a:pt x="298105" y="87131"/>
                  <a:pt x="276322" y="67456"/>
                </a:cubicBezTo>
                <a:cubicBezTo>
                  <a:pt x="265079" y="57619"/>
                  <a:pt x="246810" y="50592"/>
                  <a:pt x="256648" y="30917"/>
                </a:cubicBezTo>
                <a:cubicBezTo>
                  <a:pt x="265079" y="12648"/>
                  <a:pt x="279835" y="0"/>
                  <a:pt x="300915" y="0"/>
                </a:cubicBezTo>
                <a:cubicBezTo>
                  <a:pt x="343778" y="0"/>
                  <a:pt x="386640" y="0"/>
                  <a:pt x="429503" y="0"/>
                </a:cubicBezTo>
                <a:cubicBezTo>
                  <a:pt x="441448" y="0"/>
                  <a:pt x="445664" y="2811"/>
                  <a:pt x="445664" y="15459"/>
                </a:cubicBezTo>
                <a:cubicBezTo>
                  <a:pt x="444961" y="58321"/>
                  <a:pt x="445664" y="101184"/>
                  <a:pt x="444961" y="144046"/>
                </a:cubicBezTo>
                <a:cubicBezTo>
                  <a:pt x="444961" y="159505"/>
                  <a:pt x="437232" y="171450"/>
                  <a:pt x="425287" y="181990"/>
                </a:cubicBezTo>
                <a:cubicBezTo>
                  <a:pt x="409828" y="194638"/>
                  <a:pt x="397180" y="196043"/>
                  <a:pt x="383830" y="177774"/>
                </a:cubicBezTo>
                <a:cubicBezTo>
                  <a:pt x="373290" y="163018"/>
                  <a:pt x="361345" y="145452"/>
                  <a:pt x="339562" y="153884"/>
                </a:cubicBezTo>
                <a:cubicBezTo>
                  <a:pt x="316374" y="162315"/>
                  <a:pt x="299510" y="178477"/>
                  <a:pt x="296699" y="205881"/>
                </a:cubicBezTo>
                <a:cubicBezTo>
                  <a:pt x="293186" y="233987"/>
                  <a:pt x="295294" y="260688"/>
                  <a:pt x="319887" y="279660"/>
                </a:cubicBezTo>
                <a:cubicBezTo>
                  <a:pt x="343075" y="297930"/>
                  <a:pt x="355723" y="296524"/>
                  <a:pt x="376100" y="276147"/>
                </a:cubicBezTo>
                <a:cubicBezTo>
                  <a:pt x="385235" y="267012"/>
                  <a:pt x="390154" y="248041"/>
                  <a:pt x="409126" y="254364"/>
                </a:cubicBezTo>
                <a:cubicBezTo>
                  <a:pt x="429503" y="261391"/>
                  <a:pt x="442854" y="276850"/>
                  <a:pt x="443556" y="298632"/>
                </a:cubicBezTo>
                <a:cubicBezTo>
                  <a:pt x="444961" y="342197"/>
                  <a:pt x="443556" y="386465"/>
                  <a:pt x="444259" y="430030"/>
                </a:cubicBezTo>
                <a:cubicBezTo>
                  <a:pt x="444259" y="444786"/>
                  <a:pt x="435124" y="442678"/>
                  <a:pt x="425989" y="442678"/>
                </a:cubicBezTo>
                <a:cubicBezTo>
                  <a:pt x="386640" y="442678"/>
                  <a:pt x="347291" y="442678"/>
                  <a:pt x="307942" y="442678"/>
                </a:cubicBezTo>
                <a:cubicBezTo>
                  <a:pt x="297402" y="442678"/>
                  <a:pt x="288268" y="443381"/>
                  <a:pt x="279835" y="450408"/>
                </a:cubicBezTo>
                <a:cubicBezTo>
                  <a:pt x="265782" y="461650"/>
                  <a:pt x="259458" y="470785"/>
                  <a:pt x="278430" y="486244"/>
                </a:cubicBezTo>
                <a:cubicBezTo>
                  <a:pt x="312158" y="512945"/>
                  <a:pt x="312158" y="541051"/>
                  <a:pt x="281241" y="571266"/>
                </a:cubicBezTo>
                <a:cubicBezTo>
                  <a:pt x="245405" y="606399"/>
                  <a:pt x="180057" y="600075"/>
                  <a:pt x="150545" y="558618"/>
                </a:cubicBezTo>
                <a:cubicBezTo>
                  <a:pt x="132276" y="532619"/>
                  <a:pt x="134384" y="513647"/>
                  <a:pt x="157572" y="491162"/>
                </a:cubicBezTo>
                <a:cubicBezTo>
                  <a:pt x="165301" y="483433"/>
                  <a:pt x="182868" y="479920"/>
                  <a:pt x="175139" y="464461"/>
                </a:cubicBezTo>
                <a:cubicBezTo>
                  <a:pt x="168112" y="449705"/>
                  <a:pt x="154761" y="442678"/>
                  <a:pt x="137195" y="443381"/>
                </a:cubicBezTo>
                <a:cubicBezTo>
                  <a:pt x="98548" y="444084"/>
                  <a:pt x="60604" y="442678"/>
                  <a:pt x="21958" y="444084"/>
                </a:cubicBezTo>
                <a:cubicBezTo>
                  <a:pt x="5797" y="444786"/>
                  <a:pt x="-1230" y="441976"/>
                  <a:pt x="175" y="423706"/>
                </a:cubicBezTo>
                <a:cubicBezTo>
                  <a:pt x="2986" y="402627"/>
                  <a:pt x="1580" y="382249"/>
                  <a:pt x="1580" y="362575"/>
                </a:cubicBezTo>
                <a:close/>
              </a:path>
            </a:pathLst>
          </a:custGeom>
          <a:solidFill>
            <a:schemeClr val="accent4"/>
          </a:solidFill>
          <a:ln w="25400" cap="flat">
            <a:solidFill>
              <a:schemeClr val="bg1"/>
            </a:solidFill>
            <a:prstDash val="solid"/>
            <a:miter/>
          </a:ln>
        </p:spPr>
        <p:txBody>
          <a:bodyPr rtlCol="0" anchor="ctr"/>
          <a:lstStyle/>
          <a:p>
            <a:endParaRPr lang="en-US"/>
          </a:p>
        </p:txBody>
      </p:sp>
      <p:sp>
        <p:nvSpPr>
          <p:cNvPr id="8" name="Rounded Rectangle 7">
            <a:extLst>
              <a:ext uri="{FF2B5EF4-FFF2-40B4-BE49-F238E27FC236}">
                <a16:creationId xmlns="" xmlns:a16="http://schemas.microsoft.com/office/drawing/2014/main" id="{E89BBC20-83A1-480D-84CA-0140249522D9}"/>
              </a:ext>
            </a:extLst>
          </p:cNvPr>
          <p:cNvSpPr/>
          <p:nvPr/>
        </p:nvSpPr>
        <p:spPr>
          <a:xfrm>
            <a:off x="7138183" y="5586379"/>
            <a:ext cx="348807" cy="30101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21">
            <a:extLst>
              <a:ext uri="{FF2B5EF4-FFF2-40B4-BE49-F238E27FC236}">
                <a16:creationId xmlns="" xmlns:a16="http://schemas.microsoft.com/office/drawing/2014/main" id="{E0128FAD-AD00-4242-94C0-A3B0A04B2802}"/>
              </a:ext>
            </a:extLst>
          </p:cNvPr>
          <p:cNvSpPr>
            <a:spLocks noChangeAspect="1"/>
          </p:cNvSpPr>
          <p:nvPr/>
        </p:nvSpPr>
        <p:spPr>
          <a:xfrm>
            <a:off x="3987267" y="5071470"/>
            <a:ext cx="396792" cy="40010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Shape 9">
            <a:extLst>
              <a:ext uri="{FF2B5EF4-FFF2-40B4-BE49-F238E27FC236}">
                <a16:creationId xmlns="" xmlns:a16="http://schemas.microsoft.com/office/drawing/2014/main" id="{A5FB48C7-9C68-47C0-8DB6-68A116A59A79}"/>
              </a:ext>
            </a:extLst>
          </p:cNvPr>
          <p:cNvSpPr/>
          <p:nvPr/>
        </p:nvSpPr>
        <p:spPr>
          <a:xfrm>
            <a:off x="7464136" y="4526845"/>
            <a:ext cx="1774869" cy="1419896"/>
          </a:xfrm>
          <a:custGeom>
            <a:avLst/>
            <a:gdLst>
              <a:gd name="connsiteX0" fmla="*/ 510179 w 737797"/>
              <a:gd name="connsiteY0" fmla="*/ 592182 h 590237"/>
              <a:gd name="connsiteX1" fmla="*/ 449750 w 737797"/>
              <a:gd name="connsiteY1" fmla="*/ 592182 h 590237"/>
              <a:gd name="connsiteX2" fmla="*/ 408293 w 737797"/>
              <a:gd name="connsiteY2" fmla="*/ 569697 h 590237"/>
              <a:gd name="connsiteX3" fmla="*/ 412509 w 737797"/>
              <a:gd name="connsiteY3" fmla="*/ 532456 h 590237"/>
              <a:gd name="connsiteX4" fmla="*/ 438507 w 737797"/>
              <a:gd name="connsiteY4" fmla="*/ 486783 h 590237"/>
              <a:gd name="connsiteX5" fmla="*/ 378781 w 737797"/>
              <a:gd name="connsiteY5" fmla="*/ 443218 h 590237"/>
              <a:gd name="connsiteX6" fmla="*/ 314838 w 737797"/>
              <a:gd name="connsiteY6" fmla="*/ 465703 h 590237"/>
              <a:gd name="connsiteX7" fmla="*/ 319757 w 737797"/>
              <a:gd name="connsiteY7" fmla="*/ 526132 h 590237"/>
              <a:gd name="connsiteX8" fmla="*/ 338729 w 737797"/>
              <a:gd name="connsiteY8" fmla="*/ 558455 h 590237"/>
              <a:gd name="connsiteX9" fmla="*/ 298677 w 737797"/>
              <a:gd name="connsiteY9" fmla="*/ 591480 h 590237"/>
              <a:gd name="connsiteX10" fmla="*/ 161658 w 737797"/>
              <a:gd name="connsiteY10" fmla="*/ 592182 h 590237"/>
              <a:gd name="connsiteX11" fmla="*/ 149712 w 737797"/>
              <a:gd name="connsiteY11" fmla="*/ 573913 h 590237"/>
              <a:gd name="connsiteX12" fmla="*/ 149712 w 737797"/>
              <a:gd name="connsiteY12" fmla="*/ 458676 h 590237"/>
              <a:gd name="connsiteX13" fmla="*/ 141983 w 737797"/>
              <a:gd name="connsiteY13" fmla="*/ 427759 h 590237"/>
              <a:gd name="connsiteX14" fmla="*/ 108255 w 737797"/>
              <a:gd name="connsiteY14" fmla="*/ 426354 h 590237"/>
              <a:gd name="connsiteX15" fmla="*/ 55555 w 737797"/>
              <a:gd name="connsiteY15" fmla="*/ 450947 h 590237"/>
              <a:gd name="connsiteX16" fmla="*/ 4261 w 737797"/>
              <a:gd name="connsiteY16" fmla="*/ 398950 h 590237"/>
              <a:gd name="connsiteX17" fmla="*/ 35178 w 737797"/>
              <a:gd name="connsiteY17" fmla="*/ 299172 h 590237"/>
              <a:gd name="connsiteX18" fmla="*/ 102634 w 737797"/>
              <a:gd name="connsiteY18" fmla="*/ 306901 h 590237"/>
              <a:gd name="connsiteX19" fmla="*/ 128632 w 737797"/>
              <a:gd name="connsiteY19" fmla="*/ 324468 h 590237"/>
              <a:gd name="connsiteX20" fmla="*/ 149712 w 737797"/>
              <a:gd name="connsiteY20" fmla="*/ 289334 h 590237"/>
              <a:gd name="connsiteX21" fmla="*/ 149010 w 737797"/>
              <a:gd name="connsiteY21" fmla="*/ 174097 h 590237"/>
              <a:gd name="connsiteX22" fmla="*/ 174305 w 737797"/>
              <a:gd name="connsiteY22" fmla="*/ 148802 h 590237"/>
              <a:gd name="connsiteX23" fmla="*/ 286732 w 737797"/>
              <a:gd name="connsiteY23" fmla="*/ 149504 h 590237"/>
              <a:gd name="connsiteX24" fmla="*/ 310622 w 737797"/>
              <a:gd name="connsiteY24" fmla="*/ 144586 h 590237"/>
              <a:gd name="connsiteX25" fmla="*/ 314136 w 737797"/>
              <a:gd name="connsiteY25" fmla="*/ 108047 h 590237"/>
              <a:gd name="connsiteX26" fmla="*/ 311325 w 737797"/>
              <a:gd name="connsiteY26" fmla="*/ 23025 h 590237"/>
              <a:gd name="connsiteX27" fmla="*/ 439913 w 737797"/>
              <a:gd name="connsiteY27" fmla="*/ 32862 h 590237"/>
              <a:gd name="connsiteX28" fmla="*/ 433589 w 737797"/>
              <a:gd name="connsiteY28" fmla="*/ 104534 h 590237"/>
              <a:gd name="connsiteX29" fmla="*/ 416724 w 737797"/>
              <a:gd name="connsiteY29" fmla="*/ 128424 h 590237"/>
              <a:gd name="connsiteX30" fmla="*/ 451858 w 737797"/>
              <a:gd name="connsiteY30" fmla="*/ 149504 h 590237"/>
              <a:gd name="connsiteX31" fmla="*/ 572013 w 737797"/>
              <a:gd name="connsiteY31" fmla="*/ 148802 h 590237"/>
              <a:gd name="connsiteX32" fmla="*/ 590985 w 737797"/>
              <a:gd name="connsiteY32" fmla="*/ 168476 h 590237"/>
              <a:gd name="connsiteX33" fmla="*/ 590283 w 737797"/>
              <a:gd name="connsiteY33" fmla="*/ 283713 h 590237"/>
              <a:gd name="connsiteX34" fmla="*/ 597309 w 737797"/>
              <a:gd name="connsiteY34" fmla="*/ 312522 h 590237"/>
              <a:gd name="connsiteX35" fmla="*/ 633145 w 737797"/>
              <a:gd name="connsiteY35" fmla="*/ 314630 h 590237"/>
              <a:gd name="connsiteX36" fmla="*/ 719573 w 737797"/>
              <a:gd name="connsiteY36" fmla="*/ 312522 h 590237"/>
              <a:gd name="connsiteX37" fmla="*/ 694980 w 737797"/>
              <a:gd name="connsiteY37" fmla="*/ 448136 h 590237"/>
              <a:gd name="connsiteX38" fmla="*/ 636659 w 737797"/>
              <a:gd name="connsiteY38" fmla="*/ 433380 h 590237"/>
              <a:gd name="connsiteX39" fmla="*/ 612768 w 737797"/>
              <a:gd name="connsiteY39" fmla="*/ 417219 h 590237"/>
              <a:gd name="connsiteX40" fmla="*/ 590283 w 737797"/>
              <a:gd name="connsiteY40" fmla="*/ 451650 h 590237"/>
              <a:gd name="connsiteX41" fmla="*/ 590985 w 737797"/>
              <a:gd name="connsiteY41" fmla="*/ 569697 h 590237"/>
              <a:gd name="connsiteX42" fmla="*/ 567797 w 737797"/>
              <a:gd name="connsiteY42" fmla="*/ 593588 h 590237"/>
              <a:gd name="connsiteX43" fmla="*/ 510179 w 737797"/>
              <a:gd name="connsiteY43" fmla="*/ 592182 h 5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37797" h="590237">
                <a:moveTo>
                  <a:pt x="510179" y="592182"/>
                </a:moveTo>
                <a:cubicBezTo>
                  <a:pt x="489802" y="592182"/>
                  <a:pt x="470127" y="592182"/>
                  <a:pt x="449750" y="592182"/>
                </a:cubicBezTo>
                <a:cubicBezTo>
                  <a:pt x="431481" y="592182"/>
                  <a:pt x="418833" y="583751"/>
                  <a:pt x="408293" y="569697"/>
                </a:cubicBezTo>
                <a:cubicBezTo>
                  <a:pt x="397753" y="555644"/>
                  <a:pt x="397753" y="543699"/>
                  <a:pt x="412509" y="532456"/>
                </a:cubicBezTo>
                <a:cubicBezTo>
                  <a:pt x="427264" y="521213"/>
                  <a:pt x="445534" y="509971"/>
                  <a:pt x="438507" y="486783"/>
                </a:cubicBezTo>
                <a:cubicBezTo>
                  <a:pt x="430778" y="460785"/>
                  <a:pt x="407590" y="445326"/>
                  <a:pt x="378781" y="443218"/>
                </a:cubicBezTo>
                <a:cubicBezTo>
                  <a:pt x="354188" y="441813"/>
                  <a:pt x="331702" y="444623"/>
                  <a:pt x="314838" y="465703"/>
                </a:cubicBezTo>
                <a:cubicBezTo>
                  <a:pt x="294461" y="490296"/>
                  <a:pt x="295164" y="504349"/>
                  <a:pt x="319757" y="526132"/>
                </a:cubicBezTo>
                <a:cubicBezTo>
                  <a:pt x="329594" y="534564"/>
                  <a:pt x="345053" y="540186"/>
                  <a:pt x="338729" y="558455"/>
                </a:cubicBezTo>
                <a:cubicBezTo>
                  <a:pt x="331702" y="576724"/>
                  <a:pt x="317649" y="590777"/>
                  <a:pt x="298677" y="591480"/>
                </a:cubicBezTo>
                <a:cubicBezTo>
                  <a:pt x="253004" y="593588"/>
                  <a:pt x="207331" y="591480"/>
                  <a:pt x="161658" y="592182"/>
                </a:cubicBezTo>
                <a:cubicBezTo>
                  <a:pt x="146199" y="592182"/>
                  <a:pt x="149712" y="581642"/>
                  <a:pt x="149712" y="573913"/>
                </a:cubicBezTo>
                <a:cubicBezTo>
                  <a:pt x="149712" y="535267"/>
                  <a:pt x="149712" y="497323"/>
                  <a:pt x="149712" y="458676"/>
                </a:cubicBezTo>
                <a:cubicBezTo>
                  <a:pt x="149712" y="447434"/>
                  <a:pt x="149712" y="436894"/>
                  <a:pt x="141983" y="427759"/>
                </a:cubicBezTo>
                <a:cubicBezTo>
                  <a:pt x="131443" y="415111"/>
                  <a:pt x="121606" y="407382"/>
                  <a:pt x="108255" y="426354"/>
                </a:cubicBezTo>
                <a:cubicBezTo>
                  <a:pt x="95607" y="443920"/>
                  <a:pt x="80149" y="459379"/>
                  <a:pt x="55555" y="450947"/>
                </a:cubicBezTo>
                <a:cubicBezTo>
                  <a:pt x="30259" y="442515"/>
                  <a:pt x="11288" y="426354"/>
                  <a:pt x="4261" y="398950"/>
                </a:cubicBezTo>
                <a:cubicBezTo>
                  <a:pt x="-6982" y="356087"/>
                  <a:pt x="4261" y="320954"/>
                  <a:pt x="35178" y="299172"/>
                </a:cubicBezTo>
                <a:cubicBezTo>
                  <a:pt x="61177" y="280902"/>
                  <a:pt x="80149" y="283713"/>
                  <a:pt x="102634" y="306901"/>
                </a:cubicBezTo>
                <a:cubicBezTo>
                  <a:pt x="109661" y="313928"/>
                  <a:pt x="111769" y="331494"/>
                  <a:pt x="128632" y="324468"/>
                </a:cubicBezTo>
                <a:cubicBezTo>
                  <a:pt x="143388" y="317441"/>
                  <a:pt x="149712" y="304793"/>
                  <a:pt x="149712" y="289334"/>
                </a:cubicBezTo>
                <a:cubicBezTo>
                  <a:pt x="149712" y="250688"/>
                  <a:pt x="151118" y="212744"/>
                  <a:pt x="149010" y="174097"/>
                </a:cubicBezTo>
                <a:cubicBezTo>
                  <a:pt x="148307" y="153720"/>
                  <a:pt x="153225" y="147396"/>
                  <a:pt x="174305" y="148802"/>
                </a:cubicBezTo>
                <a:cubicBezTo>
                  <a:pt x="211547" y="150910"/>
                  <a:pt x="249491" y="149504"/>
                  <a:pt x="286732" y="149504"/>
                </a:cubicBezTo>
                <a:cubicBezTo>
                  <a:pt x="295164" y="149504"/>
                  <a:pt x="302893" y="149504"/>
                  <a:pt x="310622" y="144586"/>
                </a:cubicBezTo>
                <a:cubicBezTo>
                  <a:pt x="330297" y="132640"/>
                  <a:pt x="331000" y="122803"/>
                  <a:pt x="314136" y="108047"/>
                </a:cubicBezTo>
                <a:cubicBezTo>
                  <a:pt x="281110" y="79941"/>
                  <a:pt x="280408" y="52537"/>
                  <a:pt x="311325" y="23025"/>
                </a:cubicBezTo>
                <a:cubicBezTo>
                  <a:pt x="346458" y="-11406"/>
                  <a:pt x="409698" y="-6487"/>
                  <a:pt x="439913" y="32862"/>
                </a:cubicBezTo>
                <a:cubicBezTo>
                  <a:pt x="460993" y="59563"/>
                  <a:pt x="458884" y="81346"/>
                  <a:pt x="433589" y="104534"/>
                </a:cubicBezTo>
                <a:cubicBezTo>
                  <a:pt x="426562" y="111560"/>
                  <a:pt x="410401" y="114371"/>
                  <a:pt x="416724" y="128424"/>
                </a:cubicBezTo>
                <a:cubicBezTo>
                  <a:pt x="423049" y="141775"/>
                  <a:pt x="434994" y="149504"/>
                  <a:pt x="451858" y="149504"/>
                </a:cubicBezTo>
                <a:cubicBezTo>
                  <a:pt x="491910" y="148802"/>
                  <a:pt x="531962" y="150207"/>
                  <a:pt x="572013" y="148802"/>
                </a:cubicBezTo>
                <a:cubicBezTo>
                  <a:pt x="588175" y="148099"/>
                  <a:pt x="591688" y="153720"/>
                  <a:pt x="590985" y="168476"/>
                </a:cubicBezTo>
                <a:cubicBezTo>
                  <a:pt x="589580" y="207123"/>
                  <a:pt x="590985" y="245067"/>
                  <a:pt x="590283" y="283713"/>
                </a:cubicBezTo>
                <a:cubicBezTo>
                  <a:pt x="590283" y="294253"/>
                  <a:pt x="590985" y="304090"/>
                  <a:pt x="597309" y="312522"/>
                </a:cubicBezTo>
                <a:cubicBezTo>
                  <a:pt x="607849" y="325873"/>
                  <a:pt x="617687" y="333602"/>
                  <a:pt x="633145" y="314630"/>
                </a:cubicBezTo>
                <a:cubicBezTo>
                  <a:pt x="661954" y="278794"/>
                  <a:pt x="687953" y="279497"/>
                  <a:pt x="719573" y="312522"/>
                </a:cubicBezTo>
                <a:cubicBezTo>
                  <a:pt x="756112" y="351872"/>
                  <a:pt x="742761" y="424948"/>
                  <a:pt x="694980" y="448136"/>
                </a:cubicBezTo>
                <a:cubicBezTo>
                  <a:pt x="671089" y="459379"/>
                  <a:pt x="653522" y="450947"/>
                  <a:pt x="636659" y="433380"/>
                </a:cubicBezTo>
                <a:cubicBezTo>
                  <a:pt x="630334" y="426354"/>
                  <a:pt x="627524" y="410895"/>
                  <a:pt x="612768" y="417219"/>
                </a:cubicBezTo>
                <a:cubicBezTo>
                  <a:pt x="598012" y="423543"/>
                  <a:pt x="590283" y="435488"/>
                  <a:pt x="590283" y="451650"/>
                </a:cubicBezTo>
                <a:cubicBezTo>
                  <a:pt x="590283" y="490999"/>
                  <a:pt x="588877" y="530348"/>
                  <a:pt x="590985" y="569697"/>
                </a:cubicBezTo>
                <a:cubicBezTo>
                  <a:pt x="591688" y="587967"/>
                  <a:pt x="587472" y="595696"/>
                  <a:pt x="567797" y="593588"/>
                </a:cubicBezTo>
                <a:cubicBezTo>
                  <a:pt x="548826" y="590777"/>
                  <a:pt x="529151" y="592182"/>
                  <a:pt x="510179" y="592182"/>
                </a:cubicBezTo>
                <a:close/>
              </a:path>
            </a:pathLst>
          </a:custGeom>
          <a:solidFill>
            <a:schemeClr val="accent5"/>
          </a:solidFill>
          <a:ln w="25400" cap="flat">
            <a:solidFill>
              <a:schemeClr val="bg1"/>
            </a:solidFill>
            <a:prstDash val="solid"/>
            <a:miter/>
          </a:ln>
        </p:spPr>
        <p:txBody>
          <a:bodyPr rtlCol="0" anchor="ctr"/>
          <a:lstStyle/>
          <a:p>
            <a:endParaRPr lang="en-US" dirty="0"/>
          </a:p>
        </p:txBody>
      </p:sp>
      <p:sp>
        <p:nvSpPr>
          <p:cNvPr id="11" name="Donut 8">
            <a:extLst>
              <a:ext uri="{FF2B5EF4-FFF2-40B4-BE49-F238E27FC236}">
                <a16:creationId xmlns="" xmlns:a16="http://schemas.microsoft.com/office/drawing/2014/main" id="{9DE38CF0-4A70-4BB3-9422-5DD3DEF3AB33}"/>
              </a:ext>
            </a:extLst>
          </p:cNvPr>
          <p:cNvSpPr/>
          <p:nvPr/>
        </p:nvSpPr>
        <p:spPr>
          <a:xfrm>
            <a:off x="8248956" y="5058250"/>
            <a:ext cx="285611" cy="341396"/>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2" name="Block Arc 25">
            <a:extLst>
              <a:ext uri="{FF2B5EF4-FFF2-40B4-BE49-F238E27FC236}">
                <a16:creationId xmlns="" xmlns:a16="http://schemas.microsoft.com/office/drawing/2014/main" id="{F8681329-8D57-4047-9185-C5CD23E86D92}"/>
              </a:ext>
            </a:extLst>
          </p:cNvPr>
          <p:cNvSpPr>
            <a:spLocks noChangeAspect="1"/>
          </p:cNvSpPr>
          <p:nvPr/>
        </p:nvSpPr>
        <p:spPr>
          <a:xfrm>
            <a:off x="6163357" y="5044825"/>
            <a:ext cx="237395" cy="34296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cxnSp>
        <p:nvCxnSpPr>
          <p:cNvPr id="28" name="Elbow Connector 43">
            <a:extLst>
              <a:ext uri="{FF2B5EF4-FFF2-40B4-BE49-F238E27FC236}">
                <a16:creationId xmlns="" xmlns:a16="http://schemas.microsoft.com/office/drawing/2014/main" id="{2085084D-9491-4B46-871F-18ECA41711FA}"/>
              </a:ext>
            </a:extLst>
          </p:cNvPr>
          <p:cNvCxnSpPr/>
          <p:nvPr/>
        </p:nvCxnSpPr>
        <p:spPr>
          <a:xfrm>
            <a:off x="2144097" y="3493741"/>
            <a:ext cx="2542346" cy="854225"/>
          </a:xfrm>
          <a:prstGeom prst="bentConnector3">
            <a:avLst>
              <a:gd name="adj1" fmla="val -6919"/>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Elbow Connector 55">
            <a:extLst>
              <a:ext uri="{FF2B5EF4-FFF2-40B4-BE49-F238E27FC236}">
                <a16:creationId xmlns="" xmlns:a16="http://schemas.microsoft.com/office/drawing/2014/main" id="{67A69DF5-F536-4184-9694-E80F89841402}"/>
              </a:ext>
            </a:extLst>
          </p:cNvPr>
          <p:cNvCxnSpPr/>
          <p:nvPr/>
        </p:nvCxnSpPr>
        <p:spPr>
          <a:xfrm flipV="1">
            <a:off x="7659268" y="3421731"/>
            <a:ext cx="2755744" cy="926235"/>
          </a:xfrm>
          <a:prstGeom prst="bentConnector3">
            <a:avLst>
              <a:gd name="adj1" fmla="val 108404"/>
            </a:avLst>
          </a:prstGeom>
          <a:ln w="25400">
            <a:solidFill>
              <a:schemeClr val="bg1">
                <a:alpha val="7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Rectangle 9">
            <a:extLst>
              <a:ext uri="{FF2B5EF4-FFF2-40B4-BE49-F238E27FC236}">
                <a16:creationId xmlns="" xmlns:a16="http://schemas.microsoft.com/office/drawing/2014/main" id="{152443B7-B497-440B-A2D1-655EE743CB80}"/>
              </a:ext>
            </a:extLst>
          </p:cNvPr>
          <p:cNvSpPr/>
          <p:nvPr/>
        </p:nvSpPr>
        <p:spPr>
          <a:xfrm>
            <a:off x="5066688" y="203200"/>
            <a:ext cx="2245898" cy="9821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720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par>
                                <p:cTn id="26" presetID="16" presetClass="entr" presetSubtype="21"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arn(inVertical)">
                                      <p:cBhvr>
                                        <p:cTn id="28" dur="500"/>
                                        <p:tgtEl>
                                          <p:spTgt spid="3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arn(inVertical)">
                                      <p:cBhvr>
                                        <p:cTn id="31" dur="500"/>
                                        <p:tgtEl>
                                          <p:spTgt spid="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barn(inVertical)">
                                      <p:cBhvr>
                                        <p:cTn id="52" dur="500"/>
                                        <p:tgtEl>
                                          <p:spTgt spid="3"/>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barn(inVertical)">
                                      <p:cBhvr>
                                        <p:cTn id="5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8" grpId="0" animBg="1"/>
      <p:bldP spid="9" grpId="0" animBg="1"/>
      <p:bldP spid="10" grpId="0" animBg="1"/>
      <p:bldP spid="11" grpId="0" animBg="1"/>
      <p:bldP spid="12" grpId="0" animBg="1"/>
      <p:bldP spid="7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5334000" y="468235"/>
            <a:ext cx="6003234" cy="2862322"/>
          </a:xfrm>
          <a:prstGeom prst="rect">
            <a:avLst/>
          </a:prstGeom>
          <a:solidFill>
            <a:schemeClr val="bg1"/>
          </a:solidFill>
        </p:spPr>
        <p:txBody>
          <a:bodyPr wrap="square">
            <a:spAutoFit/>
          </a:bodyPr>
          <a:lstStyle/>
          <a:p>
            <a:pPr algn="ctr">
              <a:lnSpc>
                <a:spcPct val="150000"/>
              </a:lnSpc>
            </a:pPr>
            <a:r>
              <a:rPr lang="en-US" sz="2400" smtClean="0"/>
              <a:t>Tình huống: Nam </a:t>
            </a:r>
            <a:r>
              <a:rPr lang="en-US" sz="2400"/>
              <a:t>ngồi viết lá thư cho bạn Lan, viết xong lá thư Nam cảm thấy mình nên xưng là “cậu” thay vì “bạn” như trong lá thư. Cảm thấy chưa ưng ý, Nam đành ngồi viết lại một lá thư khác.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3"/>
              </a:ext>
            </a:extLst>
          </a:blip>
          <a:srcRect/>
          <a:stretch>
            <a:fillRect/>
          </a:stretch>
        </p:blipFill>
        <p:spPr>
          <a:xfrm>
            <a:off x="821316" y="197788"/>
            <a:ext cx="3710928" cy="3132769"/>
          </a:xfrm>
          <a:prstGeom prst="rect">
            <a:avLst/>
          </a:prstGeom>
        </p:spPr>
      </p:pic>
      <p:sp>
        <p:nvSpPr>
          <p:cNvPr id="7" name="Rectangle 6"/>
          <p:cNvSpPr/>
          <p:nvPr/>
        </p:nvSpPr>
        <p:spPr>
          <a:xfrm>
            <a:off x="205409" y="3701913"/>
            <a:ext cx="8130208" cy="2862322"/>
          </a:xfrm>
          <a:prstGeom prst="rect">
            <a:avLst/>
          </a:prstGeom>
          <a:solidFill>
            <a:srgbClr val="FFCCFF"/>
          </a:solidFill>
        </p:spPr>
        <p:txBody>
          <a:bodyPr wrap="square">
            <a:spAutoFit/>
          </a:bodyPr>
          <a:lstStyle/>
          <a:p>
            <a:pPr>
              <a:lnSpc>
                <a:spcPct val="150000"/>
              </a:lnSpc>
            </a:pPr>
            <a:r>
              <a:rPr lang="en-US" sz="2400"/>
              <a:t>D</a:t>
            </a:r>
            <a:r>
              <a:rPr lang="en-US" sz="2400" smtClean="0"/>
              <a:t>o </a:t>
            </a:r>
            <a:r>
              <a:rPr lang="en-US" sz="2400"/>
              <a:t>Nam viết thư bằng giấy, nên có lỗi sai dù lớn hay nhỏ thì Nam đều phải viết lại. Nhưng với việc soạn thảo thư từ, văn bản bằng máy tính thì hoàn toàn khác. Chúng ta có thể làm được rất nhiều thứ mà không cần viết </a:t>
            </a:r>
            <a:r>
              <a:rPr lang="en-US" sz="2400" smtClean="0"/>
              <a:t>lại, trong </a:t>
            </a:r>
            <a:r>
              <a:rPr lang="en-US" sz="2400"/>
              <a:t>đó có cả việc tìm kiếm và thay thế thông tin.</a:t>
            </a:r>
          </a:p>
        </p:txBody>
      </p:sp>
      <p:pic>
        <p:nvPicPr>
          <p:cNvPr id="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8464895" y="3701913"/>
            <a:ext cx="3501820" cy="2807823"/>
          </a:xfrm>
          <a:prstGeom prst="rect">
            <a:avLst/>
          </a:prstGeom>
        </p:spPr>
      </p:pic>
    </p:spTree>
    <p:extLst>
      <p:ext uri="{BB962C8B-B14F-4D97-AF65-F5344CB8AC3E}">
        <p14:creationId xmlns:p14="http://schemas.microsoft.com/office/powerpoint/2010/main" val="42000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A3499E92-50A7-4680-90CB-41532F4FC718}"/>
              </a:ext>
            </a:extLst>
          </p:cNvPr>
          <p:cNvSpPr/>
          <p:nvPr/>
        </p:nvSpPr>
        <p:spPr>
          <a:xfrm>
            <a:off x="5435600" y="293611"/>
            <a:ext cx="6570133" cy="6270778"/>
          </a:xfrm>
          <a:prstGeom prst="roundRect">
            <a:avLst>
              <a:gd name="adj" fmla="val 1286"/>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042C12F7-AE9B-40D2-A6C4-2F1B6BC860EE}"/>
              </a:ext>
            </a:extLst>
          </p:cNvPr>
          <p:cNvSpPr txBox="1"/>
          <p:nvPr/>
        </p:nvSpPr>
        <p:spPr>
          <a:xfrm>
            <a:off x="6241546" y="523691"/>
            <a:ext cx="5303487" cy="707886"/>
          </a:xfrm>
          <a:prstGeom prst="rect">
            <a:avLst/>
          </a:prstGeom>
          <a:noFill/>
        </p:spPr>
        <p:txBody>
          <a:bodyPr wrap="square" rtlCol="0" anchor="ctr">
            <a:spAutoFit/>
          </a:bodyPr>
          <a:lstStyle/>
          <a:p>
            <a:r>
              <a:rPr lang="en-US" altLang="ko-KR" sz="4000" b="1" u="sng" smtClean="0">
                <a:solidFill>
                  <a:srgbClr val="002060"/>
                </a:solidFill>
                <a:latin typeface="+mj-lt"/>
                <a:cs typeface="Arial" pitchFamily="34" charset="0"/>
              </a:rPr>
              <a:t>NỘI DUNG BÀI HỌC</a:t>
            </a:r>
            <a:endParaRPr lang="ko-KR" altLang="en-US" sz="4000" b="1" u="sng" dirty="0">
              <a:solidFill>
                <a:srgbClr val="002060"/>
              </a:solidFill>
              <a:latin typeface="+mj-lt"/>
              <a:cs typeface="Arial" pitchFamily="34" charset="0"/>
            </a:endParaRPr>
          </a:p>
        </p:txBody>
      </p:sp>
      <p:sp>
        <p:nvSpPr>
          <p:cNvPr id="23" name="Rounded Rectangle 22"/>
          <p:cNvSpPr/>
          <p:nvPr/>
        </p:nvSpPr>
        <p:spPr>
          <a:xfrm>
            <a:off x="5672667" y="1337068"/>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57107" y="1243427"/>
            <a:ext cx="5501638" cy="1478418"/>
          </a:xfrm>
          <a:prstGeom prst="rect">
            <a:avLst/>
          </a:prstGeom>
        </p:spPr>
        <p:txBody>
          <a:bodyPr wrap="square">
            <a:spAutoFit/>
          </a:bodyPr>
          <a:lstStyle/>
          <a:p>
            <a:pPr algn="ctr">
              <a:lnSpc>
                <a:spcPct val="150000"/>
              </a:lnSpc>
            </a:pPr>
            <a:r>
              <a:rPr lang="en-US" sz="3200" b="1" smtClean="0">
                <a:solidFill>
                  <a:schemeClr val="bg1"/>
                </a:solidFill>
              </a:rPr>
              <a:t>1. Công cụ </a:t>
            </a:r>
            <a:r>
              <a:rPr lang="en-US" sz="3200" b="1">
                <a:solidFill>
                  <a:schemeClr val="bg1"/>
                </a:solidFill>
              </a:rPr>
              <a:t>tìm </a:t>
            </a:r>
            <a:r>
              <a:rPr lang="en-US" sz="3200" b="1" smtClean="0">
                <a:solidFill>
                  <a:schemeClr val="bg1"/>
                </a:solidFill>
              </a:rPr>
              <a:t>kiếm và </a:t>
            </a:r>
            <a:r>
              <a:rPr lang="en-US" sz="3200" b="1">
                <a:solidFill>
                  <a:schemeClr val="bg1"/>
                </a:solidFill>
              </a:rPr>
              <a:t>thay thế</a:t>
            </a:r>
            <a:endParaRPr lang="en-US" sz="3200">
              <a:solidFill>
                <a:schemeClr val="bg1"/>
              </a:solidFill>
            </a:endParaRPr>
          </a:p>
        </p:txBody>
      </p:sp>
      <p:sp>
        <p:nvSpPr>
          <p:cNvPr id="26" name="Rounded Rectangle 25"/>
          <p:cNvSpPr/>
          <p:nvPr/>
        </p:nvSpPr>
        <p:spPr>
          <a:xfrm>
            <a:off x="5685407" y="3096192"/>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70771" y="2990173"/>
            <a:ext cx="5699790" cy="1478418"/>
          </a:xfrm>
          <a:prstGeom prst="rect">
            <a:avLst/>
          </a:prstGeom>
        </p:spPr>
        <p:txBody>
          <a:bodyPr wrap="square">
            <a:spAutoFit/>
          </a:bodyPr>
          <a:lstStyle/>
          <a:p>
            <a:pPr algn="ctr">
              <a:lnSpc>
                <a:spcPct val="150000"/>
              </a:lnSpc>
            </a:pPr>
            <a:r>
              <a:rPr lang="en-US" sz="3200" b="1" smtClean="0">
                <a:solidFill>
                  <a:schemeClr val="bg1"/>
                </a:solidFill>
              </a:rPr>
              <a:t>2. Tìm hiểu cách sử dụng công cụ tìm kiếm</a:t>
            </a:r>
            <a:endParaRPr lang="en-US" sz="3200">
              <a:solidFill>
                <a:schemeClr val="bg1"/>
              </a:solidFill>
            </a:endParaRPr>
          </a:p>
        </p:txBody>
      </p:sp>
      <p:sp>
        <p:nvSpPr>
          <p:cNvPr id="8" name="Rounded Rectangle 7"/>
          <p:cNvSpPr/>
          <p:nvPr/>
        </p:nvSpPr>
        <p:spPr>
          <a:xfrm>
            <a:off x="5685407" y="4787304"/>
            <a:ext cx="6070518" cy="147841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70771" y="4694538"/>
            <a:ext cx="5699790" cy="1478418"/>
          </a:xfrm>
          <a:prstGeom prst="rect">
            <a:avLst/>
          </a:prstGeom>
        </p:spPr>
        <p:txBody>
          <a:bodyPr wrap="square">
            <a:spAutoFit/>
          </a:bodyPr>
          <a:lstStyle/>
          <a:p>
            <a:pPr algn="ctr">
              <a:lnSpc>
                <a:spcPct val="150000"/>
              </a:lnSpc>
            </a:pPr>
            <a:r>
              <a:rPr lang="en-US" sz="3200" b="1" smtClean="0">
                <a:solidFill>
                  <a:schemeClr val="bg1"/>
                </a:solidFill>
              </a:rPr>
              <a:t>2. Tìm hiểu cách sử dụng công cụ thay thế</a:t>
            </a:r>
            <a:endParaRPr lang="en-US" sz="3200">
              <a:solidFill>
                <a:schemeClr val="bg1"/>
              </a:solidFill>
            </a:endParaRPr>
          </a:p>
        </p:txBody>
      </p:sp>
    </p:spTree>
    <p:extLst>
      <p:ext uri="{BB962C8B-B14F-4D97-AF65-F5344CB8AC3E}">
        <p14:creationId xmlns:p14="http://schemas.microsoft.com/office/powerpoint/2010/main" val="140130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animBg="1"/>
      <p:bldP spid="24" grpId="0"/>
      <p:bldP spid="26" grpId="0" animBg="1"/>
      <p:bldP spid="27" grpId="0"/>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55174" y="92765"/>
            <a:ext cx="6308137" cy="739754"/>
          </a:xfrm>
          <a:prstGeom prst="rect">
            <a:avLst/>
          </a:prstGeom>
        </p:spPr>
        <p:txBody>
          <a:bodyPr wrap="none">
            <a:spAutoFit/>
          </a:bodyPr>
          <a:lstStyle/>
          <a:p>
            <a:pPr algn="ctr">
              <a:lnSpc>
                <a:spcPct val="150000"/>
              </a:lnSpc>
            </a:pPr>
            <a:r>
              <a:rPr lang="en-US" sz="3200" b="1">
                <a:solidFill>
                  <a:srgbClr val="002060"/>
                </a:solidFill>
              </a:rPr>
              <a:t>1. Công cụ tìm kiếm và thay thế</a:t>
            </a:r>
            <a:endParaRPr lang="en-US" sz="3200">
              <a:solidFill>
                <a:srgbClr val="002060"/>
              </a:solidFill>
            </a:endParaRPr>
          </a:p>
        </p:txBody>
      </p:sp>
      <p:sp>
        <p:nvSpPr>
          <p:cNvPr id="6" name="Rounded Rectangle 5"/>
          <p:cNvSpPr/>
          <p:nvPr/>
        </p:nvSpPr>
        <p:spPr>
          <a:xfrm>
            <a:off x="355174" y="1736035"/>
            <a:ext cx="5409522" cy="4876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smtClean="0"/>
              <a:t>+ Ở </a:t>
            </a:r>
            <a:r>
              <a:rPr lang="en-US" sz="2400"/>
              <a:t>mục 1, phần mềm soạn thảo văn bản cung cấp cho người dùng hai loại công cụ, đó là công cụ nào?</a:t>
            </a:r>
          </a:p>
          <a:p>
            <a:pPr>
              <a:lnSpc>
                <a:spcPct val="150000"/>
              </a:lnSpc>
            </a:pPr>
            <a:r>
              <a:rPr lang="en-US" sz="2400"/>
              <a:t>+ Công cụ đó có ích như thế nào đối với người soạn thảo văn bản?</a:t>
            </a:r>
          </a:p>
          <a:p>
            <a:pPr>
              <a:lnSpc>
                <a:spcPct val="150000"/>
              </a:lnSpc>
            </a:pPr>
            <a:r>
              <a:rPr lang="en-US" sz="2400"/>
              <a:t>+ Để sử dụng hai công cụ đó cần phải thực hiện lệnh nào? </a:t>
            </a:r>
          </a:p>
        </p:txBody>
      </p:sp>
      <p:sp>
        <p:nvSpPr>
          <p:cNvPr id="7" name="Rectangle 6"/>
          <p:cNvSpPr/>
          <p:nvPr/>
        </p:nvSpPr>
        <p:spPr>
          <a:xfrm>
            <a:off x="5917093" y="2918371"/>
            <a:ext cx="3120887" cy="16083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smtClean="0">
                <a:solidFill>
                  <a:srgbClr val="002060"/>
                </a:solidFill>
              </a:rPr>
              <a:t>Phần mềm soạn thảo văn bản cung cấp hai công cụ</a:t>
            </a:r>
            <a:endParaRPr lang="en-US" sz="2400">
              <a:solidFill>
                <a:srgbClr val="002060"/>
              </a:solidFill>
            </a:endParaRPr>
          </a:p>
        </p:txBody>
      </p:sp>
      <p:sp>
        <p:nvSpPr>
          <p:cNvPr id="8" name="Rounded Rectangle 7"/>
          <p:cNvSpPr/>
          <p:nvPr/>
        </p:nvSpPr>
        <p:spPr>
          <a:xfrm>
            <a:off x="9382539" y="2649111"/>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Tìm kiếm</a:t>
            </a:r>
            <a:endParaRPr lang="en-US" sz="2400"/>
          </a:p>
        </p:txBody>
      </p:sp>
      <p:sp>
        <p:nvSpPr>
          <p:cNvPr id="18" name="Rounded Rectangle 17"/>
          <p:cNvSpPr/>
          <p:nvPr/>
        </p:nvSpPr>
        <p:spPr>
          <a:xfrm>
            <a:off x="9382539" y="4040589"/>
            <a:ext cx="2491409" cy="768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Thay thế</a:t>
            </a:r>
            <a:endParaRPr lang="en-US" sz="2400"/>
          </a:p>
        </p:txBody>
      </p:sp>
      <p:cxnSp>
        <p:nvCxnSpPr>
          <p:cNvPr id="10" name="Straight Arrow Connector 9"/>
          <p:cNvCxnSpPr>
            <a:stCxn id="7" idx="3"/>
            <a:endCxn id="8" idx="1"/>
          </p:cNvCxnSpPr>
          <p:nvPr/>
        </p:nvCxnSpPr>
        <p:spPr>
          <a:xfrm flipV="1">
            <a:off x="9037980" y="3033424"/>
            <a:ext cx="344559" cy="68911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8" idx="1"/>
          </p:cNvCxnSpPr>
          <p:nvPr/>
        </p:nvCxnSpPr>
        <p:spPr>
          <a:xfrm>
            <a:off x="9037979" y="3722538"/>
            <a:ext cx="344560" cy="70236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509429" y="1272209"/>
            <a:ext cx="3101009" cy="5746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t>Hoạt động nhóm</a:t>
            </a:r>
            <a:endParaRPr lang="en-US" sz="2400" b="1"/>
          </a:p>
        </p:txBody>
      </p:sp>
      <p:sp>
        <p:nvSpPr>
          <p:cNvPr id="12" name="Rectangle 11"/>
          <p:cNvSpPr/>
          <p:nvPr/>
        </p:nvSpPr>
        <p:spPr>
          <a:xfrm>
            <a:off x="5903838" y="1272209"/>
            <a:ext cx="5970110" cy="534062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002060"/>
                </a:solidFill>
              </a:rPr>
              <a:t>Lợi ích của công cụ tìm kiếm, thay thế:</a:t>
            </a: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a:p>
            <a:pPr algn="ctr">
              <a:lnSpc>
                <a:spcPct val="150000"/>
              </a:lnSpc>
            </a:pPr>
            <a:endParaRPr lang="en-US" sz="2400" smtClean="0">
              <a:solidFill>
                <a:srgbClr val="002060"/>
              </a:solidFill>
            </a:endParaRPr>
          </a:p>
          <a:p>
            <a:pPr algn="ctr">
              <a:lnSpc>
                <a:spcPct val="150000"/>
              </a:lnSpc>
            </a:pPr>
            <a:endParaRPr lang="en-US" sz="2400">
              <a:solidFill>
                <a:srgbClr val="002060"/>
              </a:solidFill>
            </a:endParaRPr>
          </a:p>
        </p:txBody>
      </p:sp>
      <p:sp>
        <p:nvSpPr>
          <p:cNvPr id="15" name="Rectangle 14"/>
          <p:cNvSpPr/>
          <p:nvPr/>
        </p:nvSpPr>
        <p:spPr>
          <a:xfrm>
            <a:off x="5989980" y="2090172"/>
            <a:ext cx="6096000" cy="1754326"/>
          </a:xfrm>
          <a:prstGeom prst="rect">
            <a:avLst/>
          </a:prstGeom>
        </p:spPr>
        <p:txBody>
          <a:bodyPr>
            <a:spAutoFit/>
          </a:bodyPr>
          <a:lstStyle/>
          <a:p>
            <a:pPr>
              <a:lnSpc>
                <a:spcPct val="150000"/>
              </a:lnSpc>
            </a:pPr>
            <a:r>
              <a:rPr lang="en-US" sz="2400" smtClean="0">
                <a:solidFill>
                  <a:srgbClr val="002060"/>
                </a:solidFill>
              </a:rPr>
              <a:t>1. Công </a:t>
            </a:r>
            <a:r>
              <a:rPr lang="en-US" sz="2400">
                <a:solidFill>
                  <a:srgbClr val="002060"/>
                </a:solidFill>
              </a:rPr>
              <a:t>cụ Tìm kiếm giúp nhanh chóng định vị được một cụm từ cho trước ở những vị trí nào trong văn bản.</a:t>
            </a:r>
          </a:p>
        </p:txBody>
      </p:sp>
      <p:sp>
        <p:nvSpPr>
          <p:cNvPr id="16" name="Rectangle 15"/>
          <p:cNvSpPr/>
          <p:nvPr/>
        </p:nvSpPr>
        <p:spPr>
          <a:xfrm>
            <a:off x="5989979" y="3947824"/>
            <a:ext cx="5883969" cy="2308324"/>
          </a:xfrm>
          <a:prstGeom prst="rect">
            <a:avLst/>
          </a:prstGeom>
        </p:spPr>
        <p:txBody>
          <a:bodyPr wrap="square">
            <a:spAutoFit/>
          </a:bodyPr>
          <a:lstStyle/>
          <a:p>
            <a:pPr>
              <a:lnSpc>
                <a:spcPct val="150000"/>
              </a:lnSpc>
            </a:pPr>
            <a:r>
              <a:rPr lang="en-US" sz="2400" smtClean="0">
                <a:solidFill>
                  <a:srgbClr val="002060"/>
                </a:solidFill>
              </a:rPr>
              <a:t>2. Công </a:t>
            </a:r>
            <a:r>
              <a:rPr lang="en-US" sz="2400">
                <a:solidFill>
                  <a:srgbClr val="002060"/>
                </a:solidFill>
              </a:rPr>
              <a:t>cụ Thay thế giúp nhanh chóng và chỉnh sửa một cụm từ bất kì trong văn bản, đặc biệt là khi cụm từ đó xuất hiện nhiều lần trong văn bản dài.</a:t>
            </a:r>
          </a:p>
        </p:txBody>
      </p:sp>
    </p:spTree>
    <p:extLst>
      <p:ext uri="{BB962C8B-B14F-4D97-AF65-F5344CB8AC3E}">
        <p14:creationId xmlns:p14="http://schemas.microsoft.com/office/powerpoint/2010/main" val="22360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8" grpId="0" animBg="1"/>
      <p:bldP spid="23" grpId="0" animBg="1"/>
      <p:bldP spid="12" grpId="0" animBg="1"/>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01502" y="222837"/>
            <a:ext cx="6308137" cy="584775"/>
          </a:xfrm>
          <a:prstGeom prst="rect">
            <a:avLst/>
          </a:prstGeom>
        </p:spPr>
        <p:txBody>
          <a:bodyPr wrap="none">
            <a:spAutoFit/>
          </a:bodyPr>
          <a:lstStyle/>
          <a:p>
            <a:r>
              <a:rPr lang="en-US" sz="3200" b="1" smtClean="0">
                <a:solidFill>
                  <a:srgbClr val="002060"/>
                </a:solidFill>
              </a:rPr>
              <a:t>1. Công cụ tìm </a:t>
            </a:r>
            <a:r>
              <a:rPr lang="en-US" sz="3200" b="1">
                <a:solidFill>
                  <a:srgbClr val="002060"/>
                </a:solidFill>
              </a:rPr>
              <a:t>kiếm và thay </a:t>
            </a:r>
            <a:r>
              <a:rPr lang="en-US" sz="3200" b="1" smtClean="0">
                <a:solidFill>
                  <a:srgbClr val="002060"/>
                </a:solidFill>
              </a:rPr>
              <a:t>thế</a:t>
            </a:r>
            <a:endParaRPr lang="en-US" sz="3200">
              <a:solidFill>
                <a:srgbClr val="002060"/>
              </a:solidFill>
            </a:endParaRPr>
          </a:p>
        </p:txBody>
      </p:sp>
      <p:sp>
        <p:nvSpPr>
          <p:cNvPr id="8" name="Rectangle 7"/>
          <p:cNvSpPr/>
          <p:nvPr/>
        </p:nvSpPr>
        <p:spPr>
          <a:xfrm>
            <a:off x="459809" y="967409"/>
            <a:ext cx="11281618" cy="74212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nl-NL" sz="2200" b="1" u="sng" smtClean="0">
                <a:solidFill>
                  <a:srgbClr val="002060"/>
                </a:solidFill>
              </a:rPr>
              <a:t>Lệnh thực hiện</a:t>
            </a:r>
            <a:r>
              <a:rPr lang="nl-NL" sz="2200" smtClean="0">
                <a:solidFill>
                  <a:srgbClr val="002060"/>
                </a:solidFill>
              </a:rPr>
              <a:t>: Ở dải lệnh </a:t>
            </a:r>
            <a:r>
              <a:rPr lang="nl-NL" sz="2200" smtClean="0">
                <a:solidFill>
                  <a:srgbClr val="FF0000"/>
                </a:solidFill>
              </a:rPr>
              <a:t>Home</a:t>
            </a:r>
            <a:r>
              <a:rPr lang="nl-NL" sz="2200" smtClean="0">
                <a:solidFill>
                  <a:srgbClr val="002060"/>
                </a:solidFill>
              </a:rPr>
              <a:t>, nhóm </a:t>
            </a:r>
            <a:r>
              <a:rPr lang="nl-NL" sz="2200" smtClean="0">
                <a:solidFill>
                  <a:srgbClr val="FF0000"/>
                </a:solidFill>
              </a:rPr>
              <a:t>Editing</a:t>
            </a:r>
            <a:r>
              <a:rPr lang="nl-NL" sz="2200" smtClean="0">
                <a:solidFill>
                  <a:srgbClr val="002060"/>
                </a:solidFill>
              </a:rPr>
              <a:t>, sử dụng hai lệnh </a:t>
            </a:r>
            <a:r>
              <a:rPr lang="nl-NL" sz="2200" smtClean="0">
                <a:solidFill>
                  <a:srgbClr val="FF0000"/>
                </a:solidFill>
              </a:rPr>
              <a:t>Find</a:t>
            </a:r>
            <a:r>
              <a:rPr lang="nl-NL" sz="2200" smtClean="0">
                <a:solidFill>
                  <a:srgbClr val="002060"/>
                </a:solidFill>
              </a:rPr>
              <a:t> và </a:t>
            </a:r>
            <a:r>
              <a:rPr lang="nl-NL" sz="2200" smtClean="0">
                <a:solidFill>
                  <a:srgbClr val="FF0000"/>
                </a:solidFill>
              </a:rPr>
              <a:t>Replace</a:t>
            </a:r>
            <a:endParaRPr lang="en-US" sz="2200">
              <a:solidFill>
                <a:srgbClr val="FF00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808" y="2055269"/>
            <a:ext cx="4282041" cy="2724935"/>
          </a:xfrm>
          <a:prstGeom prst="rect">
            <a:avLst/>
          </a:prstGeom>
        </p:spPr>
      </p:pic>
      <p:sp>
        <p:nvSpPr>
          <p:cNvPr id="10" name="Oval 9"/>
          <p:cNvSpPr/>
          <p:nvPr/>
        </p:nvSpPr>
        <p:spPr>
          <a:xfrm>
            <a:off x="2001078" y="4280452"/>
            <a:ext cx="1454492" cy="4997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313043" y="3246782"/>
            <a:ext cx="19215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39547" y="3730487"/>
            <a:ext cx="1921566" cy="4439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5314121" y="2908852"/>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Lệnh tìm kiếm</a:t>
            </a:r>
            <a:endParaRPr lang="en-US" sz="2400">
              <a:solidFill>
                <a:srgbClr val="002060"/>
              </a:solidFill>
            </a:endParaRPr>
          </a:p>
        </p:txBody>
      </p:sp>
      <p:sp>
        <p:nvSpPr>
          <p:cNvPr id="21" name="Rounded Rectangle 20"/>
          <p:cNvSpPr/>
          <p:nvPr/>
        </p:nvSpPr>
        <p:spPr>
          <a:xfrm>
            <a:off x="5314121" y="3854468"/>
            <a:ext cx="3260035" cy="675860"/>
          </a:xfrm>
          <a:prstGeom prst="round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002060"/>
                </a:solidFill>
              </a:rPr>
              <a:t>Lệnh thay thế</a:t>
            </a:r>
            <a:endParaRPr lang="en-US" sz="2400">
              <a:solidFill>
                <a:srgbClr val="002060"/>
              </a:solidFill>
            </a:endParaRPr>
          </a:p>
        </p:txBody>
      </p:sp>
    </p:spTree>
    <p:extLst>
      <p:ext uri="{BB962C8B-B14F-4D97-AF65-F5344CB8AC3E}">
        <p14:creationId xmlns:p14="http://schemas.microsoft.com/office/powerpoint/2010/main" val="127476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38">
            <a:extLst>
              <a:ext uri="{FF2B5EF4-FFF2-40B4-BE49-F238E27FC236}">
                <a16:creationId xmlns="" xmlns:a16="http://schemas.microsoft.com/office/drawing/2014/main" id="{EF8CD064-05F2-4945-B8DC-A9F56B3C92CD}"/>
              </a:ext>
            </a:extLst>
          </p:cNvPr>
          <p:cNvSpPr>
            <a:spLocks noChangeAspect="1"/>
          </p:cNvSpPr>
          <p:nvPr/>
        </p:nvSpPr>
        <p:spPr>
          <a:xfrm>
            <a:off x="1412003" y="2661773"/>
            <a:ext cx="521208" cy="405555"/>
          </a:xfrm>
          <a:custGeom>
            <a:avLst/>
            <a:gdLst>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88910 w 3865288"/>
              <a:gd name="connsiteY20" fmla="*/ 177421 h 3007610"/>
              <a:gd name="connsiteX21" fmla="*/ 682924 w 3865288"/>
              <a:gd name="connsiteY21" fmla="*/ 0 h 3007610"/>
              <a:gd name="connsiteX0" fmla="*/ 296870 w 3865288"/>
              <a:gd name="connsiteY0" fmla="*/ 263283 h 3007610"/>
              <a:gd name="connsiteX1" fmla="*/ 1229426 w 3865288"/>
              <a:gd name="connsiteY1" fmla="*/ 364513 h 3007610"/>
              <a:gd name="connsiteX2" fmla="*/ 1461439 w 3865288"/>
              <a:gd name="connsiteY2" fmla="*/ 682388 h 3007610"/>
              <a:gd name="connsiteX3" fmla="*/ 2937058 w 3865288"/>
              <a:gd name="connsiteY3" fmla="*/ 854705 h 3007610"/>
              <a:gd name="connsiteX4" fmla="*/ 3289645 w 3865288"/>
              <a:gd name="connsiteY4" fmla="*/ 1194179 h 3007610"/>
              <a:gd name="connsiteX5" fmla="*/ 3597846 w 3865288"/>
              <a:gd name="connsiteY5" fmla="*/ 3007610 h 3007610"/>
              <a:gd name="connsiteX6" fmla="*/ 346298 w 3865288"/>
              <a:gd name="connsiteY6" fmla="*/ 2636865 h 3007610"/>
              <a:gd name="connsiteX7" fmla="*/ 0 w 3865288"/>
              <a:gd name="connsiteY7" fmla="*/ 502119 h 3007610"/>
              <a:gd name="connsiteX8" fmla="*/ 282628 w 3865288"/>
              <a:gd name="connsiteY8" fmla="*/ 498143 h 3007610"/>
              <a:gd name="connsiteX9" fmla="*/ 296870 w 3865288"/>
              <a:gd name="connsiteY9" fmla="*/ 263283 h 3007610"/>
              <a:gd name="connsiteX10" fmla="*/ 682924 w 3865288"/>
              <a:gd name="connsiteY10" fmla="*/ 0 h 3007610"/>
              <a:gd name="connsiteX11" fmla="*/ 1570028 w 3865288"/>
              <a:gd name="connsiteY11" fmla="*/ 109182 h 3007610"/>
              <a:gd name="connsiteX12" fmla="*/ 1829336 w 3865288"/>
              <a:gd name="connsiteY12" fmla="*/ 436728 h 3007610"/>
              <a:gd name="connsiteX13" fmla="*/ 3664960 w 3865288"/>
              <a:gd name="connsiteY13" fmla="*/ 668740 h 3007610"/>
              <a:gd name="connsiteX14" fmla="*/ 3856028 w 3865288"/>
              <a:gd name="connsiteY14" fmla="*/ 1009934 h 3007610"/>
              <a:gd name="connsiteX15" fmla="*/ 3612623 w 3865288"/>
              <a:gd name="connsiteY15" fmla="*/ 3007017 h 3007610"/>
              <a:gd name="connsiteX16" fmla="*/ 3487539 w 3865288"/>
              <a:gd name="connsiteY16" fmla="*/ 1084997 h 3007610"/>
              <a:gd name="connsiteX17" fmla="*/ 3255527 w 3865288"/>
              <a:gd name="connsiteY17" fmla="*/ 812041 h 3007610"/>
              <a:gd name="connsiteX18" fmla="*/ 1651915 w 3865288"/>
              <a:gd name="connsiteY18" fmla="*/ 614149 h 3007610"/>
              <a:gd name="connsiteX19" fmla="*/ 1372136 w 3865288"/>
              <a:gd name="connsiteY19" fmla="*/ 279779 h 3007610"/>
              <a:gd name="connsiteX20" fmla="*/ 662094 w 3865288"/>
              <a:gd name="connsiteY20" fmla="*/ 164013 h 3007610"/>
              <a:gd name="connsiteX21" fmla="*/ 682924 w 3865288"/>
              <a:gd name="connsiteY21" fmla="*/ 0 h 300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65288" h="3007610">
                <a:moveTo>
                  <a:pt x="296870" y="263283"/>
                </a:moveTo>
                <a:lnTo>
                  <a:pt x="1229426" y="364513"/>
                </a:lnTo>
                <a:lnTo>
                  <a:pt x="1461439" y="682388"/>
                </a:lnTo>
                <a:lnTo>
                  <a:pt x="2937058" y="854705"/>
                </a:lnTo>
                <a:cubicBezTo>
                  <a:pt x="3245418" y="884374"/>
                  <a:pt x="3271508" y="1057167"/>
                  <a:pt x="3289645" y="1194179"/>
                </a:cubicBezTo>
                <a:lnTo>
                  <a:pt x="3597846" y="3007610"/>
                </a:lnTo>
                <a:lnTo>
                  <a:pt x="346298" y="2636865"/>
                </a:lnTo>
                <a:lnTo>
                  <a:pt x="0" y="502119"/>
                </a:lnTo>
                <a:lnTo>
                  <a:pt x="282628" y="498143"/>
                </a:lnTo>
                <a:lnTo>
                  <a:pt x="296870" y="263283"/>
                </a:lnTo>
                <a:close/>
                <a:moveTo>
                  <a:pt x="682924" y="0"/>
                </a:moveTo>
                <a:lnTo>
                  <a:pt x="1570028" y="109182"/>
                </a:lnTo>
                <a:lnTo>
                  <a:pt x="1829336" y="436728"/>
                </a:lnTo>
                <a:lnTo>
                  <a:pt x="3664960" y="668740"/>
                </a:lnTo>
                <a:cubicBezTo>
                  <a:pt x="3883700" y="698983"/>
                  <a:pt x="3875827" y="816690"/>
                  <a:pt x="3856028" y="1009934"/>
                </a:cubicBezTo>
                <a:lnTo>
                  <a:pt x="3612623" y="3007017"/>
                </a:lnTo>
                <a:lnTo>
                  <a:pt x="3487539" y="1084997"/>
                </a:lnTo>
                <a:cubicBezTo>
                  <a:pt x="3489715" y="954256"/>
                  <a:pt x="3444181" y="835439"/>
                  <a:pt x="3255527" y="812041"/>
                </a:cubicBezTo>
                <a:lnTo>
                  <a:pt x="1651915" y="614149"/>
                </a:lnTo>
                <a:lnTo>
                  <a:pt x="1372136" y="279779"/>
                </a:lnTo>
                <a:lnTo>
                  <a:pt x="662094" y="164013"/>
                </a:lnTo>
                <a:cubicBezTo>
                  <a:pt x="675742" y="104873"/>
                  <a:pt x="669276" y="59140"/>
                  <a:pt x="68292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7" name="Frame 1">
            <a:extLst>
              <a:ext uri="{FF2B5EF4-FFF2-40B4-BE49-F238E27FC236}">
                <a16:creationId xmlns="" xmlns:a16="http://schemas.microsoft.com/office/drawing/2014/main" id="{409C3248-AD02-42DD-A6C2-4FDE7ABC84F2}"/>
              </a:ext>
            </a:extLst>
          </p:cNvPr>
          <p:cNvSpPr>
            <a:spLocks noChangeAspect="1"/>
          </p:cNvSpPr>
          <p:nvPr/>
        </p:nvSpPr>
        <p:spPr>
          <a:xfrm>
            <a:off x="1409745" y="4641332"/>
            <a:ext cx="521208" cy="521208"/>
          </a:xfrm>
          <a:custGeom>
            <a:avLst/>
            <a:gdLst/>
            <a:ahLst/>
            <a:cxnLst/>
            <a:rect l="l" t="t" r="r" b="b"/>
            <a:pathLst>
              <a:path w="3960000" h="396000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33" name="Text Placeholder 32"/>
          <p:cNvSpPr>
            <a:spLocks noGrp="1"/>
          </p:cNvSpPr>
          <p:nvPr>
            <p:ph type="body" sz="quarter" idx="10"/>
          </p:nvPr>
        </p:nvSpPr>
        <p:spPr>
          <a:xfrm>
            <a:off x="132522" y="92765"/>
            <a:ext cx="8700167" cy="739754"/>
          </a:xfrm>
          <a:prstGeom prst="rect">
            <a:avLst/>
          </a:prstGeom>
        </p:spPr>
        <p:txBody>
          <a:bodyPr wrap="square">
            <a:spAutoFit/>
          </a:bodyPr>
          <a:lstStyle/>
          <a:p>
            <a:pPr>
              <a:lnSpc>
                <a:spcPct val="150000"/>
              </a:lnSpc>
            </a:pPr>
            <a:r>
              <a:rPr lang="en-US" sz="3200" b="1" smtClean="0">
                <a:solidFill>
                  <a:srgbClr val="002060"/>
                </a:solidFill>
              </a:rPr>
              <a:t>2. </a:t>
            </a:r>
            <a:r>
              <a:rPr lang="en-US" sz="3200" b="1">
                <a:solidFill>
                  <a:srgbClr val="002060"/>
                </a:solidFill>
              </a:rPr>
              <a:t>Tìm hiểu cách sử dụng công cụ tìm kiếm</a:t>
            </a:r>
            <a:endParaRPr lang="en-US" sz="3200">
              <a:solidFill>
                <a:srgbClr val="002060"/>
              </a:solidFill>
            </a:endParaRPr>
          </a:p>
        </p:txBody>
      </p:sp>
      <p:sp>
        <p:nvSpPr>
          <p:cNvPr id="34" name="Rectangle 33"/>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541" y="819725"/>
            <a:ext cx="3288128" cy="2092445"/>
          </a:xfrm>
          <a:prstGeom prst="rect">
            <a:avLst/>
          </a:prstGeom>
        </p:spPr>
      </p:pic>
      <p:sp>
        <p:nvSpPr>
          <p:cNvPr id="5" name="Rectangle 4"/>
          <p:cNvSpPr/>
          <p:nvPr/>
        </p:nvSpPr>
        <p:spPr>
          <a:xfrm>
            <a:off x="4229663" y="1269759"/>
            <a:ext cx="7816563" cy="461665"/>
          </a:xfrm>
          <a:prstGeom prst="rect">
            <a:avLst/>
          </a:prstGeom>
        </p:spPr>
        <p:txBody>
          <a:bodyPr wrap="none">
            <a:spAutoFit/>
          </a:bodyPr>
          <a:lstStyle/>
          <a:p>
            <a:r>
              <a:rPr lang="en-US" sz="2400" b="1" u="sng">
                <a:solidFill>
                  <a:srgbClr val="002060"/>
                </a:solidFill>
              </a:rPr>
              <a:t>Bước 1</a:t>
            </a:r>
            <a:r>
              <a:rPr lang="en-US" sz="2400">
                <a:solidFill>
                  <a:srgbClr val="002060"/>
                </a:solidFill>
              </a:rPr>
              <a:t>: Nháy chuột vào lệnh Find trong dải lệnh Home.</a:t>
            </a:r>
          </a:p>
        </p:txBody>
      </p:sp>
      <p:sp>
        <p:nvSpPr>
          <p:cNvPr id="6" name="Oval 5"/>
          <p:cNvSpPr/>
          <p:nvPr/>
        </p:nvSpPr>
        <p:spPr>
          <a:xfrm>
            <a:off x="1930953" y="1269761"/>
            <a:ext cx="1024282" cy="691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575" y="819725"/>
            <a:ext cx="3657599" cy="5582226"/>
          </a:xfrm>
          <a:prstGeom prst="rect">
            <a:avLst/>
          </a:prstGeom>
        </p:spPr>
      </p:pic>
      <p:sp>
        <p:nvSpPr>
          <p:cNvPr id="7" name="Rectangle 6"/>
          <p:cNvSpPr/>
          <p:nvPr/>
        </p:nvSpPr>
        <p:spPr>
          <a:xfrm>
            <a:off x="4229663" y="1961323"/>
            <a:ext cx="8295862" cy="1200329"/>
          </a:xfrm>
          <a:prstGeom prst="rect">
            <a:avLst/>
          </a:prstGeom>
        </p:spPr>
        <p:txBody>
          <a:bodyPr wrap="square">
            <a:spAutoFit/>
          </a:bodyPr>
          <a:lstStyle/>
          <a:p>
            <a:pPr>
              <a:lnSpc>
                <a:spcPct val="150000"/>
              </a:lnSpc>
            </a:pPr>
            <a:r>
              <a:rPr lang="en-US" sz="2400" b="1" u="sng">
                <a:solidFill>
                  <a:srgbClr val="002060"/>
                </a:solidFill>
              </a:rPr>
              <a:t>Bước 2</a:t>
            </a:r>
            <a:r>
              <a:rPr lang="en-US" sz="2400">
                <a:solidFill>
                  <a:srgbClr val="002060"/>
                </a:solidFill>
              </a:rPr>
              <a:t>: Trong ô Search Document của vùng </a:t>
            </a:r>
            <a:r>
              <a:rPr lang="en-US" sz="2400" smtClean="0">
                <a:solidFill>
                  <a:srgbClr val="002060"/>
                </a:solidFill>
              </a:rPr>
              <a:t>Navigation </a:t>
            </a:r>
            <a:r>
              <a:rPr lang="en-US" sz="2400">
                <a:solidFill>
                  <a:srgbClr val="002060"/>
                </a:solidFill>
              </a:rPr>
              <a:t>nhập cụm từ cần tìm kiếm.</a:t>
            </a:r>
          </a:p>
        </p:txBody>
      </p:sp>
      <p:sp>
        <p:nvSpPr>
          <p:cNvPr id="10" name="Oval 9"/>
          <p:cNvSpPr/>
          <p:nvPr/>
        </p:nvSpPr>
        <p:spPr>
          <a:xfrm>
            <a:off x="424070" y="819725"/>
            <a:ext cx="1246279" cy="34646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1272209" y="992958"/>
            <a:ext cx="1325217" cy="27680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83096" y="3286539"/>
            <a:ext cx="3008243" cy="10204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29663" y="3152795"/>
            <a:ext cx="7606748" cy="2308324"/>
          </a:xfrm>
          <a:prstGeom prst="rect">
            <a:avLst/>
          </a:prstGeom>
        </p:spPr>
        <p:txBody>
          <a:bodyPr wrap="square">
            <a:spAutoFit/>
          </a:bodyPr>
          <a:lstStyle/>
          <a:p>
            <a:pPr>
              <a:lnSpc>
                <a:spcPct val="150000"/>
              </a:lnSpc>
            </a:pPr>
            <a:r>
              <a:rPr lang="en-US" sz="2400" b="1" u="sng">
                <a:solidFill>
                  <a:srgbClr val="002060"/>
                </a:solidFill>
              </a:rPr>
              <a:t>Bước 3</a:t>
            </a:r>
            <a:r>
              <a:rPr lang="en-US" sz="2400">
                <a:solidFill>
                  <a:srgbClr val="002060"/>
                </a:solidFill>
              </a:rPr>
              <a:t>: Xem kết quả tìm thấy trong vùng Navigation. Số kết quả tìm thấy  và danh sách các cụm từ tìm thấy. Nhấn chọn một cụm từ trong danh sách này để định vị con trỏ đến cụm từ có trong văn bản.</a:t>
            </a:r>
          </a:p>
        </p:txBody>
      </p:sp>
      <p:sp>
        <p:nvSpPr>
          <p:cNvPr id="16" name="TextBox 15"/>
          <p:cNvSpPr txBox="1"/>
          <p:nvPr/>
        </p:nvSpPr>
        <p:spPr>
          <a:xfrm>
            <a:off x="4229663" y="5560367"/>
            <a:ext cx="6785832" cy="461665"/>
          </a:xfrm>
          <a:prstGeom prst="rect">
            <a:avLst/>
          </a:prstGeom>
          <a:noFill/>
        </p:spPr>
        <p:txBody>
          <a:bodyPr wrap="none" rtlCol="0">
            <a:spAutoFit/>
          </a:bodyPr>
          <a:lstStyle/>
          <a:p>
            <a:r>
              <a:rPr lang="en-US" sz="2400" smtClean="0">
                <a:solidFill>
                  <a:srgbClr val="002060"/>
                </a:solidFill>
              </a:rPr>
              <a:t>* Muốn kết thúc thao tác tìm kiếm nhấn vào nút  </a:t>
            </a:r>
            <a:endParaRPr lang="en-US" sz="2400">
              <a:solidFill>
                <a:srgbClr val="002060"/>
              </a:solidFill>
            </a:endParaRPr>
          </a:p>
        </p:txBody>
      </p:sp>
      <p:sp>
        <p:nvSpPr>
          <p:cNvPr id="18" name="Oval 17"/>
          <p:cNvSpPr/>
          <p:nvPr/>
        </p:nvSpPr>
        <p:spPr>
          <a:xfrm>
            <a:off x="3591339" y="819725"/>
            <a:ext cx="490330" cy="4500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79553" y="5487622"/>
            <a:ext cx="471884" cy="488155"/>
          </a:xfrm>
          <a:prstGeom prst="rect">
            <a:avLst/>
          </a:prstGeom>
        </p:spPr>
      </p:pic>
    </p:spTree>
    <p:extLst>
      <p:ext uri="{BB962C8B-B14F-4D97-AF65-F5344CB8AC3E}">
        <p14:creationId xmlns:p14="http://schemas.microsoft.com/office/powerpoint/2010/main" val="416908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barn(inVertical)">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arn(inVertical)">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5" grpId="0"/>
      <p:bldP spid="6" grpId="0" animBg="1"/>
      <p:bldP spid="7" grpId="0"/>
      <p:bldP spid="10" grpId="0" animBg="1"/>
      <p:bldP spid="13" grpId="0" animBg="1"/>
      <p:bldP spid="15" grpId="0"/>
      <p:bldP spid="16"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2"/>
          <p:cNvSpPr>
            <a:spLocks noGrp="1"/>
          </p:cNvSpPr>
          <p:nvPr>
            <p:ph type="body" sz="quarter" idx="10"/>
          </p:nvPr>
        </p:nvSpPr>
        <p:spPr>
          <a:xfrm>
            <a:off x="132522" y="47144"/>
            <a:ext cx="8700167" cy="830997"/>
          </a:xfrm>
          <a:prstGeom prst="rect">
            <a:avLst/>
          </a:prstGeom>
        </p:spPr>
        <p:txBody>
          <a:bodyPr wrap="square">
            <a:spAutoFit/>
          </a:bodyPr>
          <a:lstStyle/>
          <a:p>
            <a:pPr>
              <a:lnSpc>
                <a:spcPct val="150000"/>
              </a:lnSpc>
            </a:pPr>
            <a:r>
              <a:rPr lang="en-US" sz="3200" b="1" smtClean="0">
                <a:solidFill>
                  <a:srgbClr val="002060"/>
                </a:solidFill>
              </a:rPr>
              <a:t>2. </a:t>
            </a:r>
            <a:r>
              <a:rPr lang="en-US" sz="3200" b="1">
                <a:solidFill>
                  <a:srgbClr val="002060"/>
                </a:solidFill>
              </a:rPr>
              <a:t>Tìm hiểu cách sử dụng công cụ </a:t>
            </a:r>
            <a:r>
              <a:rPr lang="en-US" sz="3200" b="1" smtClean="0">
                <a:solidFill>
                  <a:srgbClr val="002060"/>
                </a:solidFill>
              </a:rPr>
              <a:t>tìm kiếm</a:t>
            </a:r>
            <a:endParaRPr lang="en-US" sz="3200">
              <a:solidFill>
                <a:srgbClr val="002060"/>
              </a:solidFill>
            </a:endParaRPr>
          </a:p>
        </p:txBody>
      </p:sp>
      <p:pic>
        <p:nvPicPr>
          <p:cNvPr id="11"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82959" y="1160573"/>
            <a:ext cx="2139685" cy="2046074"/>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14870" y="670229"/>
            <a:ext cx="9412087" cy="2534004"/>
          </a:xfrm>
          <a:prstGeom prst="rect">
            <a:avLst/>
          </a:prstGeom>
        </p:spPr>
      </p:pic>
      <p:sp>
        <p:nvSpPr>
          <p:cNvPr id="6" name="Rounded Rectangle 5"/>
          <p:cNvSpPr/>
          <p:nvPr/>
        </p:nvSpPr>
        <p:spPr>
          <a:xfrm>
            <a:off x="1033670" y="3578087"/>
            <a:ext cx="8534400" cy="2491409"/>
          </a:xfrm>
          <a:prstGeom prst="roundRect">
            <a:avLst/>
          </a:prstGeom>
          <a:noFill/>
          <a:ln w="28575">
            <a:solidFill>
              <a:schemeClr val="accent2">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27271" y="3663219"/>
            <a:ext cx="8039380" cy="1200329"/>
          </a:xfrm>
          <a:prstGeom prst="rect">
            <a:avLst/>
          </a:prstGeom>
          <a:noFill/>
        </p:spPr>
        <p:txBody>
          <a:bodyPr wrap="none" rtlCol="0">
            <a:spAutoFit/>
          </a:bodyPr>
          <a:lstStyle/>
          <a:p>
            <a:pPr>
              <a:lnSpc>
                <a:spcPct val="150000"/>
              </a:lnSpc>
            </a:pPr>
            <a:r>
              <a:rPr lang="en-US" sz="2400" smtClean="0"/>
              <a:t>Hai nút điều hướng trong hộp thoại </a:t>
            </a:r>
            <a:r>
              <a:rPr lang="en-US" sz="2400" b="1" smtClean="0"/>
              <a:t>Navigation</a:t>
            </a:r>
            <a:r>
              <a:rPr lang="en-US" sz="2400" smtClean="0"/>
              <a:t> để định vị</a:t>
            </a:r>
          </a:p>
          <a:p>
            <a:pPr>
              <a:lnSpc>
                <a:spcPct val="150000"/>
              </a:lnSpc>
            </a:pPr>
            <a:r>
              <a:rPr lang="en-US" sz="2400" smtClean="0"/>
              <a:t>con trỏ đến cụm từ tìm được trước đó và sau đó.</a:t>
            </a:r>
            <a:endParaRPr lang="en-US" sz="2400"/>
          </a:p>
        </p:txBody>
      </p:sp>
      <p:sp>
        <p:nvSpPr>
          <p:cNvPr id="13" name="Isosceles Triangle 12"/>
          <p:cNvSpPr/>
          <p:nvPr/>
        </p:nvSpPr>
        <p:spPr>
          <a:xfrm>
            <a:off x="1352801" y="4956313"/>
            <a:ext cx="303181" cy="291548"/>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flipV="1">
            <a:off x="1352801" y="5512901"/>
            <a:ext cx="303181" cy="238539"/>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879305" y="4916557"/>
            <a:ext cx="2390398" cy="461665"/>
          </a:xfrm>
          <a:prstGeom prst="rect">
            <a:avLst/>
          </a:prstGeom>
          <a:noFill/>
        </p:spPr>
        <p:txBody>
          <a:bodyPr wrap="none" rtlCol="0">
            <a:spAutoFit/>
          </a:bodyPr>
          <a:lstStyle/>
          <a:p>
            <a:r>
              <a:rPr lang="en-US" sz="2400" smtClean="0">
                <a:solidFill>
                  <a:srgbClr val="002060"/>
                </a:solidFill>
              </a:rPr>
              <a:t>Định vị trước đó</a:t>
            </a:r>
            <a:endParaRPr lang="en-US" sz="2400">
              <a:solidFill>
                <a:srgbClr val="002060"/>
              </a:solidFill>
            </a:endParaRPr>
          </a:p>
        </p:txBody>
      </p:sp>
      <p:sp>
        <p:nvSpPr>
          <p:cNvPr id="18" name="TextBox 17"/>
          <p:cNvSpPr txBox="1"/>
          <p:nvPr/>
        </p:nvSpPr>
        <p:spPr>
          <a:xfrm>
            <a:off x="1879305" y="5378222"/>
            <a:ext cx="2137124" cy="461665"/>
          </a:xfrm>
          <a:prstGeom prst="rect">
            <a:avLst/>
          </a:prstGeom>
          <a:noFill/>
        </p:spPr>
        <p:txBody>
          <a:bodyPr wrap="none" rtlCol="0">
            <a:spAutoFit/>
          </a:bodyPr>
          <a:lstStyle/>
          <a:p>
            <a:r>
              <a:rPr lang="en-US" sz="2400" smtClean="0">
                <a:solidFill>
                  <a:srgbClr val="002060"/>
                </a:solidFill>
              </a:rPr>
              <a:t>Định vị sau đó</a:t>
            </a:r>
            <a:endParaRPr lang="en-US" sz="2400">
              <a:solidFill>
                <a:srgbClr val="002060"/>
              </a:solidFill>
            </a:endParaRPr>
          </a:p>
        </p:txBody>
      </p:sp>
    </p:spTree>
    <p:extLst>
      <p:ext uri="{BB962C8B-B14F-4D97-AF65-F5344CB8AC3E}">
        <p14:creationId xmlns:p14="http://schemas.microsoft.com/office/powerpoint/2010/main" val="230028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animBg="1"/>
      <p:bldP spid="12" grpId="0"/>
      <p:bldP spid="13" grpId="0" animBg="1"/>
      <p:bldP spid="16" grpId="0" animBg="1"/>
      <p:bldP spid="1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 Placeholder 32"/>
          <p:cNvSpPr>
            <a:spLocks noGrp="1"/>
          </p:cNvSpPr>
          <p:nvPr>
            <p:ph type="body" sz="quarter" idx="10"/>
          </p:nvPr>
        </p:nvSpPr>
        <p:spPr>
          <a:xfrm>
            <a:off x="323529" y="288093"/>
            <a:ext cx="11573197" cy="535531"/>
          </a:xfrm>
          <a:prstGeom prst="rect">
            <a:avLst/>
          </a:prstGeom>
        </p:spPr>
        <p:txBody>
          <a:bodyPr wrap="square">
            <a:spAutoFit/>
          </a:bodyPr>
          <a:lstStyle/>
          <a:p>
            <a:pPr algn="l"/>
            <a:r>
              <a:rPr lang="en-US" sz="3200" b="1" smtClean="0">
                <a:solidFill>
                  <a:srgbClr val="002060"/>
                </a:solidFill>
              </a:rPr>
              <a:t>3. Tìm hiểu cách sử </a:t>
            </a:r>
            <a:r>
              <a:rPr lang="en-US" sz="3200" b="1">
                <a:solidFill>
                  <a:srgbClr val="002060"/>
                </a:solidFill>
              </a:rPr>
              <a:t>dụng công cụ </a:t>
            </a:r>
            <a:r>
              <a:rPr lang="en-US" sz="3200" b="1" smtClean="0">
                <a:solidFill>
                  <a:srgbClr val="002060"/>
                </a:solidFill>
              </a:rPr>
              <a:t>thay </a:t>
            </a:r>
            <a:r>
              <a:rPr lang="en-US" sz="3200" b="1">
                <a:solidFill>
                  <a:srgbClr val="002060"/>
                </a:solidFill>
              </a:rPr>
              <a:t>thế</a:t>
            </a:r>
            <a:endParaRPr lang="en-US" sz="3200">
              <a:solidFill>
                <a:srgbClr val="002060"/>
              </a:solidFill>
            </a:endParaRPr>
          </a:p>
        </p:txBody>
      </p:sp>
      <p:sp>
        <p:nvSpPr>
          <p:cNvPr id="59" name="Rectangle 58"/>
          <p:cNvSpPr/>
          <p:nvPr/>
        </p:nvSpPr>
        <p:spPr>
          <a:xfrm>
            <a:off x="132522" y="92765"/>
            <a:ext cx="11913704" cy="6649945"/>
          </a:xfrm>
          <a:prstGeom prst="rect">
            <a:avLst/>
          </a:prstGeom>
          <a:noFill/>
          <a:ln w="1587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69533" y="967408"/>
            <a:ext cx="11822467"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Công cụ thay thế giúp tìm kiếm cụm từ và giúp  thay thế nó bằng một cụm từ khác.</a:t>
            </a:r>
            <a:endParaRPr lang="en-US" sz="2400">
              <a:solidFill>
                <a:srgbClr val="002060"/>
              </a:solidFill>
            </a:endParaRPr>
          </a:p>
        </p:txBody>
      </p:sp>
      <p:sp>
        <p:nvSpPr>
          <p:cNvPr id="9" name="TextBox 8"/>
          <p:cNvSpPr txBox="1"/>
          <p:nvPr/>
        </p:nvSpPr>
        <p:spPr>
          <a:xfrm>
            <a:off x="369533" y="1647000"/>
            <a:ext cx="3353803" cy="461665"/>
          </a:xfrm>
          <a:prstGeom prst="rect">
            <a:avLst/>
          </a:prstGeom>
          <a:noFill/>
        </p:spPr>
        <p:txBody>
          <a:bodyPr wrap="none" rtlCol="0">
            <a:spAutoFit/>
          </a:bodyPr>
          <a:lstStyle/>
          <a:p>
            <a:pPr marL="342900" indent="-342900">
              <a:buFont typeface="Wingdings" pitchFamily="2" charset="2"/>
              <a:buChar char="Ø"/>
            </a:pPr>
            <a:r>
              <a:rPr lang="en-US" sz="2400" smtClean="0">
                <a:solidFill>
                  <a:srgbClr val="002060"/>
                </a:solidFill>
              </a:rPr>
              <a:t>Các bước thực hiện:</a:t>
            </a:r>
            <a:endParaRPr lang="en-US" sz="2400">
              <a:solidFill>
                <a:srgbClr val="002060"/>
              </a:solidFill>
            </a:endParaRPr>
          </a:p>
        </p:txBody>
      </p:sp>
      <p:sp>
        <p:nvSpPr>
          <p:cNvPr id="4" name="Rectangle 3"/>
          <p:cNvSpPr/>
          <p:nvPr/>
        </p:nvSpPr>
        <p:spPr>
          <a:xfrm>
            <a:off x="470452" y="921241"/>
            <a:ext cx="10972799" cy="553998"/>
          </a:xfrm>
          <a:prstGeom prst="rect">
            <a:avLst/>
          </a:prstGeom>
        </p:spPr>
        <p:txBody>
          <a:bodyPr wrap="square">
            <a:spAutoFit/>
          </a:bodyPr>
          <a:lstStyle/>
          <a:p>
            <a:pPr marL="342900" indent="-342900">
              <a:lnSpc>
                <a:spcPct val="150000"/>
              </a:lnSpc>
              <a:buFont typeface="Wingdings" pitchFamily="2" charset="2"/>
              <a:buChar char="§"/>
            </a:pPr>
            <a:r>
              <a:rPr lang="en-US" sz="2000" smtClean="0">
                <a:solidFill>
                  <a:srgbClr val="002060"/>
                </a:solidFill>
              </a:rPr>
              <a:t>Nháy </a:t>
            </a:r>
            <a:r>
              <a:rPr lang="en-US" sz="2000">
                <a:solidFill>
                  <a:srgbClr val="002060"/>
                </a:solidFill>
              </a:rPr>
              <a:t>chuột vào lệnh </a:t>
            </a:r>
            <a:r>
              <a:rPr lang="en-US" sz="2000" smtClean="0">
                <a:solidFill>
                  <a:srgbClr val="002060"/>
                </a:solidFill>
              </a:rPr>
              <a:t>Replace                   . </a:t>
            </a:r>
            <a:r>
              <a:rPr lang="en-US" sz="2000">
                <a:solidFill>
                  <a:srgbClr val="002060"/>
                </a:solidFill>
              </a:rPr>
              <a:t>Hộp thoại Find and Replace sẽ xuất </a:t>
            </a:r>
            <a:r>
              <a:rPr lang="en-US" sz="2000" smtClean="0">
                <a:solidFill>
                  <a:srgbClr val="002060"/>
                </a:solidFill>
              </a:rPr>
              <a:t>hiện.</a:t>
            </a:r>
            <a:endParaRPr lang="en-US" sz="2000">
              <a:solidFill>
                <a:srgbClr val="00206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434" y="2342288"/>
            <a:ext cx="7481879" cy="31316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4361" y="865774"/>
            <a:ext cx="1234623" cy="553998"/>
          </a:xfrm>
          <a:prstGeom prst="rect">
            <a:avLst/>
          </a:prstGeom>
        </p:spPr>
      </p:pic>
      <p:sp>
        <p:nvSpPr>
          <p:cNvPr id="7" name="Rounded Rectangle 6"/>
          <p:cNvSpPr/>
          <p:nvPr/>
        </p:nvSpPr>
        <p:spPr>
          <a:xfrm>
            <a:off x="860294" y="1584894"/>
            <a:ext cx="4652610"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Nhập cụm từ cần tìm vào ô Find what</a:t>
            </a:r>
            <a:endParaRPr lang="en-US" sz="2000"/>
          </a:p>
        </p:txBody>
      </p:sp>
      <p:cxnSp>
        <p:nvCxnSpPr>
          <p:cNvPr id="10" name="Straight Arrow Connector 9"/>
          <p:cNvCxnSpPr>
            <a:stCxn id="7" idx="2"/>
          </p:cNvCxnSpPr>
          <p:nvPr/>
        </p:nvCxnSpPr>
        <p:spPr>
          <a:xfrm>
            <a:off x="3186599" y="2046699"/>
            <a:ext cx="272218" cy="1226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5787372" y="1584893"/>
            <a:ext cx="5861289" cy="46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Nhập cụm từ cần thay thế vào ô Replace with</a:t>
            </a:r>
            <a:endParaRPr lang="en-US" sz="2000"/>
          </a:p>
        </p:txBody>
      </p:sp>
      <p:cxnSp>
        <p:nvCxnSpPr>
          <p:cNvPr id="20" name="Straight Arrow Connector 19"/>
          <p:cNvCxnSpPr>
            <a:stCxn id="18" idx="2"/>
          </p:cNvCxnSpPr>
          <p:nvPr/>
        </p:nvCxnSpPr>
        <p:spPr>
          <a:xfrm flipH="1">
            <a:off x="3723336" y="2046698"/>
            <a:ext cx="4994681" cy="199228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651513" y="4611757"/>
            <a:ext cx="3538330" cy="7288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1722177" y="5127829"/>
            <a:ext cx="372386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69533"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Thay thế cụm từ vừa tìm được</a:t>
            </a:r>
            <a:endParaRPr lang="en-US" sz="2000"/>
          </a:p>
        </p:txBody>
      </p:sp>
      <p:sp>
        <p:nvSpPr>
          <p:cNvPr id="26" name="Rounded Rectangle 25"/>
          <p:cNvSpPr/>
          <p:nvPr/>
        </p:nvSpPr>
        <p:spPr>
          <a:xfrm>
            <a:off x="3994001"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Thay thế </a:t>
            </a:r>
            <a:r>
              <a:rPr lang="en-US" sz="2000" smtClean="0"/>
              <a:t>tất cả các cụm </a:t>
            </a:r>
            <a:r>
              <a:rPr lang="en-US" sz="2000"/>
              <a:t>từ vừa tìm được</a:t>
            </a:r>
          </a:p>
        </p:txBody>
      </p:sp>
      <p:sp>
        <p:nvSpPr>
          <p:cNvPr id="27" name="Rounded Rectangle 26"/>
          <p:cNvSpPr/>
          <p:nvPr/>
        </p:nvSpPr>
        <p:spPr>
          <a:xfrm>
            <a:off x="7651602" y="5844209"/>
            <a:ext cx="3353803" cy="8985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Bỏ qua cụm từ vừa tìm được, tìm cụm từ tiếp theo</a:t>
            </a:r>
            <a:endParaRPr lang="en-US" sz="2000"/>
          </a:p>
        </p:txBody>
      </p:sp>
      <p:cxnSp>
        <p:nvCxnSpPr>
          <p:cNvPr id="28" name="Straight Arrow Connector 27"/>
          <p:cNvCxnSpPr>
            <a:endCxn id="26" idx="0"/>
          </p:cNvCxnSpPr>
          <p:nvPr/>
        </p:nvCxnSpPr>
        <p:spPr>
          <a:xfrm flipH="1">
            <a:off x="5670903" y="5127829"/>
            <a:ext cx="842541" cy="7163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27" idx="0"/>
          </p:cNvCxnSpPr>
          <p:nvPr/>
        </p:nvCxnSpPr>
        <p:spPr>
          <a:xfrm>
            <a:off x="7651603" y="5160578"/>
            <a:ext cx="1676901" cy="6836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barn(inVertical)">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arn(inVertical)">
                                      <p:cBhvr>
                                        <p:cTn id="62" dur="500"/>
                                        <p:tgtEl>
                                          <p:spTgt spid="2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barn(inVertical)">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barn(inVertical)">
                                      <p:cBhvr>
                                        <p:cTn id="78" dur="500"/>
                                        <p:tgtEl>
                                          <p:spTgt spid="30"/>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barn(inVertical)">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2" grpId="0"/>
      <p:bldP spid="2" grpId="1"/>
      <p:bldP spid="9" grpId="0"/>
      <p:bldP spid="9" grpId="1"/>
      <p:bldP spid="4" grpId="0"/>
      <p:bldP spid="7" grpId="0" animBg="1"/>
      <p:bldP spid="18" grpId="0" animBg="1"/>
      <p:bldP spid="14" grpId="0" animBg="1"/>
      <p:bldP spid="16" grpId="0" animBg="1"/>
      <p:bldP spid="26" grpId="0" animBg="1"/>
      <p:bldP spid="27" grpId="0" animBg="1"/>
    </p:bldLst>
  </p:timing>
</p:sld>
</file>

<file path=ppt/theme/theme1.xml><?xml version="1.0" encoding="utf-8"?>
<a:theme xmlns:a="http://schemas.openxmlformats.org/drawingml/2006/main" name="Cover and End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4">
      <a:dk1>
        <a:sysClr val="windowText" lastClr="000000"/>
      </a:dk1>
      <a:lt1>
        <a:sysClr val="window" lastClr="FFFFFF"/>
      </a:lt1>
      <a:dk2>
        <a:srgbClr val="1F497D"/>
      </a:dk2>
      <a:lt2>
        <a:srgbClr val="EEECE1"/>
      </a:lt2>
      <a:accent1>
        <a:srgbClr val="196491"/>
      </a:accent1>
      <a:accent2>
        <a:srgbClr val="0587AF"/>
      </a:accent2>
      <a:accent3>
        <a:srgbClr val="19A5BE"/>
      </a:accent3>
      <a:accent4>
        <a:srgbClr val="53C3CD"/>
      </a:accent4>
      <a:accent5>
        <a:srgbClr val="5AB4C1"/>
      </a:accent5>
      <a:accent6>
        <a:srgbClr val="1A8EA9"/>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3091</TotalTime>
  <Words>1182</Words>
  <Application>Microsoft Office PowerPoint</Application>
  <PresentationFormat>Custom</PresentationFormat>
  <Paragraphs>96</Paragraphs>
  <Slides>15</Slides>
  <Notes>0</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HDLAPTOP</cp:lastModifiedBy>
  <cp:revision>149</cp:revision>
  <dcterms:created xsi:type="dcterms:W3CDTF">2019-01-14T06:35:35Z</dcterms:created>
  <dcterms:modified xsi:type="dcterms:W3CDTF">2021-09-17T04:10:05Z</dcterms:modified>
</cp:coreProperties>
</file>