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wma" ContentType="audio/x-ms-wma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media/audio3.wav" ContentType="audio/x-wav"/>
  <Override PartName="/ppt/media/audio4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3" r:id="rId2"/>
    <p:sldId id="256" r:id="rId3"/>
    <p:sldId id="268" r:id="rId4"/>
    <p:sldId id="265" r:id="rId5"/>
    <p:sldId id="267" r:id="rId6"/>
    <p:sldId id="288" r:id="rId7"/>
    <p:sldId id="290" r:id="rId8"/>
    <p:sldId id="291" r:id="rId9"/>
    <p:sldId id="289" r:id="rId10"/>
    <p:sldId id="276" r:id="rId11"/>
    <p:sldId id="277" r:id="rId12"/>
    <p:sldId id="278" r:id="rId13"/>
    <p:sldId id="292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87" r:id="rId22"/>
    <p:sldId id="285" r:id="rId23"/>
    <p:sldId id="273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0" autoAdjust="0"/>
    <p:restoredTop sz="94660"/>
  </p:normalViewPr>
  <p:slideViewPr>
    <p:cSldViewPr>
      <p:cViewPr varScale="1">
        <p:scale>
          <a:sx n="89" d="100"/>
          <a:sy n="89" d="100"/>
        </p:scale>
        <p:origin x="-858" y="5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0645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9-20T07:02:42.7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22547 10939 0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46242-98A7-4D6E-AD4C-FD3B057CCC1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46635-C397-41BE-AA9C-3D1F2F94E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053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9070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4303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5429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1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824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18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75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18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645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594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982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123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170-5DFD-450A-BE45-E205F09B2AB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DB8-050D-412A-BE3A-8CF446AB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5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170-5DFD-450A-BE45-E205F09B2AB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DB8-050D-412A-BE3A-8CF446AB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8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170-5DFD-450A-BE45-E205F09B2AB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DB8-050D-412A-BE3A-8CF446AB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1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36542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378" lvl="1" indent="-336542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566" lvl="2" indent="-336542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754" lvl="3" indent="-336542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5943" lvl="4" indent="-336542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132" lvl="5" indent="-336542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320" lvl="6" indent="-336542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509" lvl="7" indent="-336542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697" lvl="8" indent="-336542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8" name="Google Shape;168;p5"/>
          <p:cNvSpPr/>
          <p:nvPr/>
        </p:nvSpPr>
        <p:spPr>
          <a:xfrm>
            <a:off x="7126158" y="2273003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126158" y="2273003"/>
            <a:ext cx="2492737" cy="3350003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368720" y="-913039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265103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7740275" y="357937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7656162" y="463432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7710750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310302" y="45839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287979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901220" y="1771316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220031" y="2068595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901220" y="1771316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909808" y="2087655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256492" y="1779951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401147" y="2065771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286826" y="2254029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081828" y="2210712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357691" y="2209608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5992851" y="1856548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356571" y="1853995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203777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170-5DFD-450A-BE45-E205F09B2AB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DB8-050D-412A-BE3A-8CF446AB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4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170-5DFD-450A-BE45-E205F09B2AB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DB8-050D-412A-BE3A-8CF446AB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9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170-5DFD-450A-BE45-E205F09B2AB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DB8-050D-412A-BE3A-8CF446AB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5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170-5DFD-450A-BE45-E205F09B2AB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DB8-050D-412A-BE3A-8CF446AB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3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170-5DFD-450A-BE45-E205F09B2AB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DB8-050D-412A-BE3A-8CF446AB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1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170-5DFD-450A-BE45-E205F09B2AB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DB8-050D-412A-BE3A-8CF446AB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4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170-5DFD-450A-BE45-E205F09B2AB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DB8-050D-412A-BE3A-8CF446AB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6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170-5DFD-450A-BE45-E205F09B2AB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DB8-050D-412A-BE3A-8CF446AB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50170-5DFD-450A-BE45-E205F09B2AB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DCDB8-050D-412A-BE3A-8CF446AB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56.xv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12.png"/><Relationship Id="rId3" Type="http://schemas.openxmlformats.org/officeDocument/2006/relationships/image" Target="../media/image25.png"/><Relationship Id="rId7" Type="http://schemas.openxmlformats.org/officeDocument/2006/relationships/customXml" Target="../ink/ink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76.png"/><Relationship Id="rId9" Type="http://schemas.openxmlformats.org/officeDocument/2006/relationships/image" Target="../media/image9.png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10" Type="http://schemas.openxmlformats.org/officeDocument/2006/relationships/image" Target="../media/image70.sv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openxmlformats.org/officeDocument/2006/relationships/image" Target="../media/image70.svg"/><Relationship Id="rId4" Type="http://schemas.openxmlformats.org/officeDocument/2006/relationships/image" Target="../media/image39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media1.wma"/><Relationship Id="rId7" Type="http://schemas.openxmlformats.org/officeDocument/2006/relationships/audio" Target="../media/audio3.wav"/><Relationship Id="rId12" Type="http://schemas.openxmlformats.org/officeDocument/2006/relationships/image" Target="../media/image1.wmf"/><Relationship Id="rId2" Type="http://schemas.microsoft.com/office/2007/relationships/media" Target="../media/media1.wma"/><Relationship Id="rId1" Type="http://schemas.openxmlformats.org/officeDocument/2006/relationships/vmlDrawing" Target="../drawings/vmlDrawing1.vml"/><Relationship Id="rId6" Type="http://schemas.openxmlformats.org/officeDocument/2006/relationships/audio" Target="../media/audio2.wav"/><Relationship Id="rId11" Type="http://schemas.openxmlformats.org/officeDocument/2006/relationships/oleObject" Target="../embeddings/oleObject1.bin"/><Relationship Id="rId5" Type="http://schemas.openxmlformats.org/officeDocument/2006/relationships/audio" Target="../media/audio1.wav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09.svg"/><Relationship Id="rId3" Type="http://schemas.openxmlformats.org/officeDocument/2006/relationships/image" Target="../media/image14.png"/><Relationship Id="rId7" Type="http://schemas.openxmlformats.org/officeDocument/2006/relationships/image" Target="../media/image6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111.svg"/><Relationship Id="rId10" Type="http://schemas.openxmlformats.org/officeDocument/2006/relationships/image" Target="../media/image65.png"/><Relationship Id="rId4" Type="http://schemas.openxmlformats.org/officeDocument/2006/relationships/image" Target="../media/image100.svg"/><Relationship Id="rId9" Type="http://schemas.openxmlformats.org/officeDocument/2006/relationships/image" Target="../media/image64.png"/><Relationship Id="rId1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7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93.svg"/><Relationship Id="rId9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4921" y="407384"/>
            <a:ext cx="393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TOÁN </a:t>
            </a:r>
            <a:r>
              <a:rPr lang="en-US" b="1" dirty="0" smtClean="0"/>
              <a:t>7: QUY TẮC DẤU  NGOẶC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0933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0487" y="3969347"/>
            <a:ext cx="1166367" cy="1160958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0487" y="3969345"/>
            <a:ext cx="1166367" cy="1160958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034044" y="4245485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7" y="4541168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1" y="4364011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4" y="4355658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5" y="4586477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6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30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8386296" y="71185"/>
            <a:ext cx="835396" cy="1050860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34936" y="316887"/>
            <a:ext cx="672381" cy="763542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685007" y="549163"/>
            <a:ext cx="201053" cy="183639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607780" y="431333"/>
            <a:ext cx="672381" cy="507815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59053" y="580109"/>
            <a:ext cx="355029" cy="36659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036079" y="683839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12452" y="736541"/>
            <a:ext cx="176217" cy="269861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193730" y="650643"/>
            <a:ext cx="191212" cy="30206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39863" y="322443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=""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4" y="1159143"/>
                <a:ext cx="9087967" cy="4045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892" indent="-342892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b="1" dirty="0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b="1" dirty="0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b="1" dirty="0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b="1" dirty="0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b="1" dirty="0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latin typeface="+mj-lt"/>
                  <a:ea typeface="Noto Sans Symbols"/>
                  <a:cs typeface="Noto Sans Symbols"/>
                </a:endParaRPr>
              </a:p>
              <a:p>
                <a:pPr marL="228594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latin typeface="+mj-lt"/>
                  <a:ea typeface="Times New Roman" panose="02020603050405020304" pitchFamily="18" charset="0"/>
                </a:endParaRPr>
              </a:p>
              <a:p>
                <a:pPr marL="228594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latin typeface="+mj-lt"/>
                  <a:ea typeface="Times New Roman" panose="02020603050405020304" pitchFamily="18" charset="0"/>
                </a:endParaRPr>
              </a:p>
              <a:p>
                <a:pPr marL="342892" indent="-342892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b="1" dirty="0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"−"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b="1" dirty="0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b="1" dirty="0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b="1" dirty="0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b="1" dirty="0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b="1" dirty="0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b="1" dirty="0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b="1" dirty="0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32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+</m:t>
                    </m:r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32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+</m:t>
                    </m:r>
                    <m:r>
                      <a:rPr lang="en-US" sz="32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b="1" dirty="0">
                  <a:latin typeface="+mj-lt"/>
                  <a:ea typeface="Noto Sans Symbols"/>
                  <a:cs typeface="Noto Sans Symbols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latin typeface="+mj-lt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" y="1159143"/>
                <a:ext cx="9087967" cy="4045659"/>
              </a:xfrm>
              <a:prstGeom prst="rect">
                <a:avLst/>
              </a:prstGeom>
              <a:blipFill rotWithShape="0"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Hộp Văn bản 25">
            <a:extLst>
              <a:ext uri="{FF2B5EF4-FFF2-40B4-BE49-F238E27FC236}">
                <a16:creationId xmlns=""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2686809" y="465775"/>
            <a:ext cx="36603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II. QUY TẮC DẤU NGOẶC</a:t>
            </a:r>
          </a:p>
        </p:txBody>
      </p:sp>
    </p:spTree>
    <p:extLst>
      <p:ext uri="{BB962C8B-B14F-4D97-AF65-F5344CB8AC3E}">
        <p14:creationId xmlns:p14="http://schemas.microsoft.com/office/powerpoint/2010/main" val="300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0487" y="3969347"/>
            <a:ext cx="1166367" cy="1160958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0487" y="3969345"/>
            <a:ext cx="1166367" cy="1160958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034044" y="4245485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7" y="4541168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1" y="4364011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4" y="4355658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5" y="4586477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6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30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8386296" y="71185"/>
            <a:ext cx="835396" cy="1050860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34936" y="316887"/>
            <a:ext cx="672381" cy="763542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685007" y="549163"/>
            <a:ext cx="201053" cy="183639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607780" y="431333"/>
            <a:ext cx="672381" cy="507815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59053" y="580109"/>
            <a:ext cx="355029" cy="36659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036079" y="683839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12452" y="736541"/>
            <a:ext cx="176217" cy="269861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193730" y="650643"/>
            <a:ext cx="191212" cy="30206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39863" y="322443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=""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56033" y="973254"/>
                <a:ext cx="9087967" cy="2562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594">
                  <a:lnSpc>
                    <a:spcPct val="150000"/>
                  </a:lnSpc>
                </a:pPr>
                <a:r>
                  <a:rPr lang="en-US" sz="27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+)</a:t>
                </a:r>
                <a:r>
                  <a:rPr lang="en-US" sz="2000" i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Quy</a:t>
                </a:r>
                <a:r>
                  <a: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tắc</a:t>
                </a:r>
                <a:r>
                  <a: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dấu</a:t>
                </a:r>
                <a:r>
                  <a: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ngoặc</a:t>
                </a:r>
                <a:r>
                  <a: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228594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latin typeface="+mj-lt"/>
                  <a:ea typeface="Times New Roman" panose="02020603050405020304" pitchFamily="18" charset="0"/>
                </a:endParaRPr>
              </a:p>
              <a:p>
                <a:pPr marL="228594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latin typeface="+mj-lt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latin typeface="+mj-lt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3" y="973254"/>
                <a:ext cx="9087967" cy="25622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Hộp Văn bản 25">
            <a:extLst>
              <a:ext uri="{FF2B5EF4-FFF2-40B4-BE49-F238E27FC236}">
                <a16:creationId xmlns=""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2687381" y="290928"/>
            <a:ext cx="36603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II. QUY TẮC DẤU NGOẶC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5412" y="3496877"/>
            <a:ext cx="6481615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/>
              <a:t>Bài tập: Hãy đưa số hạng còn lại của tổng vào trong dấu ngoặc:</a:t>
            </a:r>
            <a:endParaRPr lang="en-US" sz="2100" b="1" dirty="0"/>
          </a:p>
          <a:p>
            <a:r>
              <a:rPr lang="pt-BR" sz="2100" b="1" dirty="0"/>
              <a:t>                       </a:t>
            </a:r>
            <a:r>
              <a:rPr lang="pt-BR" sz="2700" b="1" dirty="0"/>
              <a:t>a + b –c    =  a </a:t>
            </a:r>
            <a:r>
              <a:rPr lang="pt-BR" sz="2700" b="1" dirty="0">
                <a:solidFill>
                  <a:srgbClr val="FF0000"/>
                </a:solidFill>
              </a:rPr>
              <a:t>+</a:t>
            </a:r>
            <a:r>
              <a:rPr lang="pt-BR" sz="2700" b="1" dirty="0"/>
              <a:t> </a:t>
            </a:r>
            <a:r>
              <a:rPr lang="pt-BR" sz="2700" b="1" dirty="0" smtClean="0"/>
              <a:t>(</a:t>
            </a:r>
            <a:r>
              <a:rPr lang="pt-BR" sz="2700" dirty="0" smtClean="0"/>
              <a:t>...................</a:t>
            </a:r>
            <a:r>
              <a:rPr lang="pt-BR" sz="2700" b="1" dirty="0" smtClean="0"/>
              <a:t>)</a:t>
            </a:r>
            <a:endParaRPr lang="en-US" sz="2700" b="1" dirty="0"/>
          </a:p>
          <a:p>
            <a:r>
              <a:rPr lang="pt-BR" sz="2700" b="1" dirty="0"/>
              <a:t>                                     = a </a:t>
            </a:r>
            <a:r>
              <a:rPr lang="pt-BR" sz="2700" b="1" dirty="0">
                <a:solidFill>
                  <a:srgbClr val="FF0000"/>
                </a:solidFill>
              </a:rPr>
              <a:t>–</a:t>
            </a:r>
            <a:r>
              <a:rPr lang="pt-BR" sz="2700" b="1" dirty="0"/>
              <a:t> (</a:t>
            </a:r>
            <a:r>
              <a:rPr lang="pt-BR" sz="2700" dirty="0"/>
              <a:t>.............. .......)</a:t>
            </a:r>
            <a:endParaRPr lang="en-US" sz="270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35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=""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264310" y="134480"/>
            <a:ext cx="2809258" cy="1109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=""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41583" y="1406071"/>
                <a:ext cx="7733471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r>
                  <a:rPr lang="en-US" sz="2400" b="1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800" b="1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800" b="1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800" b="1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800" b="1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,nếu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đặt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000000"/>
                    </a:solidFill>
                    <a:latin typeface="+mj-lt"/>
                  </a:rPr>
                  <a:t>Dấu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</a:rPr>
                  <a:t> (</a:t>
                </a:r>
                <a:r>
                  <a:rPr lang="en-US" sz="2400" b="1" dirty="0">
                    <a:solidFill>
                      <a:srgbClr val="FF0000"/>
                    </a:solidFill>
                    <a:latin typeface="+mj-lt"/>
                  </a:rPr>
                  <a:t>+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</a:rPr>
                  <a:t>)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+mj-lt"/>
                  </a:rPr>
                  <a:t>đằng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+mj-lt"/>
                  </a:rPr>
                  <a:t>trước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+mj-lt"/>
                  </a:rPr>
                  <a:t>thì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</a:rPr>
                  <a:t> ta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+mj-lt"/>
                  </a:rPr>
                  <a:t>giữ</a:t>
                </a:r>
                <a:r>
                  <a:rPr lang="en-US" sz="2800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+mj-lt"/>
                  </a:rPr>
                  <a:t>nguyên</a:t>
                </a:r>
                <a:r>
                  <a:rPr lang="en-US" sz="2800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+mj-lt"/>
                  </a:rPr>
                  <a:t>dấu</a:t>
                </a:r>
                <a:r>
                  <a:rPr lang="en-US" sz="2800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+mj-lt"/>
                  </a:rPr>
                  <a:t>các</a:t>
                </a:r>
                <a:r>
                  <a:rPr lang="en-US" sz="2800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+mj-lt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+mj-lt"/>
                  </a:rPr>
                  <a:t>hạng</a:t>
                </a:r>
                <a:r>
                  <a:rPr lang="en-US" sz="2800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+mj-lt"/>
                  </a:rPr>
                  <a:t>đó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</a:rPr>
                  <a:t>. </a:t>
                </a:r>
                <a:endParaRPr lang="en-US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83" y="1406071"/>
                <a:ext cx="7733471" cy="2585323"/>
              </a:xfrm>
              <a:prstGeom prst="rect">
                <a:avLst/>
              </a:prstGeom>
              <a:blipFill rotWithShape="1">
                <a:blip r:embed="rId3"/>
                <a:stretch>
                  <a:fillRect l="-1576" r="-1734" b="-3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733136" y="3241979"/>
            <a:ext cx="648161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b="1" dirty="0"/>
              <a:t>a + b –c    =  a </a:t>
            </a:r>
            <a:r>
              <a:rPr lang="pt-BR" sz="2700" b="1" dirty="0">
                <a:solidFill>
                  <a:srgbClr val="FF0000"/>
                </a:solidFill>
              </a:rPr>
              <a:t>+</a:t>
            </a:r>
            <a:r>
              <a:rPr lang="pt-BR" sz="2700" b="1" dirty="0"/>
              <a:t> ( b + c )</a:t>
            </a:r>
            <a:endParaRPr lang="en-US" sz="2700" b="1" dirty="0"/>
          </a:p>
          <a:p>
            <a:r>
              <a:rPr lang="pt-BR" sz="2700" b="1" dirty="0"/>
              <a:t>                  = a </a:t>
            </a:r>
            <a:r>
              <a:rPr lang="pt-BR" sz="2700" b="1" dirty="0">
                <a:solidFill>
                  <a:srgbClr val="FF0000"/>
                </a:solidFill>
              </a:rPr>
              <a:t>–</a:t>
            </a:r>
            <a:r>
              <a:rPr lang="pt-BR" sz="2700" b="1" dirty="0"/>
              <a:t> (-b + c )</a:t>
            </a:r>
            <a:endParaRPr lang="en-US" sz="2700" b="1" dirty="0"/>
          </a:p>
          <a:p>
            <a:endParaRPr lang="en-US" sz="1350" dirty="0"/>
          </a:p>
        </p:txBody>
      </p:sp>
      <p:sp>
        <p:nvSpPr>
          <p:cNvPr id="3" name="Right Arrow 2">
            <a:hlinkClick r:id="rId4" action="ppaction://hlinkfile"/>
          </p:cNvPr>
          <p:cNvSpPr/>
          <p:nvPr/>
        </p:nvSpPr>
        <p:spPr>
          <a:xfrm>
            <a:off x="7956376" y="4011910"/>
            <a:ext cx="864096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71550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SGK.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VD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20"/>
          <p:cNvSpPr/>
          <p:nvPr/>
        </p:nvSpPr>
        <p:spPr>
          <a:xfrm rot="779677">
            <a:off x="-186451" y="2620204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186451" y="2620204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180697" y="2625898"/>
            <a:ext cx="541197" cy="489581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=""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1851372" y="-6232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=""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" y="-114575"/>
            <a:ext cx="1799303" cy="61685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=""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346569" y="509122"/>
                <a:ext cx="2396632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b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den>
                          </m:f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69" y="509122"/>
                <a:ext cx="2396632" cy="714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=""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229358" y="595496"/>
            <a:ext cx="404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=""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358226" y="260054"/>
                <a:ext cx="5211764" cy="1025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den>
                          </m:f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226" y="260054"/>
                <a:ext cx="5211764" cy="10258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=""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449491" y="1187560"/>
                <a:ext cx="186799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b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91" y="1187560"/>
                <a:ext cx="1867993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=""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216133" y="1262878"/>
            <a:ext cx="4171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=""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1840331" y="965343"/>
                <a:ext cx="5648701" cy="1025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331" y="965343"/>
                <a:ext cx="5648701" cy="102585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087690" y="2953530"/>
              <a:ext cx="270" cy="27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80670" y="2946510"/>
                <a:ext cx="14310" cy="1431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Hình Bầu dục 43">
            <a:extLst>
              <a:ext uri="{FF2B5EF4-FFF2-40B4-BE49-F238E27FC236}">
                <a16:creationId xmlns=""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93799" y="1894401"/>
            <a:ext cx="1565574" cy="69847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1">
                <a:extLst>
                  <a:ext uri="{FF2B5EF4-FFF2-40B4-BE49-F238E27FC236}">
                    <a16:creationId xmlns=""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889210" y="2485136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−3,75−6,25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10" y="2485136"/>
                <a:ext cx="2302595" cy="63607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5">
            <a:extLst>
              <a:ext uri="{FF2B5EF4-FFF2-40B4-BE49-F238E27FC236}">
                <a16:creationId xmlns=""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452870" y="2572838"/>
            <a:ext cx="404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7">
                <a:extLst>
                  <a:ext uri="{FF2B5EF4-FFF2-40B4-BE49-F238E27FC236}">
                    <a16:creationId xmlns=""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3118164" y="2622916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10,4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−3,75−6,25=10,4−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3,75+6,25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164" y="2622916"/>
                <a:ext cx="5529614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9">
                <a:extLst>
                  <a:ext uri="{FF2B5EF4-FFF2-40B4-BE49-F238E27FC236}">
                    <a16:creationId xmlns=""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3269631" y="2973244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=10,4−10=0,4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6" name="Hộp Văn bản 4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631" y="2973244"/>
                <a:ext cx="2426109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Hộp Văn bản 42">
            <a:extLst>
              <a:ext uri="{FF2B5EF4-FFF2-40B4-BE49-F238E27FC236}">
                <a16:creationId xmlns=""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1759373" y="209148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8" name="Hộp Văn bản 50">
            <a:extLst>
              <a:ext uri="{FF2B5EF4-FFF2-40B4-BE49-F238E27FC236}">
                <a16:creationId xmlns=""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27518" y="3607120"/>
            <a:ext cx="4171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51">
                <a:extLst>
                  <a:ext uri="{FF2B5EF4-FFF2-40B4-BE49-F238E27FC236}">
                    <a16:creationId xmlns=""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1" y="3683743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7,64−1,8−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−2,36</m:t>
                          </m:r>
                        </m:e>
                      </m:d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+(−8,2)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Hộp Văn bản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1" y="3683743"/>
                <a:ext cx="3810967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320" r="-1280" b="-3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52">
                <a:extLst>
                  <a:ext uri="{FF2B5EF4-FFF2-40B4-BE49-F238E27FC236}">
                    <a16:creationId xmlns=""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8" y="3716768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=7,64−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1,8</m:t>
                      </m:r>
                      <m:r>
                        <a:rPr lang="en-US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+2,36−8,2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Hộp Văn bản 5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8" y="3716768"/>
                <a:ext cx="3179047" cy="338554"/>
              </a:xfrm>
              <a:prstGeom prst="rect">
                <a:avLst/>
              </a:prstGeom>
              <a:blipFill rotWithShape="0">
                <a:blip r:embed="rId13"/>
                <a:stretch>
                  <a:fillRect r="-958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3">
                <a:extLst>
                  <a:ext uri="{FF2B5EF4-FFF2-40B4-BE49-F238E27FC236}">
                    <a16:creationId xmlns=""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3153573" y="4028268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7,64+2,36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1,8+8,2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=10−10=0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1" name="Hộp Văn bản 5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573" y="4028268"/>
                <a:ext cx="3686065" cy="100392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8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=""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1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5"/>
            <a:ext cx="404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=""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3855616" y="1386934"/>
            <a:ext cx="4171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2" y="1241688"/>
                <a:ext cx="195149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1,8−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2" y="1241688"/>
                <a:ext cx="1951496" cy="7607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=""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4190649" y="1303868"/>
                <a:ext cx="1881092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12,5−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649" y="1303868"/>
                <a:ext cx="1881092" cy="6360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="" xmlns:a16="http://schemas.microsoft.com/office/drawing/2014/main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36907" y="772850"/>
            <a:ext cx="1702769" cy="241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1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=""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1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5"/>
            <a:ext cx="404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=""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3855616" y="1386934"/>
            <a:ext cx="4171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2" y="1241688"/>
                <a:ext cx="195149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1,8−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2" y="1241688"/>
                <a:ext cx="1951496" cy="7607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=""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68497" y="1970825"/>
                <a:ext cx="3237705" cy="6347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=1,8−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+0,2       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đ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97" y="1970825"/>
                <a:ext cx="3237705" cy="6347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=""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160795" y="2526264"/>
                <a:ext cx="3507173" cy="698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1,8+0,2</m:t>
                          </m:r>
                        </m:e>
                      </m:d>
                      <m:r>
                        <a:rPr lang="en-US" sz="21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lang="en-US" sz="21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      </m:t>
                      </m:r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đ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95" y="2526264"/>
                <a:ext cx="3507173" cy="6983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=""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319380" y="3221674"/>
                <a:ext cx="3186823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=2−</m:t>
                    </m:r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fPr>
                      <m:num>
                        <m: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    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đ</m:t>
                    </m:r>
                  </m:oMath>
                </a14:m>
                <a:endParaRPr lang="en-US" sz="2200" i="1" kern="0" dirty="0">
                  <a:solidFill>
                    <a:srgbClr val="000000"/>
                  </a:solidFill>
                  <a:latin typeface="Cambria Math" panose="02040503050406030204" pitchFamily="18" charset="0"/>
                  <a:sym typeface="Arial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fPr>
                      <m:num>
                        <m: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11</m:t>
                        </m:r>
                      </m:num>
                      <m:den>
                        <m: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đ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80" y="3221674"/>
                <a:ext cx="3186823" cy="105022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=""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4190649" y="1303868"/>
                <a:ext cx="1881092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12,5−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649" y="1303868"/>
                <a:ext cx="1881092" cy="63600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=""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3838960" y="2097086"/>
                <a:ext cx="3263969" cy="5066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=12,5−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/>
                  <a:t>     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5 đ</a:t>
                </a: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960" y="2097086"/>
                <a:ext cx="3263969" cy="506677"/>
              </a:xfrm>
              <a:prstGeom prst="rect">
                <a:avLst/>
              </a:prstGeom>
              <a:blipFill rotWithShape="0">
                <a:blip r:embed="rId8"/>
                <a:stretch>
                  <a:fillRect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="" xmlns:a16="http://schemas.microsoft.com/office/drawing/2014/main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36907" y="772850"/>
            <a:ext cx="1702769" cy="241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=""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3774183" y="2861144"/>
                <a:ext cx="329474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=12,5−1</m:t>
                    </m:r>
                  </m:oMath>
                </a14:m>
                <a:r>
                  <a:rPr lang="en-US" sz="2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đ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=11,5</m:t>
                    </m:r>
                  </m:oMath>
                </a14:m>
                <a:r>
                  <a:rPr lang="en-US" sz="2200" b="1" dirty="0">
                    <a:solidFill>
                      <a:srgbClr val="FF0000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đ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183" y="2861144"/>
                <a:ext cx="3294743" cy="769441"/>
              </a:xfrm>
              <a:prstGeom prst="rect">
                <a:avLst/>
              </a:prstGeom>
              <a:blipFill rotWithShape="0">
                <a:blip r:embed="rId11"/>
                <a:stretch>
                  <a:fillRect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613971" y="772850"/>
            <a:ext cx="1" cy="4213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4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1" y="4400867"/>
            <a:ext cx="1691771" cy="677089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7377875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7377875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396698" y="4573658"/>
            <a:ext cx="727525" cy="357153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8507324" y="4687047"/>
            <a:ext cx="760825" cy="369602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7520185" y="3919303"/>
            <a:ext cx="1618254" cy="791948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7689575" y="4052515"/>
            <a:ext cx="1299963" cy="625907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7821502" y="4186766"/>
            <a:ext cx="1052586" cy="552645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=""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1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89243" y="1366594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=""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02726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02726" cy="6915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=""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3" y="1132628"/>
                <a:ext cx="3688061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−1,23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3" y="1132628"/>
                <a:ext cx="3688061" cy="6915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2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1" y="4400867"/>
            <a:ext cx="1691771" cy="677089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7377875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7377875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396698" y="4573658"/>
            <a:ext cx="727525" cy="357153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8507324" y="4687047"/>
            <a:ext cx="760825" cy="369602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7520185" y="3919303"/>
            <a:ext cx="1618254" cy="791948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7689575" y="4052515"/>
            <a:ext cx="1299963" cy="625907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7821502" y="4186766"/>
            <a:ext cx="1052586" cy="552645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=""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1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89243" y="1366594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=""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02726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02726" cy="6915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=""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54858" y="2058130"/>
                <a:ext cx="2617839" cy="676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+1,8−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8" y="2058130"/>
                <a:ext cx="2617839" cy="6768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=""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+(1,8−0,8)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=""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54463" y="3852459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3" y="3852459"/>
                <a:ext cx="1792325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=""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3" y="1132628"/>
                <a:ext cx="3688061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−1,23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3" y="1132628"/>
                <a:ext cx="3688061" cy="6915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=""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771105" y="2071981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−1,23+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5" y="2071981"/>
                <a:ext cx="2843921" cy="6694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=""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771104" y="2924898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−(1,23+0,77)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924898"/>
                <a:ext cx="3353118" cy="78386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=""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4643691" y="3890493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=−1−2=−3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1" y="3890493"/>
                <a:ext cx="2036851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7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4" y="1144197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endParaRPr/>
          </a:p>
        </p:txBody>
      </p:sp>
      <p:sp>
        <p:nvSpPr>
          <p:cNvPr id="1097" name="Google Shape;1097;p28"/>
          <p:cNvSpPr/>
          <p:nvPr/>
        </p:nvSpPr>
        <p:spPr>
          <a:xfrm>
            <a:off x="6678826" y="552903"/>
            <a:ext cx="1236588" cy="1183073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6678826" y="552903"/>
            <a:ext cx="1236588" cy="1183073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176509" y="979485"/>
            <a:ext cx="491568" cy="517945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6692048" y="569112"/>
            <a:ext cx="1210330" cy="1153834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12888" y="3091670"/>
            <a:ext cx="1940052" cy="1402773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12888" y="3091670"/>
            <a:ext cx="1940052" cy="1402773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38953" y="-313855"/>
            <a:ext cx="1701175" cy="2548731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38953" y="-313855"/>
            <a:ext cx="1701175" cy="2316284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7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7451" y="-50393"/>
            <a:ext cx="778257" cy="2285271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59999" y="1604664"/>
            <a:ext cx="92282" cy="4548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16165" y="1624066"/>
            <a:ext cx="94983" cy="9393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1783" y="1214555"/>
            <a:ext cx="417492" cy="171915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498580" y="1354701"/>
            <a:ext cx="484645" cy="56780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38119" y="889511"/>
            <a:ext cx="482022" cy="122043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26750" y="782293"/>
            <a:ext cx="453277" cy="213655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30978" y="398267"/>
            <a:ext cx="414609" cy="216403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45292" y="396303"/>
            <a:ext cx="339674" cy="21303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16027" y="-285179"/>
            <a:ext cx="1655037" cy="2264172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037" y="273443"/>
            <a:ext cx="720540" cy="1937823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2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=""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771676" y="2211266"/>
            <a:ext cx="3150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=""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560960" y="2056902"/>
            <a:ext cx="2240508" cy="2899481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="" xmlns:a16="http://schemas.microsoft.com/office/drawing/2014/main" id="{049C7131-43C2-9A77-0B1E-37AE017F75F7}"/>
              </a:ext>
            </a:extLst>
          </p:cNvPr>
          <p:cNvGrpSpPr/>
          <p:nvPr/>
        </p:nvGrpSpPr>
        <p:grpSpPr>
          <a:xfrm>
            <a:off x="2465176" y="1458011"/>
            <a:ext cx="406975" cy="466761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="" xmlns:a16="http://schemas.microsoft.com/office/drawing/2014/main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="" xmlns:a16="http://schemas.microsoft.com/office/drawing/2014/main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1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999">
              <a:srgbClr val="FFFF00"/>
            </a:gs>
            <a:gs pos="57000">
              <a:srgbClr val="FFFF00">
                <a:lumMod val="54000"/>
                <a:lumOff val="4600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604300" y="465516"/>
            <a:ext cx="7992888" cy="972108"/>
          </a:xfrm>
          <a:prstGeom prst="plaqu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38796" y="1826136"/>
            <a:ext cx="360040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A. 5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1" name="sai">
            <a:hlinkClick r:id="" action="ppaction://media"/>
            <a:extLst>
              <a:ext uri="{FF2B5EF4-FFF2-40B4-BE49-F238E27FC236}">
                <a16:creationId xmlns=""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05664" y="-457200"/>
            <a:ext cx="609600" cy="457200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604300" y="2939939"/>
            <a:ext cx="360040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C. - 4</a:t>
            </a:r>
            <a:endParaRPr lang="en-US" sz="3600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4747866" y="2949792"/>
            <a:ext cx="360040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D. 4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4703258" y="1918683"/>
            <a:ext cx="360040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B. -5</a:t>
            </a:r>
            <a:endParaRPr lang="en-US" sz="3600" dirty="0"/>
          </a:p>
        </p:txBody>
      </p:sp>
      <p:pic>
        <p:nvPicPr>
          <p:cNvPr id="15" name="sai">
            <a:hlinkClick r:id="" action="ppaction://media"/>
            <a:extLst>
              <a:ext uri="{FF2B5EF4-FFF2-40B4-BE49-F238E27FC236}">
                <a16:creationId xmlns=""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31604" y="1209024"/>
            <a:ext cx="609600" cy="4572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=""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31604" y="465516"/>
            <a:ext cx="609600" cy="4572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176874"/>
              </p:ext>
            </p:extLst>
          </p:nvPr>
        </p:nvGraphicFramePr>
        <p:xfrm>
          <a:off x="6441813" y="555526"/>
          <a:ext cx="173058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11" imgW="672808" imgH="393529" progId="Equation.3">
                  <p:embed/>
                </p:oleObj>
              </mc:Choice>
              <mc:Fallback>
                <p:oleObj name="Equation" r:id="rId11" imgW="672808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1813" y="555526"/>
                        <a:ext cx="1730587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7259" y="3668644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259" y="4202044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1104697" y="4160769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45859" y="427824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259" y="3668644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Thời gian còn lại ...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259" y="3668644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Bắt đầu tính giờ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245859" y="427824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245859" y="427824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149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3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4" dur="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4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90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endParaRPr lang="en-US" sz="2200" dirty="0"/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287575" y="-594336"/>
            <a:ext cx="973328" cy="839384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302664" y="-157586"/>
            <a:ext cx="958843" cy="1068466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24631" y="544322"/>
            <a:ext cx="911700" cy="534697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722510" y="893333"/>
            <a:ext cx="792636" cy="414191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7802271" y="326332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7794606" y="322248"/>
            <a:ext cx="1670504" cy="1566104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5638301" y="-80362"/>
            <a:ext cx="1974252" cy="790144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=""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8819" y="194522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=""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2465671" y="39535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=""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1" y="1174812"/>
                <a:ext cx="1873654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2,9−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1" y="1174812"/>
                <a:ext cx="1873654" cy="6915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=""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10" y="1237217"/>
                <a:ext cx="1842940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−2,9+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10" y="1237217"/>
                <a:ext cx="1842940" cy="5781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=""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3"/>
                <a:ext cx="19740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=1−2,9=−1,9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3"/>
                <a:ext cx="1974002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926" r="-2778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=""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=""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5" y="2398122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360036" algn="l"/>
                    <a:tab pos="720072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(−36,75)+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−63,25</m:t>
                          </m:r>
                        </m:e>
                      </m:d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−(−6,3)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5" y="2398122"/>
                <a:ext cx="4330101" cy="78386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=""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1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(−36,75) + 3,7 − 63,25 + 6,3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1" y="3260185"/>
                <a:ext cx="4169191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9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[(−36,75) − 63,25] + (3,7 + 6,3)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9" y="3818388"/>
                <a:ext cx="4479407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=""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− 100 + 10 = −90</m:t>
                      </m:r>
                    </m:oMath>
                  </m:oMathPara>
                </a14:m>
                <a:endParaRPr lang="en-US" sz="20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=""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51949" y="5143500"/>
            <a:ext cx="2551176" cy="41148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="" xmlns:a16="http://schemas.microsoft.com/office/drawing/2014/main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186948" y="2339627"/>
            <a:ext cx="2235310" cy="258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=""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3" y="1173645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−2,9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3" y="1173645"/>
                <a:ext cx="2266241" cy="78386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4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7126158" y="2273003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126158" y="2273003"/>
            <a:ext cx="2492737" cy="3350003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368720" y="-913039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265103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7740275" y="357937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2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50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9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9" y="-152942"/>
            <a:ext cx="430706" cy="109593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287979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156724" y="4226922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475535" y="4524200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156724" y="4226922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165312" y="4543261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511996" y="4235557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656651" y="4521377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542330" y="4709635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337332" y="4666318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13195" y="4665214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248355" y="4312154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12075" y="4309601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=""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9" y="1625163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36" algn="l"/>
                    <a:tab pos="720072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=(6,5+3,5)−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=10−1=9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9" y="1625163"/>
                <a:ext cx="4677472" cy="7838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=""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66260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60"/>
                <a:ext cx="3355820" cy="7838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=""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4316" y="259091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=""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64564" y="929786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4" y="929786"/>
                <a:ext cx="2664861" cy="66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=""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=""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6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36" algn="l"/>
                    <a:tab pos="720072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6"/>
                <a:ext cx="2691292" cy="6705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=""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=""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9" y="3639095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9" y="3639095"/>
                <a:ext cx="2832273" cy="6705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0828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7729549" y="103112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7729549" y="110000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7747022" y="93277"/>
            <a:ext cx="817956" cy="739944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6961663" y="4629182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6961663" y="4629182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6974349" y="4642573"/>
            <a:ext cx="1545346" cy="618486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121382" y="-495969"/>
            <a:ext cx="1261737" cy="2250893"/>
          </a:xfrm>
          <a:custGeom>
            <a:avLst/>
            <a:gdLst/>
            <a:ahLst/>
            <a:cxnLst/>
            <a:rect l="l" t="t" r="r" b="b"/>
            <a:pathLst>
              <a:path w="2521300" h="4497908" extrusionOk="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175851" y="-276571"/>
            <a:ext cx="963086" cy="2009611"/>
          </a:xfrm>
          <a:custGeom>
            <a:avLst/>
            <a:gdLst/>
            <a:ahLst/>
            <a:cxnLst/>
            <a:rect l="l" t="t" r="r" b="b"/>
            <a:pathLst>
              <a:path w="1924513" h="4015759" extrusionOk="0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374437" y="-525374"/>
            <a:ext cx="958190" cy="1922695"/>
          </a:xfrm>
          <a:custGeom>
            <a:avLst/>
            <a:gdLst/>
            <a:ahLst/>
            <a:cxnLst/>
            <a:rect l="l" t="t" r="r" b="b"/>
            <a:pathLst>
              <a:path w="1914730" h="3842077" extrusionOk="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281808" y="-380145"/>
            <a:ext cx="1260866" cy="1914065"/>
          </a:xfrm>
          <a:custGeom>
            <a:avLst/>
            <a:gdLst/>
            <a:ahLst/>
            <a:cxnLst/>
            <a:rect l="l" t="t" r="r" b="b"/>
            <a:pathLst>
              <a:path w="2519560" h="3824832" extrusionOk="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214719" y="725007"/>
            <a:ext cx="357341" cy="142396"/>
          </a:xfrm>
          <a:custGeom>
            <a:avLst/>
            <a:gdLst/>
            <a:ahLst/>
            <a:cxnLst/>
            <a:rect l="l" t="t" r="r" b="b"/>
            <a:pathLst>
              <a:path w="714066" h="284547" extrusionOk="0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549170" y="941356"/>
            <a:ext cx="244877" cy="370731"/>
          </a:xfrm>
          <a:custGeom>
            <a:avLst/>
            <a:gdLst/>
            <a:ahLst/>
            <a:cxnLst/>
            <a:rect l="l" t="t" r="r" b="b"/>
            <a:pathLst>
              <a:path w="489333" h="740824" extrusionOk="0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959859" y="590457"/>
            <a:ext cx="219661" cy="322308"/>
          </a:xfrm>
          <a:custGeom>
            <a:avLst/>
            <a:gdLst/>
            <a:ahLst/>
            <a:cxnLst/>
            <a:rect l="l" t="t" r="r" b="b"/>
            <a:pathLst>
              <a:path w="438943" h="644060" extrusionOk="0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608369" y="389423"/>
            <a:ext cx="418443" cy="110653"/>
          </a:xfrm>
          <a:custGeom>
            <a:avLst/>
            <a:gdLst/>
            <a:ahLst/>
            <a:cxnLst/>
            <a:rect l="l" t="t" r="r" b="b"/>
            <a:pathLst>
              <a:path w="836166" h="221116" extrusionOk="0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996029" y="117310"/>
            <a:ext cx="289972" cy="112223"/>
          </a:xfrm>
          <a:custGeom>
            <a:avLst/>
            <a:gdLst/>
            <a:ahLst/>
            <a:cxnLst/>
            <a:rect l="l" t="t" r="r" b="b"/>
            <a:pathLst>
              <a:path w="579445" h="224253" extrusionOk="0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317277" y="190180"/>
            <a:ext cx="76220" cy="289605"/>
          </a:xfrm>
          <a:custGeom>
            <a:avLst/>
            <a:gdLst/>
            <a:ahLst/>
            <a:cxnLst/>
            <a:rect l="l" t="t" r="r" b="b"/>
            <a:pathLst>
              <a:path w="152309" h="578712" extrusionOk="0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291373" y="-375212"/>
            <a:ext cx="1232641" cy="1892125"/>
          </a:xfrm>
          <a:custGeom>
            <a:avLst/>
            <a:gdLst/>
            <a:ahLst/>
            <a:cxnLst/>
            <a:rect l="l" t="t" r="r" b="b"/>
            <a:pathLst>
              <a:path w="2463159" h="3780990" extrusionOk="0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191389" y="-255638"/>
            <a:ext cx="926511" cy="1963411"/>
          </a:xfrm>
          <a:custGeom>
            <a:avLst/>
            <a:gdLst/>
            <a:ahLst/>
            <a:cxnLst/>
            <a:rect l="l" t="t" r="r" b="b"/>
            <a:pathLst>
              <a:path w="1851426" h="3923439" extrusionOk="0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75259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75259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80102" y="1841581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=""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2914" y="50089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=""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539652" y="253235"/>
                <a:ext cx="445160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Chọn </a:t>
                </a:r>
                <a:r>
                  <a:rPr lang="en-US" sz="2200" dirty="0" err="1"/>
                  <a:t>dấu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"=","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thích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2" y="253235"/>
                <a:ext cx="4451603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1781" t="-10000" r="-82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=""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894949" y="1204615"/>
            <a:ext cx="404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=""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6" y="1073835"/>
                <a:ext cx="451123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.0,7+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.0,5  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0,7+0,5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6" y="1073835"/>
                <a:ext cx="4511235" cy="6360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=""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531603" y="114558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=""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882157" y="2181310"/>
            <a:ext cx="4171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=""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7" y="2020643"/>
                <a:ext cx="3706527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:9  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7" y="2020643"/>
                <a:ext cx="3706527" cy="63600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=""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000661" y="2140366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=""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8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:9=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8" y="3013064"/>
                <a:ext cx="7198033" cy="8530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=""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8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:13=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8" y="4069665"/>
                <a:ext cx="4667198" cy="7283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04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274638"/>
            <a:ext cx="8229600" cy="46733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:</a:t>
            </a:r>
          </a:p>
          <a:p>
            <a:pPr marL="571500" indent="-571500" algn="l">
              <a:buFontTx/>
              <a:buChar char="-"/>
            </a:pP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nghi</a:t>
            </a:r>
            <a:r>
              <a:rPr lang="en-US" dirty="0" smtClean="0"/>
              <a:t> </a:t>
            </a:r>
            <a:r>
              <a:rPr lang="en-US" dirty="0" err="1" smtClean="0"/>
              <a:t>nhớ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bỏ</a:t>
            </a:r>
            <a:r>
              <a:rPr lang="en-US" dirty="0" smtClean="0"/>
              <a:t> </a:t>
            </a:r>
            <a:r>
              <a:rPr lang="en-US" dirty="0" err="1" smtClean="0"/>
              <a:t>ngoặc</a:t>
            </a:r>
            <a:r>
              <a:rPr lang="en-US" dirty="0" smtClean="0"/>
              <a:t>…</a:t>
            </a:r>
          </a:p>
          <a:p>
            <a:pPr marL="571500" indent="-571500" algn="l">
              <a:buFontTx/>
              <a:buChar char="-"/>
            </a:pPr>
            <a:r>
              <a:rPr lang="en-US" dirty="0" err="1" smtClean="0"/>
              <a:t>Làm</a:t>
            </a:r>
            <a:r>
              <a:rPr lang="en-US" dirty="0" smtClean="0"/>
              <a:t> BT:3;4;5;6(SGK/26)</a:t>
            </a:r>
          </a:p>
          <a:p>
            <a:pPr marL="571500" indent="-571500" algn="l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999">
              <a:srgbClr val="FFFF00"/>
            </a:gs>
            <a:gs pos="57000">
              <a:srgbClr val="FFFF00">
                <a:lumMod val="54000"/>
                <a:lumOff val="4600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604300" y="465516"/>
            <a:ext cx="7992888" cy="972108"/>
          </a:xfrm>
          <a:prstGeom prst="plaqu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178+ (35-78) 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672341" y="2042462"/>
            <a:ext cx="360040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B. 135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sai">
            <a:hlinkClick r:id="" action="ppaction://media"/>
            <a:extLst>
              <a:ext uri="{FF2B5EF4-FFF2-40B4-BE49-F238E27FC236}">
                <a16:creationId xmlns=""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05664" y="-457200"/>
            <a:ext cx="609600" cy="457200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604300" y="2939939"/>
            <a:ext cx="360040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C. 35</a:t>
            </a:r>
            <a:endParaRPr lang="en-US" sz="3600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613098" y="1935163"/>
            <a:ext cx="360040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A. 235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4632544" y="2859782"/>
            <a:ext cx="360040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D. 291</a:t>
            </a:r>
            <a:endParaRPr lang="en-US" sz="3600" dirty="0"/>
          </a:p>
        </p:txBody>
      </p:sp>
      <p:pic>
        <p:nvPicPr>
          <p:cNvPr id="15" name="sai">
            <a:hlinkClick r:id="" action="ppaction://media"/>
            <a:extLst>
              <a:ext uri="{FF2B5EF4-FFF2-40B4-BE49-F238E27FC236}">
                <a16:creationId xmlns=""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1604" y="1209024"/>
            <a:ext cx="609600" cy="4572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=""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1604" y="465516"/>
            <a:ext cx="609600" cy="4572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259" y="3668644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259" y="4202044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1104697" y="4160769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45859" y="427824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259" y="3668644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Thời gian còn lại ...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259" y="3668644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Bắt đầu tính giờ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245859" y="427824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245859" y="427824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106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3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4" dur="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999">
              <a:srgbClr val="FFFF00"/>
            </a:gs>
            <a:gs pos="57000">
              <a:srgbClr val="FFFF00">
                <a:lumMod val="54000"/>
                <a:lumOff val="4600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604300" y="465516"/>
            <a:ext cx="7992888" cy="972108"/>
          </a:xfrm>
          <a:prstGeom prst="plaqu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3200" dirty="0">
                <a:solidFill>
                  <a:srgbClr val="FF0000"/>
                </a:solidFill>
              </a:rPr>
              <a:t>236 + 40 – 136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11560" y="2949792"/>
            <a:ext cx="360040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C. 140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sai">
            <a:hlinkClick r:id="" action="ppaction://media"/>
            <a:extLst>
              <a:ext uri="{FF2B5EF4-FFF2-40B4-BE49-F238E27FC236}">
                <a16:creationId xmlns=""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05664" y="-457200"/>
            <a:ext cx="609600" cy="457200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611560" y="1918683"/>
            <a:ext cx="360040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A. 130</a:t>
            </a:r>
            <a:endParaRPr lang="en-US" sz="3600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4747866" y="2949792"/>
            <a:ext cx="360040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D. 240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4703258" y="1918683"/>
            <a:ext cx="360040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B. 100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5" name="sai">
            <a:hlinkClick r:id="" action="ppaction://media"/>
            <a:extLst>
              <a:ext uri="{FF2B5EF4-FFF2-40B4-BE49-F238E27FC236}">
                <a16:creationId xmlns=""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1604" y="1209024"/>
            <a:ext cx="609600" cy="4572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=""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1604" y="465516"/>
            <a:ext cx="609600" cy="4572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7259" y="3668644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259" y="4202044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1104697" y="4160769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45859" y="427824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259" y="3668644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Thời gian còn lại ...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259" y="3668644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Bắt đầu tính giờ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465059" y="427824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245859" y="427824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245859" y="427824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515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3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4" dur="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999">
              <a:srgbClr val="FFFF00"/>
            </a:gs>
            <a:gs pos="57000">
              <a:srgbClr val="FFFF00">
                <a:lumMod val="54000"/>
                <a:lumOff val="4600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604300" y="465515"/>
            <a:ext cx="7992888" cy="1179983"/>
          </a:xfrm>
          <a:prstGeom prst="plaqu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4: </a:t>
            </a:r>
            <a:r>
              <a:rPr lang="en-US" sz="2800" dirty="0" err="1" smtClean="0">
                <a:solidFill>
                  <a:srgbClr val="FF0000"/>
                </a:solidFill>
              </a:rPr>
              <a:t>Khẳng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</a:rPr>
              <a:t> hay </a:t>
            </a:r>
            <a:r>
              <a:rPr lang="en-US" sz="2800" dirty="0" err="1" smtClean="0">
                <a:solidFill>
                  <a:srgbClr val="FF0000"/>
                </a:solidFill>
              </a:rPr>
              <a:t>sai</a:t>
            </a:r>
            <a:r>
              <a:rPr lang="en-US" sz="2800" dirty="0" smtClean="0">
                <a:solidFill>
                  <a:srgbClr val="FF0000"/>
                </a:solidFill>
              </a:rPr>
              <a:t> .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(a-b) –(a-b-c) =a – b – a + b +c = (a-a ) – (b- b) + c = c</a:t>
            </a:r>
            <a:endParaRPr lang="en-US" sz="2800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51520" y="1979712"/>
            <a:ext cx="360040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B. </a:t>
            </a:r>
            <a:r>
              <a:rPr lang="en-US" sz="3600" dirty="0" err="1" smtClean="0"/>
              <a:t>Đúng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11" name="sai">
            <a:hlinkClick r:id="" action="ppaction://media"/>
            <a:extLst>
              <a:ext uri="{FF2B5EF4-FFF2-40B4-BE49-F238E27FC236}">
                <a16:creationId xmlns=""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05664" y="-457200"/>
            <a:ext cx="609600" cy="457200"/>
          </a:xfrm>
          <a:prstGeom prst="rect">
            <a:avLst/>
          </a:prstGeom>
        </p:spPr>
      </p:pic>
      <p:sp>
        <p:nvSpPr>
          <p:cNvPr id="14" name="Flowchart: Alternate Process 13"/>
          <p:cNvSpPr/>
          <p:nvPr/>
        </p:nvSpPr>
        <p:spPr>
          <a:xfrm>
            <a:off x="4283968" y="1993891"/>
            <a:ext cx="360040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A. Sai </a:t>
            </a:r>
            <a:endParaRPr lang="en-US" sz="3600" dirty="0"/>
          </a:p>
        </p:txBody>
      </p:sp>
      <p:pic>
        <p:nvPicPr>
          <p:cNvPr id="15" name="sai">
            <a:hlinkClick r:id="" action="ppaction://media"/>
            <a:extLst>
              <a:ext uri="{FF2B5EF4-FFF2-40B4-BE49-F238E27FC236}">
                <a16:creationId xmlns=""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1604" y="1209024"/>
            <a:ext cx="609600" cy="4572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=""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1604" y="465516"/>
            <a:ext cx="609600" cy="4572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-5300" y="4634790"/>
            <a:ext cx="12192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Bắt</a:t>
            </a: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đầu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0" y="3704415"/>
            <a:ext cx="1219200" cy="838200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-28575" y="3458352"/>
            <a:ext cx="1262062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Hết</a:t>
            </a:r>
            <a:r>
              <a:rPr lang="en-US" sz="2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giờ</a:t>
            </a:r>
            <a:endParaRPr lang="en-US" sz="20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9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11510"/>
            <a:ext cx="4556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859167"/>
              </p:ext>
            </p:extLst>
          </p:nvPr>
        </p:nvGraphicFramePr>
        <p:xfrm>
          <a:off x="5076056" y="344293"/>
          <a:ext cx="1730587" cy="657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3" imgW="672808" imgH="393529" progId="Equation.3">
                  <p:embed/>
                </p:oleObj>
              </mc:Choice>
              <mc:Fallback>
                <p:oleObj name="Equation" r:id="rId3" imgW="67280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44293"/>
                        <a:ext cx="1730587" cy="657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18960" y="1131590"/>
            <a:ext cx="6505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178+ (35-78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249" y="1906297"/>
            <a:ext cx="6785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2800" dirty="0">
                <a:solidFill>
                  <a:srgbClr val="FF0000"/>
                </a:solidFill>
              </a:rPr>
              <a:t>236 + 40 – 136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0413" y="2626377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4: </a:t>
            </a:r>
            <a:r>
              <a:rPr lang="en-US" sz="2800" dirty="0" err="1">
                <a:solidFill>
                  <a:srgbClr val="FF0000"/>
                </a:solidFill>
              </a:rPr>
              <a:t>Khẳng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định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đúng</a:t>
            </a:r>
            <a:r>
              <a:rPr lang="en-US" sz="2800" dirty="0">
                <a:solidFill>
                  <a:srgbClr val="FF0000"/>
                </a:solidFill>
              </a:rPr>
              <a:t> hay </a:t>
            </a:r>
            <a:r>
              <a:rPr lang="en-US" sz="2800" dirty="0" err="1">
                <a:solidFill>
                  <a:srgbClr val="FF0000"/>
                </a:solidFill>
              </a:rPr>
              <a:t>sai</a:t>
            </a:r>
            <a:r>
              <a:rPr lang="en-US" sz="2800" dirty="0">
                <a:solidFill>
                  <a:srgbClr val="FF0000"/>
                </a:solidFill>
              </a:rPr>
              <a:t> .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(a-b) –(a-b-c) </a:t>
            </a:r>
            <a:r>
              <a:rPr lang="en-US" sz="2800" dirty="0" smtClean="0">
                <a:solidFill>
                  <a:srgbClr val="FF0000"/>
                </a:solidFill>
              </a:rPr>
              <a:t>= a </a:t>
            </a:r>
            <a:r>
              <a:rPr lang="en-US" sz="2800" dirty="0">
                <a:solidFill>
                  <a:srgbClr val="FF0000"/>
                </a:solidFill>
              </a:rPr>
              <a:t>– b – a + b +</a:t>
            </a:r>
            <a:r>
              <a:rPr lang="en-US" sz="2800" dirty="0" smtClean="0">
                <a:solidFill>
                  <a:srgbClr val="FF0000"/>
                </a:solidFill>
              </a:rPr>
              <a:t>c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   </a:t>
            </a:r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>
                <a:solidFill>
                  <a:srgbClr val="FF0000"/>
                </a:solidFill>
              </a:rPr>
              <a:t>a-a ) – (b- b) + c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   = 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29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11510"/>
            <a:ext cx="4556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076056" y="344293"/>
          <a:ext cx="1730587" cy="657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3" imgW="672808" imgH="393529" progId="Equation.3">
                  <p:embed/>
                </p:oleObj>
              </mc:Choice>
              <mc:Fallback>
                <p:oleObj name="Equation" r:id="rId3" imgW="67280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44293"/>
                        <a:ext cx="1730587" cy="657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18960" y="1131590"/>
            <a:ext cx="6505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178+ (35-78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249" y="1906297"/>
            <a:ext cx="6785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2800" dirty="0">
                <a:solidFill>
                  <a:srgbClr val="FF0000"/>
                </a:solidFill>
              </a:rPr>
              <a:t>236 + 40 – 136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0413" y="2626377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4: </a:t>
            </a:r>
            <a:r>
              <a:rPr lang="en-US" sz="2800" dirty="0" err="1">
                <a:solidFill>
                  <a:srgbClr val="FF0000"/>
                </a:solidFill>
              </a:rPr>
              <a:t>Khẳng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định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đúng</a:t>
            </a:r>
            <a:r>
              <a:rPr lang="en-US" sz="2800" dirty="0">
                <a:solidFill>
                  <a:srgbClr val="FF0000"/>
                </a:solidFill>
              </a:rPr>
              <a:t> hay </a:t>
            </a:r>
            <a:r>
              <a:rPr lang="en-US" sz="2800" dirty="0" err="1">
                <a:solidFill>
                  <a:srgbClr val="FF0000"/>
                </a:solidFill>
              </a:rPr>
              <a:t>sai</a:t>
            </a:r>
            <a:r>
              <a:rPr lang="en-US" sz="2800" dirty="0">
                <a:solidFill>
                  <a:srgbClr val="FF0000"/>
                </a:solidFill>
              </a:rPr>
              <a:t> .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(a-b) –(a-b-c) </a:t>
            </a:r>
            <a:r>
              <a:rPr lang="en-US" sz="2800" dirty="0" smtClean="0">
                <a:solidFill>
                  <a:srgbClr val="FF0000"/>
                </a:solidFill>
              </a:rPr>
              <a:t>= a </a:t>
            </a:r>
            <a:r>
              <a:rPr lang="en-US" sz="2800" dirty="0">
                <a:solidFill>
                  <a:srgbClr val="FF0000"/>
                </a:solidFill>
              </a:rPr>
              <a:t>– b – a + b +</a:t>
            </a:r>
            <a:r>
              <a:rPr lang="en-US" sz="2800" dirty="0" smtClean="0">
                <a:solidFill>
                  <a:srgbClr val="FF0000"/>
                </a:solidFill>
              </a:rPr>
              <a:t>c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   </a:t>
            </a:r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>
                <a:solidFill>
                  <a:srgbClr val="FF0000"/>
                </a:solidFill>
              </a:rPr>
              <a:t>a-a ) – (b- b) + c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   = 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75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1640" y="771550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Câu</a:t>
            </a:r>
            <a:r>
              <a:rPr lang="en-US" sz="3600" dirty="0"/>
              <a:t> 4: </a:t>
            </a:r>
            <a:r>
              <a:rPr lang="en-US" sz="3600" dirty="0" err="1"/>
              <a:t>Khẳng</a:t>
            </a:r>
            <a:r>
              <a:rPr lang="en-US" sz="3600" dirty="0"/>
              <a:t> </a:t>
            </a:r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đúng</a:t>
            </a:r>
            <a:r>
              <a:rPr lang="en-US" sz="3600" dirty="0"/>
              <a:t> hay </a:t>
            </a:r>
            <a:r>
              <a:rPr lang="en-US" sz="3600" dirty="0" err="1"/>
              <a:t>sai</a:t>
            </a:r>
            <a:r>
              <a:rPr lang="en-US" sz="3600" dirty="0"/>
              <a:t> . </a:t>
            </a:r>
          </a:p>
          <a:p>
            <a:r>
              <a:rPr lang="en-US" sz="4400" dirty="0"/>
              <a:t>(a-b) </a:t>
            </a:r>
            <a:r>
              <a:rPr lang="en-US" sz="4400" dirty="0">
                <a:solidFill>
                  <a:srgbClr val="FF0000"/>
                </a:solidFill>
              </a:rPr>
              <a:t>–</a:t>
            </a:r>
            <a:r>
              <a:rPr lang="en-US" sz="4400" dirty="0"/>
              <a:t>(a-b-c) </a:t>
            </a:r>
            <a:r>
              <a:rPr lang="en-US" sz="4400" dirty="0" smtClean="0"/>
              <a:t>= a </a:t>
            </a:r>
            <a:r>
              <a:rPr lang="en-US" sz="4400" dirty="0"/>
              <a:t>– b </a:t>
            </a:r>
            <a:r>
              <a:rPr lang="en-US" sz="4400" dirty="0">
                <a:solidFill>
                  <a:srgbClr val="FF0000"/>
                </a:solidFill>
              </a:rPr>
              <a:t>–</a:t>
            </a:r>
            <a:r>
              <a:rPr lang="en-US" sz="4400" dirty="0"/>
              <a:t> a </a:t>
            </a:r>
            <a:r>
              <a:rPr lang="en-US" sz="4400" dirty="0">
                <a:solidFill>
                  <a:srgbClr val="FF0000"/>
                </a:solidFill>
              </a:rPr>
              <a:t>+</a:t>
            </a:r>
            <a:r>
              <a:rPr lang="en-US" sz="4400" dirty="0"/>
              <a:t> b </a:t>
            </a:r>
            <a:r>
              <a:rPr lang="en-US" sz="4400" dirty="0">
                <a:solidFill>
                  <a:srgbClr val="FF0000"/>
                </a:solidFill>
              </a:rPr>
              <a:t>+</a:t>
            </a:r>
            <a:r>
              <a:rPr lang="en-US" sz="4400" dirty="0" smtClean="0"/>
              <a:t>c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                   </a:t>
            </a:r>
            <a:r>
              <a:rPr lang="en-US" sz="4400" dirty="0"/>
              <a:t>= </a:t>
            </a:r>
            <a:r>
              <a:rPr lang="en-US" sz="4400" dirty="0" smtClean="0"/>
              <a:t>(</a:t>
            </a:r>
            <a:r>
              <a:rPr lang="en-US" sz="4400" dirty="0"/>
              <a:t>a-a ) </a:t>
            </a:r>
            <a:r>
              <a:rPr lang="en-US" sz="4400" dirty="0">
                <a:solidFill>
                  <a:srgbClr val="FF0000"/>
                </a:solidFill>
              </a:rPr>
              <a:t>– </a:t>
            </a:r>
            <a:r>
              <a:rPr lang="en-US" sz="4400" dirty="0"/>
              <a:t>(b- b) + c </a:t>
            </a:r>
            <a:endParaRPr lang="en-US" sz="4400" dirty="0" smtClean="0"/>
          </a:p>
          <a:p>
            <a:r>
              <a:rPr lang="en-US" sz="4400" dirty="0"/>
              <a:t> </a:t>
            </a:r>
            <a:r>
              <a:rPr lang="en-US" sz="4400" dirty="0" smtClean="0"/>
              <a:t>                        = </a:t>
            </a:r>
            <a:r>
              <a:rPr lang="en-US" sz="4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664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0487" y="3969347"/>
            <a:ext cx="1166367" cy="1160958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0487" y="3969345"/>
            <a:ext cx="1166367" cy="1160958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034044" y="4245485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7" y="4541168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1" y="4364011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4" y="4355658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5" y="4586477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6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30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8386296" y="71185"/>
            <a:ext cx="835396" cy="1050860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34936" y="316887"/>
            <a:ext cx="672381" cy="763542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685007" y="549163"/>
            <a:ext cx="201053" cy="183639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607780" y="431333"/>
            <a:ext cx="672381" cy="507815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59053" y="580109"/>
            <a:ext cx="355029" cy="36659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036079" y="683839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12452" y="736541"/>
            <a:ext cx="176217" cy="269861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193730" y="650643"/>
            <a:ext cx="191212" cy="30206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39863" y="322443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=""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4" y="1159143"/>
                <a:ext cx="9087967" cy="3583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892" indent="-342892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………..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latin typeface="+mj-lt"/>
                  <a:ea typeface="Noto Sans Symbols"/>
                  <a:cs typeface="Noto Sans Symbols"/>
                </a:endParaRPr>
              </a:p>
              <a:p>
                <a:pPr marL="228594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…………..</m:t>
                      </m:r>
                    </m:oMath>
                  </m:oMathPara>
                </a14:m>
                <a:endParaRPr lang="en-US" sz="2000" dirty="0">
                  <a:latin typeface="+mj-lt"/>
                  <a:ea typeface="Times New Roman" panose="02020603050405020304" pitchFamily="18" charset="0"/>
                </a:endParaRPr>
              </a:p>
              <a:p>
                <a:pPr marL="228594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=…………..</m:t>
                      </m:r>
                    </m:oMath>
                  </m:oMathPara>
                </a14:m>
                <a:endParaRPr lang="en-US" sz="2000" dirty="0">
                  <a:latin typeface="+mj-lt"/>
                  <a:ea typeface="Times New Roman" panose="02020603050405020304" pitchFamily="18" charset="0"/>
                </a:endParaRPr>
              </a:p>
              <a:p>
                <a:pPr marL="342892" indent="-342892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"−"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+mj-lt"/>
                    <a:ea typeface="Noto Sans Symbols"/>
                    <a:cs typeface="Noto Sans Symbols"/>
                  </a:rPr>
                  <a:t>……………………………….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+</m:t>
                    </m:r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32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latin typeface="+mj-lt"/>
                  <a:ea typeface="Noto Sans Symbols"/>
                  <a:cs typeface="Noto Sans Symbols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………..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=………..</m:t>
                      </m:r>
                    </m:oMath>
                  </m:oMathPara>
                </a14:m>
                <a:endParaRPr lang="en-US" sz="20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" y="1159143"/>
                <a:ext cx="9087967" cy="3583994"/>
              </a:xfrm>
              <a:prstGeom prst="rect">
                <a:avLst/>
              </a:prstGeom>
              <a:blipFill rotWithShape="0"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Hộp Văn bản 25">
            <a:extLst>
              <a:ext uri="{FF2B5EF4-FFF2-40B4-BE49-F238E27FC236}">
                <a16:creationId xmlns=""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2686809" y="465775"/>
            <a:ext cx="36603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II. QUY TẮC DẤU NGOẶC</a:t>
            </a:r>
          </a:p>
        </p:txBody>
      </p:sp>
    </p:spTree>
    <p:extLst>
      <p:ext uri="{BB962C8B-B14F-4D97-AF65-F5344CB8AC3E}">
        <p14:creationId xmlns:p14="http://schemas.microsoft.com/office/powerpoint/2010/main" val="545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1842</Words>
  <Application>Microsoft Office PowerPoint</Application>
  <PresentationFormat>On-screen Show (16:9)</PresentationFormat>
  <Paragraphs>392</Paragraphs>
  <Slides>23</Slides>
  <Notes>13</Notes>
  <HiddenSlides>0</HiddenSlides>
  <MMClips>12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BT Truc</dc:creator>
  <cp:lastModifiedBy>Hp</cp:lastModifiedBy>
  <cp:revision>175</cp:revision>
  <dcterms:created xsi:type="dcterms:W3CDTF">2020-04-09T04:46:39Z</dcterms:created>
  <dcterms:modified xsi:type="dcterms:W3CDTF">2023-04-12T14:54:15Z</dcterms:modified>
</cp:coreProperties>
</file>