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8"/>
  </p:notesMasterIdLst>
  <p:sldIdLst>
    <p:sldId id="495" r:id="rId2"/>
    <p:sldId id="365" r:id="rId3"/>
    <p:sldId id="484" r:id="rId4"/>
    <p:sldId id="476" r:id="rId5"/>
    <p:sldId id="477" r:id="rId6"/>
    <p:sldId id="433" r:id="rId7"/>
    <p:sldId id="437" r:id="rId8"/>
    <p:sldId id="478" r:id="rId9"/>
    <p:sldId id="493" r:id="rId10"/>
    <p:sldId id="494" r:id="rId11"/>
    <p:sldId id="479" r:id="rId12"/>
    <p:sldId id="485" r:id="rId13"/>
    <p:sldId id="486" r:id="rId14"/>
    <p:sldId id="497" r:id="rId15"/>
    <p:sldId id="498" r:id="rId16"/>
    <p:sldId id="496" r:id="rId17"/>
  </p:sldIdLst>
  <p:sldSz cx="12190413"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3F3F3"/>
    <a:srgbClr val="C41349"/>
    <a:srgbClr val="FFF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291" autoAdjust="0"/>
  </p:normalViewPr>
  <p:slideViewPr>
    <p:cSldViewPr snapToGrid="0">
      <p:cViewPr varScale="1">
        <p:scale>
          <a:sx n="45" d="100"/>
          <a:sy n="45" d="100"/>
        </p:scale>
        <p:origin x="48" y="5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565E3-F375-40ED-B1B5-6AD16705FE42}" type="datetimeFigureOut">
              <a:rPr lang="zh-CN" altLang="en-US" smtClean="0"/>
              <a:t>2022/11/8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8FB77-EF15-449C-9908-6055D3588229}" type="slidenum">
              <a:rPr lang="zh-CN" altLang="en-US" smtClean="0"/>
              <a:t>‹#›</a:t>
            </a:fld>
            <a:endParaRPr lang="zh-CN" altLang="en-US"/>
          </a:p>
        </p:txBody>
      </p:sp>
    </p:spTree>
    <p:extLst>
      <p:ext uri="{BB962C8B-B14F-4D97-AF65-F5344CB8AC3E}">
        <p14:creationId xmlns:p14="http://schemas.microsoft.com/office/powerpoint/2010/main" val="406604674"/>
      </p:ext>
    </p:extLst>
  </p:cSld>
  <p:clrMap bg1="lt1" tx1="dk1" bg2="lt2" tx2="dk2" accent1="accent1" accent2="accent2" accent3="accent3" accent4="accent4" accent5="accent5" accent6="accent6" hlink="hlink" folHlink="folHlink"/>
  <p:notesStyle>
    <a:lvl1pPr marL="0" algn="l" defTabSz="1219078" rtl="0" eaLnBrk="1" latinLnBrk="0" hangingPunct="1">
      <a:defRPr sz="1600" kern="1200">
        <a:solidFill>
          <a:schemeClr val="tx1"/>
        </a:solidFill>
        <a:latin typeface="+mn-lt"/>
        <a:ea typeface="+mn-ea"/>
        <a:cs typeface="+mn-cs"/>
      </a:defRPr>
    </a:lvl1pPr>
    <a:lvl2pPr marL="609539" algn="l" defTabSz="1219078" rtl="0" eaLnBrk="1" latinLnBrk="0" hangingPunct="1">
      <a:defRPr sz="1600" kern="1200">
        <a:solidFill>
          <a:schemeClr val="tx1"/>
        </a:solidFill>
        <a:latin typeface="+mn-lt"/>
        <a:ea typeface="+mn-ea"/>
        <a:cs typeface="+mn-cs"/>
      </a:defRPr>
    </a:lvl2pPr>
    <a:lvl3pPr marL="1219078" algn="l" defTabSz="1219078" rtl="0" eaLnBrk="1" latinLnBrk="0" hangingPunct="1">
      <a:defRPr sz="1600" kern="1200">
        <a:solidFill>
          <a:schemeClr val="tx1"/>
        </a:solidFill>
        <a:latin typeface="+mn-lt"/>
        <a:ea typeface="+mn-ea"/>
        <a:cs typeface="+mn-cs"/>
      </a:defRPr>
    </a:lvl3pPr>
    <a:lvl4pPr marL="1828617" algn="l" defTabSz="1219078" rtl="0" eaLnBrk="1" latinLnBrk="0" hangingPunct="1">
      <a:defRPr sz="1600" kern="1200">
        <a:solidFill>
          <a:schemeClr val="tx1"/>
        </a:solidFill>
        <a:latin typeface="+mn-lt"/>
        <a:ea typeface="+mn-ea"/>
        <a:cs typeface="+mn-cs"/>
      </a:defRPr>
    </a:lvl4pPr>
    <a:lvl5pPr marL="2438156" algn="l" defTabSz="1219078" rtl="0" eaLnBrk="1" latinLnBrk="0" hangingPunct="1">
      <a:defRPr sz="1600" kern="1200">
        <a:solidFill>
          <a:schemeClr val="tx1"/>
        </a:solidFill>
        <a:latin typeface="+mn-lt"/>
        <a:ea typeface="+mn-ea"/>
        <a:cs typeface="+mn-cs"/>
      </a:defRPr>
    </a:lvl5pPr>
    <a:lvl6pPr marL="3047695" algn="l" defTabSz="1219078" rtl="0" eaLnBrk="1" latinLnBrk="0" hangingPunct="1">
      <a:defRPr sz="1600" kern="1200">
        <a:solidFill>
          <a:schemeClr val="tx1"/>
        </a:solidFill>
        <a:latin typeface="+mn-lt"/>
        <a:ea typeface="+mn-ea"/>
        <a:cs typeface="+mn-cs"/>
      </a:defRPr>
    </a:lvl6pPr>
    <a:lvl7pPr marL="3657234" algn="l" defTabSz="1219078" rtl="0" eaLnBrk="1" latinLnBrk="0" hangingPunct="1">
      <a:defRPr sz="1600" kern="1200">
        <a:solidFill>
          <a:schemeClr val="tx1"/>
        </a:solidFill>
        <a:latin typeface="+mn-lt"/>
        <a:ea typeface="+mn-ea"/>
        <a:cs typeface="+mn-cs"/>
      </a:defRPr>
    </a:lvl7pPr>
    <a:lvl8pPr marL="4266773" algn="l" defTabSz="1219078" rtl="0" eaLnBrk="1" latinLnBrk="0" hangingPunct="1">
      <a:defRPr sz="1600" kern="1200">
        <a:solidFill>
          <a:schemeClr val="tx1"/>
        </a:solidFill>
        <a:latin typeface="+mn-lt"/>
        <a:ea typeface="+mn-ea"/>
        <a:cs typeface="+mn-cs"/>
      </a:defRPr>
    </a:lvl8pPr>
    <a:lvl9pPr marL="4876312" algn="l" defTabSz="121907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3491414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4" y="-90897"/>
            <a:ext cx="12612046" cy="7095200"/>
          </a:xfrm>
          <a:prstGeom prst="rect">
            <a:avLst/>
          </a:prstGeom>
          <a:noFill/>
          <a:ln>
            <a:noFill/>
          </a:ln>
        </p:spPr>
      </p:pic>
      <p:sp>
        <p:nvSpPr>
          <p:cNvPr id="13" name="Google Shape;13;p7"/>
          <p:cNvSpPr txBox="1">
            <a:spLocks noGrp="1"/>
          </p:cNvSpPr>
          <p:nvPr>
            <p:ph type="ctrTitle"/>
          </p:nvPr>
        </p:nvSpPr>
        <p:spPr>
          <a:xfrm>
            <a:off x="1523802" y="1122363"/>
            <a:ext cx="914281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3802" y="3602038"/>
            <a:ext cx="914281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11/8/2022</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019" y="1930595"/>
            <a:ext cx="851911"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019" y="1930595"/>
            <a:ext cx="851911"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Oval 1">
            <a:extLst>
              <a:ext uri="{FF2B5EF4-FFF2-40B4-BE49-F238E27FC236}">
                <a16:creationId xmlns:a16="http://schemas.microsoft.com/office/drawing/2014/main" id="{55BF17BB-90D7-48D1-A408-C4A17A18C95C}"/>
              </a:ext>
            </a:extLst>
          </p:cNvPr>
          <p:cNvSpPr/>
          <p:nvPr userDrawn="1"/>
        </p:nvSpPr>
        <p:spPr>
          <a:xfrm>
            <a:off x="11138404" y="1"/>
            <a:ext cx="1153443" cy="140676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6747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4" y="-90897"/>
            <a:ext cx="12612046" cy="7095200"/>
          </a:xfrm>
          <a:prstGeom prst="rect">
            <a:avLst/>
          </a:prstGeom>
          <a:noFill/>
          <a:ln>
            <a:noFill/>
          </a:ln>
        </p:spPr>
      </p:pic>
      <p:sp>
        <p:nvSpPr>
          <p:cNvPr id="15" name="Google Shape;15;p7"/>
          <p:cNvSpPr txBox="1">
            <a:spLocks noGrp="1"/>
          </p:cNvSpPr>
          <p:nvPr>
            <p:ph type="dt" idx="10"/>
          </p:nvPr>
        </p:nvSpPr>
        <p:spPr>
          <a:xfrm>
            <a:off x="838092" y="6356353"/>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11/8/2022</a:t>
            </a:fld>
            <a:endParaRPr lang="en-US"/>
          </a:p>
        </p:txBody>
      </p:sp>
      <p:sp>
        <p:nvSpPr>
          <p:cNvPr id="16" name="Google Shape;16;p7"/>
          <p:cNvSpPr txBox="1">
            <a:spLocks noGrp="1"/>
          </p:cNvSpPr>
          <p:nvPr>
            <p:ph type="ftr" idx="11"/>
          </p:nvPr>
        </p:nvSpPr>
        <p:spPr>
          <a:xfrm>
            <a:off x="4038075" y="6356353"/>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3"/>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020" y="1930595"/>
            <a:ext cx="851911" cy="852022"/>
          </a:xfrm>
          <a:prstGeom prst="ellipse">
            <a:avLst/>
          </a:prstGeom>
          <a:solidFill>
            <a:srgbClr val="FEE599"/>
          </a:solidFill>
          <a:ln>
            <a:noFill/>
          </a:ln>
        </p:spPr>
        <p:txBody>
          <a:bodyPr spcFirstLastPara="1" wrap="square" lIns="91401" tIns="45688" rIns="91401" bIns="45688"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C94BE59B-8762-4673-A68F-7BB4BC8F730A}"/>
              </a:ext>
            </a:extLst>
          </p:cNvPr>
          <p:cNvSpPr/>
          <p:nvPr userDrawn="1"/>
        </p:nvSpPr>
        <p:spPr>
          <a:xfrm>
            <a:off x="11133443" y="136524"/>
            <a:ext cx="1153443" cy="140676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186272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4"/>
            <a:ext cx="12183293" cy="6816715"/>
          </a:xfrm>
          <a:prstGeom prst="rect">
            <a:avLst/>
          </a:prstGeom>
          <a:noFill/>
          <a:ln>
            <a:noFill/>
          </a:ln>
        </p:spPr>
      </p:pic>
      <p:sp>
        <p:nvSpPr>
          <p:cNvPr id="23" name="Google Shape;23;p8"/>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11/8/2022</a:t>
            </a:fld>
            <a:endParaRPr lang="en-US"/>
          </a:p>
        </p:txBody>
      </p:sp>
      <p:sp>
        <p:nvSpPr>
          <p:cNvPr id="24" name="Google Shape;24;p8"/>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31706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19" y="2004"/>
            <a:ext cx="12164255" cy="6853994"/>
          </a:xfrm>
          <a:prstGeom prst="rect">
            <a:avLst/>
          </a:prstGeom>
          <a:noFill/>
          <a:ln>
            <a:noFill/>
          </a:ln>
        </p:spPr>
      </p:pic>
    </p:spTree>
    <p:extLst>
      <p:ext uri="{BB962C8B-B14F-4D97-AF65-F5344CB8AC3E}">
        <p14:creationId xmlns:p14="http://schemas.microsoft.com/office/powerpoint/2010/main" val="121129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19" y="2005"/>
            <a:ext cx="12164255" cy="6853993"/>
          </a:xfrm>
          <a:prstGeom prst="rect">
            <a:avLst/>
          </a:prstGeom>
          <a:noFill/>
          <a:ln>
            <a:noFill/>
          </a:ln>
        </p:spPr>
      </p:pic>
      <p:sp>
        <p:nvSpPr>
          <p:cNvPr id="37" name="Google Shape;37;p10"/>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11/8/2022</a:t>
            </a:fld>
            <a:endParaRPr lang="en-US"/>
          </a:p>
        </p:txBody>
      </p:sp>
      <p:sp>
        <p:nvSpPr>
          <p:cNvPr id="38" name="Google Shape;38;p10"/>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26141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userDrawn="1"/>
        </p:nvPicPr>
        <p:blipFill rotWithShape="1">
          <a:blip r:embed="rId2">
            <a:alphaModFix/>
          </a:blip>
          <a:srcRect/>
          <a:stretch/>
        </p:blipFill>
        <p:spPr>
          <a:xfrm>
            <a:off x="-165078" y="-68826"/>
            <a:ext cx="12511835" cy="7000539"/>
          </a:xfrm>
          <a:prstGeom prst="rect">
            <a:avLst/>
          </a:prstGeom>
          <a:noFill/>
          <a:ln>
            <a:noFill/>
          </a:ln>
        </p:spPr>
      </p:pic>
      <p:sp>
        <p:nvSpPr>
          <p:cNvPr id="46" name="Google Shape;46;p11"/>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11/8/2022</a:t>
            </a:fld>
            <a:endParaRPr lang="en-US"/>
          </a:p>
        </p:txBody>
      </p:sp>
      <p:sp>
        <p:nvSpPr>
          <p:cNvPr id="47" name="Google Shape;47;p11"/>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16455" y="186275"/>
            <a:ext cx="1284484"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167805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35" y="-90897"/>
            <a:ext cx="12612048"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036" y="1930595"/>
            <a:ext cx="851911"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Oval 8">
            <a:extLst>
              <a:ext uri="{FF2B5EF4-FFF2-40B4-BE49-F238E27FC236}">
                <a16:creationId xmlns:a16="http://schemas.microsoft.com/office/drawing/2014/main" id="{3466C2E5-4562-4E15-971C-1ECFE1A744BE}"/>
              </a:ext>
            </a:extLst>
          </p:cNvPr>
          <p:cNvSpPr/>
          <p:nvPr userDrawn="1"/>
        </p:nvSpPr>
        <p:spPr>
          <a:xfrm>
            <a:off x="11308356" y="136525"/>
            <a:ext cx="985092" cy="1196516"/>
          </a:xfrm>
          <a:prstGeom prst="ellipse">
            <a:avLst/>
          </a:prstGeom>
          <a:solidFill>
            <a:srgbClr val="29A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55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17" y="1"/>
            <a:ext cx="12183293"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28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 y="2004"/>
            <a:ext cx="12183293"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1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1" y="4"/>
            <a:ext cx="12190412"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752" y="1709759"/>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752" y="458948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93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108" y="365129"/>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108"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108" y="6356385"/>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1C8935-5503-46B3-AA64-FDD06962785D}" type="datetimeFigureOut">
              <a:rPr lang="en-US" smtClean="0">
                <a:solidFill>
                  <a:prstClr val="black">
                    <a:tint val="75000"/>
                  </a:prstClr>
                </a:solidFill>
              </a:rPr>
              <a:pPr defTabSz="914400"/>
              <a:t>11/8/2022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075" y="6356385"/>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09479" y="6356385"/>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306B73E-E889-4101-943F-C932486AC50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80727992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709" r:id="rId6"/>
    <p:sldLayoutId id="2147483710" r:id="rId7"/>
    <p:sldLayoutId id="2147483711" r:id="rId8"/>
    <p:sldLayoutId id="2147483877" r:id="rId9"/>
    <p:sldLayoutId id="21474838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2512361" y="1839161"/>
            <a:ext cx="7237880" cy="2492605"/>
          </a:xfrm>
          <a:prstGeom prst="rect">
            <a:avLst/>
          </a:prstGeom>
        </p:spPr>
        <p:txBody>
          <a:bodyPr wrap="none">
            <a:spAutoFit/>
          </a:bodyPr>
          <a:lstStyle/>
          <a:p>
            <a:pPr algn="ctr" defTabSz="914286">
              <a:lnSpc>
                <a:spcPct val="150000"/>
              </a:lnSpc>
              <a:defRPr/>
            </a:pPr>
            <a:r>
              <a:rPr lang="en-US" sz="5199" b="1" dirty="0" err="1">
                <a:solidFill>
                  <a:srgbClr val="002060"/>
                </a:solidFill>
                <a:latin typeface="UTM Avo" panose="02040603050506020204" pitchFamily="18" charset="0"/>
                <a:cs typeface="Arial" panose="020B0604020202020204" pitchFamily="34" charset="0"/>
              </a:rPr>
              <a:t>Tuần</a:t>
            </a:r>
            <a:r>
              <a:rPr lang="en-US" sz="5199" b="1" dirty="0">
                <a:solidFill>
                  <a:srgbClr val="002060"/>
                </a:solidFill>
                <a:latin typeface="UTM Avo" panose="02040603050506020204" pitchFamily="18" charset="0"/>
                <a:cs typeface="Arial" panose="020B0604020202020204" pitchFamily="34" charset="0"/>
              </a:rPr>
              <a:t> 10</a:t>
            </a:r>
            <a:endParaRPr lang="en-US" sz="5199" dirty="0">
              <a:solidFill>
                <a:srgbClr val="002060"/>
              </a:solidFill>
              <a:latin typeface="UTM Avo" panose="02040603050506020204" pitchFamily="18" charset="0"/>
              <a:cs typeface="Arial" panose="020B0604020202020204" pitchFamily="34" charset="0"/>
            </a:endParaRPr>
          </a:p>
          <a:p>
            <a:pPr algn="ctr" defTabSz="914286">
              <a:lnSpc>
                <a:spcPct val="150000"/>
              </a:lnSpc>
              <a:defRPr/>
            </a:pPr>
            <a:r>
              <a:rPr lang="en-US" sz="5199" b="1" dirty="0" err="1">
                <a:solidFill>
                  <a:srgbClr val="FF0000"/>
                </a:solidFill>
                <a:latin typeface="UTM Avo" panose="02040603050506020204" pitchFamily="18" charset="0"/>
                <a:cs typeface="Arial" panose="020B0604020202020204" pitchFamily="34" charset="0"/>
              </a:rPr>
              <a:t>Bài</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đọc</a:t>
            </a:r>
            <a:r>
              <a:rPr lang="en-US" sz="5199" b="1" dirty="0">
                <a:solidFill>
                  <a:srgbClr val="FF0000"/>
                </a:solidFill>
                <a:latin typeface="UTM Avo" panose="02040603050506020204" pitchFamily="18" charset="0"/>
                <a:cs typeface="Arial" panose="020B0604020202020204" pitchFamily="34" charset="0"/>
              </a:rPr>
              <a:t> 2: </a:t>
            </a:r>
            <a:r>
              <a:rPr lang="en-US" sz="5199" b="1" dirty="0" err="1">
                <a:solidFill>
                  <a:srgbClr val="FF0000"/>
                </a:solidFill>
                <a:latin typeface="UTM Avo" panose="02040603050506020204" pitchFamily="18" charset="0"/>
                <a:cs typeface="Arial" panose="020B0604020202020204" pitchFamily="34" charset="0"/>
              </a:rPr>
              <a:t>Đến</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trường</a:t>
            </a:r>
            <a:endParaRPr lang="en-US" sz="5199"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6045" y="100370"/>
            <a:ext cx="2563188" cy="584699"/>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5" name="Rectangle 4">
            <a:extLst>
              <a:ext uri="{FF2B5EF4-FFF2-40B4-BE49-F238E27FC236}">
                <a16:creationId xmlns:a16="http://schemas.microsoft.com/office/drawing/2014/main" id="{3FE75980-B8E4-42A9-95B4-7B4E5FA54707}"/>
              </a:ext>
            </a:extLst>
          </p:cNvPr>
          <p:cNvSpPr/>
          <p:nvPr/>
        </p:nvSpPr>
        <p:spPr>
          <a:xfrm>
            <a:off x="11038386" y="685069"/>
            <a:ext cx="990848" cy="46160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2363289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26076" y="495300"/>
            <a:ext cx="5624742" cy="5523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0000"/>
                </a:solidFill>
                <a:latin typeface="+mn-lt"/>
                <a:cs typeface="Times New Roman" pitchFamily="18" charset="0"/>
              </a:rPr>
              <a:t>Đến trường</a:t>
            </a:r>
            <a:endParaRPr lang="en-US" sz="4000" dirty="0">
              <a:solidFill>
                <a:srgbClr val="FF0000"/>
              </a:solidFill>
              <a:latin typeface="+mn-lt"/>
              <a:cs typeface="Times New Roman" pitchFamily="18" charset="0"/>
            </a:endParaRPr>
          </a:p>
        </p:txBody>
      </p:sp>
      <p:sp>
        <p:nvSpPr>
          <p:cNvPr id="2" name="Rectangle 1"/>
          <p:cNvSpPr/>
          <p:nvPr/>
        </p:nvSpPr>
        <p:spPr>
          <a:xfrm>
            <a:off x="114300" y="1004490"/>
            <a:ext cx="8559800" cy="5853510"/>
          </a:xfrm>
          <a:prstGeom prst="rect">
            <a:avLst/>
          </a:prstGeom>
        </p:spPr>
        <p:txBody>
          <a:bodyPr wrap="square">
            <a:spAutoFit/>
          </a:bodyPr>
          <a:lstStyle/>
          <a:p>
            <a:pPr algn="just"/>
            <a:r>
              <a:rPr lang="vi-VN" sz="3000" b="1">
                <a:cs typeface="Times New Roman" pitchFamily="18" charset="0"/>
              </a:rPr>
              <a:t>3</a:t>
            </a:r>
            <a:r>
              <a:rPr lang="vi-VN" sz="3000">
                <a:cs typeface="Times New Roman" pitchFamily="18" charset="0"/>
              </a:rPr>
              <a:t>. Cô dẫn cậu bé đến phòng thực hành. Ở đó, có bạn đang nặn đồ chơi bằng đất sét, có bạn hí húi vẽ tranh. Một bạn gái đang lắp ráp nhà. Ở phòng khác, các bạn đang học hát.</a:t>
            </a:r>
          </a:p>
          <a:p>
            <a:pPr algn="just"/>
            <a:r>
              <a:rPr lang="vi-VN" sz="3000" b="1">
                <a:cs typeface="Times New Roman" pitchFamily="18" charset="0"/>
              </a:rPr>
              <a:t>4</a:t>
            </a:r>
            <a:r>
              <a:rPr lang="vi-VN" sz="3000">
                <a:cs typeface="Times New Roman" pitchFamily="18" charset="0"/>
              </a:rPr>
              <a:t>. Đi một vòng, cô giáo hỏi cậu bé có muốn đi học không. Cậu vui vẻ gật đầu. Người mẹ ngạc nhiên, nói:</a:t>
            </a:r>
          </a:p>
          <a:p>
            <a:pPr algn="just"/>
            <a:r>
              <a:rPr lang="vi-VN" sz="3000">
                <a:cs typeface="Times New Roman" pitchFamily="18" charset="0"/>
              </a:rPr>
              <a:t>- Cô như có phép mầu ấy ạ.</a:t>
            </a:r>
          </a:p>
          <a:p>
            <a:pPr algn="just"/>
            <a:r>
              <a:rPr lang="vi-VN" sz="3000">
                <a:cs typeface="Times New Roman" pitchFamily="18" charset="0"/>
              </a:rPr>
              <a:t>Cô giáo cười:</a:t>
            </a:r>
          </a:p>
          <a:p>
            <a:pPr algn="just"/>
            <a:r>
              <a:rPr lang="vi-VN" sz="3000">
                <a:cs typeface="Times New Roman" pitchFamily="18" charset="0"/>
              </a:rPr>
              <a:t>- Có gì đâu! Các cháu thấy học vui thì thích học ngay thôi mà.</a:t>
            </a:r>
          </a:p>
          <a:p>
            <a:pPr algn="r"/>
            <a:r>
              <a:rPr lang="en-US">
                <a:cs typeface="Times New Roman" pitchFamily="18" charset="0"/>
              </a:rPr>
              <a:t>Theo sách 168 câu chuyện hay nhất</a:t>
            </a:r>
            <a:endParaRPr lang="en-US" dirty="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100" y="1149945"/>
            <a:ext cx="3352801" cy="479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09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083" y="-30239"/>
            <a:ext cx="6857107" cy="6858000"/>
          </a:xfrm>
          <a:prstGeom prst="rect">
            <a:avLst/>
          </a:prstGeom>
        </p:spPr>
      </p:pic>
      <p:sp>
        <p:nvSpPr>
          <p:cNvPr id="5" name="Rectangle 4"/>
          <p:cNvSpPr/>
          <p:nvPr/>
        </p:nvSpPr>
        <p:spPr>
          <a:xfrm>
            <a:off x="3352290" y="3373362"/>
            <a:ext cx="5262018" cy="1354217"/>
          </a:xfrm>
          <a:prstGeom prst="rect">
            <a:avLst/>
          </a:prstGeom>
          <a:noFill/>
        </p:spPr>
        <p:txBody>
          <a:bodyPr wrap="none" lIns="121920" tIns="60960" rIns="121920" bIns="60960">
            <a:spAutoFit/>
          </a:bodyPr>
          <a:lstStyle/>
          <a:p>
            <a:pPr algn="ctr"/>
            <a:r>
              <a:rPr lang="vi-VN" sz="8000" b="1" cap="all" dirty="0">
                <a:ln w="9000" cmpd="sng">
                  <a:solidFill>
                    <a:srgbClr val="C0BEAF">
                      <a:shade val="50000"/>
                      <a:satMod val="120000"/>
                    </a:srgbClr>
                  </a:solidFill>
                  <a:prstDash val="solid"/>
                </a:ln>
                <a:solidFill>
                  <a:srgbClr val="FFFF00"/>
                </a:solidFill>
                <a:effectLst>
                  <a:reflection blurRad="12700" stA="28000" endPos="45000" dist="1000" dir="5400000" sy="-100000" algn="bl" rotWithShape="0"/>
                </a:effectLst>
              </a:rPr>
              <a:t>Đọc hiểu</a:t>
            </a:r>
            <a:endParaRPr lang="en-US" sz="8000" b="1" cap="all" dirty="0">
              <a:ln w="9000" cmpd="sng">
                <a:solidFill>
                  <a:srgbClr val="C0BEAF">
                    <a:shade val="50000"/>
                    <a:satMod val="120000"/>
                  </a:srgbClr>
                </a:solidFill>
                <a:prstDash val="solid"/>
              </a:ln>
              <a:solidFill>
                <a:srgbClr val="FFFF00"/>
              </a:solidFill>
              <a:effectLst>
                <a:reflection blurRad="12700" stA="28000" endPos="45000" dist="1000" dir="5400000" sy="-100000" algn="bl" rotWithShape="0"/>
              </a:effectLst>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5667"/>
          <a:stretch/>
        </p:blipFill>
        <p:spPr>
          <a:xfrm>
            <a:off x="9528511" y="4415548"/>
            <a:ext cx="2545248" cy="2401328"/>
          </a:xfrm>
          <a:prstGeom prst="rect">
            <a:avLst/>
          </a:prstGeom>
        </p:spPr>
      </p:pic>
    </p:spTree>
    <p:extLst>
      <p:ext uri="{BB962C8B-B14F-4D97-AF65-F5344CB8AC3E}">
        <p14:creationId xmlns:p14="http://schemas.microsoft.com/office/powerpoint/2010/main" val="398536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310" y="714064"/>
            <a:ext cx="10515600" cy="584775"/>
          </a:xfrm>
          <a:prstGeom prst="rect">
            <a:avLst/>
          </a:prstGeom>
        </p:spPr>
        <p:txBody>
          <a:bodyPr wrap="square">
            <a:spAutoFit/>
          </a:bodyPr>
          <a:lstStyle/>
          <a:p>
            <a:r>
              <a:rPr lang="en-US" sz="3200" dirty="0">
                <a:solidFill>
                  <a:srgbClr val="0000FF"/>
                </a:solidFill>
                <a:cs typeface="Times New Roman" pitchFamily="18" charset="0"/>
              </a:rPr>
              <a:t>1. </a:t>
            </a:r>
            <a:r>
              <a:rPr lang="vi-VN" sz="3200" dirty="0">
                <a:solidFill>
                  <a:srgbClr val="0000FF"/>
                </a:solidFill>
                <a:cs typeface="Times New Roman" pitchFamily="18" charset="0"/>
              </a:rPr>
              <a:t>Theo em, mẹ dẫn cậu bé đến trường làm gì?</a:t>
            </a:r>
          </a:p>
        </p:txBody>
      </p:sp>
      <p:sp>
        <p:nvSpPr>
          <p:cNvPr id="3" name="Rectangle 2"/>
          <p:cNvSpPr/>
          <p:nvPr/>
        </p:nvSpPr>
        <p:spPr>
          <a:xfrm>
            <a:off x="-1" y="1329193"/>
            <a:ext cx="12295163" cy="1015663"/>
          </a:xfrm>
          <a:prstGeom prst="rect">
            <a:avLst/>
          </a:prstGeom>
        </p:spPr>
        <p:txBody>
          <a:bodyPr wrap="square">
            <a:spAutoFit/>
          </a:bodyPr>
          <a:lstStyle/>
          <a:p>
            <a:r>
              <a:rPr lang="en-US" sz="3000">
                <a:cs typeface="Times New Roman" pitchFamily="18" charset="0"/>
              </a:rPr>
              <a:t>- </a:t>
            </a:r>
            <a:r>
              <a:rPr lang="vi-VN" sz="3000">
                <a:cs typeface="Times New Roman" pitchFamily="18" charset="0"/>
              </a:rPr>
              <a:t>Mẹ </a:t>
            </a:r>
            <a:r>
              <a:rPr lang="vi-VN" sz="3000" dirty="0">
                <a:cs typeface="Times New Roman" pitchFamily="18" charset="0"/>
              </a:rPr>
              <a:t>dẫn cậu bé đến </a:t>
            </a:r>
            <a:r>
              <a:rPr lang="vi-VN" sz="3000">
                <a:cs typeface="Times New Roman" pitchFamily="18" charset="0"/>
              </a:rPr>
              <a:t>trường để</a:t>
            </a:r>
            <a:r>
              <a:rPr lang="en-US" sz="3000">
                <a:cs typeface="Times New Roman" pitchFamily="18" charset="0"/>
              </a:rPr>
              <a:t> cậu làm quen trường,</a:t>
            </a:r>
            <a:r>
              <a:rPr lang="vi-VN" sz="3000">
                <a:cs typeface="Times New Roman" pitchFamily="18" charset="0"/>
              </a:rPr>
              <a:t> </a:t>
            </a:r>
            <a:r>
              <a:rPr lang="en-US" sz="3000">
                <a:cs typeface="Times New Roman" pitchFamily="18" charset="0"/>
              </a:rPr>
              <a:t>hi vọng </a:t>
            </a:r>
            <a:r>
              <a:rPr lang="vi-VN" sz="3000">
                <a:cs typeface="Times New Roman" pitchFamily="18" charset="0"/>
              </a:rPr>
              <a:t>cậu </a:t>
            </a:r>
            <a:r>
              <a:rPr lang="vi-VN" sz="3000" dirty="0">
                <a:cs typeface="Times New Roman" pitchFamily="18" charset="0"/>
              </a:rPr>
              <a:t>bé thích</a:t>
            </a:r>
            <a:r>
              <a:rPr lang="en-US" sz="3000" dirty="0">
                <a:cs typeface="Times New Roman" pitchFamily="18" charset="0"/>
              </a:rPr>
              <a:t> </a:t>
            </a:r>
            <a:r>
              <a:rPr lang="en-US" sz="3000" dirty="0" err="1">
                <a:cs typeface="Times New Roman" pitchFamily="18" charset="0"/>
              </a:rPr>
              <a:t>thú</a:t>
            </a:r>
            <a:r>
              <a:rPr lang="vi-VN" sz="3000" dirty="0">
                <a:cs typeface="Times New Roman" pitchFamily="18" charset="0"/>
              </a:rPr>
              <a:t> đi học.</a:t>
            </a:r>
          </a:p>
        </p:txBody>
      </p:sp>
      <p:sp>
        <p:nvSpPr>
          <p:cNvPr id="4" name="Rectangle 3"/>
          <p:cNvSpPr/>
          <p:nvPr/>
        </p:nvSpPr>
        <p:spPr>
          <a:xfrm>
            <a:off x="482704" y="2231986"/>
            <a:ext cx="11707709" cy="584775"/>
          </a:xfrm>
          <a:prstGeom prst="rect">
            <a:avLst/>
          </a:prstGeom>
        </p:spPr>
        <p:txBody>
          <a:bodyPr wrap="square">
            <a:spAutoFit/>
          </a:bodyPr>
          <a:lstStyle/>
          <a:p>
            <a:r>
              <a:rPr lang="en-US" sz="3200" dirty="0">
                <a:solidFill>
                  <a:srgbClr val="0000FF"/>
                </a:solidFill>
                <a:cs typeface="Times New Roman" pitchFamily="18" charset="0"/>
              </a:rPr>
              <a:t>2. </a:t>
            </a:r>
            <a:r>
              <a:rPr lang="vi-VN" sz="3200" dirty="0">
                <a:solidFill>
                  <a:srgbClr val="0000FF"/>
                </a:solidFill>
                <a:cs typeface="Times New Roman" pitchFamily="18" charset="0"/>
              </a:rPr>
              <a:t>Đi thăm các lớp học đọc, học toán, cậu bé nói gì?</a:t>
            </a:r>
          </a:p>
        </p:txBody>
      </p:sp>
      <p:sp>
        <p:nvSpPr>
          <p:cNvPr id="5" name="Rectangle 4"/>
          <p:cNvSpPr/>
          <p:nvPr/>
        </p:nvSpPr>
        <p:spPr>
          <a:xfrm>
            <a:off x="582727" y="2940439"/>
            <a:ext cx="11003342" cy="1077218"/>
          </a:xfrm>
          <a:prstGeom prst="rect">
            <a:avLst/>
          </a:prstGeom>
        </p:spPr>
        <p:txBody>
          <a:bodyPr wrap="square">
            <a:spAutoFit/>
          </a:bodyPr>
          <a:lstStyle/>
          <a:p>
            <a:r>
              <a:rPr lang="en-US" sz="3000">
                <a:cs typeface="Times New Roman" pitchFamily="18" charset="0"/>
              </a:rPr>
              <a:t>- C</a:t>
            </a:r>
            <a:r>
              <a:rPr lang="vi-VN" sz="3000" dirty="0">
                <a:cs typeface="Times New Roman" pitchFamily="18" charset="0"/>
              </a:rPr>
              <a:t>ậu bé nói “Ngày nào cũng chỉ tập đọc, làm </a:t>
            </a:r>
            <a:r>
              <a:rPr lang="vi-VN" sz="3000">
                <a:cs typeface="Times New Roman" pitchFamily="18" charset="0"/>
              </a:rPr>
              <a:t>toán thôi</a:t>
            </a:r>
            <a:r>
              <a:rPr lang="en-US" sz="3000">
                <a:cs typeface="Times New Roman" pitchFamily="18" charset="0"/>
              </a:rPr>
              <a:t>”.</a:t>
            </a:r>
            <a:r>
              <a:rPr lang="vi-VN" sz="3200">
                <a:cs typeface="Times New Roman" pitchFamily="18" charset="0"/>
              </a:rPr>
              <a:t> </a:t>
            </a:r>
            <a:r>
              <a:rPr lang="vi-VN" sz="3200" dirty="0">
                <a:cs typeface="Times New Roman" pitchFamily="18" charset="0"/>
              </a:rPr>
              <a:t>ạ?”</a:t>
            </a:r>
          </a:p>
        </p:txBody>
      </p:sp>
      <p:pic>
        <p:nvPicPr>
          <p:cNvPr id="6" name="Picture 5"/>
          <p:cNvPicPr>
            <a:picLocks noChangeAspect="1"/>
          </p:cNvPicPr>
          <p:nvPr/>
        </p:nvPicPr>
        <p:blipFill rotWithShape="1">
          <a:blip r:embed="rId2"/>
          <a:srcRect l="22255" t="28320" r="20864" b="25391"/>
          <a:stretch/>
        </p:blipFill>
        <p:spPr>
          <a:xfrm>
            <a:off x="327546" y="3525214"/>
            <a:ext cx="11258523" cy="3332786"/>
          </a:xfrm>
          <a:prstGeom prst="rect">
            <a:avLst/>
          </a:prstGeom>
        </p:spPr>
      </p:pic>
    </p:spTree>
    <p:extLst>
      <p:ext uri="{BB962C8B-B14F-4D97-AF65-F5344CB8AC3E}">
        <p14:creationId xmlns:p14="http://schemas.microsoft.com/office/powerpoint/2010/main" val="1750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5774" y="576438"/>
            <a:ext cx="11887994" cy="630942"/>
          </a:xfrm>
          <a:prstGeom prst="rect">
            <a:avLst/>
          </a:prstGeom>
        </p:spPr>
        <p:txBody>
          <a:bodyPr wrap="square">
            <a:spAutoFit/>
          </a:bodyPr>
          <a:lstStyle/>
          <a:p>
            <a:r>
              <a:rPr lang="en-US" sz="3500" dirty="0">
                <a:solidFill>
                  <a:srgbClr val="0000FF"/>
                </a:solidFill>
                <a:cs typeface="Times New Roman" pitchFamily="18" charset="0"/>
              </a:rPr>
              <a:t>3. </a:t>
            </a:r>
            <a:r>
              <a:rPr lang="vi-VN" sz="3500" dirty="0">
                <a:solidFill>
                  <a:srgbClr val="0000FF"/>
                </a:solidFill>
                <a:cs typeface="Times New Roman" pitchFamily="18" charset="0"/>
              </a:rPr>
              <a:t>Cô hiệu trưởng đã làm gì để cậu bé thích đi học?</a:t>
            </a:r>
          </a:p>
        </p:txBody>
      </p:sp>
      <p:sp>
        <p:nvSpPr>
          <p:cNvPr id="7" name="Rectangle 6"/>
          <p:cNvSpPr/>
          <p:nvPr/>
        </p:nvSpPr>
        <p:spPr>
          <a:xfrm>
            <a:off x="239333" y="1470002"/>
            <a:ext cx="6135756" cy="4570482"/>
          </a:xfrm>
          <a:prstGeom prst="rect">
            <a:avLst/>
          </a:prstGeom>
        </p:spPr>
        <p:txBody>
          <a:bodyPr wrap="square">
            <a:spAutoFit/>
          </a:bodyPr>
          <a:lstStyle/>
          <a:p>
            <a:pPr algn="just">
              <a:spcBef>
                <a:spcPts val="600"/>
              </a:spcBef>
            </a:pPr>
            <a:r>
              <a:rPr lang="en-US" sz="3500" dirty="0">
                <a:solidFill>
                  <a:sysClr val="windowText" lastClr="000000"/>
                </a:solidFill>
                <a:cs typeface="Times New Roman" pitchFamily="18" charset="0"/>
              </a:rPr>
              <a:t>   </a:t>
            </a:r>
            <a:r>
              <a:rPr lang="vi-VN" sz="3200" dirty="0">
                <a:solidFill>
                  <a:sysClr val="windowText" lastClr="000000"/>
                </a:solidFill>
                <a:cs typeface="Times New Roman" pitchFamily="18" charset="0"/>
              </a:rPr>
              <a:t>Cô dẫn cậu bé đến phòng thực hành. Ở đó, có bạn đang nặn đồ chơi bằng đất sét, có bạn hí húi vẽ tranh. Một bạn gái đang lắp ráp nhà. Ở phòng khác, các bạn đang học hát.</a:t>
            </a:r>
            <a:r>
              <a:rPr lang="en-US" sz="3200" dirty="0">
                <a:solidFill>
                  <a:sysClr val="windowText" lastClr="000000"/>
                </a:solidFill>
                <a:cs typeface="Times New Roman" pitchFamily="18" charset="0"/>
              </a:rPr>
              <a:t> </a:t>
            </a:r>
            <a:r>
              <a:rPr lang="en-US" sz="3200" dirty="0" err="1">
                <a:solidFill>
                  <a:sysClr val="windowText" lastClr="000000"/>
                </a:solidFill>
                <a:cs typeface="Times New Roman" pitchFamily="18" charset="0"/>
              </a:rPr>
              <a:t>Chính</a:t>
            </a:r>
            <a:r>
              <a:rPr lang="en-US" sz="3200" dirty="0">
                <a:solidFill>
                  <a:sysClr val="windowText" lastClr="000000"/>
                </a:solidFill>
                <a:cs typeface="Times New Roman" pitchFamily="18" charset="0"/>
              </a:rPr>
              <a:t> </a:t>
            </a:r>
            <a:r>
              <a:rPr lang="en-US" sz="3200" dirty="0" err="1">
                <a:solidFill>
                  <a:sysClr val="windowText" lastClr="000000"/>
                </a:solidFill>
                <a:cs typeface="Times New Roman" pitchFamily="18" charset="0"/>
              </a:rPr>
              <a:t>những</a:t>
            </a:r>
            <a:r>
              <a:rPr lang="en-US" sz="3200" dirty="0">
                <a:solidFill>
                  <a:sysClr val="windowText" lastClr="000000"/>
                </a:solidFill>
                <a:cs typeface="Times New Roman" pitchFamily="18" charset="0"/>
              </a:rPr>
              <a:t> </a:t>
            </a:r>
            <a:r>
              <a:rPr lang="en-US" sz="3200" dirty="0" err="1">
                <a:solidFill>
                  <a:sysClr val="windowText" lastClr="000000"/>
                </a:solidFill>
                <a:cs typeface="Times New Roman" pitchFamily="18" charset="0"/>
              </a:rPr>
              <a:t>điều</a:t>
            </a:r>
            <a:r>
              <a:rPr lang="en-US" sz="3200" dirty="0">
                <a:solidFill>
                  <a:sysClr val="windowText" lastClr="000000"/>
                </a:solidFill>
                <a:cs typeface="Times New Roman" pitchFamily="18" charset="0"/>
              </a:rPr>
              <a:t> </a:t>
            </a:r>
            <a:r>
              <a:rPr lang="en-US" sz="3200" dirty="0" err="1">
                <a:solidFill>
                  <a:sysClr val="windowText" lastClr="000000"/>
                </a:solidFill>
                <a:cs typeface="Times New Roman" pitchFamily="18" charset="0"/>
              </a:rPr>
              <a:t>này</a:t>
            </a:r>
            <a:r>
              <a:rPr lang="en-US" sz="3200" dirty="0">
                <a:solidFill>
                  <a:sysClr val="windowText" lastClr="000000"/>
                </a:solidFill>
                <a:cs typeface="Times New Roman" pitchFamily="18" charset="0"/>
              </a:rPr>
              <a:t> </a:t>
            </a:r>
            <a:r>
              <a:rPr lang="en-US" sz="3200" dirty="0" err="1">
                <a:solidFill>
                  <a:sysClr val="windowText" lastClr="000000"/>
                </a:solidFill>
                <a:cs typeface="Times New Roman" pitchFamily="18" charset="0"/>
              </a:rPr>
              <a:t>khiến</a:t>
            </a:r>
            <a:r>
              <a:rPr lang="en-US" sz="3200" dirty="0">
                <a:solidFill>
                  <a:sysClr val="windowText" lastClr="000000"/>
                </a:solidFill>
                <a:cs typeface="Times New Roman" pitchFamily="18" charset="0"/>
              </a:rPr>
              <a:t> </a:t>
            </a:r>
            <a:r>
              <a:rPr lang="en-US" sz="3200" dirty="0" err="1">
                <a:solidFill>
                  <a:sysClr val="windowText" lastClr="000000"/>
                </a:solidFill>
                <a:cs typeface="Times New Roman" pitchFamily="18" charset="0"/>
              </a:rPr>
              <a:t>cậu</a:t>
            </a:r>
            <a:r>
              <a:rPr lang="en-US" sz="3200" dirty="0">
                <a:solidFill>
                  <a:sysClr val="windowText" lastClr="000000"/>
                </a:solidFill>
                <a:cs typeface="Times New Roman" pitchFamily="18" charset="0"/>
              </a:rPr>
              <a:t> </a:t>
            </a:r>
            <a:r>
              <a:rPr lang="en-US" sz="3200" dirty="0" err="1">
                <a:solidFill>
                  <a:sysClr val="windowText" lastClr="000000"/>
                </a:solidFill>
                <a:cs typeface="Times New Roman" pitchFamily="18" charset="0"/>
              </a:rPr>
              <a:t>thích</a:t>
            </a:r>
            <a:r>
              <a:rPr lang="en-US" sz="3200" dirty="0">
                <a:solidFill>
                  <a:sysClr val="windowText" lastClr="000000"/>
                </a:solidFill>
                <a:cs typeface="Times New Roman" pitchFamily="18" charset="0"/>
              </a:rPr>
              <a:t> </a:t>
            </a:r>
            <a:r>
              <a:rPr lang="en-US" sz="3200" dirty="0" err="1">
                <a:solidFill>
                  <a:sysClr val="windowText" lastClr="000000"/>
                </a:solidFill>
                <a:cs typeface="Times New Roman" pitchFamily="18" charset="0"/>
              </a:rPr>
              <a:t>đi</a:t>
            </a:r>
            <a:r>
              <a:rPr lang="en-US" sz="3200" dirty="0">
                <a:solidFill>
                  <a:sysClr val="windowText" lastClr="000000"/>
                </a:solidFill>
                <a:cs typeface="Times New Roman" pitchFamily="18" charset="0"/>
              </a:rPr>
              <a:t> </a:t>
            </a:r>
            <a:r>
              <a:rPr lang="en-US" sz="3200" dirty="0" err="1">
                <a:solidFill>
                  <a:sysClr val="windowText" lastClr="000000"/>
                </a:solidFill>
                <a:cs typeface="Times New Roman" pitchFamily="18" charset="0"/>
              </a:rPr>
              <a:t>học</a:t>
            </a:r>
            <a:r>
              <a:rPr lang="en-US" sz="3200" dirty="0">
                <a:solidFill>
                  <a:sysClr val="windowText" lastClr="000000"/>
                </a:solidFill>
                <a:cs typeface="Times New Roman" pitchFamily="18" charset="0"/>
              </a:rPr>
              <a:t>.</a:t>
            </a:r>
            <a:endParaRPr lang="vi-VN" sz="3500" dirty="0">
              <a:solidFill>
                <a:sysClr val="windowText" lastClr="000000"/>
              </a:solidFill>
              <a:cs typeface="Times New Roman" pitchFamily="18"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25023"/>
          <a:stretch/>
        </p:blipFill>
        <p:spPr>
          <a:xfrm>
            <a:off x="6569765" y="1284324"/>
            <a:ext cx="5562600" cy="4525165"/>
          </a:xfrm>
          <a:prstGeom prst="roundRect">
            <a:avLst/>
          </a:prstGeom>
        </p:spPr>
      </p:pic>
    </p:spTree>
    <p:extLst>
      <p:ext uri="{BB962C8B-B14F-4D97-AF65-F5344CB8AC3E}">
        <p14:creationId xmlns:p14="http://schemas.microsoft.com/office/powerpoint/2010/main" val="220529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DDF182E-0E04-4023-9FAE-76BCF0E89EA8}"/>
              </a:ext>
            </a:extLst>
          </p:cNvPr>
          <p:cNvSpPr/>
          <p:nvPr/>
        </p:nvSpPr>
        <p:spPr>
          <a:xfrm>
            <a:off x="239332" y="1470002"/>
            <a:ext cx="10839793" cy="1123384"/>
          </a:xfrm>
          <a:prstGeom prst="rect">
            <a:avLst/>
          </a:prstGeom>
        </p:spPr>
        <p:txBody>
          <a:bodyPr wrap="square">
            <a:spAutoFit/>
          </a:bodyPr>
          <a:lstStyle/>
          <a:p>
            <a:pPr algn="just">
              <a:spcBef>
                <a:spcPts val="600"/>
              </a:spcBef>
            </a:pPr>
            <a:r>
              <a:rPr lang="en-US" sz="3500">
                <a:solidFill>
                  <a:sysClr val="windowText" lastClr="000000"/>
                </a:solidFill>
                <a:cs typeface="Times New Roman" pitchFamily="18" charset="0"/>
              </a:rPr>
              <a:t>   </a:t>
            </a:r>
            <a:r>
              <a:rPr lang="vi-VN" sz="3200">
                <a:solidFill>
                  <a:srgbClr val="000000"/>
                </a:solidFill>
                <a:latin typeface="Times New Roman" panose="02020603050405020304" pitchFamily="18" charset="0"/>
                <a:ea typeface="Times New Roman" panose="02020603050405020304" pitchFamily="18" charset="0"/>
              </a:rPr>
              <a:t>Cô hiệu trưởng dẫn hai mẹ con cậu bé đi thăm nhiều nơi ở trường. </a:t>
            </a:r>
            <a:endParaRPr lang="vi-VN" sz="3500" dirty="0">
              <a:solidFill>
                <a:sysClr val="windowText" lastClr="000000"/>
              </a:solidFill>
              <a:cs typeface="Times New Roman" pitchFamily="18" charset="0"/>
            </a:endParaRPr>
          </a:p>
        </p:txBody>
      </p:sp>
      <p:sp>
        <p:nvSpPr>
          <p:cNvPr id="3" name="Rectangle 6">
            <a:extLst>
              <a:ext uri="{FF2B5EF4-FFF2-40B4-BE49-F238E27FC236}">
                <a16:creationId xmlns:a16="http://schemas.microsoft.com/office/drawing/2014/main" id="{10A2B6FD-72AE-4F03-BE6B-359FE1C52632}"/>
              </a:ext>
            </a:extLst>
          </p:cNvPr>
          <p:cNvSpPr/>
          <p:nvPr/>
        </p:nvSpPr>
        <p:spPr>
          <a:xfrm>
            <a:off x="239331" y="2593386"/>
            <a:ext cx="10839793" cy="2993127"/>
          </a:xfrm>
          <a:prstGeom prst="rect">
            <a:avLst/>
          </a:prstGeom>
        </p:spPr>
        <p:txBody>
          <a:bodyPr wrap="square">
            <a:spAutoFit/>
          </a:bodyPr>
          <a:lstStyle/>
          <a:p>
            <a:pPr marL="25400" marR="12700" algn="just">
              <a:lnSpc>
                <a:spcPct val="150000"/>
              </a:lnSpc>
              <a:spcAft>
                <a:spcPts val="0"/>
              </a:spcAft>
            </a:pPr>
            <a:r>
              <a:rPr lang="en-US" sz="3500">
                <a:solidFill>
                  <a:sysClr val="windowText" lastClr="000000"/>
                </a:solidFill>
                <a:cs typeface="Times New Roman" pitchFamily="18" charset="0"/>
              </a:rPr>
              <a:t>   </a:t>
            </a: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 cho cậu bé thấy ở trường HS được học nhiều thứ, được làm nhiều việc theo sở thích (nặn đồ chơi, vẽ tranh, lắp ráp mô hình, học hát,...) chứ không chỉ học đọc, học toán. /</a:t>
            </a:r>
            <a:endParaRPr lang="vi-VN" sz="3200">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600"/>
              </a:spcBef>
            </a:pPr>
            <a:endParaRPr lang="vi-VN" sz="3500" dirty="0">
              <a:solidFill>
                <a:sysClr val="windowText" lastClr="000000"/>
              </a:solidFill>
              <a:cs typeface="Times New Roman" pitchFamily="18" charset="0"/>
            </a:endParaRPr>
          </a:p>
        </p:txBody>
      </p:sp>
      <p:sp>
        <p:nvSpPr>
          <p:cNvPr id="4" name="Rectangle 6">
            <a:extLst>
              <a:ext uri="{FF2B5EF4-FFF2-40B4-BE49-F238E27FC236}">
                <a16:creationId xmlns:a16="http://schemas.microsoft.com/office/drawing/2014/main" id="{7E780160-8C9F-4365-97AE-591256D6A502}"/>
              </a:ext>
            </a:extLst>
          </p:cNvPr>
          <p:cNvSpPr/>
          <p:nvPr/>
        </p:nvSpPr>
        <p:spPr>
          <a:xfrm>
            <a:off x="239331" y="5063684"/>
            <a:ext cx="10839793" cy="2254463"/>
          </a:xfrm>
          <a:prstGeom prst="rect">
            <a:avLst/>
          </a:prstGeom>
        </p:spPr>
        <p:txBody>
          <a:bodyPr wrap="square">
            <a:spAutoFit/>
          </a:bodyPr>
          <a:lstStyle/>
          <a:p>
            <a:pPr marL="25400" marR="12700" algn="just">
              <a:lnSpc>
                <a:spcPct val="150000"/>
              </a:lnSpc>
              <a:spcAft>
                <a:spcPts val="0"/>
              </a:spcAft>
            </a:pPr>
            <a:r>
              <a:rPr lang="en-US" sz="3500">
                <a:solidFill>
                  <a:sysClr val="windowText" lastClr="000000"/>
                </a:solidFill>
                <a:cs typeface="Times New Roman" pitchFamily="18" charset="0"/>
              </a:rPr>
              <a:t>   </a:t>
            </a: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 cho cậu bé thấy các bạn ở trường học rất hăng hái. Việc học ở trường rất vui.</a:t>
            </a:r>
            <a:endParaRPr lang="vi-VN" sz="3200">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600"/>
              </a:spcBef>
            </a:pPr>
            <a:endParaRPr lang="vi-VN" sz="3500" dirty="0">
              <a:solidFill>
                <a:sysClr val="windowText" lastClr="000000"/>
              </a:solidFill>
              <a:cs typeface="Times New Roman" pitchFamily="18" charset="0"/>
            </a:endParaRPr>
          </a:p>
        </p:txBody>
      </p:sp>
    </p:spTree>
    <p:extLst>
      <p:ext uri="{BB962C8B-B14F-4D97-AF65-F5344CB8AC3E}">
        <p14:creationId xmlns:p14="http://schemas.microsoft.com/office/powerpoint/2010/main" val="299954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DDF182E-0E04-4023-9FAE-76BCF0E89EA8}"/>
              </a:ext>
            </a:extLst>
          </p:cNvPr>
          <p:cNvSpPr/>
          <p:nvPr/>
        </p:nvSpPr>
        <p:spPr>
          <a:xfrm>
            <a:off x="239332" y="1470002"/>
            <a:ext cx="10839793" cy="630942"/>
          </a:xfrm>
          <a:prstGeom prst="rect">
            <a:avLst/>
          </a:prstGeom>
        </p:spPr>
        <p:txBody>
          <a:bodyPr wrap="square">
            <a:spAutoFit/>
          </a:bodyPr>
          <a:lstStyle/>
          <a:p>
            <a:pPr lvl="0" algn="just">
              <a:spcBef>
                <a:spcPts val="600"/>
              </a:spcBef>
            </a:pPr>
            <a:r>
              <a:rPr kumimoji="0" lang="en-US" sz="3500" b="0" i="0" u="none" strike="noStrike" kern="1200" cap="none" spc="0" normalizeH="0" baseline="0" noProof="0">
                <a:ln>
                  <a:noFill/>
                </a:ln>
                <a:solidFill>
                  <a:sysClr val="windowText" lastClr="000000"/>
                </a:solidFill>
                <a:effectLst/>
                <a:uLnTx/>
                <a:uFillTx/>
                <a:latin typeface="UTM Avo"/>
                <a:ea typeface="+mn-ea"/>
                <a:cs typeface="Times New Roman" pitchFamily="18" charset="0"/>
              </a:rPr>
              <a:t>   </a:t>
            </a:r>
            <a:r>
              <a:rPr lang="vi-VN" sz="3200">
                <a:solidFill>
                  <a:srgbClr val="000000"/>
                </a:solidFill>
                <a:latin typeface="Times New Roman" panose="02020603050405020304" pitchFamily="18" charset="0"/>
                <a:ea typeface="Times New Roman" panose="02020603050405020304" pitchFamily="18" charset="0"/>
              </a:rPr>
              <a:t>HS rất thích những hoạt động học tập vui, theo sở thích. </a:t>
            </a:r>
            <a:endParaRPr kumimoji="0" lang="vi-VN" sz="3500" b="0" i="0" u="none" strike="noStrike" kern="1200" cap="none" spc="0" normalizeH="0" baseline="0" noProof="0" dirty="0">
              <a:ln>
                <a:noFill/>
              </a:ln>
              <a:solidFill>
                <a:sysClr val="windowText" lastClr="000000"/>
              </a:solidFill>
              <a:effectLst/>
              <a:uLnTx/>
              <a:uFillTx/>
              <a:ea typeface="+mn-ea"/>
              <a:cs typeface="Times New Roman" pitchFamily="18" charset="0"/>
            </a:endParaRPr>
          </a:p>
        </p:txBody>
      </p:sp>
      <p:sp>
        <p:nvSpPr>
          <p:cNvPr id="3" name="Rectangle 6">
            <a:extLst>
              <a:ext uri="{FF2B5EF4-FFF2-40B4-BE49-F238E27FC236}">
                <a16:creationId xmlns:a16="http://schemas.microsoft.com/office/drawing/2014/main" id="{10A2B6FD-72AE-4F03-BE6B-359FE1C52632}"/>
              </a:ext>
            </a:extLst>
          </p:cNvPr>
          <p:cNvSpPr/>
          <p:nvPr/>
        </p:nvSpPr>
        <p:spPr>
          <a:xfrm>
            <a:off x="239331" y="2593386"/>
            <a:ext cx="10839793" cy="785856"/>
          </a:xfrm>
          <a:prstGeom prst="rect">
            <a:avLst/>
          </a:prstGeom>
        </p:spPr>
        <p:txBody>
          <a:bodyPr wrap="square">
            <a:spAutoFit/>
          </a:bodyPr>
          <a:lstStyle/>
          <a:p>
            <a:pPr marL="25400" marR="12700" lvl="0" algn="just">
              <a:lnSpc>
                <a:spcPct val="150000"/>
              </a:lnSpc>
            </a:pPr>
            <a:r>
              <a:rPr kumimoji="0" lang="en-US" sz="3500" b="0" i="0" u="none" strike="noStrike" kern="1200" cap="none" spc="0" normalizeH="0" baseline="0" noProof="0">
                <a:ln>
                  <a:noFill/>
                </a:ln>
                <a:solidFill>
                  <a:sysClr val="windowText" lastClr="000000"/>
                </a:solidFill>
                <a:effectLst/>
                <a:uLnTx/>
                <a:uFillTx/>
                <a:latin typeface="UTM Avo"/>
                <a:ea typeface="+mn-ea"/>
                <a:cs typeface="Times New Roman" pitchFamily="18" charset="0"/>
              </a:rPr>
              <a:t>   </a:t>
            </a:r>
            <a:r>
              <a:rPr lang="vi-VN" sz="3200">
                <a:solidFill>
                  <a:srgbClr val="000000"/>
                </a:solidFill>
                <a:latin typeface="Times New Roman" panose="02020603050405020304" pitchFamily="18" charset="0"/>
                <a:ea typeface="Times New Roman" panose="02020603050405020304" pitchFamily="18" charset="0"/>
              </a:rPr>
              <a:t>HS rất muốn thầy cô hiếu và động viên mình.</a:t>
            </a:r>
            <a:endParaRPr kumimoji="0" lang="vi-VN" sz="3500" b="0" i="0" u="none" strike="noStrike" kern="1200" cap="none" spc="0" normalizeH="0" baseline="0" noProof="0" dirty="0">
              <a:ln>
                <a:noFill/>
              </a:ln>
              <a:solidFill>
                <a:sysClr val="windowText" lastClr="000000"/>
              </a:solidFill>
              <a:effectLst/>
              <a:uLnTx/>
              <a:uFillTx/>
              <a:ea typeface="+mn-ea"/>
              <a:cs typeface="Times New Roman" pitchFamily="18" charset="0"/>
            </a:endParaRPr>
          </a:p>
        </p:txBody>
      </p:sp>
      <p:sp>
        <p:nvSpPr>
          <p:cNvPr id="4" name="Rectangle 6">
            <a:extLst>
              <a:ext uri="{FF2B5EF4-FFF2-40B4-BE49-F238E27FC236}">
                <a16:creationId xmlns:a16="http://schemas.microsoft.com/office/drawing/2014/main" id="{7E780160-8C9F-4365-97AE-591256D6A502}"/>
              </a:ext>
            </a:extLst>
          </p:cNvPr>
          <p:cNvSpPr/>
          <p:nvPr/>
        </p:nvSpPr>
        <p:spPr>
          <a:xfrm>
            <a:off x="239331" y="3871684"/>
            <a:ext cx="10839793" cy="785856"/>
          </a:xfrm>
          <a:prstGeom prst="rect">
            <a:avLst/>
          </a:prstGeom>
        </p:spPr>
        <p:txBody>
          <a:bodyPr wrap="square">
            <a:spAutoFit/>
          </a:bodyPr>
          <a:lstStyle/>
          <a:p>
            <a:pPr marL="25400" marR="12700" lvl="0" algn="just">
              <a:lnSpc>
                <a:spcPct val="150000"/>
              </a:lnSpc>
            </a:pPr>
            <a:r>
              <a:rPr kumimoji="0" lang="en-US" sz="3500" b="0" i="0" u="none" strike="noStrike" kern="1200" cap="none" spc="0" normalizeH="0" baseline="0" noProof="0">
                <a:ln>
                  <a:noFill/>
                </a:ln>
                <a:solidFill>
                  <a:sysClr val="windowText" lastClr="000000"/>
                </a:solidFill>
                <a:effectLst/>
                <a:uLnTx/>
                <a:uFillTx/>
                <a:latin typeface="UTM Avo"/>
                <a:ea typeface="+mn-ea"/>
                <a:cs typeface="Times New Roman" pitchFamily="18" charset="0"/>
              </a:rPr>
              <a:t>   </a:t>
            </a:r>
            <a:r>
              <a:rPr lang="vi-VN" sz="3200">
                <a:solidFill>
                  <a:srgbClr val="000000"/>
                </a:solidFill>
                <a:latin typeface="Times New Roman" panose="02020603050405020304" pitchFamily="18" charset="0"/>
                <a:ea typeface="Times New Roman" panose="02020603050405020304" pitchFamily="18" charset="0"/>
              </a:rPr>
              <a:t>HS rất thích những bài học vui. </a:t>
            </a:r>
            <a:endParaRPr kumimoji="0" lang="vi-VN" sz="3500" b="0" i="0" u="none" strike="noStrike" kern="1200" cap="none" spc="0" normalizeH="0" baseline="0" noProof="0" dirty="0">
              <a:ln>
                <a:noFill/>
              </a:ln>
              <a:solidFill>
                <a:sysClr val="windowText" lastClr="000000"/>
              </a:solidFill>
              <a:effectLst/>
              <a:uLnTx/>
              <a:uFillTx/>
              <a:ea typeface="+mn-ea"/>
              <a:cs typeface="Times New Roman" pitchFamily="18" charset="0"/>
            </a:endParaRPr>
          </a:p>
        </p:txBody>
      </p:sp>
    </p:spTree>
    <p:extLst>
      <p:ext uri="{BB962C8B-B14F-4D97-AF65-F5344CB8AC3E}">
        <p14:creationId xmlns:p14="http://schemas.microsoft.com/office/powerpoint/2010/main" val="26140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21167B2-B9C0-4A1A-B847-1459A6305C33}"/>
              </a:ext>
            </a:extLst>
          </p:cNvPr>
          <p:cNvSpPr txBox="1">
            <a:spLocks/>
          </p:cNvSpPr>
          <p:nvPr/>
        </p:nvSpPr>
        <p:spPr>
          <a:xfrm>
            <a:off x="1940062" y="2866396"/>
            <a:ext cx="9142809" cy="898408"/>
          </a:xfrm>
          <a:prstGeom prst="rect">
            <a:avLst/>
          </a:prstGeom>
        </p:spPr>
        <p:txBody>
          <a:bodyPr vert="horz" lIns="91428" tIns="45714" rIns="91428" bIns="45714"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1090980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35D1BF24-76CA-4563-959A-F281F9EC668C}"/>
              </a:ext>
            </a:extLst>
          </p:cNvPr>
          <p:cNvSpPr txBox="1">
            <a:spLocks/>
          </p:cNvSpPr>
          <p:nvPr/>
        </p:nvSpPr>
        <p:spPr>
          <a:xfrm>
            <a:off x="365123" y="609599"/>
            <a:ext cx="10514231" cy="8919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F0000"/>
                </a:solidFill>
                <a:cs typeface="Times New Roman" pitchFamily="18" charset="0"/>
              </a:rPr>
              <a:t>Bài đọc 2: Đến trường</a:t>
            </a:r>
            <a:endParaRPr lang="en-US" b="1" dirty="0">
              <a:solidFill>
                <a:srgbClr val="FF0000"/>
              </a:solidFill>
              <a:cs typeface="Times New Roman" pitchFamily="18"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25023"/>
          <a:stretch/>
        </p:blipFill>
        <p:spPr>
          <a:xfrm>
            <a:off x="927100" y="1775644"/>
            <a:ext cx="11111706" cy="4525165"/>
          </a:xfrm>
          <a:prstGeom prst="roundRect">
            <a:avLst/>
          </a:prstGeom>
        </p:spPr>
      </p:pic>
    </p:spTree>
    <p:extLst>
      <p:ext uri="{BB962C8B-B14F-4D97-AF65-F5344CB8AC3E}">
        <p14:creationId xmlns:p14="http://schemas.microsoft.com/office/powerpoint/2010/main" val="28316720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0686" y="352885"/>
            <a:ext cx="2817927" cy="628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0000"/>
                </a:solidFill>
                <a:cs typeface="Times New Roman" pitchFamily="18" charset="0"/>
              </a:rPr>
              <a:t>Đến trường</a:t>
            </a:r>
            <a:endParaRPr lang="en-US" sz="3200" dirty="0">
              <a:solidFill>
                <a:srgbClr val="FF0000"/>
              </a:solidFill>
              <a:cs typeface="Times New Roman" pitchFamily="18" charset="0"/>
            </a:endParaRPr>
          </a:p>
        </p:txBody>
      </p:sp>
      <p:sp>
        <p:nvSpPr>
          <p:cNvPr id="2" name="Rectangle 1"/>
          <p:cNvSpPr/>
          <p:nvPr/>
        </p:nvSpPr>
        <p:spPr>
          <a:xfrm>
            <a:off x="114300" y="752139"/>
            <a:ext cx="11950700" cy="6247864"/>
          </a:xfrm>
          <a:prstGeom prst="rect">
            <a:avLst/>
          </a:prstGeom>
        </p:spPr>
        <p:txBody>
          <a:bodyPr wrap="square">
            <a:spAutoFit/>
          </a:bodyPr>
          <a:lstStyle/>
          <a:p>
            <a:r>
              <a:rPr lang="vi-VN" sz="2100" b="1">
                <a:solidFill>
                  <a:prstClr val="black"/>
                </a:solidFill>
                <a:cs typeface="Times New Roman" pitchFamily="18" charset="0"/>
              </a:rPr>
              <a:t>1</a:t>
            </a:r>
            <a:r>
              <a:rPr lang="vi-VN" sz="2100">
                <a:solidFill>
                  <a:prstClr val="black"/>
                </a:solidFill>
                <a:cs typeface="Times New Roman" pitchFamily="18" charset="0"/>
              </a:rPr>
              <a:t>. Có một cậu bé sắp vào lớp 1 nhưng chưa thích đi học. Mẹ cậu bèn dẫn cậu đến trường.</a:t>
            </a:r>
          </a:p>
          <a:p>
            <a:r>
              <a:rPr lang="vi-VN" sz="2100" b="1">
                <a:solidFill>
                  <a:prstClr val="black"/>
                </a:solidFill>
                <a:cs typeface="Times New Roman" pitchFamily="18" charset="0"/>
              </a:rPr>
              <a:t>2</a:t>
            </a:r>
            <a:r>
              <a:rPr lang="vi-VN" sz="2100">
                <a:solidFill>
                  <a:prstClr val="black"/>
                </a:solidFill>
                <a:cs typeface="Times New Roman" pitchFamily="18" charset="0"/>
              </a:rPr>
              <a:t>. Hai mẹ con theo cô hiệu trưởng đi thăm trường. Họ đi ngang qua sân chơi, rồi đến dãy phòng học lớp 1. Có lớp đang đọc đồng thanh một bài thơ. Có lớp đang học toán.</a:t>
            </a:r>
          </a:p>
          <a:p>
            <a:r>
              <a:rPr lang="vi-VN" sz="2100">
                <a:solidFill>
                  <a:prstClr val="black"/>
                </a:solidFill>
                <a:cs typeface="Times New Roman" pitchFamily="18" charset="0"/>
              </a:rPr>
              <a:t>Cậu bé hỏi:</a:t>
            </a:r>
          </a:p>
          <a:p>
            <a:r>
              <a:rPr lang="vi-VN" sz="2100">
                <a:solidFill>
                  <a:prstClr val="black"/>
                </a:solidFill>
                <a:cs typeface="Times New Roman" pitchFamily="18" charset="0"/>
              </a:rPr>
              <a:t>- Ngày nào cũng chỉ tập đọc, làm toán thôi ạ?</a:t>
            </a:r>
          </a:p>
          <a:p>
            <a:r>
              <a:rPr lang="vi-VN" sz="2100">
                <a:solidFill>
                  <a:prstClr val="black"/>
                </a:solidFill>
                <a:cs typeface="Times New Roman" pitchFamily="18" charset="0"/>
              </a:rPr>
              <a:t>Mẹ cậu không bằng lòng:</a:t>
            </a:r>
          </a:p>
          <a:p>
            <a:r>
              <a:rPr lang="vi-VN" sz="2100">
                <a:solidFill>
                  <a:prstClr val="black"/>
                </a:solidFill>
                <a:cs typeface="Times New Roman" pitchFamily="18" charset="0"/>
              </a:rPr>
              <a:t>- Đây là trường học. Con đến trường để học mà.</a:t>
            </a:r>
          </a:p>
          <a:p>
            <a:r>
              <a:rPr lang="vi-VN" sz="2100">
                <a:solidFill>
                  <a:prstClr val="black"/>
                </a:solidFill>
                <a:cs typeface="Times New Roman" pitchFamily="18" charset="0"/>
              </a:rPr>
              <a:t>Nhưng cô giáo bảo:</a:t>
            </a:r>
          </a:p>
          <a:p>
            <a:r>
              <a:rPr lang="vi-VN" sz="2100">
                <a:solidFill>
                  <a:prstClr val="black"/>
                </a:solidFill>
                <a:cs typeface="Times New Roman" pitchFamily="18" charset="0"/>
              </a:rPr>
              <a:t>- Ở trường, em còn được học các môn khác nữa.</a:t>
            </a:r>
          </a:p>
          <a:p>
            <a:r>
              <a:rPr lang="vi-VN" sz="2100" b="1">
                <a:solidFill>
                  <a:prstClr val="black"/>
                </a:solidFill>
                <a:cs typeface="Times New Roman" pitchFamily="18" charset="0"/>
              </a:rPr>
              <a:t>3</a:t>
            </a:r>
            <a:r>
              <a:rPr lang="vi-VN" sz="2100">
                <a:solidFill>
                  <a:prstClr val="black"/>
                </a:solidFill>
                <a:cs typeface="Times New Roman" pitchFamily="18" charset="0"/>
              </a:rPr>
              <a:t>. Cô dẫn cậu bé đến phòng thực hành. Ở đó, có bạn đang nặn đồ chơi bằng đất sét, có bạn hí húi vẽ tranh. Một bạn gái đang lắp ráp nhà. Ở phòng khác, các bạn đang học hát.</a:t>
            </a:r>
          </a:p>
          <a:p>
            <a:r>
              <a:rPr lang="vi-VN" sz="2100" b="1">
                <a:solidFill>
                  <a:prstClr val="black"/>
                </a:solidFill>
                <a:cs typeface="Times New Roman" pitchFamily="18" charset="0"/>
              </a:rPr>
              <a:t>4</a:t>
            </a:r>
            <a:r>
              <a:rPr lang="vi-VN" sz="2100">
                <a:solidFill>
                  <a:prstClr val="black"/>
                </a:solidFill>
                <a:cs typeface="Times New Roman" pitchFamily="18" charset="0"/>
              </a:rPr>
              <a:t>. Đi một vòng, cô giáo hỏi cậu bé có muốn đi học không. Cậu vui vẻ gật đầu. Người mẹ ngạc nhiên, nói:</a:t>
            </a:r>
          </a:p>
          <a:p>
            <a:r>
              <a:rPr lang="vi-VN" sz="2100">
                <a:solidFill>
                  <a:prstClr val="black"/>
                </a:solidFill>
                <a:cs typeface="Times New Roman" pitchFamily="18" charset="0"/>
              </a:rPr>
              <a:t>- Cô như có phép mầu ấy ạ.</a:t>
            </a:r>
          </a:p>
          <a:p>
            <a:r>
              <a:rPr lang="vi-VN" sz="2100">
                <a:solidFill>
                  <a:prstClr val="black"/>
                </a:solidFill>
                <a:cs typeface="Times New Roman" pitchFamily="18" charset="0"/>
              </a:rPr>
              <a:t>Cô giáo cười:</a:t>
            </a:r>
          </a:p>
          <a:p>
            <a:r>
              <a:rPr lang="vi-VN" sz="2100">
                <a:solidFill>
                  <a:prstClr val="black"/>
                </a:solidFill>
                <a:cs typeface="Times New Roman" pitchFamily="18" charset="0"/>
              </a:rPr>
              <a:t>- Có gì đâu! Các cháu thấy học vui thì thích học ngay thôi mà.</a:t>
            </a:r>
          </a:p>
          <a:p>
            <a:pPr algn="r"/>
            <a:r>
              <a:rPr lang="en-US">
                <a:solidFill>
                  <a:prstClr val="black"/>
                </a:solidFill>
                <a:cs typeface="Times New Roman" pitchFamily="18" charset="0"/>
              </a:rPr>
              <a:t>Theo sách 168 câu chuyện hay nhất</a:t>
            </a:r>
            <a:endParaRPr lang="en-US" dirty="0">
              <a:solidFill>
                <a:prstClr val="black"/>
              </a:solidFill>
              <a:cs typeface="Times New Roman" pitchFamily="18" charset="0"/>
            </a:endParaRPr>
          </a:p>
        </p:txBody>
      </p:sp>
      <p:sp>
        <p:nvSpPr>
          <p:cNvPr id="10" name="Oval 9"/>
          <p:cNvSpPr/>
          <p:nvPr/>
        </p:nvSpPr>
        <p:spPr>
          <a:xfrm>
            <a:off x="92691" y="4930554"/>
            <a:ext cx="366144" cy="3982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078" rtl="0" eaLnBrk="1" latinLnBrk="0" hangingPunct="1">
              <a:defRPr sz="2400" kern="1200">
                <a:solidFill>
                  <a:schemeClr val="lt1"/>
                </a:solidFill>
                <a:latin typeface="+mn-lt"/>
                <a:ea typeface="+mn-ea"/>
                <a:cs typeface="+mn-cs"/>
              </a:defRPr>
            </a:lvl1pPr>
            <a:lvl2pPr marL="609539" algn="l" defTabSz="1219078" rtl="0" eaLnBrk="1" latinLnBrk="0" hangingPunct="1">
              <a:defRPr sz="2400" kern="1200">
                <a:solidFill>
                  <a:schemeClr val="lt1"/>
                </a:solidFill>
                <a:latin typeface="+mn-lt"/>
                <a:ea typeface="+mn-ea"/>
                <a:cs typeface="+mn-cs"/>
              </a:defRPr>
            </a:lvl2pPr>
            <a:lvl3pPr marL="1219078" algn="l" defTabSz="1219078" rtl="0" eaLnBrk="1" latinLnBrk="0" hangingPunct="1">
              <a:defRPr sz="2400" kern="1200">
                <a:solidFill>
                  <a:schemeClr val="lt1"/>
                </a:solidFill>
                <a:latin typeface="+mn-lt"/>
                <a:ea typeface="+mn-ea"/>
                <a:cs typeface="+mn-cs"/>
              </a:defRPr>
            </a:lvl3pPr>
            <a:lvl4pPr marL="1828617" algn="l" defTabSz="1219078" rtl="0" eaLnBrk="1" latinLnBrk="0" hangingPunct="1">
              <a:defRPr sz="2400" kern="1200">
                <a:solidFill>
                  <a:schemeClr val="lt1"/>
                </a:solidFill>
                <a:latin typeface="+mn-lt"/>
                <a:ea typeface="+mn-ea"/>
                <a:cs typeface="+mn-cs"/>
              </a:defRPr>
            </a:lvl4pPr>
            <a:lvl5pPr marL="2438156" algn="l" defTabSz="1219078" rtl="0" eaLnBrk="1" latinLnBrk="0" hangingPunct="1">
              <a:defRPr sz="2400" kern="1200">
                <a:solidFill>
                  <a:schemeClr val="lt1"/>
                </a:solidFill>
                <a:latin typeface="+mn-lt"/>
                <a:ea typeface="+mn-ea"/>
                <a:cs typeface="+mn-cs"/>
              </a:defRPr>
            </a:lvl5pPr>
            <a:lvl6pPr marL="3047695" algn="l" defTabSz="1219078" rtl="0" eaLnBrk="1" latinLnBrk="0" hangingPunct="1">
              <a:defRPr sz="2400" kern="1200">
                <a:solidFill>
                  <a:schemeClr val="lt1"/>
                </a:solidFill>
                <a:latin typeface="+mn-lt"/>
                <a:ea typeface="+mn-ea"/>
                <a:cs typeface="+mn-cs"/>
              </a:defRPr>
            </a:lvl6pPr>
            <a:lvl7pPr marL="3657234" algn="l" defTabSz="1219078" rtl="0" eaLnBrk="1" latinLnBrk="0" hangingPunct="1">
              <a:defRPr sz="2400" kern="1200">
                <a:solidFill>
                  <a:schemeClr val="lt1"/>
                </a:solidFill>
                <a:latin typeface="+mn-lt"/>
                <a:ea typeface="+mn-ea"/>
                <a:cs typeface="+mn-cs"/>
              </a:defRPr>
            </a:lvl7pPr>
            <a:lvl8pPr marL="4266773" algn="l" defTabSz="1219078" rtl="0" eaLnBrk="1" latinLnBrk="0" hangingPunct="1">
              <a:defRPr sz="2400" kern="1200">
                <a:solidFill>
                  <a:schemeClr val="lt1"/>
                </a:solidFill>
                <a:latin typeface="+mn-lt"/>
                <a:ea typeface="+mn-ea"/>
                <a:cs typeface="+mn-cs"/>
              </a:defRPr>
            </a:lvl8pPr>
            <a:lvl9pPr marL="4876312" algn="l" defTabSz="1219078" rtl="0" eaLnBrk="1" latinLnBrk="0" hangingPunct="1">
              <a:defRPr sz="2400" kern="1200">
                <a:solidFill>
                  <a:schemeClr val="lt1"/>
                </a:solidFill>
                <a:latin typeface="+mn-lt"/>
                <a:ea typeface="+mn-ea"/>
                <a:cs typeface="+mn-cs"/>
              </a:defRPr>
            </a:lvl9pPr>
          </a:lstStyle>
          <a:p>
            <a:pPr algn="ctr"/>
            <a:r>
              <a:rPr lang="en-US" sz="1800" b="1" dirty="0">
                <a:solidFill>
                  <a:prstClr val="white"/>
                </a:solidFill>
                <a:latin typeface="Times New Roman" pitchFamily="18" charset="0"/>
                <a:cs typeface="Times New Roman" pitchFamily="18" charset="0"/>
              </a:rPr>
              <a:t>4</a:t>
            </a:r>
            <a:endParaRPr lang="vi-VN" sz="1800" b="1" dirty="0">
              <a:solidFill>
                <a:prstClr val="white"/>
              </a:solidFill>
              <a:latin typeface="Times New Roman" pitchFamily="18" charset="0"/>
              <a:cs typeface="Times New Roman" pitchFamily="18" charset="0"/>
            </a:endParaRPr>
          </a:p>
        </p:txBody>
      </p:sp>
      <p:sp>
        <p:nvSpPr>
          <p:cNvPr id="11" name="Flowchart: Terminator 10"/>
          <p:cNvSpPr/>
          <p:nvPr/>
        </p:nvSpPr>
        <p:spPr>
          <a:xfrm>
            <a:off x="625835" y="6172201"/>
            <a:ext cx="6096000" cy="685800"/>
          </a:xfrm>
          <a:prstGeom prst="flowChartTerminator">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cs typeface="Times New Roman" panose="02020603050405020304" pitchFamily="18" charset="0"/>
              </a:rPr>
              <a:t>BÀI ĐỌC CHIA LÀM MẤY ĐOẠN?</a:t>
            </a:r>
          </a:p>
        </p:txBody>
      </p:sp>
      <p:sp>
        <p:nvSpPr>
          <p:cNvPr id="13" name="Oval 12"/>
          <p:cNvSpPr/>
          <p:nvPr/>
        </p:nvSpPr>
        <p:spPr>
          <a:xfrm>
            <a:off x="144525" y="752139"/>
            <a:ext cx="262476" cy="379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078" rtl="0" eaLnBrk="1" latinLnBrk="0" hangingPunct="1">
              <a:defRPr sz="2400" kern="1200">
                <a:solidFill>
                  <a:schemeClr val="lt1"/>
                </a:solidFill>
                <a:latin typeface="+mn-lt"/>
                <a:ea typeface="+mn-ea"/>
                <a:cs typeface="+mn-cs"/>
              </a:defRPr>
            </a:lvl1pPr>
            <a:lvl2pPr marL="609539" algn="l" defTabSz="1219078" rtl="0" eaLnBrk="1" latinLnBrk="0" hangingPunct="1">
              <a:defRPr sz="2400" kern="1200">
                <a:solidFill>
                  <a:schemeClr val="lt1"/>
                </a:solidFill>
                <a:latin typeface="+mn-lt"/>
                <a:ea typeface="+mn-ea"/>
                <a:cs typeface="+mn-cs"/>
              </a:defRPr>
            </a:lvl2pPr>
            <a:lvl3pPr marL="1219078" algn="l" defTabSz="1219078" rtl="0" eaLnBrk="1" latinLnBrk="0" hangingPunct="1">
              <a:defRPr sz="2400" kern="1200">
                <a:solidFill>
                  <a:schemeClr val="lt1"/>
                </a:solidFill>
                <a:latin typeface="+mn-lt"/>
                <a:ea typeface="+mn-ea"/>
                <a:cs typeface="+mn-cs"/>
              </a:defRPr>
            </a:lvl3pPr>
            <a:lvl4pPr marL="1828617" algn="l" defTabSz="1219078" rtl="0" eaLnBrk="1" latinLnBrk="0" hangingPunct="1">
              <a:defRPr sz="2400" kern="1200">
                <a:solidFill>
                  <a:schemeClr val="lt1"/>
                </a:solidFill>
                <a:latin typeface="+mn-lt"/>
                <a:ea typeface="+mn-ea"/>
                <a:cs typeface="+mn-cs"/>
              </a:defRPr>
            </a:lvl4pPr>
            <a:lvl5pPr marL="2438156" algn="l" defTabSz="1219078" rtl="0" eaLnBrk="1" latinLnBrk="0" hangingPunct="1">
              <a:defRPr sz="2400" kern="1200">
                <a:solidFill>
                  <a:schemeClr val="lt1"/>
                </a:solidFill>
                <a:latin typeface="+mn-lt"/>
                <a:ea typeface="+mn-ea"/>
                <a:cs typeface="+mn-cs"/>
              </a:defRPr>
            </a:lvl5pPr>
            <a:lvl6pPr marL="3047695" algn="l" defTabSz="1219078" rtl="0" eaLnBrk="1" latinLnBrk="0" hangingPunct="1">
              <a:defRPr sz="2400" kern="1200">
                <a:solidFill>
                  <a:schemeClr val="lt1"/>
                </a:solidFill>
                <a:latin typeface="+mn-lt"/>
                <a:ea typeface="+mn-ea"/>
                <a:cs typeface="+mn-cs"/>
              </a:defRPr>
            </a:lvl6pPr>
            <a:lvl7pPr marL="3657234" algn="l" defTabSz="1219078" rtl="0" eaLnBrk="1" latinLnBrk="0" hangingPunct="1">
              <a:defRPr sz="2400" kern="1200">
                <a:solidFill>
                  <a:schemeClr val="lt1"/>
                </a:solidFill>
                <a:latin typeface="+mn-lt"/>
                <a:ea typeface="+mn-ea"/>
                <a:cs typeface="+mn-cs"/>
              </a:defRPr>
            </a:lvl7pPr>
            <a:lvl8pPr marL="4266773" algn="l" defTabSz="1219078" rtl="0" eaLnBrk="1" latinLnBrk="0" hangingPunct="1">
              <a:defRPr sz="2400" kern="1200">
                <a:solidFill>
                  <a:schemeClr val="lt1"/>
                </a:solidFill>
                <a:latin typeface="+mn-lt"/>
                <a:ea typeface="+mn-ea"/>
                <a:cs typeface="+mn-cs"/>
              </a:defRPr>
            </a:lvl8pPr>
            <a:lvl9pPr marL="4876312" algn="l" defTabSz="1219078" rtl="0" eaLnBrk="1" latinLnBrk="0" hangingPunct="1">
              <a:defRPr sz="2400" kern="1200">
                <a:solidFill>
                  <a:schemeClr val="lt1"/>
                </a:solidFill>
                <a:latin typeface="+mn-lt"/>
                <a:ea typeface="+mn-ea"/>
                <a:cs typeface="+mn-cs"/>
              </a:defRPr>
            </a:lvl9pPr>
          </a:lstStyle>
          <a:p>
            <a:pPr algn="ctr"/>
            <a:r>
              <a:rPr lang="vi-VN" sz="1800" b="1" dirty="0">
                <a:solidFill>
                  <a:prstClr val="white"/>
                </a:solidFill>
                <a:latin typeface="Times New Roman" pitchFamily="18" charset="0"/>
                <a:cs typeface="Times New Roman" pitchFamily="18" charset="0"/>
              </a:rPr>
              <a:t>1</a:t>
            </a:r>
          </a:p>
        </p:txBody>
      </p:sp>
      <p:sp>
        <p:nvSpPr>
          <p:cNvPr id="14" name="Oval 13"/>
          <p:cNvSpPr/>
          <p:nvPr/>
        </p:nvSpPr>
        <p:spPr>
          <a:xfrm>
            <a:off x="159604" y="1424909"/>
            <a:ext cx="286739" cy="3034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078" rtl="0" eaLnBrk="1" latinLnBrk="0" hangingPunct="1">
              <a:defRPr sz="2400" kern="1200">
                <a:solidFill>
                  <a:schemeClr val="lt1"/>
                </a:solidFill>
                <a:latin typeface="+mn-lt"/>
                <a:ea typeface="+mn-ea"/>
                <a:cs typeface="+mn-cs"/>
              </a:defRPr>
            </a:lvl1pPr>
            <a:lvl2pPr marL="609539" algn="l" defTabSz="1219078" rtl="0" eaLnBrk="1" latinLnBrk="0" hangingPunct="1">
              <a:defRPr sz="2400" kern="1200">
                <a:solidFill>
                  <a:schemeClr val="lt1"/>
                </a:solidFill>
                <a:latin typeface="+mn-lt"/>
                <a:ea typeface="+mn-ea"/>
                <a:cs typeface="+mn-cs"/>
              </a:defRPr>
            </a:lvl2pPr>
            <a:lvl3pPr marL="1219078" algn="l" defTabSz="1219078" rtl="0" eaLnBrk="1" latinLnBrk="0" hangingPunct="1">
              <a:defRPr sz="2400" kern="1200">
                <a:solidFill>
                  <a:schemeClr val="lt1"/>
                </a:solidFill>
                <a:latin typeface="+mn-lt"/>
                <a:ea typeface="+mn-ea"/>
                <a:cs typeface="+mn-cs"/>
              </a:defRPr>
            </a:lvl3pPr>
            <a:lvl4pPr marL="1828617" algn="l" defTabSz="1219078" rtl="0" eaLnBrk="1" latinLnBrk="0" hangingPunct="1">
              <a:defRPr sz="2400" kern="1200">
                <a:solidFill>
                  <a:schemeClr val="lt1"/>
                </a:solidFill>
                <a:latin typeface="+mn-lt"/>
                <a:ea typeface="+mn-ea"/>
                <a:cs typeface="+mn-cs"/>
              </a:defRPr>
            </a:lvl4pPr>
            <a:lvl5pPr marL="2438156" algn="l" defTabSz="1219078" rtl="0" eaLnBrk="1" latinLnBrk="0" hangingPunct="1">
              <a:defRPr sz="2400" kern="1200">
                <a:solidFill>
                  <a:schemeClr val="lt1"/>
                </a:solidFill>
                <a:latin typeface="+mn-lt"/>
                <a:ea typeface="+mn-ea"/>
                <a:cs typeface="+mn-cs"/>
              </a:defRPr>
            </a:lvl5pPr>
            <a:lvl6pPr marL="3047695" algn="l" defTabSz="1219078" rtl="0" eaLnBrk="1" latinLnBrk="0" hangingPunct="1">
              <a:defRPr sz="2400" kern="1200">
                <a:solidFill>
                  <a:schemeClr val="lt1"/>
                </a:solidFill>
                <a:latin typeface="+mn-lt"/>
                <a:ea typeface="+mn-ea"/>
                <a:cs typeface="+mn-cs"/>
              </a:defRPr>
            </a:lvl6pPr>
            <a:lvl7pPr marL="3657234" algn="l" defTabSz="1219078" rtl="0" eaLnBrk="1" latinLnBrk="0" hangingPunct="1">
              <a:defRPr sz="2400" kern="1200">
                <a:solidFill>
                  <a:schemeClr val="lt1"/>
                </a:solidFill>
                <a:latin typeface="+mn-lt"/>
                <a:ea typeface="+mn-ea"/>
                <a:cs typeface="+mn-cs"/>
              </a:defRPr>
            </a:lvl7pPr>
            <a:lvl8pPr marL="4266773" algn="l" defTabSz="1219078" rtl="0" eaLnBrk="1" latinLnBrk="0" hangingPunct="1">
              <a:defRPr sz="2400" kern="1200">
                <a:solidFill>
                  <a:schemeClr val="lt1"/>
                </a:solidFill>
                <a:latin typeface="+mn-lt"/>
                <a:ea typeface="+mn-ea"/>
                <a:cs typeface="+mn-cs"/>
              </a:defRPr>
            </a:lvl8pPr>
            <a:lvl9pPr marL="4876312" algn="l" defTabSz="1219078" rtl="0" eaLnBrk="1" latinLnBrk="0" hangingPunct="1">
              <a:defRPr sz="2400" kern="1200">
                <a:solidFill>
                  <a:schemeClr val="lt1"/>
                </a:solidFill>
                <a:latin typeface="+mn-lt"/>
                <a:ea typeface="+mn-ea"/>
                <a:cs typeface="+mn-cs"/>
              </a:defRPr>
            </a:lvl9pPr>
          </a:lstStyle>
          <a:p>
            <a:pPr algn="ctr"/>
            <a:r>
              <a:rPr lang="en-US" sz="1800" b="1" dirty="0">
                <a:solidFill>
                  <a:prstClr val="white"/>
                </a:solidFill>
                <a:latin typeface="Times New Roman" pitchFamily="18" charset="0"/>
                <a:cs typeface="Times New Roman" pitchFamily="18" charset="0"/>
              </a:rPr>
              <a:t>2</a:t>
            </a:r>
            <a:endParaRPr lang="vi-VN" sz="1800" b="1" dirty="0">
              <a:solidFill>
                <a:prstClr val="white"/>
              </a:solidFill>
              <a:latin typeface="Times New Roman" pitchFamily="18" charset="0"/>
              <a:cs typeface="Times New Roman" pitchFamily="18" charset="0"/>
            </a:endParaRPr>
          </a:p>
        </p:txBody>
      </p:sp>
      <p:sp>
        <p:nvSpPr>
          <p:cNvPr id="15" name="Oval 14"/>
          <p:cNvSpPr/>
          <p:nvPr/>
        </p:nvSpPr>
        <p:spPr>
          <a:xfrm>
            <a:off x="64826" y="4020943"/>
            <a:ext cx="326443" cy="3982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078" rtl="0" eaLnBrk="1" latinLnBrk="0" hangingPunct="1">
              <a:defRPr sz="2400" kern="1200">
                <a:solidFill>
                  <a:schemeClr val="lt1"/>
                </a:solidFill>
                <a:latin typeface="+mn-lt"/>
                <a:ea typeface="+mn-ea"/>
                <a:cs typeface="+mn-cs"/>
              </a:defRPr>
            </a:lvl1pPr>
            <a:lvl2pPr marL="609539" algn="l" defTabSz="1219078" rtl="0" eaLnBrk="1" latinLnBrk="0" hangingPunct="1">
              <a:defRPr sz="2400" kern="1200">
                <a:solidFill>
                  <a:schemeClr val="lt1"/>
                </a:solidFill>
                <a:latin typeface="+mn-lt"/>
                <a:ea typeface="+mn-ea"/>
                <a:cs typeface="+mn-cs"/>
              </a:defRPr>
            </a:lvl2pPr>
            <a:lvl3pPr marL="1219078" algn="l" defTabSz="1219078" rtl="0" eaLnBrk="1" latinLnBrk="0" hangingPunct="1">
              <a:defRPr sz="2400" kern="1200">
                <a:solidFill>
                  <a:schemeClr val="lt1"/>
                </a:solidFill>
                <a:latin typeface="+mn-lt"/>
                <a:ea typeface="+mn-ea"/>
                <a:cs typeface="+mn-cs"/>
              </a:defRPr>
            </a:lvl3pPr>
            <a:lvl4pPr marL="1828617" algn="l" defTabSz="1219078" rtl="0" eaLnBrk="1" latinLnBrk="0" hangingPunct="1">
              <a:defRPr sz="2400" kern="1200">
                <a:solidFill>
                  <a:schemeClr val="lt1"/>
                </a:solidFill>
                <a:latin typeface="+mn-lt"/>
                <a:ea typeface="+mn-ea"/>
                <a:cs typeface="+mn-cs"/>
              </a:defRPr>
            </a:lvl4pPr>
            <a:lvl5pPr marL="2438156" algn="l" defTabSz="1219078" rtl="0" eaLnBrk="1" latinLnBrk="0" hangingPunct="1">
              <a:defRPr sz="2400" kern="1200">
                <a:solidFill>
                  <a:schemeClr val="lt1"/>
                </a:solidFill>
                <a:latin typeface="+mn-lt"/>
                <a:ea typeface="+mn-ea"/>
                <a:cs typeface="+mn-cs"/>
              </a:defRPr>
            </a:lvl5pPr>
            <a:lvl6pPr marL="3047695" algn="l" defTabSz="1219078" rtl="0" eaLnBrk="1" latinLnBrk="0" hangingPunct="1">
              <a:defRPr sz="2400" kern="1200">
                <a:solidFill>
                  <a:schemeClr val="lt1"/>
                </a:solidFill>
                <a:latin typeface="+mn-lt"/>
                <a:ea typeface="+mn-ea"/>
                <a:cs typeface="+mn-cs"/>
              </a:defRPr>
            </a:lvl6pPr>
            <a:lvl7pPr marL="3657234" algn="l" defTabSz="1219078" rtl="0" eaLnBrk="1" latinLnBrk="0" hangingPunct="1">
              <a:defRPr sz="2400" kern="1200">
                <a:solidFill>
                  <a:schemeClr val="lt1"/>
                </a:solidFill>
                <a:latin typeface="+mn-lt"/>
                <a:ea typeface="+mn-ea"/>
                <a:cs typeface="+mn-cs"/>
              </a:defRPr>
            </a:lvl7pPr>
            <a:lvl8pPr marL="4266773" algn="l" defTabSz="1219078" rtl="0" eaLnBrk="1" latinLnBrk="0" hangingPunct="1">
              <a:defRPr sz="2400" kern="1200">
                <a:solidFill>
                  <a:schemeClr val="lt1"/>
                </a:solidFill>
                <a:latin typeface="+mn-lt"/>
                <a:ea typeface="+mn-ea"/>
                <a:cs typeface="+mn-cs"/>
              </a:defRPr>
            </a:lvl8pPr>
            <a:lvl9pPr marL="4876312" algn="l" defTabSz="1219078" rtl="0" eaLnBrk="1" latinLnBrk="0" hangingPunct="1">
              <a:defRPr sz="2400" kern="1200">
                <a:solidFill>
                  <a:schemeClr val="lt1"/>
                </a:solidFill>
                <a:latin typeface="+mn-lt"/>
                <a:ea typeface="+mn-ea"/>
                <a:cs typeface="+mn-cs"/>
              </a:defRPr>
            </a:lvl9pPr>
          </a:lstStyle>
          <a:p>
            <a:pPr algn="ctr"/>
            <a:r>
              <a:rPr lang="en-US" sz="1800" b="1" dirty="0">
                <a:solidFill>
                  <a:prstClr val="white"/>
                </a:solidFill>
                <a:latin typeface="Times New Roman" pitchFamily="18" charset="0"/>
                <a:cs typeface="Times New Roman" pitchFamily="18" charset="0"/>
              </a:rPr>
              <a:t>3</a:t>
            </a:r>
            <a:endParaRPr lang="vi-VN" sz="1800" b="1" dirty="0">
              <a:solidFill>
                <a:prstClr val="white"/>
              </a:solidFill>
              <a:latin typeface="Times New Roman" pitchFamily="18" charset="0"/>
              <a:cs typeface="Times New Roman" pitchFamily="18" charset="0"/>
            </a:endParaRPr>
          </a:p>
        </p:txBody>
      </p:sp>
      <p:sp>
        <p:nvSpPr>
          <p:cNvPr id="16" name="Flowchart: Terminator 15"/>
          <p:cNvSpPr/>
          <p:nvPr/>
        </p:nvSpPr>
        <p:spPr>
          <a:xfrm>
            <a:off x="9135388" y="438001"/>
            <a:ext cx="2929612" cy="458044"/>
          </a:xfrm>
          <a:prstGeom prst="flowChartTerminator">
            <a:avLst/>
          </a:prstGeom>
          <a:solidFill>
            <a:srgbClr val="0854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cs typeface="Times New Roman" panose="02020603050405020304" pitchFamily="18" charset="0"/>
              </a:rPr>
              <a:t>ĐỌC ĐOẠN</a:t>
            </a:r>
          </a:p>
        </p:txBody>
      </p:sp>
    </p:spTree>
    <p:extLst>
      <p:ext uri="{BB962C8B-B14F-4D97-AF65-F5344CB8AC3E}">
        <p14:creationId xmlns:p14="http://schemas.microsoft.com/office/powerpoint/2010/main" val="6852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94916" y="571500"/>
            <a:ext cx="3272076" cy="438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0000"/>
                </a:solidFill>
                <a:cs typeface="Times New Roman" pitchFamily="18" charset="0"/>
              </a:rPr>
              <a:t>Đến trường</a:t>
            </a:r>
            <a:endParaRPr lang="en-US" sz="4000" dirty="0">
              <a:solidFill>
                <a:srgbClr val="FF0000"/>
              </a:solidFill>
              <a:cs typeface="Times New Roman" pitchFamily="18" charset="0"/>
            </a:endParaRPr>
          </a:p>
        </p:txBody>
      </p:sp>
      <p:sp>
        <p:nvSpPr>
          <p:cNvPr id="2" name="Rectangle 1"/>
          <p:cNvSpPr/>
          <p:nvPr/>
        </p:nvSpPr>
        <p:spPr>
          <a:xfrm>
            <a:off x="114300" y="1010245"/>
            <a:ext cx="11950700" cy="5509200"/>
          </a:xfrm>
          <a:prstGeom prst="rect">
            <a:avLst/>
          </a:prstGeom>
        </p:spPr>
        <p:txBody>
          <a:bodyPr wrap="square">
            <a:spAutoFit/>
          </a:bodyPr>
          <a:lstStyle/>
          <a:p>
            <a:pPr algn="just"/>
            <a:r>
              <a:rPr lang="vi-VN" sz="3200" b="1">
                <a:solidFill>
                  <a:prstClr val="black"/>
                </a:solidFill>
                <a:cs typeface="Times New Roman" pitchFamily="18" charset="0"/>
              </a:rPr>
              <a:t>1</a:t>
            </a:r>
            <a:r>
              <a:rPr lang="vi-VN" sz="3200">
                <a:solidFill>
                  <a:prstClr val="black"/>
                </a:solidFill>
                <a:cs typeface="Times New Roman" pitchFamily="18" charset="0"/>
              </a:rPr>
              <a:t>. Có một cậu bé sắp vào lớp 1 nhưng chưa thích đi học. Mẹ cậu bèn dẫn cậu đến trường.</a:t>
            </a:r>
          </a:p>
          <a:p>
            <a:pPr algn="just"/>
            <a:r>
              <a:rPr lang="vi-VN" sz="3200" b="1">
                <a:solidFill>
                  <a:prstClr val="black"/>
                </a:solidFill>
                <a:cs typeface="Times New Roman" pitchFamily="18" charset="0"/>
              </a:rPr>
              <a:t>2</a:t>
            </a:r>
            <a:r>
              <a:rPr lang="vi-VN" sz="3200">
                <a:solidFill>
                  <a:prstClr val="black"/>
                </a:solidFill>
                <a:cs typeface="Times New Roman" pitchFamily="18" charset="0"/>
              </a:rPr>
              <a:t>. Hai mẹ con theo cô hiệu trưởng đi thăm trường. Họ đi ngang qua sân chơi, rồi đến dãy phòng học lớp 1. Có lớp đang đọc đồng thanh một bài thơ. Có lớp đang học toán.</a:t>
            </a:r>
          </a:p>
          <a:p>
            <a:pPr algn="just"/>
            <a:r>
              <a:rPr lang="vi-VN" sz="3200">
                <a:solidFill>
                  <a:prstClr val="black"/>
                </a:solidFill>
                <a:cs typeface="Times New Roman" pitchFamily="18" charset="0"/>
              </a:rPr>
              <a:t>Cậu bé hỏi:</a:t>
            </a:r>
          </a:p>
          <a:p>
            <a:pPr algn="just"/>
            <a:r>
              <a:rPr lang="vi-VN" sz="3200">
                <a:solidFill>
                  <a:prstClr val="black"/>
                </a:solidFill>
                <a:cs typeface="Times New Roman" pitchFamily="18" charset="0"/>
              </a:rPr>
              <a:t>- Ngày nào cũng chỉ tập đọc, làm toán thôi ạ?</a:t>
            </a:r>
          </a:p>
          <a:p>
            <a:pPr algn="just"/>
            <a:r>
              <a:rPr lang="vi-VN" sz="3200">
                <a:solidFill>
                  <a:prstClr val="black"/>
                </a:solidFill>
                <a:cs typeface="Times New Roman" pitchFamily="18" charset="0"/>
              </a:rPr>
              <a:t>Mẹ cậu không bằng lòng:</a:t>
            </a:r>
          </a:p>
          <a:p>
            <a:pPr algn="just"/>
            <a:r>
              <a:rPr lang="vi-VN" sz="3200">
                <a:solidFill>
                  <a:prstClr val="black"/>
                </a:solidFill>
                <a:cs typeface="Times New Roman" pitchFamily="18" charset="0"/>
              </a:rPr>
              <a:t>- Đây là trường học. Con đến trường để học mà.</a:t>
            </a:r>
          </a:p>
          <a:p>
            <a:pPr algn="just"/>
            <a:r>
              <a:rPr lang="vi-VN" sz="3200">
                <a:solidFill>
                  <a:prstClr val="black"/>
                </a:solidFill>
                <a:cs typeface="Times New Roman" pitchFamily="18" charset="0"/>
              </a:rPr>
              <a:t>Nhưng cô giáo bảo:</a:t>
            </a:r>
          </a:p>
          <a:p>
            <a:pPr algn="just"/>
            <a:r>
              <a:rPr lang="vi-VN" sz="3200">
                <a:solidFill>
                  <a:prstClr val="black"/>
                </a:solidFill>
                <a:cs typeface="Times New Roman" pitchFamily="18" charset="0"/>
              </a:rPr>
              <a:t>- Ở trường, em còn được học các môn khác nữa.</a:t>
            </a:r>
          </a:p>
        </p:txBody>
      </p:sp>
    </p:spTree>
    <p:extLst>
      <p:ext uri="{BB962C8B-B14F-4D97-AF65-F5344CB8AC3E}">
        <p14:creationId xmlns:p14="http://schemas.microsoft.com/office/powerpoint/2010/main" val="215147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26076" y="495300"/>
            <a:ext cx="5624742" cy="5523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0000"/>
                </a:solidFill>
                <a:latin typeface="+mn-lt"/>
                <a:cs typeface="Times New Roman" pitchFamily="18" charset="0"/>
              </a:rPr>
              <a:t>Đến trường</a:t>
            </a:r>
            <a:endParaRPr lang="en-US" sz="4000" dirty="0">
              <a:solidFill>
                <a:srgbClr val="FF0000"/>
              </a:solidFill>
              <a:latin typeface="+mn-lt"/>
              <a:cs typeface="Times New Roman" pitchFamily="18" charset="0"/>
            </a:endParaRPr>
          </a:p>
        </p:txBody>
      </p:sp>
      <p:sp>
        <p:nvSpPr>
          <p:cNvPr id="2" name="Rectangle 1"/>
          <p:cNvSpPr/>
          <p:nvPr/>
        </p:nvSpPr>
        <p:spPr>
          <a:xfrm>
            <a:off x="114300" y="1004490"/>
            <a:ext cx="8559800" cy="5853510"/>
          </a:xfrm>
          <a:prstGeom prst="rect">
            <a:avLst/>
          </a:prstGeom>
        </p:spPr>
        <p:txBody>
          <a:bodyPr wrap="square">
            <a:spAutoFit/>
          </a:bodyPr>
          <a:lstStyle/>
          <a:p>
            <a:pPr algn="just"/>
            <a:r>
              <a:rPr lang="vi-VN" sz="3000" b="1">
                <a:cs typeface="Times New Roman" pitchFamily="18" charset="0"/>
              </a:rPr>
              <a:t>3</a:t>
            </a:r>
            <a:r>
              <a:rPr lang="vi-VN" sz="3000">
                <a:cs typeface="Times New Roman" pitchFamily="18" charset="0"/>
              </a:rPr>
              <a:t>. Cô dẫn cậu bé đến phòng thực hành. Ở đó, có bạn đang nặn đồ chơi bằng đất sét, có bạn hí húi vẽ tranh. Một bạn gái đang lắp ráp nhà. Ở phòng khác, các bạn đang học hát.</a:t>
            </a:r>
          </a:p>
          <a:p>
            <a:pPr algn="just"/>
            <a:r>
              <a:rPr lang="vi-VN" sz="3000" b="1">
                <a:cs typeface="Times New Roman" pitchFamily="18" charset="0"/>
              </a:rPr>
              <a:t>4</a:t>
            </a:r>
            <a:r>
              <a:rPr lang="vi-VN" sz="3000">
                <a:cs typeface="Times New Roman" pitchFamily="18" charset="0"/>
              </a:rPr>
              <a:t>. Đi một vòng, cô giáo hỏi cậu bé có muốn đi học không. Cậu vui vẻ gật đầu. Người mẹ ngạc nhiên, nói:</a:t>
            </a:r>
          </a:p>
          <a:p>
            <a:pPr algn="just"/>
            <a:r>
              <a:rPr lang="vi-VN" sz="3000">
                <a:cs typeface="Times New Roman" pitchFamily="18" charset="0"/>
              </a:rPr>
              <a:t>- Cô như có phép mầu ấy ạ.</a:t>
            </a:r>
          </a:p>
          <a:p>
            <a:pPr algn="just"/>
            <a:r>
              <a:rPr lang="vi-VN" sz="3000">
                <a:cs typeface="Times New Roman" pitchFamily="18" charset="0"/>
              </a:rPr>
              <a:t>Cô giáo cười:</a:t>
            </a:r>
          </a:p>
          <a:p>
            <a:pPr algn="just"/>
            <a:r>
              <a:rPr lang="vi-VN" sz="3000">
                <a:cs typeface="Times New Roman" pitchFamily="18" charset="0"/>
              </a:rPr>
              <a:t>- Có gì đâu! Các cháu thấy học vui thì thích học ngay thôi mà.</a:t>
            </a:r>
          </a:p>
          <a:p>
            <a:pPr algn="r"/>
            <a:r>
              <a:rPr lang="en-US">
                <a:cs typeface="Times New Roman" pitchFamily="18" charset="0"/>
              </a:rPr>
              <a:t>Theo sách 168 câu chuyện hay nhất</a:t>
            </a:r>
            <a:endParaRPr lang="en-US" dirty="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100" y="1149945"/>
            <a:ext cx="3352801" cy="479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47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3">
            <a:extLst>
              <a:ext uri="{FF2B5EF4-FFF2-40B4-BE49-F238E27FC236}">
                <a16:creationId xmlns:a16="http://schemas.microsoft.com/office/drawing/2014/main" id="{C166A22A-3A2E-4FB7-B4E3-8556771DEE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110" y="483548"/>
            <a:ext cx="12190413" cy="6324732"/>
          </a:xfrm>
          <a:prstGeom prst="rect">
            <a:avLst/>
          </a:prstGeom>
        </p:spPr>
      </p:pic>
      <p:sp>
        <p:nvSpPr>
          <p:cNvPr id="3" name="Flowchart: Terminator 14">
            <a:extLst>
              <a:ext uri="{FF2B5EF4-FFF2-40B4-BE49-F238E27FC236}">
                <a16:creationId xmlns:a16="http://schemas.microsoft.com/office/drawing/2014/main" id="{54F6A80A-02D6-4062-8ECD-3B579825E430}"/>
              </a:ext>
            </a:extLst>
          </p:cNvPr>
          <p:cNvSpPr/>
          <p:nvPr/>
        </p:nvSpPr>
        <p:spPr>
          <a:xfrm>
            <a:off x="3130605" y="1107012"/>
            <a:ext cx="4789274" cy="707887"/>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3600" b="1" dirty="0" err="1">
                <a:solidFill>
                  <a:sysClr val="windowText" lastClr="000000"/>
                </a:solidFill>
                <a:cs typeface="Times New Roman" panose="02020603050405020304" pitchFamily="18" charset="0"/>
              </a:rPr>
              <a:t>Luyện</a:t>
            </a:r>
            <a:r>
              <a:rPr lang="en-US" sz="3600" b="1" dirty="0">
                <a:solidFill>
                  <a:sysClr val="windowText" lastClr="000000"/>
                </a:solidFill>
                <a:cs typeface="Times New Roman" panose="02020603050405020304" pitchFamily="18" charset="0"/>
              </a:rPr>
              <a:t> </a:t>
            </a:r>
            <a:r>
              <a:rPr lang="en-US" sz="3600" b="1" dirty="0" err="1">
                <a:solidFill>
                  <a:sysClr val="windowText" lastClr="000000"/>
                </a:solidFill>
                <a:cs typeface="Times New Roman" panose="02020603050405020304" pitchFamily="18" charset="0"/>
              </a:rPr>
              <a:t>đọc</a:t>
            </a:r>
            <a:r>
              <a:rPr lang="en-US" sz="3600" b="1" dirty="0">
                <a:solidFill>
                  <a:sysClr val="windowText" lastClr="000000"/>
                </a:solidFill>
                <a:cs typeface="Times New Roman" panose="02020603050405020304" pitchFamily="18" charset="0"/>
              </a:rPr>
              <a:t> </a:t>
            </a:r>
            <a:r>
              <a:rPr lang="en-US" sz="3600" b="1" dirty="0" err="1">
                <a:solidFill>
                  <a:sysClr val="windowText" lastClr="000000"/>
                </a:solidFill>
                <a:cs typeface="Times New Roman" panose="02020603050405020304" pitchFamily="18" charset="0"/>
              </a:rPr>
              <a:t>từ</a:t>
            </a:r>
            <a:endParaRPr lang="en-US" sz="3600" b="1" dirty="0">
              <a:solidFill>
                <a:sysClr val="windowText" lastClr="000000"/>
              </a:solidFill>
              <a:cs typeface="Times New Roman" panose="02020603050405020304" pitchFamily="18" charset="0"/>
            </a:endParaRPr>
          </a:p>
        </p:txBody>
      </p:sp>
    </p:spTree>
    <p:extLst>
      <p:ext uri="{BB962C8B-B14F-4D97-AF65-F5344CB8AC3E}">
        <p14:creationId xmlns:p14="http://schemas.microsoft.com/office/powerpoint/2010/main" val="169121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B9FBD9CB-0EDE-4248-9FC8-3FE0971285F9}"/>
              </a:ext>
            </a:extLst>
          </p:cNvPr>
          <p:cNvSpPr/>
          <p:nvPr/>
        </p:nvSpPr>
        <p:spPr>
          <a:xfrm>
            <a:off x="2953239" y="521890"/>
            <a:ext cx="4789274" cy="729428"/>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800" dirty="0" err="1">
                <a:solidFill>
                  <a:sysClr val="windowText" lastClr="000000"/>
                </a:solidFill>
                <a:cs typeface="Times New Roman" panose="02020603050405020304" pitchFamily="18" charset="0"/>
              </a:rPr>
              <a:t>Luyện</a:t>
            </a:r>
            <a:r>
              <a:rPr lang="en-US" sz="2800" dirty="0">
                <a:solidFill>
                  <a:sysClr val="windowText" lastClr="000000"/>
                </a:solidFill>
                <a:cs typeface="Times New Roman" panose="02020603050405020304" pitchFamily="18" charset="0"/>
              </a:rPr>
              <a:t> </a:t>
            </a:r>
            <a:r>
              <a:rPr lang="en-US" sz="2800" dirty="0" err="1">
                <a:solidFill>
                  <a:sysClr val="windowText" lastClr="000000"/>
                </a:solidFill>
                <a:cs typeface="Times New Roman" panose="02020603050405020304" pitchFamily="18" charset="0"/>
              </a:rPr>
              <a:t>đọc</a:t>
            </a:r>
            <a:r>
              <a:rPr lang="en-US" sz="2800" dirty="0">
                <a:solidFill>
                  <a:sysClr val="windowText" lastClr="000000"/>
                </a:solidFill>
                <a:cs typeface="Times New Roman" panose="02020603050405020304" pitchFamily="18" charset="0"/>
              </a:rPr>
              <a:t> </a:t>
            </a:r>
            <a:r>
              <a:rPr lang="en-US" sz="2800" dirty="0" err="1">
                <a:solidFill>
                  <a:sysClr val="windowText" lastClr="000000"/>
                </a:solidFill>
                <a:cs typeface="Times New Roman" panose="02020603050405020304" pitchFamily="18" charset="0"/>
              </a:rPr>
              <a:t>câu</a:t>
            </a:r>
            <a:endParaRPr lang="en-US" sz="2800" dirty="0">
              <a:solidFill>
                <a:sysClr val="windowText" lastClr="000000"/>
              </a:solidFill>
              <a:cs typeface="Times New Roman" panose="02020603050405020304" pitchFamily="18" charset="0"/>
            </a:endParaRPr>
          </a:p>
        </p:txBody>
      </p:sp>
      <p:sp>
        <p:nvSpPr>
          <p:cNvPr id="25" name="Rectangle 24"/>
          <p:cNvSpPr/>
          <p:nvPr/>
        </p:nvSpPr>
        <p:spPr>
          <a:xfrm>
            <a:off x="420373" y="1793229"/>
            <a:ext cx="11249535" cy="120032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defPPr>
              <a:defRPr lang="en-US"/>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a:lstStyle>
          <a:p>
            <a:r>
              <a:rPr lang="vi-VN" sz="3600">
                <a:solidFill>
                  <a:schemeClr val="accent1"/>
                </a:solidFill>
                <a:cs typeface="Times New Roman" pitchFamily="18" charset="0"/>
              </a:rPr>
              <a:t>Có một cậu bé sắp vào lớp 1 nhưng chưa thích đi học</a:t>
            </a:r>
            <a:r>
              <a:rPr lang="en-US" sz="3600">
                <a:solidFill>
                  <a:schemeClr val="accent1"/>
                </a:solidFill>
                <a:cs typeface="Times New Roman" pitchFamily="18" charset="0"/>
              </a:rPr>
              <a:t>.</a:t>
            </a:r>
            <a:endParaRPr lang="en-US" sz="3600" dirty="0">
              <a:solidFill>
                <a:schemeClr val="accent1"/>
              </a:solidFill>
            </a:endParaRPr>
          </a:p>
        </p:txBody>
      </p:sp>
      <p:cxnSp>
        <p:nvCxnSpPr>
          <p:cNvPr id="26" name="Straight Connector 25"/>
          <p:cNvCxnSpPr/>
          <p:nvPr/>
        </p:nvCxnSpPr>
        <p:spPr>
          <a:xfrm flipH="1">
            <a:off x="7034064" y="1793229"/>
            <a:ext cx="210457" cy="584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192104" y="2408783"/>
            <a:ext cx="210457" cy="584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086876" y="2393393"/>
            <a:ext cx="210457" cy="584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37479" y="3502176"/>
            <a:ext cx="11646669"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600">
                <a:solidFill>
                  <a:schemeClr val="accent1"/>
                </a:solidFill>
                <a:cs typeface="Times New Roman" pitchFamily="18" charset="0"/>
              </a:rPr>
              <a:t>Các </a:t>
            </a:r>
            <a:r>
              <a:rPr lang="vi-VN" sz="3600" dirty="0">
                <a:solidFill>
                  <a:schemeClr val="accent1"/>
                </a:solidFill>
                <a:cs typeface="Times New Roman" pitchFamily="18" charset="0"/>
              </a:rPr>
              <a:t>cháu thấy học vui</a:t>
            </a:r>
            <a:r>
              <a:rPr lang="en-US" sz="3600" dirty="0">
                <a:solidFill>
                  <a:schemeClr val="accent1"/>
                </a:solidFill>
                <a:cs typeface="Times New Roman" pitchFamily="18" charset="0"/>
              </a:rPr>
              <a:t> </a:t>
            </a:r>
            <a:r>
              <a:rPr lang="vi-VN" sz="3600" dirty="0">
                <a:solidFill>
                  <a:schemeClr val="accent1"/>
                </a:solidFill>
                <a:cs typeface="Times New Roman" pitchFamily="18" charset="0"/>
              </a:rPr>
              <a:t>thì thích học ngay thôi mà.</a:t>
            </a:r>
          </a:p>
          <a:p>
            <a:endParaRPr lang="en-US" sz="2000" dirty="0">
              <a:solidFill>
                <a:schemeClr val="accent1"/>
              </a:solidFill>
            </a:endParaRPr>
          </a:p>
        </p:txBody>
      </p:sp>
      <p:cxnSp>
        <p:nvCxnSpPr>
          <p:cNvPr id="13" name="Straight Connector 12">
            <a:extLst>
              <a:ext uri="{FF2B5EF4-FFF2-40B4-BE49-F238E27FC236}">
                <a16:creationId xmlns:a16="http://schemas.microsoft.com/office/drawing/2014/main" id="{B0AB3A8A-E0A7-455D-A602-B1858AB94541}"/>
              </a:ext>
            </a:extLst>
          </p:cNvPr>
          <p:cNvCxnSpPr/>
          <p:nvPr/>
        </p:nvCxnSpPr>
        <p:spPr>
          <a:xfrm flipH="1">
            <a:off x="11858162" y="3502176"/>
            <a:ext cx="210457" cy="584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5DADCA-BB07-4CDC-8D10-EAA3D0FB2086}"/>
              </a:ext>
            </a:extLst>
          </p:cNvPr>
          <p:cNvCxnSpPr/>
          <p:nvPr/>
        </p:nvCxnSpPr>
        <p:spPr>
          <a:xfrm flipH="1">
            <a:off x="11752934" y="3502176"/>
            <a:ext cx="210457" cy="584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D5962B-69CD-44E3-B772-D02BB66792B4}"/>
              </a:ext>
            </a:extLst>
          </p:cNvPr>
          <p:cNvCxnSpPr/>
          <p:nvPr/>
        </p:nvCxnSpPr>
        <p:spPr>
          <a:xfrm flipH="1">
            <a:off x="5652508" y="3502176"/>
            <a:ext cx="210457" cy="584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41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0125" y="511831"/>
            <a:ext cx="6474240" cy="4262641"/>
          </a:xfrm>
          <a:prstGeom prst="roundRect">
            <a:avLst/>
          </a:prstGeom>
        </p:spPr>
      </p:pic>
      <p:sp>
        <p:nvSpPr>
          <p:cNvPr id="3" name="Rectangle 2"/>
          <p:cNvSpPr/>
          <p:nvPr/>
        </p:nvSpPr>
        <p:spPr>
          <a:xfrm>
            <a:off x="5041100" y="4988646"/>
            <a:ext cx="7149313" cy="1200329"/>
          </a:xfrm>
          <a:prstGeom prst="rect">
            <a:avLst/>
          </a:prstGeom>
        </p:spPr>
        <p:txBody>
          <a:bodyPr wrap="square">
            <a:spAutoFit/>
          </a:bodyPr>
          <a:lstStyle/>
          <a:p>
            <a:pPr algn="ctr"/>
            <a:r>
              <a:rPr lang="vi-VN" sz="3600" b="1" i="1" dirty="0">
                <a:solidFill>
                  <a:srgbClr val="FF0000"/>
                </a:solidFill>
                <a:cs typeface="Times New Roman" pitchFamily="18" charset="0"/>
              </a:rPr>
              <a:t>Hí húi</a:t>
            </a:r>
            <a:r>
              <a:rPr lang="en-US" sz="3600" b="1" i="1" dirty="0">
                <a:solidFill>
                  <a:srgbClr val="FF0000"/>
                </a:solidFill>
                <a:cs typeface="Times New Roman" pitchFamily="18" charset="0"/>
              </a:rPr>
              <a:t> </a:t>
            </a:r>
            <a:r>
              <a:rPr lang="vi-VN" sz="3600" b="1" dirty="0">
                <a:solidFill>
                  <a:srgbClr val="FF0000"/>
                </a:solidFill>
                <a:cs typeface="Times New Roman" pitchFamily="18" charset="0"/>
              </a:rPr>
              <a:t>: </a:t>
            </a:r>
            <a:r>
              <a:rPr lang="vi-VN" sz="3600" dirty="0">
                <a:solidFill>
                  <a:prstClr val="black"/>
                </a:solidFill>
                <a:cs typeface="Times New Roman" pitchFamily="18" charset="0"/>
              </a:rPr>
              <a:t>dáng vẻ hơi cúi xuống, chăm chú làm việc gì đó.</a:t>
            </a:r>
          </a:p>
        </p:txBody>
      </p:sp>
      <p:sp>
        <p:nvSpPr>
          <p:cNvPr id="4" name="Rectangle 3"/>
          <p:cNvSpPr/>
          <p:nvPr/>
        </p:nvSpPr>
        <p:spPr>
          <a:xfrm>
            <a:off x="219146" y="1374637"/>
            <a:ext cx="4390954"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CHÚ THÍCH</a:t>
            </a:r>
            <a:endParaRPr lang="vi-VN" sz="48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 y="2969186"/>
            <a:ext cx="3501349" cy="4038919"/>
          </a:xfrm>
          <a:prstGeom prst="rect">
            <a:avLst/>
          </a:prstGeom>
        </p:spPr>
      </p:pic>
    </p:spTree>
    <p:extLst>
      <p:ext uri="{BB962C8B-B14F-4D97-AF65-F5344CB8AC3E}">
        <p14:creationId xmlns:p14="http://schemas.microsoft.com/office/powerpoint/2010/main" val="131473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94916" y="571500"/>
            <a:ext cx="3272076" cy="438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0000"/>
                </a:solidFill>
                <a:cs typeface="Times New Roman" pitchFamily="18" charset="0"/>
              </a:rPr>
              <a:t>Đến trường</a:t>
            </a:r>
            <a:endParaRPr lang="en-US" sz="4000" dirty="0">
              <a:solidFill>
                <a:srgbClr val="FF0000"/>
              </a:solidFill>
              <a:cs typeface="Times New Roman" pitchFamily="18" charset="0"/>
            </a:endParaRPr>
          </a:p>
        </p:txBody>
      </p:sp>
      <p:sp>
        <p:nvSpPr>
          <p:cNvPr id="2" name="Rectangle 1"/>
          <p:cNvSpPr/>
          <p:nvPr/>
        </p:nvSpPr>
        <p:spPr>
          <a:xfrm>
            <a:off x="114300" y="1010245"/>
            <a:ext cx="11950700" cy="5509200"/>
          </a:xfrm>
          <a:prstGeom prst="rect">
            <a:avLst/>
          </a:prstGeom>
        </p:spPr>
        <p:txBody>
          <a:bodyPr wrap="square">
            <a:spAutoFit/>
          </a:bodyPr>
          <a:lstStyle/>
          <a:p>
            <a:pPr algn="just"/>
            <a:r>
              <a:rPr lang="vi-VN" sz="3200" b="1">
                <a:solidFill>
                  <a:prstClr val="black"/>
                </a:solidFill>
                <a:cs typeface="Times New Roman" pitchFamily="18" charset="0"/>
              </a:rPr>
              <a:t>1</a:t>
            </a:r>
            <a:r>
              <a:rPr lang="vi-VN" sz="3200">
                <a:solidFill>
                  <a:prstClr val="black"/>
                </a:solidFill>
                <a:cs typeface="Times New Roman" pitchFamily="18" charset="0"/>
              </a:rPr>
              <a:t>. Có một cậu bé sắp vào lớp 1 nhưng chưa thích đi học. Mẹ cậu bèn dẫn cậu đến trường.</a:t>
            </a:r>
          </a:p>
          <a:p>
            <a:pPr algn="just"/>
            <a:r>
              <a:rPr lang="vi-VN" sz="3200" b="1">
                <a:solidFill>
                  <a:prstClr val="black"/>
                </a:solidFill>
                <a:cs typeface="Times New Roman" pitchFamily="18" charset="0"/>
              </a:rPr>
              <a:t>2</a:t>
            </a:r>
            <a:r>
              <a:rPr lang="vi-VN" sz="3200">
                <a:solidFill>
                  <a:prstClr val="black"/>
                </a:solidFill>
                <a:cs typeface="Times New Roman" pitchFamily="18" charset="0"/>
              </a:rPr>
              <a:t>. Hai mẹ con theo cô hiệu trưởng đi thăm trường. Họ đi ngang qua sân chơi, rồi đến dãy phòng học lớp 1. Có lớp đang đọc đồng thanh một bài thơ. Có lớp đang học toán.</a:t>
            </a:r>
          </a:p>
          <a:p>
            <a:pPr algn="just"/>
            <a:r>
              <a:rPr lang="vi-VN" sz="3200">
                <a:solidFill>
                  <a:prstClr val="black"/>
                </a:solidFill>
                <a:cs typeface="Times New Roman" pitchFamily="18" charset="0"/>
              </a:rPr>
              <a:t>Cậu bé hỏi:</a:t>
            </a:r>
          </a:p>
          <a:p>
            <a:pPr algn="just"/>
            <a:r>
              <a:rPr lang="vi-VN" sz="3200">
                <a:solidFill>
                  <a:prstClr val="black"/>
                </a:solidFill>
                <a:cs typeface="Times New Roman" pitchFamily="18" charset="0"/>
              </a:rPr>
              <a:t>- Ngày nào cũng chỉ tập đọc, làm toán thôi ạ?</a:t>
            </a:r>
          </a:p>
          <a:p>
            <a:pPr algn="just"/>
            <a:r>
              <a:rPr lang="vi-VN" sz="3200">
                <a:solidFill>
                  <a:prstClr val="black"/>
                </a:solidFill>
                <a:cs typeface="Times New Roman" pitchFamily="18" charset="0"/>
              </a:rPr>
              <a:t>Mẹ cậu không bằng lòng:</a:t>
            </a:r>
          </a:p>
          <a:p>
            <a:pPr algn="just"/>
            <a:r>
              <a:rPr lang="vi-VN" sz="3200">
                <a:solidFill>
                  <a:prstClr val="black"/>
                </a:solidFill>
                <a:cs typeface="Times New Roman" pitchFamily="18" charset="0"/>
              </a:rPr>
              <a:t>- Đây là trường học. Con đến trường để học mà.</a:t>
            </a:r>
          </a:p>
          <a:p>
            <a:pPr algn="just"/>
            <a:r>
              <a:rPr lang="vi-VN" sz="3200">
                <a:solidFill>
                  <a:prstClr val="black"/>
                </a:solidFill>
                <a:cs typeface="Times New Roman" pitchFamily="18" charset="0"/>
              </a:rPr>
              <a:t>Nhưng cô giáo bảo:</a:t>
            </a:r>
          </a:p>
          <a:p>
            <a:pPr algn="just"/>
            <a:r>
              <a:rPr lang="vi-VN" sz="3200">
                <a:solidFill>
                  <a:prstClr val="black"/>
                </a:solidFill>
                <a:cs typeface="Times New Roman" pitchFamily="18" charset="0"/>
              </a:rPr>
              <a:t>- Ở trường, em còn được học các môn khác nữa.</a:t>
            </a:r>
          </a:p>
        </p:txBody>
      </p:sp>
      <p:sp>
        <p:nvSpPr>
          <p:cNvPr id="4" name="Flowchart: Terminator 3">
            <a:extLst>
              <a:ext uri="{FF2B5EF4-FFF2-40B4-BE49-F238E27FC236}">
                <a16:creationId xmlns:a16="http://schemas.microsoft.com/office/drawing/2014/main" id="{EB05CAB0-0896-4E85-9929-970F78B42331}"/>
              </a:ext>
            </a:extLst>
          </p:cNvPr>
          <p:cNvSpPr/>
          <p:nvPr/>
        </p:nvSpPr>
        <p:spPr>
          <a:xfrm>
            <a:off x="8445500" y="456785"/>
            <a:ext cx="3642037" cy="578445"/>
          </a:xfrm>
          <a:prstGeom prst="flowChartTerminator">
            <a:avLst/>
          </a:prstGeom>
          <a:solidFill>
            <a:srgbClr val="0854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cs typeface="Times New Roman" panose="02020603050405020304" pitchFamily="18" charset="0"/>
              </a:rPr>
              <a:t>ĐỌC TOÀN BÀI</a:t>
            </a:r>
            <a:endParaRPr lang="en-US" sz="2400" b="1"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29787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FD2775-7754-4701-99DB-64791898A5ED"/>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1086</Words>
  <Application>Microsoft Office PowerPoint</Application>
  <PresentationFormat>Tùy chỉnh</PresentationFormat>
  <Paragraphs>80</Paragraphs>
  <Slides>16</Slides>
  <Notes>1</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16</vt:i4>
      </vt:variant>
    </vt:vector>
  </HeadingPairs>
  <TitlesOfParts>
    <vt:vector size="22" baseType="lpstr">
      <vt:lpstr>.VnTime</vt:lpstr>
      <vt:lpstr>Arial</vt:lpstr>
      <vt:lpstr>Calibri</vt:lpstr>
      <vt:lpstr>Times New Roman</vt:lpstr>
      <vt:lpstr>UTM Avo</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2017-11-23T01:02:29Z</dcterms:created>
  <dcterms:modified xsi:type="dcterms:W3CDTF">2022-11-08T07:49:23Z</dcterms:modified>
</cp:coreProperties>
</file>