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8" r:id="rId3"/>
  </p:sldMasterIdLst>
  <p:notesMasterIdLst>
    <p:notesMasterId r:id="rId28"/>
  </p:notesMasterIdLst>
  <p:sldIdLst>
    <p:sldId id="427" r:id="rId4"/>
    <p:sldId id="423" r:id="rId5"/>
    <p:sldId id="439" r:id="rId6"/>
    <p:sldId id="259" r:id="rId7"/>
    <p:sldId id="428" r:id="rId8"/>
    <p:sldId id="338" r:id="rId9"/>
    <p:sldId id="344" r:id="rId10"/>
    <p:sldId id="460" r:id="rId11"/>
    <p:sldId id="440" r:id="rId12"/>
    <p:sldId id="265" r:id="rId13"/>
    <p:sldId id="453" r:id="rId14"/>
    <p:sldId id="458" r:id="rId15"/>
    <p:sldId id="459" r:id="rId16"/>
    <p:sldId id="266" r:id="rId17"/>
    <p:sldId id="462" r:id="rId18"/>
    <p:sldId id="437" r:id="rId19"/>
    <p:sldId id="267" r:id="rId20"/>
    <p:sldId id="463" r:id="rId21"/>
    <p:sldId id="450" r:id="rId22"/>
    <p:sldId id="451" r:id="rId23"/>
    <p:sldId id="271" r:id="rId24"/>
    <p:sldId id="280" r:id="rId25"/>
    <p:sldId id="447" r:id="rId26"/>
    <p:sldId id="4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 snapToGrid="0">
      <p:cViewPr varScale="1">
        <p:scale>
          <a:sx n="86" d="100"/>
          <a:sy n="86" d="100"/>
        </p:scale>
        <p:origin x="-66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0B244-A662-4A49-998E-589F5C97B5AF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D68CF674-2D88-45F4-AB60-440BAE6C4B6E}">
      <dgm:prSet phldrT="[Text]" custT="1"/>
      <dgm:spPr/>
      <dgm:t>
        <a:bodyPr/>
        <a:lstStyle/>
        <a:p>
          <a:r>
            <a:rPr lang="en-SG" sz="5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Siêng</a:t>
          </a:r>
          <a:r>
            <a:rPr lang="en-SG" sz="5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endParaRPr lang="en-SG" sz="5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SG" sz="5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SG" sz="5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endParaRPr lang="en-SG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7B4E53-CA98-4FA9-8524-821EF3137D29}" type="parTrans" cxnId="{01002DAC-BA69-42D1-811E-0512214E7CF2}">
      <dgm:prSet/>
      <dgm:spPr/>
      <dgm:t>
        <a:bodyPr/>
        <a:lstStyle/>
        <a:p>
          <a:endParaRPr lang="en-SG"/>
        </a:p>
      </dgm:t>
    </dgm:pt>
    <dgm:pt modelId="{2C6A3FC2-7152-4682-AED9-801B68726386}" type="sibTrans" cxnId="{01002DAC-BA69-42D1-811E-0512214E7CF2}">
      <dgm:prSet/>
      <dgm:spPr/>
      <dgm:t>
        <a:bodyPr/>
        <a:lstStyle/>
        <a:p>
          <a:endParaRPr lang="en-SG"/>
        </a:p>
      </dgm:t>
    </dgm:pt>
    <dgm:pt modelId="{A0164F8C-3518-4EAA-9A8E-F4C7FA5CB8C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Lười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biếng</a:t>
          </a:r>
          <a:endParaRPr lang="en-SG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</a:pP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nản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>
            <a:lnSpc>
              <a:spcPct val="100000"/>
            </a:lnSpc>
          </a:pP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SG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endParaRPr lang="en-SG" sz="3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37E0E-C1A7-4E10-859D-F0D111FB7343}" type="parTrans" cxnId="{B294DE4F-A6CC-460D-94F1-387542757CAA}">
      <dgm:prSet/>
      <dgm:spPr/>
      <dgm:t>
        <a:bodyPr/>
        <a:lstStyle/>
        <a:p>
          <a:endParaRPr lang="en-SG"/>
        </a:p>
      </dgm:t>
    </dgm:pt>
    <dgm:pt modelId="{E54C474F-2023-4F04-8940-AEEB186A1227}" type="sibTrans" cxnId="{B294DE4F-A6CC-460D-94F1-387542757CAA}">
      <dgm:prSet/>
      <dgm:spPr/>
      <dgm:t>
        <a:bodyPr/>
        <a:lstStyle/>
        <a:p>
          <a:endParaRPr lang="en-SG"/>
        </a:p>
      </dgm:t>
    </dgm:pt>
    <dgm:pt modelId="{985C6737-2F1A-4CF3-859F-3348217DF119}" type="pres">
      <dgm:prSet presAssocID="{1360B244-A662-4A49-998E-589F5C97B5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9ABCE5-3FDB-40EA-B412-B65B6F57E899}" type="pres">
      <dgm:prSet presAssocID="{D68CF674-2D88-45F4-AB60-440BAE6C4B6E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4E3F4C-4435-4A10-9486-53DBAFDCD424}" type="pres">
      <dgm:prSet presAssocID="{A0164F8C-3518-4EAA-9A8E-F4C7FA5CB8C1}" presName="arrow" presStyleLbl="node1" presStyleIdx="1" presStyleCnt="2" custRadScaleRad="137999" custRadScaleInc="-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31327B-452E-4903-A753-3C705224D5C5}" type="presOf" srcId="{A0164F8C-3518-4EAA-9A8E-F4C7FA5CB8C1}" destId="{744E3F4C-4435-4A10-9486-53DBAFDCD424}" srcOrd="0" destOrd="0" presId="urn:microsoft.com/office/officeart/2005/8/layout/arrow5"/>
    <dgm:cxn modelId="{440B849B-629E-42FF-BF2A-CF20603896D6}" type="presOf" srcId="{1360B244-A662-4A49-998E-589F5C97B5AF}" destId="{985C6737-2F1A-4CF3-859F-3348217DF119}" srcOrd="0" destOrd="0" presId="urn:microsoft.com/office/officeart/2005/8/layout/arrow5"/>
    <dgm:cxn modelId="{01002DAC-BA69-42D1-811E-0512214E7CF2}" srcId="{1360B244-A662-4A49-998E-589F5C97B5AF}" destId="{D68CF674-2D88-45F4-AB60-440BAE6C4B6E}" srcOrd="0" destOrd="0" parTransId="{6F7B4E53-CA98-4FA9-8524-821EF3137D29}" sibTransId="{2C6A3FC2-7152-4682-AED9-801B68726386}"/>
    <dgm:cxn modelId="{6B13D59B-D8D8-4BE9-BD37-B9B572EED0C2}" type="presOf" srcId="{D68CF674-2D88-45F4-AB60-440BAE6C4B6E}" destId="{899ABCE5-3FDB-40EA-B412-B65B6F57E899}" srcOrd="0" destOrd="0" presId="urn:microsoft.com/office/officeart/2005/8/layout/arrow5"/>
    <dgm:cxn modelId="{B294DE4F-A6CC-460D-94F1-387542757CAA}" srcId="{1360B244-A662-4A49-998E-589F5C97B5AF}" destId="{A0164F8C-3518-4EAA-9A8E-F4C7FA5CB8C1}" srcOrd="1" destOrd="0" parTransId="{D2C37E0E-C1A7-4E10-859D-F0D111FB7343}" sibTransId="{E54C474F-2023-4F04-8940-AEEB186A1227}"/>
    <dgm:cxn modelId="{AD626895-AEA4-4E11-BC0A-F7ED694B4A21}" type="presParOf" srcId="{985C6737-2F1A-4CF3-859F-3348217DF119}" destId="{899ABCE5-3FDB-40EA-B412-B65B6F57E899}" srcOrd="0" destOrd="0" presId="urn:microsoft.com/office/officeart/2005/8/layout/arrow5"/>
    <dgm:cxn modelId="{7522BA70-8124-4E41-9733-9EF868002CCB}" type="presParOf" srcId="{985C6737-2F1A-4CF3-859F-3348217DF119}" destId="{744E3F4C-4435-4A10-9486-53DBAFDCD42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9ABCE5-3FDB-40EA-B412-B65B6F57E899}">
      <dsp:nvSpPr>
        <dsp:cNvPr id="0" name=""/>
        <dsp:cNvSpPr/>
      </dsp:nvSpPr>
      <dsp:spPr>
        <a:xfrm rot="16200000">
          <a:off x="776" y="571"/>
          <a:ext cx="5367932" cy="536793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5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Siêng</a:t>
          </a:r>
          <a:r>
            <a:rPr lang="en-SG" sz="5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endParaRPr lang="en-SG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5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SG" sz="5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5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endParaRPr lang="en-SG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776" y="571"/>
        <a:ext cx="5367932" cy="5367932"/>
      </dsp:txXfrm>
    </dsp:sp>
    <dsp:sp modelId="{744E3F4C-4435-4A10-9486-53DBAFDCD424}">
      <dsp:nvSpPr>
        <dsp:cNvPr id="0" name=""/>
        <dsp:cNvSpPr/>
      </dsp:nvSpPr>
      <dsp:spPr>
        <a:xfrm rot="5400000">
          <a:off x="5691953" y="0"/>
          <a:ext cx="5367932" cy="536793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Lười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biếng</a:t>
          </a:r>
          <a:endParaRPr lang="en-SG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nản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SG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endParaRPr lang="en-SG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691953" y="0"/>
        <a:ext cx="5367932" cy="5367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DA1E7-AE51-49C7-A55C-897F08BC7995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182AF-81E0-41A9-B74F-FD73D4F2F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835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831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32257600 w 120000"/>
              <a:gd name="T3" fmla="*/ 0 h 120000"/>
              <a:gd name="T4" fmla="*/ 2322576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</p:sp>
      <p:sp>
        <p:nvSpPr>
          <p:cNvPr id="119811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BA34FC56-8203-435F-85FC-A57881F9A9CE}" type="slidenum"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 panose="020B0604020202020204" pitchFamily="34" charset="0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66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4416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1586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58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741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196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26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5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056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116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96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625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21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31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8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222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924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32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526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 cstate="print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03805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B49D-F844-4A7E-BC76-4883FE249C2A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7123-D82E-4281-B24A-836DB653E794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701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A8BD-F691-4D51-8094-E52935FFF6C9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8F01-68AB-43E5-AF30-D87C3C33DB8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18257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9792-4914-4329-AB14-5A4E29593929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235AA-E3B6-4EC6-94E0-7681EE18D5ED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4619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8EDC6-6ADF-42AD-9563-51C801529998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B7BF-FAFB-4A30-9520-ED71D81A6B0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74328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6153150" y="5859463"/>
            <a:ext cx="776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www.1ppt.com/hangye/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www.1ppt.com/sucai/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www.1ppt.com/tubiao/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www.1ppt.com/powerpoint/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www.1ppt.com/excel/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www.1ppt.com/kejian/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www.1ppt.com/shiti/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www.1ppt.com/jiaoan/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www.1ppt.com/ziti/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76A7E-0F1B-4340-B62E-4A5D91479805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ABA6-B7EC-4F25-AA13-226CF8E565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346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7906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5E4B1-DD70-4004-A599-1493C4C92211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E8EA-3B94-44A5-A184-CBFAB2C22D6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00908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A730-F601-43E4-9297-9ACC43CE4A76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57D-946C-4124-9518-4907B39A635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962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E780-B431-4C2F-BA87-28EF5AC6D0EC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1A06-6DB8-4D2E-9101-F1C132592AC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67922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F0A60-81F7-480C-9881-A190E4FD2009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EF0E-FB3D-4F9A-B13D-1043222FB32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0961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CFA2-4527-49F5-8A65-34A5AC3BEA26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F0391-D18A-4165-B8EB-6CFCDC75812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14821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ECC1-9C61-4BCB-9CDB-FC99B7E6CF05}" type="datetimeFigureOut">
              <a:rPr lang="zh-CN" altLang="en-US"/>
              <a:pPr>
                <a:defRPr/>
              </a:pPr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50B74-8A77-427E-A8DB-A7E73CC0048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3708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 cstate="print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8982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54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019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188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192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516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55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26AE-47F7-450E-B5BA-9FC267334974}" type="datetimeFigureOut">
              <a:rPr lang="en-US" smtClean="0"/>
              <a:pPr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0220-8D9A-4BD5-8DB0-3A9D8D7C1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85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94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  <p:sldLayoutId id="214748376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fld id="{FCAD425F-E8C9-4C27-AA4B-3054C0E9CE1B}" type="datetimeFigureOut">
              <a:rPr lang="zh-CN" altLang="en-US">
                <a:sym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fld id="{6F7AA51F-1227-49C9-91A8-682B37A40809}" type="slidenum">
              <a:rPr lang="zh-CN" altLang="en-US">
                <a:sym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23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2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icrosoft YaHei" panose="020B0503020204020204" pitchFamily="34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3.xml"/><Relationship Id="rId1" Type="http://schemas.openxmlformats.org/officeDocument/2006/relationships/video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nền Học Sinh đi Học Trên Nền Quảng Cáo đường, Nền Quảng Cáo, Nét đẹp,  Đồng Cỏ Vector để tải xuống miễn phí">
            <a:extLst>
              <a:ext uri="{FF2B5EF4-FFF2-40B4-BE49-F238E27FC236}">
                <a16:creationId xmlns:a16="http://schemas.microsoft.com/office/drawing/2014/main" xmlns="" id="{871F94F1-40AE-4431-8905-B7A0EE6E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1C407EB-CEC8-4E71-9581-9A81C5E73FCE}"/>
              </a:ext>
            </a:extLst>
          </p:cNvPr>
          <p:cNvSpPr txBox="1"/>
          <p:nvPr/>
        </p:nvSpPr>
        <p:spPr>
          <a:xfrm>
            <a:off x="218661" y="1102858"/>
            <a:ext cx="11754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kern="1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VÀ CÁC EM ĐẾN VỚI</a:t>
            </a:r>
          </a:p>
          <a:p>
            <a:pPr algn="ctr">
              <a:defRPr/>
            </a:pPr>
            <a:r>
              <a:rPr lang="en-US" sz="4800" kern="10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TIẾT HỌC HÔM NAY!</a:t>
            </a:r>
            <a:endParaRPr lang="en-US" sz="4800" kern="1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1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0942" y="2463890"/>
            <a:ext cx="2437226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0451" y="5567403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6597" y="182880"/>
            <a:ext cx="8637563" cy="5208839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198731" y="622054"/>
            <a:ext cx="6080840" cy="371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5" y="3060696"/>
            <a:ext cx="2437226" cy="392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878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7288"/>
            <a:ext cx="5895938" cy="6858000"/>
          </a:xfrm>
        </p:spPr>
      </p:pic>
      <p:sp>
        <p:nvSpPr>
          <p:cNvPr id="7" name="TextBox 6"/>
          <p:cNvSpPr txBox="1"/>
          <p:nvPr/>
        </p:nvSpPr>
        <p:spPr>
          <a:xfrm>
            <a:off x="901081" y="939274"/>
            <a:ext cx="4585319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800" b="1" dirty="0">
              <a:solidFill>
                <a:srgbClr val="FF0000"/>
              </a:solidFill>
              <a:latin typeface="+mj-lt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5886" y="5411859"/>
            <a:ext cx="876300" cy="74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2077">
            <a:off x="6075683" y="800461"/>
            <a:ext cx="5770873" cy="5294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Hình ảnh 7" descr="Ảnh có chứa bàn, trong nhà&#10;&#10;Mô tả được tạo tự động">
            <a:extLst>
              <a:ext uri="{FF2B5EF4-FFF2-40B4-BE49-F238E27FC236}">
                <a16:creationId xmlns:a16="http://schemas.microsoft.com/office/drawing/2014/main" xmlns="" id="{00B29AF5-5C68-47EB-BCBF-A31DF4AB60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5406">
            <a:off x="7074400" y="1540995"/>
            <a:ext cx="3939139" cy="3741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65100848"/>
      </p:ext>
    </p:extLst>
  </p:cSld>
  <p:clrMapOvr>
    <a:masterClrMapping/>
  </p:clrMapOvr>
  <p:transition spd="slow" advTm="23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TextBox 9"/>
          <p:cNvSpPr>
            <a:spLocks noChangeArrowheads="1"/>
          </p:cNvSpPr>
          <p:nvPr/>
        </p:nvSpPr>
        <p:spPr bwMode="auto">
          <a:xfrm>
            <a:off x="0" y="0"/>
            <a:ext cx="216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D8504A-6673-CEBD-EA80-DCF76B6E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37" y="5656864"/>
            <a:ext cx="115355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vi-VN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Nguyễn Ngọc K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</a:p>
          <a:p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SG" sz="36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tấm gương siêng năng kiên trì">
            <a:extLst>
              <a:ext uri="{FF2B5EF4-FFF2-40B4-BE49-F238E27FC236}">
                <a16:creationId xmlns:a16="http://schemas.microsoft.com/office/drawing/2014/main" xmlns="" id="{EE61644C-0BFC-3131-73C1-EAF02FEC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99" y="600971"/>
            <a:ext cx="10531316" cy="48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36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TextBox 9"/>
          <p:cNvSpPr>
            <a:spLocks noChangeArrowheads="1"/>
          </p:cNvSpPr>
          <p:nvPr/>
        </p:nvSpPr>
        <p:spPr bwMode="auto">
          <a:xfrm>
            <a:off x="0" y="0"/>
            <a:ext cx="216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D8504A-6673-CEBD-EA80-DCF76B6E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56" y="5221800"/>
            <a:ext cx="120419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Bạn Ngô Văn Hiếu đã cõng bạn Nguyễn Tất Minh hơn 10 năm đến trường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( 2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bạn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điểm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cao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nhất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-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trên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9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điểm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khối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A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và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B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trường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THPT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Triệu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Sơn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-Thanh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Hóa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trong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kì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thi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tốt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nghiệp</a:t>
            </a:r>
            <a:r>
              <a:rPr lang="en-SG" sz="3600" dirty="0">
                <a:solidFill>
                  <a:srgbClr val="FF0000"/>
                </a:solidFill>
                <a:highlight>
                  <a:srgbClr val="FFFF00"/>
                </a:highlight>
                <a:ea typeface="Arial" panose="020B0604020202020204" pitchFamily="34" charset="0"/>
              </a:rPr>
              <a:t> THPT. </a:t>
            </a:r>
            <a:endParaRPr lang="en-US" sz="3600" dirty="0">
              <a:solidFill>
                <a:srgbClr val="FF0000"/>
              </a:solidFill>
              <a:highlight>
                <a:srgbClr val="FFFF00"/>
              </a:highlight>
              <a:ea typeface="Arial" panose="020B0604020202020204" pitchFamily="34" charset="0"/>
            </a:endParaRPr>
          </a:p>
        </p:txBody>
      </p:sp>
      <p:pic>
        <p:nvPicPr>
          <p:cNvPr id="2" name="Picture 2" descr="C:\Users\Administrator\Desktop\6.jpg">
            <a:extLst>
              <a:ext uri="{FF2B5EF4-FFF2-40B4-BE49-F238E27FC236}">
                <a16:creationId xmlns:a16="http://schemas.microsoft.com/office/drawing/2014/main" xmlns="" id="{7350A84E-D2C6-A807-F9CA-CEBE2E5B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484" y="436098"/>
            <a:ext cx="9608234" cy="443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8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0"/>
            <a:ext cx="11640166" cy="6949406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66" r="34400" b="5897"/>
            <a:stretch/>
          </p:blipFill>
          <p:spPr>
            <a:xfrm>
              <a:off x="979714" y="987490"/>
              <a:ext cx="8621377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510497" y="2068665"/>
            <a:ext cx="6305340" cy="236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BIỂU HIỆN CỦA SIÊNG NĂNG, KIÊN TRÌ</a:t>
            </a:r>
          </a:p>
        </p:txBody>
      </p:sp>
      <p:pic>
        <p:nvPicPr>
          <p:cNvPr id="18" name="图片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90" y="1739292"/>
            <a:ext cx="2581416" cy="392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793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tấm gương siêng năng kiên trì">
            <a:extLst>
              <a:ext uri="{FF2B5EF4-FFF2-40B4-BE49-F238E27FC236}">
                <a16:creationId xmlns:a16="http://schemas.microsoft.com/office/drawing/2014/main" xmlns="" id="{F2F930C4-C27D-4804-E4E7-347EA35175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D9B023E7-2433-B6A4-7E25-70ED39ACF4C0}"/>
              </a:ext>
            </a:extLst>
          </p:cNvPr>
          <p:cNvGraphicFramePr/>
          <p:nvPr/>
        </p:nvGraphicFramePr>
        <p:xfrm>
          <a:off x="609601" y="769257"/>
          <a:ext cx="11059886" cy="5369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9543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98348" y="1096895"/>
            <a:ext cx="53722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lvl="1" algn="just"/>
            <a:r>
              <a:rPr lang="en-US" altLang="en-US" sz="32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3200" b="1" dirty="0" err="1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2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đội</a:t>
            </a:r>
            <a:endParaRPr lang="en-US" altLang="en-US" sz="3200" b="1" dirty="0">
              <a:solidFill>
                <a:srgbClr val="00B050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7791" y="2398991"/>
            <a:ext cx="1070551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gian:thảo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en-US" sz="3200" b="1" dirty="0"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chơi:Lớp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1(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1,2),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2(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3+4)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.(1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/ 1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b="1" dirty="0"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08"/>
          <p:cNvPicPr/>
          <p:nvPr/>
        </p:nvPicPr>
        <p:blipFill>
          <a:blip r:embed="rId2" cstate="print"/>
          <a:stretch/>
        </p:blipFill>
        <p:spPr>
          <a:xfrm>
            <a:off x="141062" y="953011"/>
            <a:ext cx="3755689" cy="2728702"/>
          </a:xfrm>
          <a:prstGeom prst="rect">
            <a:avLst/>
          </a:prstGeom>
        </p:spPr>
      </p:pic>
      <p:pic>
        <p:nvPicPr>
          <p:cNvPr id="4" name="Shape 110"/>
          <p:cNvPicPr/>
          <p:nvPr/>
        </p:nvPicPr>
        <p:blipFill>
          <a:blip r:embed="rId3" cstate="print"/>
          <a:stretch/>
        </p:blipFill>
        <p:spPr>
          <a:xfrm>
            <a:off x="4615548" y="940850"/>
            <a:ext cx="3473988" cy="2549107"/>
          </a:xfrm>
          <a:prstGeom prst="rect">
            <a:avLst/>
          </a:prstGeom>
        </p:spPr>
      </p:pic>
      <p:pic>
        <p:nvPicPr>
          <p:cNvPr id="6" name="Shape 112"/>
          <p:cNvPicPr/>
          <p:nvPr/>
        </p:nvPicPr>
        <p:blipFill>
          <a:blip r:embed="rId4" cstate="print"/>
          <a:stretch/>
        </p:blipFill>
        <p:spPr>
          <a:xfrm>
            <a:off x="8480737" y="1046508"/>
            <a:ext cx="3390906" cy="2443449"/>
          </a:xfrm>
          <a:prstGeom prst="rect">
            <a:avLst/>
          </a:prstGeom>
        </p:spPr>
      </p:pic>
      <p:pic>
        <p:nvPicPr>
          <p:cNvPr id="7" name="Shape 114"/>
          <p:cNvPicPr/>
          <p:nvPr/>
        </p:nvPicPr>
        <p:blipFill>
          <a:blip r:embed="rId5" cstate="print"/>
          <a:stretch/>
        </p:blipFill>
        <p:spPr>
          <a:xfrm>
            <a:off x="166720" y="4183071"/>
            <a:ext cx="3720865" cy="2549107"/>
          </a:xfrm>
          <a:prstGeom prst="rect">
            <a:avLst/>
          </a:prstGeom>
        </p:spPr>
      </p:pic>
      <p:pic>
        <p:nvPicPr>
          <p:cNvPr id="8" name="Shape 116"/>
          <p:cNvPicPr/>
          <p:nvPr/>
        </p:nvPicPr>
        <p:blipFill>
          <a:blip r:embed="rId6" cstate="print"/>
          <a:stretch/>
        </p:blipFill>
        <p:spPr>
          <a:xfrm>
            <a:off x="4447874" y="4236486"/>
            <a:ext cx="3641662" cy="2495692"/>
          </a:xfrm>
          <a:prstGeom prst="rect">
            <a:avLst/>
          </a:prstGeom>
        </p:spPr>
      </p:pic>
      <p:pic>
        <p:nvPicPr>
          <p:cNvPr id="9" name="Shape 118"/>
          <p:cNvPicPr/>
          <p:nvPr/>
        </p:nvPicPr>
        <p:blipFill>
          <a:blip r:embed="rId7" cstate="print"/>
          <a:stretch/>
        </p:blipFill>
        <p:spPr>
          <a:xfrm>
            <a:off x="8480737" y="4442967"/>
            <a:ext cx="3390906" cy="24392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94465B-3A9D-496A-A9C1-424B995235AE}"/>
              </a:ext>
            </a:extLst>
          </p:cNvPr>
          <p:cNvSpPr/>
          <p:nvPr/>
        </p:nvSpPr>
        <p:spPr>
          <a:xfrm>
            <a:off x="1" y="3947159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557368-04D3-53DC-E65F-EE5E0AC086FA}"/>
              </a:ext>
            </a:extLst>
          </p:cNvPr>
          <p:cNvSpPr/>
          <p:nvPr/>
        </p:nvSpPr>
        <p:spPr>
          <a:xfrm>
            <a:off x="4523637" y="3746189"/>
            <a:ext cx="2621279" cy="440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FF61E1-8BAA-C1A9-24C8-C215611039F5}"/>
              </a:ext>
            </a:extLst>
          </p:cNvPr>
          <p:cNvSpPr/>
          <p:nvPr/>
        </p:nvSpPr>
        <p:spPr>
          <a:xfrm>
            <a:off x="9254884" y="3976060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B0E2E4-2D89-42F1-0E9D-352FD2588891}"/>
              </a:ext>
            </a:extLst>
          </p:cNvPr>
          <p:cNvSpPr/>
          <p:nvPr/>
        </p:nvSpPr>
        <p:spPr>
          <a:xfrm>
            <a:off x="433319" y="6512232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4C4AC-86C4-79DE-741D-ECFB4CC8A6DF}"/>
              </a:ext>
            </a:extLst>
          </p:cNvPr>
          <p:cNvSpPr/>
          <p:nvPr/>
        </p:nvSpPr>
        <p:spPr>
          <a:xfrm>
            <a:off x="4958065" y="6520053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871F367-67BB-C82F-62A4-C90704D40F5E}"/>
              </a:ext>
            </a:extLst>
          </p:cNvPr>
          <p:cNvSpPr/>
          <p:nvPr/>
        </p:nvSpPr>
        <p:spPr>
          <a:xfrm>
            <a:off x="8986910" y="6582137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DBF1F5-4827-C520-1FF9-A11EE1F78CCD}"/>
              </a:ext>
            </a:extLst>
          </p:cNvPr>
          <p:cNvSpPr/>
          <p:nvPr/>
        </p:nvSpPr>
        <p:spPr>
          <a:xfrm>
            <a:off x="1039391" y="148990"/>
            <a:ext cx="9258159" cy="510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3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08"/>
          <p:cNvPicPr/>
          <p:nvPr/>
        </p:nvPicPr>
        <p:blipFill>
          <a:blip r:embed="rId2" cstate="print"/>
          <a:stretch/>
        </p:blipFill>
        <p:spPr>
          <a:xfrm>
            <a:off x="141062" y="953011"/>
            <a:ext cx="2572385" cy="2728702"/>
          </a:xfrm>
          <a:prstGeom prst="rect">
            <a:avLst/>
          </a:prstGeom>
        </p:spPr>
      </p:pic>
      <p:pic>
        <p:nvPicPr>
          <p:cNvPr id="4" name="Shape 110"/>
          <p:cNvPicPr/>
          <p:nvPr/>
        </p:nvPicPr>
        <p:blipFill>
          <a:blip r:embed="rId3" cstate="print"/>
          <a:stretch/>
        </p:blipFill>
        <p:spPr>
          <a:xfrm>
            <a:off x="2674501" y="1132606"/>
            <a:ext cx="2602865" cy="2549107"/>
          </a:xfrm>
          <a:prstGeom prst="rect">
            <a:avLst/>
          </a:prstGeom>
        </p:spPr>
      </p:pic>
      <p:pic>
        <p:nvPicPr>
          <p:cNvPr id="6" name="Shape 112"/>
          <p:cNvPicPr/>
          <p:nvPr/>
        </p:nvPicPr>
        <p:blipFill>
          <a:blip r:embed="rId4" cstate="print"/>
          <a:stretch/>
        </p:blipFill>
        <p:spPr>
          <a:xfrm>
            <a:off x="5428640" y="972814"/>
            <a:ext cx="2560320" cy="2755123"/>
          </a:xfrm>
          <a:prstGeom prst="rect">
            <a:avLst/>
          </a:prstGeom>
        </p:spPr>
      </p:pic>
      <p:pic>
        <p:nvPicPr>
          <p:cNvPr id="7" name="Shape 114"/>
          <p:cNvPicPr/>
          <p:nvPr/>
        </p:nvPicPr>
        <p:blipFill>
          <a:blip r:embed="rId5" cstate="print"/>
          <a:stretch/>
        </p:blipFill>
        <p:spPr>
          <a:xfrm>
            <a:off x="166721" y="4183071"/>
            <a:ext cx="2621280" cy="2549107"/>
          </a:xfrm>
          <a:prstGeom prst="rect">
            <a:avLst/>
          </a:prstGeom>
        </p:spPr>
      </p:pic>
      <p:pic>
        <p:nvPicPr>
          <p:cNvPr id="8" name="Shape 116"/>
          <p:cNvPicPr/>
          <p:nvPr/>
        </p:nvPicPr>
        <p:blipFill>
          <a:blip r:embed="rId6" cstate="print"/>
          <a:stretch/>
        </p:blipFill>
        <p:spPr>
          <a:xfrm>
            <a:off x="2937116" y="4236487"/>
            <a:ext cx="2572385" cy="2495692"/>
          </a:xfrm>
          <a:prstGeom prst="rect">
            <a:avLst/>
          </a:prstGeom>
        </p:spPr>
      </p:pic>
      <p:pic>
        <p:nvPicPr>
          <p:cNvPr id="9" name="Shape 118"/>
          <p:cNvPicPr/>
          <p:nvPr/>
        </p:nvPicPr>
        <p:blipFill>
          <a:blip r:embed="rId7" cstate="print"/>
          <a:stretch/>
        </p:blipFill>
        <p:spPr>
          <a:xfrm>
            <a:off x="5498736" y="4292927"/>
            <a:ext cx="2590800" cy="24392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94465B-3A9D-496A-A9C1-424B995235AE}"/>
              </a:ext>
            </a:extLst>
          </p:cNvPr>
          <p:cNvSpPr/>
          <p:nvPr/>
        </p:nvSpPr>
        <p:spPr>
          <a:xfrm>
            <a:off x="1" y="3947159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557368-04D3-53DC-E65F-EE5E0AC086FA}"/>
              </a:ext>
            </a:extLst>
          </p:cNvPr>
          <p:cNvSpPr/>
          <p:nvPr/>
        </p:nvSpPr>
        <p:spPr>
          <a:xfrm>
            <a:off x="2945578" y="3786365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FF61E1-8BAA-C1A9-24C8-C215611039F5}"/>
              </a:ext>
            </a:extLst>
          </p:cNvPr>
          <p:cNvSpPr/>
          <p:nvPr/>
        </p:nvSpPr>
        <p:spPr>
          <a:xfrm>
            <a:off x="5483496" y="3801631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B0E2E4-2D89-42F1-0E9D-352FD2588891}"/>
              </a:ext>
            </a:extLst>
          </p:cNvPr>
          <p:cNvSpPr/>
          <p:nvPr/>
        </p:nvSpPr>
        <p:spPr>
          <a:xfrm>
            <a:off x="433319" y="6512232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4C4AC-86C4-79DE-741D-ECFB4CC8A6DF}"/>
              </a:ext>
            </a:extLst>
          </p:cNvPr>
          <p:cNvSpPr/>
          <p:nvPr/>
        </p:nvSpPr>
        <p:spPr>
          <a:xfrm>
            <a:off x="2971237" y="6557918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871F367-67BB-C82F-62A4-C90704D40F5E}"/>
              </a:ext>
            </a:extLst>
          </p:cNvPr>
          <p:cNvSpPr/>
          <p:nvPr/>
        </p:nvSpPr>
        <p:spPr>
          <a:xfrm>
            <a:off x="5859458" y="6582137"/>
            <a:ext cx="262127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dirty="0">
                <a:solidFill>
                  <a:prstClr val="black"/>
                </a:solidFill>
                <a:latin typeface="#9Slide05 Motion Pictur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CC0DA8-1964-36E1-D422-E807C7A2B1DC}"/>
              </a:ext>
            </a:extLst>
          </p:cNvPr>
          <p:cNvSpPr/>
          <p:nvPr/>
        </p:nvSpPr>
        <p:spPr>
          <a:xfrm>
            <a:off x="8603550" y="1129799"/>
            <a:ext cx="3659095" cy="56515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DBF1F5-4827-C520-1FF9-A11EE1F78CCD}"/>
              </a:ext>
            </a:extLst>
          </p:cNvPr>
          <p:cNvSpPr/>
          <p:nvPr/>
        </p:nvSpPr>
        <p:spPr>
          <a:xfrm>
            <a:off x="926850" y="277750"/>
            <a:ext cx="3936145" cy="510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4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5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BCEB0166-8539-D359-13D7-E0951E0A50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65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63647-1856-1229-BAA8-97D1ED30C5C1}"/>
              </a:ext>
            </a:extLst>
          </p:cNvPr>
          <p:cNvSpPr txBox="1"/>
          <p:nvPr/>
        </p:nvSpPr>
        <p:spPr>
          <a:xfrm>
            <a:off x="3141274" y="2149795"/>
            <a:ext cx="7794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D8181D"/>
                </a:solidFill>
                <a:latin typeface="Times New Roman" pitchFamily="18" charset="0"/>
                <a:cs typeface="Times New Roman" pitchFamily="18" charset="0"/>
              </a:rPr>
              <a:t>MỞ ĐẦU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23326E-3601-816F-58BD-C7FF354092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2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65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4785" y="2873828"/>
            <a:ext cx="2900751" cy="3984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1691" y="-752082"/>
            <a:ext cx="12177274" cy="7610081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7115" y="1485252"/>
            <a:ext cx="9859184" cy="407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65311B"/>
              </a:buClr>
              <a:buSzPts val="400"/>
              <a:buFont typeface="Arial" panose="020B0604020202020204" pitchFamily="34" charset="0"/>
              <a:buNone/>
              <a:tabLst>
                <a:tab pos="52578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2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uốn Sách Trang Đọc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61" y="-115294"/>
            <a:ext cx="11243145" cy="68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22127" y="979451"/>
            <a:ext cx="9592217" cy="4253948"/>
            <a:chOff x="-1467894" y="1094744"/>
            <a:chExt cx="9592217" cy="4253948"/>
          </a:xfrm>
        </p:grpSpPr>
        <p:pic>
          <p:nvPicPr>
            <p:cNvPr id="15" name="Google Shape;125;p5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405979" y="1094744"/>
              <a:ext cx="4718344" cy="3897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文本框 6"/>
            <p:cNvSpPr txBox="1"/>
            <p:nvPr/>
          </p:nvSpPr>
          <p:spPr>
            <a:xfrm>
              <a:off x="3405979" y="2811091"/>
              <a:ext cx="42337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III. </a:t>
              </a:r>
            </a:p>
            <a:p>
              <a:pPr algn="ctr"/>
              <a:r>
                <a:rPr lang="en-US" altLang="zh-CN" sz="54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VẬN DỤNG</a:t>
              </a:r>
              <a:endParaRPr lang="zh-CN" altLang="en-US" sz="54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A_库_图片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467894" y="1094744"/>
              <a:ext cx="4545598" cy="4253948"/>
            </a:xfrm>
            <a:prstGeom prst="rect">
              <a:avLst/>
            </a:prstGeom>
          </p:spPr>
        </p:pic>
      </p:grpSp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04765200-318E-B774-B2A2-A2E1AE8F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2293" y="1633538"/>
            <a:ext cx="220345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266B08-3290-84CF-19E9-DBFA3D6B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2730" y="2444750"/>
            <a:ext cx="22225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245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xmlns="" id="{5B40F775-FFC9-29A6-300E-692944DD27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2805" y="575118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sp>
        <p:nvSpPr>
          <p:cNvPr id="3" name="文本框 464">
            <a:extLst>
              <a:ext uri="{FF2B5EF4-FFF2-40B4-BE49-F238E27FC236}">
                <a16:creationId xmlns:a16="http://schemas.microsoft.com/office/drawing/2014/main" xmlns="" id="{F68CDABB-849B-7375-1C69-7FA5AC032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4636" y="1195028"/>
            <a:ext cx="451444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sz="3600" i="1" dirty="0">
                <a:solidFill>
                  <a:srgbClr val="FF0000"/>
                </a:solidFill>
                <a:cs typeface="#9Slide05 Pattaya" panose="00000500000000000000" pitchFamily="2" charset="-34"/>
              </a:rPr>
              <a:t>Em hãy ghi nhớ khẩu hiệu này và thực hành nó trong những tình huống hay hoàn cảnh khác nhau mà bản thân em gặp phải.</a:t>
            </a:r>
            <a:endParaRPr lang="en-SG" sz="3600" i="1" dirty="0">
              <a:solidFill>
                <a:srgbClr val="FF0000"/>
              </a:solidFill>
              <a:cs typeface="#9Slide05 Pattaya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61EC29-B1B6-7C5E-9D0B-418B091F4CAE}"/>
              </a:ext>
            </a:extLst>
          </p:cNvPr>
          <p:cNvSpPr txBox="1"/>
          <p:nvPr/>
        </p:nvSpPr>
        <p:spPr>
          <a:xfrm>
            <a:off x="923779" y="1204569"/>
            <a:ext cx="47970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+mj-lt"/>
                <a:cs typeface="#9Slide05 Pattaya" panose="00000500000000000000" pitchFamily="2" charset="-34"/>
              </a:rPr>
              <a:t>- Em hãy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+mj-lt"/>
                <a:cs typeface="#9Slide05 Pattaya" panose="00000500000000000000" pitchFamily="2" charset="-34"/>
              </a:rPr>
              <a:t>một khẩu hiệu v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+mj-lt"/>
                <a:cs typeface="#9Slide05 Pattaya" panose="00000500000000000000" pitchFamily="2" charset="-34"/>
              </a:rPr>
              <a:t>siêng năng, kiên trì trong học tập, lao động và các hoạt động khác của em và bạn bè.</a:t>
            </a:r>
            <a:endParaRPr lang="en-US" sz="4000" b="1" dirty="0">
              <a:latin typeface="+mj-lt"/>
              <a:cs typeface="#9Slide05 Pattaya" panose="00000500000000000000" pitchFamily="2" charset="-3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199C26-8994-1C77-7477-4D6F684787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006" y="4941762"/>
            <a:ext cx="3918857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05E80C84-D9D9-6200-A7E5-5BA17970A2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3132" y="4941762"/>
            <a:ext cx="3918857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86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8014" y="2730138"/>
            <a:ext cx="2350148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89191" y="209007"/>
            <a:ext cx="2007476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4037446" y="328545"/>
            <a:ext cx="5042298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783" tIns="43891" rIns="87783" bIns="43891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 cstate="print">
            <a:alphaModFix/>
          </a:blip>
          <a:srcRect l="15285" t="10430" r="46645" b="11190"/>
          <a:stretch/>
        </p:blipFill>
        <p:spPr>
          <a:xfrm>
            <a:off x="-136263" y="1987550"/>
            <a:ext cx="6246653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1117" y="300447"/>
            <a:ext cx="5956806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34641" y="2730136"/>
          <a:ext cx="3857875" cy="3182983"/>
        </p:xfrm>
        <a:graphic>
          <a:graphicData uri="http://schemas.openxmlformats.org/drawingml/2006/table">
            <a:tbl>
              <a:tblPr/>
              <a:tblGrid>
                <a:gridCol w="385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82983">
                <a:tc>
                  <a:txBody>
                    <a:bodyPr/>
                    <a:lstStyle/>
                    <a:p>
                      <a:pPr algn="just"/>
                      <a:endParaRPr lang="en-US" sz="3600" b="1" i="1" kern="1200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600" b="1" i="1" kern="120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Nắm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khái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niệm và biểu hiện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siêng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kiên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</a:t>
                      </a:r>
                      <a:r>
                        <a:rPr lang="en-US" sz="3600" b="1" i="1" kern="1200" baseline="0" dirty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3600" kern="1200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4031315"/>
              </p:ext>
            </p:extLst>
          </p:nvPr>
        </p:nvGraphicFramePr>
        <p:xfrm>
          <a:off x="5967413" y="1749946"/>
          <a:ext cx="4160626" cy="4513693"/>
        </p:xfrm>
        <a:graphic>
          <a:graphicData uri="http://schemas.openxmlformats.org/drawingml/2006/table">
            <a:tbl>
              <a:tblPr/>
              <a:tblGrid>
                <a:gridCol w="4160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13693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Sưu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tầm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chuyện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tấm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gương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siêng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kiên</a:t>
                      </a:r>
                      <a:r>
                        <a:rPr lang="en-US" sz="36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</a:t>
                      </a:r>
                      <a:endParaRPr lang="en-US" sz="3600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tiếp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theo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endParaRPr lang="en-US" sz="3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406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D41AA0CE-464B-36D0-3481-9B4839492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5784280"/>
            <a:ext cx="118554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7200" i="1" dirty="0">
                <a:latin typeface="Times New Roman" pitchFamily="18" charset="0"/>
                <a:cs typeface="Times New Roman" pitchFamily="18" charset="0"/>
              </a:rPr>
              <a:t>  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SG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video?</a:t>
            </a:r>
            <a:endParaRPr lang="en-SG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 khởi động Đậu Đỏ">
            <a:hlinkClick r:id="" action="ppaction://media"/>
            <a:extLst>
              <a:ext uri="{FF2B5EF4-FFF2-40B4-BE49-F238E27FC236}">
                <a16:creationId xmlns:a16="http://schemas.microsoft.com/office/drawing/2014/main" xmlns="" id="{D1E234E8-4E10-9298-429D-843FFA1843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425" y="98425"/>
            <a:ext cx="12192000" cy="58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16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3467" y="2471413"/>
            <a:ext cx="946124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99"/>
                </a:solidFill>
                <a:latin typeface="Times New Roman" pitchFamily="18" charset="0"/>
                <a:ea typeface="Helvetica Neue"/>
                <a:cs typeface="Times New Roman" pitchFamily="18" charset="0"/>
              </a:rPr>
              <a:t> BÀI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Helvetica Neue"/>
                <a:cs typeface="Times New Roman" pitchFamily="18" charset="0"/>
              </a:rPr>
              <a:t>SIÊNG NĂNG, KIÊN TRÌ</a:t>
            </a:r>
            <a:endParaRPr lang="en-SG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hape 99"/>
          <p:cNvPicPr/>
          <p:nvPr/>
        </p:nvPicPr>
        <p:blipFill>
          <a:blip r:embed="rId2" cstate="print"/>
          <a:stretch/>
        </p:blipFill>
        <p:spPr>
          <a:xfrm>
            <a:off x="427289" y="184829"/>
            <a:ext cx="3108960" cy="2218690"/>
          </a:xfrm>
          <a:prstGeom prst="rect">
            <a:avLst/>
          </a:prstGeom>
        </p:spPr>
      </p:pic>
      <p:pic>
        <p:nvPicPr>
          <p:cNvPr id="7" name="Shape 103"/>
          <p:cNvPicPr/>
          <p:nvPr/>
        </p:nvPicPr>
        <p:blipFill>
          <a:blip r:embed="rId3" cstate="print"/>
          <a:stretch/>
        </p:blipFill>
        <p:spPr>
          <a:xfrm>
            <a:off x="4226440" y="227374"/>
            <a:ext cx="3273425" cy="2176145"/>
          </a:xfrm>
          <a:prstGeom prst="rect">
            <a:avLst/>
          </a:prstGeom>
        </p:spPr>
      </p:pic>
      <p:pic>
        <p:nvPicPr>
          <p:cNvPr id="8" name="Picture 5" descr="Những câu ca dao tục ngữ nói về tính siêng năng, kiên trì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0057" y="102790"/>
            <a:ext cx="3444499" cy="217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14"/>
          <p:cNvPicPr/>
          <p:nvPr/>
        </p:nvPicPr>
        <p:blipFill>
          <a:blip r:embed="rId5" cstate="print"/>
          <a:stretch/>
        </p:blipFill>
        <p:spPr>
          <a:xfrm>
            <a:off x="245926" y="4472103"/>
            <a:ext cx="3496079" cy="2364941"/>
          </a:xfrm>
          <a:prstGeom prst="rect">
            <a:avLst/>
          </a:prstGeom>
        </p:spPr>
      </p:pic>
      <p:pic>
        <p:nvPicPr>
          <p:cNvPr id="11" name="Shape 116"/>
          <p:cNvPicPr/>
          <p:nvPr/>
        </p:nvPicPr>
        <p:blipFill>
          <a:blip r:embed="rId6" cstate="print"/>
          <a:stretch/>
        </p:blipFill>
        <p:spPr>
          <a:xfrm>
            <a:off x="8398413" y="4518361"/>
            <a:ext cx="3444498" cy="2339639"/>
          </a:xfrm>
          <a:prstGeom prst="rect">
            <a:avLst/>
          </a:prstGeom>
        </p:spPr>
      </p:pic>
      <p:pic>
        <p:nvPicPr>
          <p:cNvPr id="12" name="Shape 108"/>
          <p:cNvPicPr/>
          <p:nvPr/>
        </p:nvPicPr>
        <p:blipFill>
          <a:blip r:embed="rId7" cstate="print"/>
          <a:stretch/>
        </p:blipFill>
        <p:spPr>
          <a:xfrm>
            <a:off x="4275190" y="4472103"/>
            <a:ext cx="3590038" cy="229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6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63647-1856-1229-BAA8-97D1ED30C5C1}"/>
              </a:ext>
            </a:extLst>
          </p:cNvPr>
          <p:cNvSpPr txBox="1"/>
          <p:nvPr/>
        </p:nvSpPr>
        <p:spPr>
          <a:xfrm>
            <a:off x="3786985" y="2018764"/>
            <a:ext cx="6585331" cy="158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KHÁI NIỆM SIÊNG NĂNG, KIÊN TRÌ</a:t>
            </a:r>
          </a:p>
        </p:txBody>
      </p:sp>
    </p:spTree>
    <p:extLst>
      <p:ext uri="{BB962C8B-B14F-4D97-AF65-F5344CB8AC3E}">
        <p14:creationId xmlns:p14="http://schemas.microsoft.com/office/powerpoint/2010/main" xmlns="" val="107653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 cstate="print"/>
          <a:srcRect t="54078" r="56761"/>
          <a:stretch>
            <a:fillRect/>
          </a:stretch>
        </p:blipFill>
        <p:spPr bwMode="auto">
          <a:xfrm>
            <a:off x="228600" y="185224"/>
            <a:ext cx="11719560" cy="6446520"/>
          </a:xfrm>
          <a:prstGeom prst="rect">
            <a:avLst/>
          </a:prstGeom>
          <a:noFill/>
        </p:spPr>
      </p:pic>
      <p:sp>
        <p:nvSpPr>
          <p:cNvPr id="16" name="TextBox 9"/>
          <p:cNvSpPr>
            <a:spLocks noChangeArrowheads="1"/>
          </p:cNvSpPr>
          <p:nvPr/>
        </p:nvSpPr>
        <p:spPr bwMode="auto">
          <a:xfrm>
            <a:off x="1097280" y="225986"/>
            <a:ext cx="10866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“QUAN TRỌNG NHẤT LÀ HÀNH TRÌNH”</a:t>
            </a:r>
          </a:p>
        </p:txBody>
      </p:sp>
      <p:sp>
        <p:nvSpPr>
          <p:cNvPr id="17" name="TextBox 9"/>
          <p:cNvSpPr>
            <a:spLocks noChangeArrowheads="1"/>
          </p:cNvSpPr>
          <p:nvPr/>
        </p:nvSpPr>
        <p:spPr bwMode="auto">
          <a:xfrm>
            <a:off x="0" y="0"/>
            <a:ext cx="216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9"/>
          <p:cNvSpPr>
            <a:spLocks noChangeArrowheads="1"/>
          </p:cNvSpPr>
          <p:nvPr/>
        </p:nvSpPr>
        <p:spPr bwMode="auto">
          <a:xfrm>
            <a:off x="333953" y="530178"/>
            <a:ext cx="11290323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SG" sz="2400" dirty="0">
                <a:solidFill>
                  <a:prstClr val="black"/>
                </a:solidFill>
                <a:latin typeface="+mj-lt"/>
              </a:rPr>
              <a:t>	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   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SG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SG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SG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SG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SG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78476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 BÀI TẬP SỐ 1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(THẢO LUẬN CẶP ĐÔI)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715587" y="2186247"/>
            <a:ext cx="3368733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751993" y="2226889"/>
            <a:ext cx="3183889" cy="177800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0301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605021" y="4629727"/>
            <a:ext cx="3479452" cy="20301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8386734" y="4629727"/>
            <a:ext cx="3332480" cy="19691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6216303" y="1536008"/>
            <a:ext cx="2540" cy="77216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86735" y="2145608"/>
            <a:ext cx="3515706" cy="177800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66960" y="182880"/>
            <a:ext cx="1783080" cy="762000"/>
          </a:xfrm>
          <a:prstGeom prst="roundRect">
            <a:avLst/>
          </a:prstGeom>
          <a:solidFill>
            <a:srgbClr val="FF99CC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4:00</a:t>
            </a:r>
            <a:endParaRPr lang="en-US" alt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7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78476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 BÀI TẬP SỐ 1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(THẢO LUẬN CẶP ĐÔI)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2603163" cy="41393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65763" y="1891323"/>
            <a:ext cx="3515706" cy="1532312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304714" y="1896688"/>
            <a:ext cx="3896750" cy="153231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222609" y="3940871"/>
            <a:ext cx="2703469" cy="25472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3237479" y="3749041"/>
            <a:ext cx="5034799" cy="291407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8386733" y="3749040"/>
            <a:ext cx="3728719" cy="29260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3362178" y="1485208"/>
            <a:ext cx="2935406" cy="362295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6190903" y="1536008"/>
            <a:ext cx="27940" cy="343592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27257" y="3423635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096000" y="3423635"/>
            <a:ext cx="0" cy="32540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31872" y="355505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86733" y="1815408"/>
            <a:ext cx="3515706" cy="16135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66960" y="182880"/>
            <a:ext cx="1783080" cy="762000"/>
          </a:xfrm>
          <a:prstGeom prst="roundRect">
            <a:avLst/>
          </a:prstGeom>
          <a:solidFill>
            <a:srgbClr val="FF99CC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4:00</a:t>
            </a:r>
            <a:endParaRPr lang="en-US" alt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45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0"/>
            <a:ext cx="11640166" cy="6949406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66" r="34400" b="5897"/>
            <a:stretch/>
          </p:blipFill>
          <p:spPr>
            <a:xfrm>
              <a:off x="979714" y="987490"/>
              <a:ext cx="8621377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510496" y="2068665"/>
            <a:ext cx="6923789" cy="192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siêng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kiên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图片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90" y="1739292"/>
            <a:ext cx="2581416" cy="392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5343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hi nhớ 2"/>
  <p:tag name="ISPRING_SLIDE_INDENT_LEVEL" val="0"/>
  <p:tag name="GENSWF_ADVANCE_TIME" val="23.137"/>
  <p:tag name="TIMING" val="|5.439|6.793"/>
  <p:tag name="ISPRING_SLIDE_ID_2" val="{078450B1-E99E-4175-AB53-2AB720AB2CF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801</Words>
  <Application>Microsoft Office PowerPoint</Application>
  <PresentationFormat>Custom</PresentationFormat>
  <Paragraphs>87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1_第一PPT，www.1ppt.com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281</cp:revision>
  <dcterms:created xsi:type="dcterms:W3CDTF">2021-07-21T14:25:42Z</dcterms:created>
  <dcterms:modified xsi:type="dcterms:W3CDTF">2023-10-26T09:30:14Z</dcterms:modified>
</cp:coreProperties>
</file>