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301" r:id="rId4"/>
    <p:sldId id="302" r:id="rId5"/>
    <p:sldId id="303" r:id="rId6"/>
    <p:sldId id="304" r:id="rId7"/>
    <p:sldId id="306" r:id="rId8"/>
    <p:sldId id="307" r:id="rId9"/>
    <p:sldId id="305" r:id="rId10"/>
    <p:sldId id="30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13F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7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14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96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176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417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649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92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8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31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9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4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23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14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8B9C1-1862-4FFC-A527-3308E549BC7F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0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89991" y="219217"/>
            <a:ext cx="8164018" cy="1915909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60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Bµi</a:t>
            </a:r>
            <a:r>
              <a:rPr lang="en-US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 2</a:t>
            </a:r>
          </a:p>
          <a:p>
            <a:pPr algn="ctr"/>
            <a:r>
              <a:rPr lang="en-US" sz="60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Câu</a:t>
            </a:r>
            <a:r>
              <a:rPr lang="en-US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60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chuyện</a:t>
            </a:r>
            <a:r>
              <a:rPr lang="en-US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60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của</a:t>
            </a:r>
            <a:r>
              <a:rPr lang="en-US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60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rễ</a:t>
            </a:r>
            <a:endParaRPr lang="en-US" sz="6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778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4971200" y="4246909"/>
            <a:ext cx="184731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endParaRPr lang="en-US">
              <a:sym typeface="Wingdings" panose="05000000000000000000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2306346" y="1168227"/>
            <a:ext cx="28956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Khiêm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nhường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17946" y="473415"/>
            <a:ext cx="7548518" cy="535441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sz="2700" b="1" dirty="0">
                <a:solidFill>
                  <a:schemeClr val="bg1"/>
                </a:solidFill>
                <a:latin typeface=".VnAvant" panose="020B7200000000000000" pitchFamily="34" charset="0"/>
              </a:rPr>
              <a:t>6</a:t>
            </a:r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7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Text Box 6"/>
          <p:cNvSpPr txBox="1"/>
          <p:nvPr/>
        </p:nvSpPr>
        <p:spPr>
          <a:xfrm>
            <a:off x="2306346" y="2181301"/>
            <a:ext cx="3492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Thật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thà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trung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thực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350950" y="2757706"/>
            <a:ext cx="35628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Lễ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ngoan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50950" y="3376113"/>
            <a:ext cx="49475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Cần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cù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chăm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chỉ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siêng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năng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6"/>
          <p:cNvSpPr txBox="1"/>
          <p:nvPr/>
        </p:nvSpPr>
        <p:spPr>
          <a:xfrm>
            <a:off x="2350950" y="1616079"/>
            <a:ext cx="36762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Đoàn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kết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yêu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thương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50950" y="3994520"/>
            <a:ext cx="49475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Tự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giác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trách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nhiệm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719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6" grpId="0"/>
      <p:bldP spid="6" grpId="1"/>
      <p:bldP spid="2" grpId="0"/>
      <p:bldP spid="8" grpId="0"/>
      <p:bldP spid="10" grpId="0"/>
      <p:bldP spid="10" grpId="1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hông có mô tả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53" b="49691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346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4971200" y="2763799"/>
            <a:ext cx="184731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endParaRPr lang="en-US">
              <a:sym typeface="Wingdings" panose="05000000000000000000" charset="0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915377" y="956661"/>
            <a:ext cx="402040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Khoe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muôn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vòm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Tỏa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trĩu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Rễ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chìm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4971200" y="1986468"/>
            <a:ext cx="41253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rễ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chồi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Rễ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chẳng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nhiều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lời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Âm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thầm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nhỏ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bé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Làm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đẹp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đời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Khiêm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nhường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lặng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lẽ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6"/>
          <p:cNvSpPr txBox="1"/>
          <p:nvPr/>
        </p:nvSpPr>
        <p:spPr>
          <a:xfrm>
            <a:off x="2809681" y="188722"/>
            <a:ext cx="36747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Câu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chuyện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của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rễ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1855968" y="4399156"/>
            <a:ext cx="1440070" cy="1136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215160" y="3971627"/>
            <a:ext cx="1247720" cy="935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2786836" y="2677619"/>
            <a:ext cx="1540690" cy="634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 flipV="1">
            <a:off x="5082268" y="5898995"/>
            <a:ext cx="2249660" cy="1115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1125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4971200" y="2763799"/>
            <a:ext cx="184731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endParaRPr lang="en-US">
              <a:sym typeface="Wingdings" panose="05000000000000000000" charset="0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915377" y="956661"/>
            <a:ext cx="402040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Khoe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muôn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vòm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Tỏa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trĩu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Rễ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chìm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4971200" y="1986468"/>
            <a:ext cx="41253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rễ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chồi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Rễ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chẳng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nhiều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lời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Âm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thầm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nhỏ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bé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Làm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đẹp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đời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Khiêm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nhường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lặng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lẽ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6"/>
          <p:cNvSpPr txBox="1"/>
          <p:nvPr/>
        </p:nvSpPr>
        <p:spPr>
          <a:xfrm>
            <a:off x="2819847" y="278437"/>
            <a:ext cx="36747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Câu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chuyện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của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rễ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2099446" y="1014761"/>
            <a:ext cx="167442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3618398" y="1014761"/>
            <a:ext cx="167442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1778620" y="1416205"/>
            <a:ext cx="167442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193368" y="1477538"/>
            <a:ext cx="167442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1729932" y="1875749"/>
            <a:ext cx="167442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696544" y="1875748"/>
            <a:ext cx="167442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2624750" y="2301022"/>
            <a:ext cx="167442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4472325" y="2301021"/>
            <a:ext cx="167442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4529148" y="2317305"/>
            <a:ext cx="167442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1427009" y="3133131"/>
            <a:ext cx="117435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3181394" y="3133131"/>
            <a:ext cx="117435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1427008" y="3508850"/>
            <a:ext cx="117435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3520303" y="3595908"/>
            <a:ext cx="117435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1391588" y="3974055"/>
            <a:ext cx="117435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3315207" y="3998902"/>
            <a:ext cx="117435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4008704" y="4436832"/>
            <a:ext cx="117435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4052501" y="4436831"/>
            <a:ext cx="117435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5686822" y="2001489"/>
            <a:ext cx="117435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7580246" y="2001489"/>
            <a:ext cx="117435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5660287" y="2425235"/>
            <a:ext cx="117435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8136103" y="2419298"/>
            <a:ext cx="117435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6052250" y="2918000"/>
            <a:ext cx="117435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7968070" y="2864985"/>
            <a:ext cx="117435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6064899" y="3327762"/>
            <a:ext cx="117435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7993369" y="3307130"/>
            <a:ext cx="117435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8057069" y="3320072"/>
            <a:ext cx="117435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5496921" y="4111809"/>
            <a:ext cx="117435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7909352" y="4106030"/>
            <a:ext cx="117435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6618172" y="4568454"/>
            <a:ext cx="117435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7680705" y="4568453"/>
            <a:ext cx="117435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6433889" y="5018199"/>
            <a:ext cx="117435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7621987" y="5018198"/>
            <a:ext cx="117435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7425639" y="5436369"/>
            <a:ext cx="117435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8613737" y="5391763"/>
            <a:ext cx="117435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8665106" y="5391762"/>
            <a:ext cx="117435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391587" y="4436831"/>
            <a:ext cx="117435" cy="46277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9438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4971200" y="2763799"/>
            <a:ext cx="184731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endParaRPr lang="en-US">
              <a:sym typeface="Wingdings" panose="05000000000000000000" charset="0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915377" y="956661"/>
            <a:ext cx="402040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Khoe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muôn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vòm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Tỏa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trĩu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Rễ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chìm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4971200" y="1986468"/>
            <a:ext cx="41253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rễ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chồi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Rễ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chẳng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nhiều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lời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Âm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thầm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nhỏ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bé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Làm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đẹp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đời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Khiêm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nhường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lặng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lẽ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6"/>
          <p:cNvSpPr txBox="1"/>
          <p:nvPr/>
        </p:nvSpPr>
        <p:spPr>
          <a:xfrm>
            <a:off x="2819847" y="278437"/>
            <a:ext cx="36747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Câu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chuyện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của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rễ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 flipH="1">
            <a:off x="4004633" y="4488770"/>
            <a:ext cx="163266" cy="34450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4071409" y="4488770"/>
            <a:ext cx="163266" cy="34450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 flipH="1">
            <a:off x="4113978" y="4539292"/>
            <a:ext cx="3122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 flipH="1">
            <a:off x="7980043" y="3368073"/>
            <a:ext cx="163266" cy="34450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8046819" y="3368073"/>
            <a:ext cx="163266" cy="34450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 flipH="1">
            <a:off x="8089388" y="3418595"/>
            <a:ext cx="3122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 flipH="1">
            <a:off x="8610087" y="5506154"/>
            <a:ext cx="163266" cy="34450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>
            <a:off x="8676863" y="5506154"/>
            <a:ext cx="163266" cy="34450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 flipH="1">
            <a:off x="8719432" y="5556676"/>
            <a:ext cx="3122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 flipH="1">
            <a:off x="4514201" y="2370039"/>
            <a:ext cx="163266" cy="34450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H="1">
            <a:off x="4580977" y="2370039"/>
            <a:ext cx="163266" cy="34450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 flipH="1">
            <a:off x="4623546" y="2420561"/>
            <a:ext cx="3122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458756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53" grpId="0"/>
      <p:bldP spid="56" grpId="0"/>
      <p:bldP spid="59" grpId="0"/>
      <p:bldP spid="6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212298" y="1668450"/>
            <a:ext cx="4821111" cy="1143000"/>
          </a:xfrm>
          <a:prstGeom prst="roundRect">
            <a:avLst/>
          </a:prstGeom>
          <a:solidFill>
            <a:srgbClr val="8D3A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Tiết 2</a:t>
            </a:r>
          </a:p>
        </p:txBody>
      </p:sp>
    </p:spTree>
    <p:extLst>
      <p:ext uri="{BB962C8B-B14F-4D97-AF65-F5344CB8AC3E}">
        <p14:creationId xmlns:p14="http://schemas.microsoft.com/office/powerpoint/2010/main" val="422660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5407265" y="4649553"/>
            <a:ext cx="184731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endParaRPr lang="en-US">
              <a:sym typeface="Wingdings" panose="05000000000000000000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2946" y="223136"/>
            <a:ext cx="8618931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200" dirty="0"/>
              <a:t>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140264" y="198086"/>
            <a:ext cx="605363" cy="548270"/>
          </a:xfrm>
          <a:prstGeom prst="ellipse">
            <a:avLst/>
          </a:prstGeom>
          <a:solidFill>
            <a:srgbClr val="8D3A96"/>
          </a:solidFill>
          <a:ln>
            <a:solidFill>
              <a:srgbClr val="FFD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3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1688705" y="674362"/>
            <a:ext cx="2458431" cy="18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5310623" y="674362"/>
            <a:ext cx="194547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7304455" y="5548651"/>
            <a:ext cx="445643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7462289" y="5151863"/>
            <a:ext cx="387258" cy="2035"/>
          </a:xfrm>
          <a:prstGeom prst="line">
            <a:avLst/>
          </a:prstGeom>
          <a:ln w="28575">
            <a:solidFill>
              <a:srgbClr val="EF2A1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8397478" y="5999356"/>
            <a:ext cx="345079" cy="20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2606578" y="2652679"/>
            <a:ext cx="722061" cy="0"/>
          </a:xfrm>
          <a:prstGeom prst="line">
            <a:avLst/>
          </a:prstGeom>
          <a:ln w="28575">
            <a:solidFill>
              <a:srgbClr val="4CA4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2606577" y="1786230"/>
            <a:ext cx="676197" cy="0"/>
          </a:xfrm>
          <a:prstGeom prst="line">
            <a:avLst/>
          </a:prstGeom>
          <a:ln w="28575">
            <a:solidFill>
              <a:srgbClr val="4CA4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Box 5"/>
          <p:cNvSpPr txBox="1"/>
          <p:nvPr/>
        </p:nvSpPr>
        <p:spPr>
          <a:xfrm>
            <a:off x="537469" y="1336784"/>
            <a:ext cx="372800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Khoe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muôn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vòm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Tỏa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trĩu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Rễ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chìm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6"/>
          <p:cNvSpPr txBox="1"/>
          <p:nvPr/>
        </p:nvSpPr>
        <p:spPr>
          <a:xfrm>
            <a:off x="5129390" y="2116938"/>
            <a:ext cx="376960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rễ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chồi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Rễ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chẳng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nhiều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lời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Âm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thầm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nhỏ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bé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Làm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đẹp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đời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Khiêm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nhường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lặng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lẽ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7626726" y="4695077"/>
            <a:ext cx="445643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2472399" y="4355099"/>
            <a:ext cx="722061" cy="0"/>
          </a:xfrm>
          <a:prstGeom prst="line">
            <a:avLst/>
          </a:prstGeom>
          <a:ln w="28575">
            <a:solidFill>
              <a:srgbClr val="4CA4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2195859" y="4767694"/>
            <a:ext cx="722061" cy="0"/>
          </a:xfrm>
          <a:prstGeom prst="line">
            <a:avLst/>
          </a:prstGeom>
          <a:ln w="28575">
            <a:solidFill>
              <a:srgbClr val="4CA4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1128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01219" y="233663"/>
            <a:ext cx="3301417" cy="535441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sz="2700" b="1" dirty="0">
                <a:solidFill>
                  <a:schemeClr val="bg1"/>
                </a:solidFill>
                <a:latin typeface=".VnAvant" panose="020B7200000000000000" pitchFamily="34" charset="0"/>
              </a:rPr>
              <a:t>4. </a:t>
            </a:r>
            <a:r>
              <a:rPr lang="en-US" sz="2700" b="1" dirty="0" err="1">
                <a:solidFill>
                  <a:schemeClr val="bg1"/>
                </a:solidFill>
                <a:latin typeface=".VnAvant" panose="020B7200000000000000" pitchFamily="34" charset="0"/>
              </a:rPr>
              <a:t>Tr</a:t>
            </a:r>
            <a:r>
              <a:rPr lang="en-US" sz="2700" b="1" dirty="0">
                <a:solidFill>
                  <a:schemeClr val="bg1"/>
                </a:solidFill>
                <a:latin typeface=".VnAvant" panose="020B7200000000000000" pitchFamily="34" charset="0"/>
              </a:rPr>
              <a:t>¶ </a:t>
            </a:r>
            <a:r>
              <a:rPr lang="en-US" sz="2700" b="1" dirty="0" err="1">
                <a:solidFill>
                  <a:schemeClr val="bg1"/>
                </a:solidFill>
                <a:latin typeface=".VnAvant" panose="020B7200000000000000" pitchFamily="34" charset="0"/>
              </a:rPr>
              <a:t>lêi</a:t>
            </a:r>
            <a:r>
              <a:rPr lang="en-US" sz="2700" b="1" dirty="0">
                <a:solidFill>
                  <a:schemeClr val="bg1"/>
                </a:solidFill>
                <a:latin typeface=".VnAvant" panose="020B7200000000000000" pitchFamily="34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.VnAvant" panose="020B7200000000000000" pitchFamily="34" charset="0"/>
              </a:rPr>
              <a:t>c©u</a:t>
            </a:r>
            <a:r>
              <a:rPr lang="en-US" sz="2700" b="1" dirty="0">
                <a:solidFill>
                  <a:schemeClr val="bg1"/>
                </a:solidFill>
                <a:latin typeface=".VnAvant" panose="020B7200000000000000" pitchFamily="34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.VnAvant" panose="020B7200000000000000" pitchFamily="34" charset="0"/>
              </a:rPr>
              <a:t>hái</a:t>
            </a:r>
            <a:endParaRPr lang="en-US" sz="27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8" name="Text Placeholder 4"/>
          <p:cNvSpPr txBox="1">
            <a:spLocks/>
          </p:cNvSpPr>
          <p:nvPr/>
        </p:nvSpPr>
        <p:spPr bwMode="auto">
          <a:xfrm>
            <a:off x="347840" y="1298326"/>
            <a:ext cx="7315200" cy="487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ts val="750"/>
              </a:spcBef>
            </a:pPr>
            <a:r>
              <a:rPr lang="vi-VN" altLang="en-US" sz="28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rễ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Placeholder 4"/>
          <p:cNvSpPr txBox="1">
            <a:spLocks/>
          </p:cNvSpPr>
          <p:nvPr/>
        </p:nvSpPr>
        <p:spPr bwMode="auto">
          <a:xfrm>
            <a:off x="347841" y="2199835"/>
            <a:ext cx="5827239" cy="487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ts val="750"/>
              </a:spcBef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rễ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Placeholder 4"/>
          <p:cNvSpPr txBox="1">
            <a:spLocks/>
          </p:cNvSpPr>
          <p:nvPr/>
        </p:nvSpPr>
        <p:spPr bwMode="auto">
          <a:xfrm>
            <a:off x="347840" y="3203266"/>
            <a:ext cx="7798125" cy="487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ts val="750"/>
              </a:spcBef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rễ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Oval Callout 15"/>
          <p:cNvSpPr/>
          <p:nvPr/>
        </p:nvSpPr>
        <p:spPr>
          <a:xfrm>
            <a:off x="1495450" y="3979029"/>
            <a:ext cx="5301218" cy="799269"/>
          </a:xfrm>
          <a:prstGeom prst="wedgeEllipseCallout">
            <a:avLst>
              <a:gd name="adj1" fmla="val -15405"/>
              <a:gd name="adj2" fmla="val -141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err="1" smtClean="0"/>
              <a:t>Khiêm</a:t>
            </a:r>
            <a:r>
              <a:rPr lang="en-US" sz="3000" dirty="0" smtClean="0"/>
              <a:t> </a:t>
            </a:r>
            <a:r>
              <a:rPr lang="en-US" sz="3000" dirty="0" err="1" smtClean="0"/>
              <a:t>nhường</a:t>
            </a:r>
            <a:r>
              <a:rPr lang="en-US" sz="3000" dirty="0" smtClean="0"/>
              <a:t>, </a:t>
            </a:r>
            <a:r>
              <a:rPr lang="en-US" sz="3000" dirty="0" err="1" smtClean="0"/>
              <a:t>lặng</a:t>
            </a:r>
            <a:r>
              <a:rPr lang="en-US" sz="3000" dirty="0" smtClean="0"/>
              <a:t> </a:t>
            </a:r>
            <a:r>
              <a:rPr lang="en-US" sz="3000" dirty="0" err="1" smtClean="0"/>
              <a:t>lẽ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703113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11" grpId="0" animBg="1"/>
      <p:bldP spid="16" grpId="0" animBg="1"/>
      <p:bldP spid="16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4971200" y="2763799"/>
            <a:ext cx="184731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endParaRPr lang="en-US">
              <a:sym typeface="Wingdings" panose="05000000000000000000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1865873" y="1228185"/>
            <a:ext cx="41253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rễ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chồi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Rễ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chẳng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nhiều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lời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Âm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thầm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nhỏ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bé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Làm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đẹp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đời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Khiêm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nhường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lặng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lẽ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01219" y="233663"/>
            <a:ext cx="6277279" cy="535441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sz="27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5. </a:t>
            </a:r>
            <a:r>
              <a:rPr lang="en-US" sz="2700" b="1" dirty="0" err="1" smtClean="0">
                <a:solidFill>
                  <a:schemeClr val="bg1"/>
                </a:solidFill>
                <a:latin typeface=".VnAvant" panose="020B7200000000000000" pitchFamily="34" charset="0"/>
              </a:rPr>
              <a:t>Học</a:t>
            </a:r>
            <a:r>
              <a:rPr lang="en-US" sz="27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 </a:t>
            </a:r>
            <a:r>
              <a:rPr lang="en-US" sz="2700" b="1" dirty="0" err="1" smtClean="0">
                <a:solidFill>
                  <a:schemeClr val="bg1"/>
                </a:solidFill>
                <a:latin typeface=".VnAvant" panose="020B7200000000000000" pitchFamily="34" charset="0"/>
              </a:rPr>
              <a:t>thuộc</a:t>
            </a:r>
            <a:r>
              <a:rPr lang="en-US" sz="27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 long </a:t>
            </a:r>
            <a:r>
              <a:rPr lang="en-US" sz="2700" b="1" dirty="0" err="1" smtClean="0">
                <a:solidFill>
                  <a:schemeClr val="bg1"/>
                </a:solidFill>
                <a:latin typeface=".VnAvant" panose="020B7200000000000000" pitchFamily="34" charset="0"/>
              </a:rPr>
              <a:t>hai</a:t>
            </a:r>
            <a:r>
              <a:rPr lang="en-US" sz="27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 </a:t>
            </a:r>
            <a:r>
              <a:rPr lang="en-US" sz="2700" b="1" dirty="0" err="1" smtClean="0">
                <a:solidFill>
                  <a:schemeClr val="bg1"/>
                </a:solidFill>
                <a:latin typeface=".VnAvant" panose="020B7200000000000000" pitchFamily="34" charset="0"/>
              </a:rPr>
              <a:t>khổ</a:t>
            </a:r>
            <a:r>
              <a:rPr lang="en-US" sz="27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 </a:t>
            </a:r>
            <a:r>
              <a:rPr lang="en-US" sz="2700" b="1" dirty="0" err="1" smtClean="0">
                <a:solidFill>
                  <a:schemeClr val="bg1"/>
                </a:solidFill>
                <a:latin typeface=".VnAvant" panose="020B7200000000000000" pitchFamily="34" charset="0"/>
              </a:rPr>
              <a:t>thơ</a:t>
            </a:r>
            <a:r>
              <a:rPr lang="en-US" sz="27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 </a:t>
            </a:r>
            <a:r>
              <a:rPr lang="en-US" sz="2700" b="1" dirty="0" err="1" smtClean="0">
                <a:solidFill>
                  <a:schemeClr val="bg1"/>
                </a:solidFill>
                <a:latin typeface=".VnAvant" panose="020B7200000000000000" pitchFamily="34" charset="0"/>
              </a:rPr>
              <a:t>cuối</a:t>
            </a:r>
            <a:r>
              <a:rPr lang="en-US" sz="2700" b="1" dirty="0" smtClean="0">
                <a:solidFill>
                  <a:schemeClr val="bg1"/>
                </a:solidFill>
                <a:latin typeface=".VnAvant" panose="020B7200000000000000" pitchFamily="34" charset="0"/>
              </a:rPr>
              <a:t>.</a:t>
            </a:r>
            <a:endParaRPr lang="en-US" sz="27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015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/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309</TotalTime>
  <Words>459</Words>
  <Application>Microsoft Office PowerPoint</Application>
  <PresentationFormat>On-screen Show (4:3)</PresentationFormat>
  <Paragraphs>106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.VnAvant</vt:lpstr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</cp:lastModifiedBy>
  <cp:revision>30</cp:revision>
  <dcterms:created xsi:type="dcterms:W3CDTF">2020-08-26T02:05:47Z</dcterms:created>
  <dcterms:modified xsi:type="dcterms:W3CDTF">2022-03-01T12:47:07Z</dcterms:modified>
</cp:coreProperties>
</file>