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73" r:id="rId3"/>
    <p:sldId id="258" r:id="rId4"/>
    <p:sldId id="256" r:id="rId5"/>
    <p:sldId id="263" r:id="rId6"/>
    <p:sldId id="262" r:id="rId7"/>
    <p:sldId id="261" r:id="rId8"/>
    <p:sldId id="260" r:id="rId9"/>
    <p:sldId id="259" r:id="rId10"/>
    <p:sldId id="264" r:id="rId11"/>
    <p:sldId id="266" r:id="rId12"/>
    <p:sldId id="267" r:id="rId13"/>
    <p:sldId id="268" r:id="rId14"/>
    <p:sldId id="272" r:id="rId15"/>
    <p:sldId id="271" r:id="rId16"/>
    <p:sldId id="275" r:id="rId17"/>
    <p:sldId id="276" r:id="rId18"/>
    <p:sldId id="274" r:id="rId19"/>
    <p:sldId id="25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670"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35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4273BC-BA24-4B24-86E2-5C1A614D8BE2}"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156518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73BC-BA24-4B24-86E2-5C1A614D8BE2}"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2115843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73BC-BA24-4B24-86E2-5C1A614D8BE2}"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373243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4273BC-BA24-4B24-86E2-5C1A614D8BE2}"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328221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4273BC-BA24-4B24-86E2-5C1A614D8BE2}"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3044092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4273BC-BA24-4B24-86E2-5C1A614D8BE2}"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237190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4273BC-BA24-4B24-86E2-5C1A614D8BE2}" type="datetimeFigureOut">
              <a:rPr lang="en-US" smtClean="0"/>
              <a:t>7/25/2022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1928205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4273BC-BA24-4B24-86E2-5C1A614D8BE2}" type="datetimeFigureOut">
              <a:rPr lang="en-US" smtClean="0"/>
              <a:t>7/25/2022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2760210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273BC-BA24-4B24-86E2-5C1A614D8BE2}" type="datetimeFigureOut">
              <a:rPr lang="en-US" smtClean="0"/>
              <a:t>7/25/2022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46553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73BC-BA24-4B24-86E2-5C1A614D8BE2}"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223984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4273BC-BA24-4B24-86E2-5C1A614D8BE2}"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E82A6-14DE-42D6-BF66-8D4B844B0C4E}" type="slidenum">
              <a:rPr lang="en-US" smtClean="0"/>
              <a:t>‹#›</a:t>
            </a:fld>
            <a:endParaRPr lang="en-US"/>
          </a:p>
        </p:txBody>
      </p:sp>
    </p:spTree>
    <p:extLst>
      <p:ext uri="{BB962C8B-B14F-4D97-AF65-F5344CB8AC3E}">
        <p14:creationId xmlns:p14="http://schemas.microsoft.com/office/powerpoint/2010/main" val="4079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273BC-BA24-4B24-86E2-5C1A614D8BE2}" type="datetimeFigureOut">
              <a:rPr lang="en-US" smtClean="0"/>
              <a:t>7/25/2022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E82A6-14DE-42D6-BF66-8D4B844B0C4E}" type="slidenum">
              <a:rPr lang="en-US" smtClean="0"/>
              <a:t>‹#›</a:t>
            </a:fld>
            <a:endParaRPr lang="en-US"/>
          </a:p>
        </p:txBody>
      </p:sp>
    </p:spTree>
    <p:extLst>
      <p:ext uri="{BB962C8B-B14F-4D97-AF65-F5344CB8AC3E}">
        <p14:creationId xmlns:p14="http://schemas.microsoft.com/office/powerpoint/2010/main" val="1130420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javascript:void();"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Rectangle 4"/>
          <p:cNvSpPr/>
          <p:nvPr/>
        </p:nvSpPr>
        <p:spPr>
          <a:xfrm>
            <a:off x="610147" y="152400"/>
            <a:ext cx="8093434"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SỞ GIÁO DỤC VÀ ĐÀO TẠO HẢI PHÒNG</a:t>
            </a:r>
            <a:endPar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TRƯỜNG </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THPT NAM TRIỆU</a:t>
            </a:r>
            <a:endParaRPr lang="en-US" sz="3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2" name="Oval 1"/>
          <p:cNvSpPr/>
          <p:nvPr/>
        </p:nvSpPr>
        <p:spPr>
          <a:xfrm>
            <a:off x="3971063" y="1178529"/>
            <a:ext cx="1371600" cy="1005203"/>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29" y="2590800"/>
            <a:ext cx="9290236" cy="30315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HOẠT ĐỘNG GIÁO DỤC TRUYỀN THỐNG</a:t>
            </a:r>
          </a:p>
          <a:p>
            <a:pPr algn="ctr"/>
            <a:r>
              <a:rPr lang="en-US" sz="60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HƯỚNG VỀ CỘI NGUỒN </a:t>
            </a:r>
          </a:p>
          <a:p>
            <a:pPr algn="ctr"/>
            <a:endParaRPr lang="en-US" sz="8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3500" b="1" smtClean="0">
                <a:ln w="11430"/>
                <a:effectLst>
                  <a:outerShdw blurRad="50800" dist="39000" dir="5460000" algn="tl">
                    <a:srgbClr val="000000">
                      <a:alpha val="38000"/>
                    </a:srgbClr>
                  </a:outerShdw>
                </a:effectLst>
              </a:rPr>
              <a:t>Kỷ niệm 75 năm ngày Thương binh – Liệt sỹ </a:t>
            </a:r>
          </a:p>
          <a:p>
            <a:pPr algn="ctr"/>
            <a:r>
              <a:rPr lang="en-US" sz="3200" b="1" smtClean="0">
                <a:ln w="11430"/>
                <a:effectLst>
                  <a:outerShdw blurRad="50800" dist="39000" dir="5460000" algn="tl">
                    <a:srgbClr val="000000">
                      <a:alpha val="38000"/>
                    </a:srgbClr>
                  </a:outerShdw>
                </a:effectLst>
              </a:rPr>
              <a:t>(27/7/1947 – 27/7/2022)</a:t>
            </a:r>
          </a:p>
          <a:p>
            <a:pPr algn="ctr"/>
            <a:r>
              <a:rPr lang="en-US" sz="2800" b="1" smtClean="0">
                <a:ln w="11430"/>
                <a:effectLst>
                  <a:outerShdw blurRad="50800" dist="39000" dir="5460000" algn="tl">
                    <a:srgbClr val="000000">
                      <a:alpha val="38000"/>
                    </a:srgbClr>
                  </a:outerShdw>
                </a:effectLst>
              </a:rPr>
              <a:t>Tổ chức tại Lữ đoàn Đặc công Hải quân 126</a:t>
            </a:r>
            <a:endParaRPr lang="en-US" sz="2800" b="1">
              <a:ln w="11430"/>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83169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6019800"/>
            <a:ext cx="8458200" cy="646331"/>
          </a:xfrm>
          <a:prstGeom prst="rect">
            <a:avLst/>
          </a:prstGeom>
        </p:spPr>
        <p:txBody>
          <a:bodyPr wrap="square">
            <a:spAutoFit/>
          </a:bodyPr>
          <a:lstStyle/>
          <a:p>
            <a:r>
              <a:rPr lang="en-US"/>
              <a:t>Ông Phạm Xuân Sanh là sát thủ kinh hoàng đối với quân thù ở mặt trận Quảng Đà, Quảng Nam. Biệt danh của ông là Quách Sanh</a:t>
            </a:r>
          </a:p>
        </p:txBody>
      </p:sp>
      <p:pic>
        <p:nvPicPr>
          <p:cNvPr id="4" name="Picture 3" descr="Ông Phạm Xuân Sanh, nguyên đội trưởng đội đặc công nước 170 - Ảnh: V.N.K">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33399" y="533400"/>
            <a:ext cx="8077202" cy="5486400"/>
          </a:xfrm>
          <a:prstGeom prst="rect">
            <a:avLst/>
          </a:prstGeom>
          <a:noFill/>
          <a:ln>
            <a:noFill/>
          </a:ln>
        </p:spPr>
      </p:pic>
    </p:spTree>
    <p:extLst>
      <p:ext uri="{BB962C8B-B14F-4D97-AF65-F5344CB8AC3E}">
        <p14:creationId xmlns:p14="http://schemas.microsoft.com/office/powerpoint/2010/main" val="20407945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5105400"/>
            <a:ext cx="8991600" cy="1477328"/>
          </a:xfrm>
          <a:prstGeom prst="rect">
            <a:avLst/>
          </a:prstGeom>
        </p:spPr>
        <p:txBody>
          <a:bodyPr wrap="square">
            <a:spAutoFit/>
          </a:bodyPr>
          <a:lstStyle/>
          <a:p>
            <a:r>
              <a:rPr lang="en-US"/>
              <a:t>Kẻ thù điên cuồng treo giải:</a:t>
            </a:r>
          </a:p>
          <a:p>
            <a:r>
              <a:rPr lang="en-US"/>
              <a:t>	“ Ai bắt được hoặc giết chết Quách Sanh Đội trưởng người nhái Bắc Việt sẽ được thưởng 100.000 đô la”</a:t>
            </a:r>
          </a:p>
          <a:p>
            <a:r>
              <a:rPr lang="en-US"/>
              <a:t>	Âm mưu của Kẻ thù đã thất bại hoàn toàn. Ông Phạm Xuân Sanh và đồng đội của ông vẫn tiếp tục chiến đấu và lập nhiều chiến công hiển hách.</a:t>
            </a:r>
          </a:p>
        </p:txBody>
      </p:sp>
      <p:pic>
        <p:nvPicPr>
          <p:cNvPr id="5" name="Picture 4" descr="Đại tá 25 năm miệt mài nâng bước trẻ mồ côi trở thành tiến sĩ, cử nhân"/>
          <p:cNvPicPr/>
          <p:nvPr/>
        </p:nvPicPr>
        <p:blipFill>
          <a:blip r:embed="rId2">
            <a:extLst>
              <a:ext uri="{28A0092B-C50C-407E-A947-70E740481C1C}">
                <a14:useLocalDpi xmlns:a14="http://schemas.microsoft.com/office/drawing/2010/main" val="0"/>
              </a:ext>
            </a:extLst>
          </a:blip>
          <a:srcRect/>
          <a:stretch>
            <a:fillRect/>
          </a:stretch>
        </p:blipFill>
        <p:spPr bwMode="auto">
          <a:xfrm>
            <a:off x="602673" y="304800"/>
            <a:ext cx="7772402" cy="4343400"/>
          </a:xfrm>
          <a:prstGeom prst="rect">
            <a:avLst/>
          </a:prstGeom>
          <a:noFill/>
          <a:ln>
            <a:noFill/>
          </a:ln>
        </p:spPr>
      </p:pic>
    </p:spTree>
    <p:extLst>
      <p:ext uri="{BB962C8B-B14F-4D97-AF65-F5344CB8AC3E}">
        <p14:creationId xmlns:p14="http://schemas.microsoft.com/office/powerpoint/2010/main" val="100637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836" y="5715000"/>
            <a:ext cx="8880764" cy="923330"/>
          </a:xfrm>
          <a:prstGeom prst="rect">
            <a:avLst/>
          </a:prstGeom>
        </p:spPr>
        <p:txBody>
          <a:bodyPr wrap="square">
            <a:spAutoFit/>
          </a:bodyPr>
          <a:lstStyle/>
          <a:p>
            <a:r>
              <a:rPr lang="en-US"/>
              <a:t>Ngày 26 tháng 4 năm 2018 Đại tá Phạm Xuân Sanh được Chủ Tịch Nước tặng Danh hiệu Anh hùng Lực Lượng vũ trang. Lễ trao tặng Danh hiệu Anh hùng Lực Lượng vũ trang được tổ chức trang trọng năm ông 78 tuổi</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924800"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5990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91200"/>
            <a:ext cx="9144000" cy="923330"/>
          </a:xfrm>
          <a:prstGeom prst="rect">
            <a:avLst/>
          </a:prstGeom>
        </p:spPr>
        <p:txBody>
          <a:bodyPr wrap="square">
            <a:spAutoFit/>
          </a:bodyPr>
          <a:lstStyle/>
          <a:p>
            <a:r>
              <a:rPr lang="vi-VN"/>
              <a:t>Ông là người thứ 13 của Lữ Đoàn Đặc Công Hải Quân 126 được phong tặng danh hiệu Anh hùng LLVT làm tô đẹp thêm truyền thống của Lữ Đoàn 3 lần được tặng danh hiệu Anh hùng LLVT</a:t>
            </a: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636"/>
            <a:ext cx="480377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D:\2 VU THUAT\my Documents\Desktop\lan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192587" y="645823"/>
            <a:ext cx="5562600" cy="4340226"/>
          </a:xfrm>
          <a:prstGeom prst="rect">
            <a:avLst/>
          </a:prstGeom>
          <a:noFill/>
          <a:ln>
            <a:noFill/>
          </a:ln>
        </p:spPr>
      </p:pic>
    </p:spTree>
    <p:extLst>
      <p:ext uri="{BB962C8B-B14F-4D97-AF65-F5344CB8AC3E}">
        <p14:creationId xmlns:p14="http://schemas.microsoft.com/office/powerpoint/2010/main" val="2905542937"/>
      </p:ext>
    </p:extLst>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baohaiquanvietnam.vn/storage/users/user_6/nawm%202020/th%C3%A1ng%2012-2020/18-12/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152400"/>
            <a:ext cx="8229602" cy="6553200"/>
          </a:xfrm>
          <a:prstGeom prst="rect">
            <a:avLst/>
          </a:prstGeom>
          <a:noFill/>
          <a:ln>
            <a:noFill/>
          </a:ln>
        </p:spPr>
      </p:pic>
    </p:spTree>
    <p:extLst>
      <p:ext uri="{BB962C8B-B14F-4D97-AF65-F5344CB8AC3E}">
        <p14:creationId xmlns:p14="http://schemas.microsoft.com/office/powerpoint/2010/main" val="156663554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6" y="76200"/>
            <a:ext cx="4267200" cy="656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oi chuyen voi bac Sanh da c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297712"/>
            <a:ext cx="609600" cy="609600"/>
          </a:xfrm>
          <a:prstGeom prst="rect">
            <a:avLst/>
          </a:prstGeom>
        </p:spPr>
      </p:pic>
      <p:pic>
        <p:nvPicPr>
          <p:cNvPr id="5" name="Picture 4" descr="D:\KY NIEM 75 NAM 27.7\2022-07-16 (1).tif"/>
          <p:cNvPicPr/>
          <p:nvPr/>
        </p:nvPicPr>
        <p:blipFill rotWithShape="1">
          <a:blip r:embed="rId6" cstate="print">
            <a:extLst>
              <a:ext uri="{28A0092B-C50C-407E-A947-70E740481C1C}">
                <a14:useLocalDpi xmlns:a14="http://schemas.microsoft.com/office/drawing/2010/main" val="0"/>
              </a:ext>
            </a:extLst>
          </a:blip>
          <a:srcRect l="10792" b="27812"/>
          <a:stretch/>
        </p:blipFill>
        <p:spPr bwMode="auto">
          <a:xfrm>
            <a:off x="4267200" y="0"/>
            <a:ext cx="4876800" cy="66364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547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1HINH ANH NHA TRUONG\1999- 2020\New folder (2)\z1994607551901_734e2bac269389ea9eb4840b45328bb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9144002" cy="6858002"/>
          </a:xfrm>
          <a:prstGeom prst="rect">
            <a:avLst/>
          </a:prstGeom>
          <a:noFill/>
          <a:ln>
            <a:noFill/>
          </a:ln>
        </p:spPr>
      </p:pic>
    </p:spTree>
    <p:extLst>
      <p:ext uri="{BB962C8B-B14F-4D97-AF65-F5344CB8AC3E}">
        <p14:creationId xmlns:p14="http://schemas.microsoft.com/office/powerpoint/2010/main" val="2144757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6" y="76200"/>
            <a:ext cx="4267200" cy="656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KY NIEM 75 NAM 27.7\2022-07-16 (1).tif"/>
          <p:cNvPicPr/>
          <p:nvPr/>
        </p:nvPicPr>
        <p:blipFill rotWithShape="1">
          <a:blip r:embed="rId3" cstate="print">
            <a:extLst>
              <a:ext uri="{28A0092B-C50C-407E-A947-70E740481C1C}">
                <a14:useLocalDpi xmlns:a14="http://schemas.microsoft.com/office/drawing/2010/main" val="0"/>
              </a:ext>
            </a:extLst>
          </a:blip>
          <a:srcRect l="10792" b="27812"/>
          <a:stretch/>
        </p:blipFill>
        <p:spPr bwMode="auto">
          <a:xfrm>
            <a:off x="4267200" y="0"/>
            <a:ext cx="4876800" cy="66364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355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9526"/>
            <a:ext cx="9145588" cy="684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1687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52493060"/>
              </p:ext>
            </p:extLst>
          </p:nvPr>
        </p:nvGraphicFramePr>
        <p:xfrm>
          <a:off x="609600" y="381000"/>
          <a:ext cx="2133600" cy="5711681"/>
        </p:xfrm>
        <a:graphic>
          <a:graphicData uri="http://schemas.openxmlformats.org/drawingml/2006/table">
            <a:tbl>
              <a:tblPr firstRow="1" bandRow="1">
                <a:tableStyleId>{5C22544A-7EE6-4342-B048-85BDC9FD1C3A}</a:tableStyleId>
              </a:tblPr>
              <a:tblGrid>
                <a:gridCol w="2133600"/>
              </a:tblGrid>
              <a:tr h="10668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a:stretch>
                    </a:blipFill>
                  </a:tcPr>
                </a:tc>
              </a:tr>
              <a:tr h="2492299">
                <a:tc>
                  <a:txBody>
                    <a:bodyPr/>
                    <a:lstStyle/>
                    <a:p>
                      <a:pPr algn="ctr"/>
                      <a:r>
                        <a:rPr lang="en-US" b="1" smtClean="0">
                          <a:solidFill>
                            <a:srgbClr val="FFFF00"/>
                          </a:solidFill>
                          <a:latin typeface="Times New Roman" pitchFamily="18" charset="0"/>
                          <a:cs typeface="Times New Roman" pitchFamily="18" charset="0"/>
                        </a:rPr>
                        <a:t>KỶ</a:t>
                      </a:r>
                      <a:r>
                        <a:rPr lang="en-US" b="1" baseline="0" smtClean="0">
                          <a:solidFill>
                            <a:srgbClr val="FFFF00"/>
                          </a:solidFill>
                          <a:latin typeface="Times New Roman" pitchFamily="18" charset="0"/>
                          <a:cs typeface="Times New Roman" pitchFamily="18" charset="0"/>
                        </a:rPr>
                        <a:t> NIỆM </a:t>
                      </a:r>
                    </a:p>
                    <a:p>
                      <a:pPr algn="ctr"/>
                      <a:r>
                        <a:rPr lang="en-US" b="1" baseline="0" smtClean="0">
                          <a:solidFill>
                            <a:srgbClr val="FFFF00"/>
                          </a:solidFill>
                          <a:latin typeface="Times New Roman" pitchFamily="18" charset="0"/>
                          <a:cs typeface="Times New Roman" pitchFamily="18" charset="0"/>
                        </a:rPr>
                        <a:t>75 NĂM</a:t>
                      </a:r>
                    </a:p>
                    <a:p>
                      <a:pPr algn="ctr"/>
                      <a:r>
                        <a:rPr lang="en-US" b="1" baseline="0" smtClean="0">
                          <a:solidFill>
                            <a:srgbClr val="FFFF00"/>
                          </a:solidFill>
                          <a:latin typeface="Times New Roman" pitchFamily="18" charset="0"/>
                          <a:cs typeface="Times New Roman" pitchFamily="18" charset="0"/>
                        </a:rPr>
                        <a:t> NGÀY THƯƠNGBINH</a:t>
                      </a:r>
                    </a:p>
                    <a:p>
                      <a:pPr algn="ctr"/>
                      <a:r>
                        <a:rPr lang="en-US" b="1" baseline="0" smtClean="0">
                          <a:solidFill>
                            <a:srgbClr val="FFFF00"/>
                          </a:solidFill>
                          <a:latin typeface="Times New Roman" pitchFamily="18" charset="0"/>
                          <a:cs typeface="Times New Roman" pitchFamily="18" charset="0"/>
                        </a:rPr>
                        <a:t> LIỆT SỸ </a:t>
                      </a:r>
                    </a:p>
                    <a:p>
                      <a:pPr algn="ctr"/>
                      <a:r>
                        <a:rPr lang="en-US" b="1" baseline="0" smtClean="0">
                          <a:solidFill>
                            <a:srgbClr val="FFFF00"/>
                          </a:solidFill>
                          <a:latin typeface="Times New Roman" pitchFamily="18" charset="0"/>
                          <a:cs typeface="Times New Roman" pitchFamily="18" charset="0"/>
                        </a:rPr>
                        <a:t>27.7.1947</a:t>
                      </a:r>
                    </a:p>
                    <a:p>
                      <a:pPr algn="ctr"/>
                      <a:r>
                        <a:rPr lang="en-US" b="1" baseline="0" smtClean="0">
                          <a:solidFill>
                            <a:srgbClr val="FFFF00"/>
                          </a:solidFill>
                          <a:latin typeface="Times New Roman" pitchFamily="18" charset="0"/>
                          <a:cs typeface="Times New Roman" pitchFamily="18" charset="0"/>
                        </a:rPr>
                        <a:t>27.7.2022</a:t>
                      </a:r>
                    </a:p>
                    <a:p>
                      <a:endParaRPr lang="en-US" b="1">
                        <a:solidFill>
                          <a:srgbClr val="FFFF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152582">
                <a:tc>
                  <a:txBody>
                    <a:bodyPr/>
                    <a:lstStyle/>
                    <a:p>
                      <a:endParaRPr lang="en-US"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a:stretch>
                    </a:blip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320298703"/>
              </p:ext>
            </p:extLst>
          </p:nvPr>
        </p:nvGraphicFramePr>
        <p:xfrm>
          <a:off x="3124200" y="381000"/>
          <a:ext cx="2133600" cy="5779702"/>
        </p:xfrm>
        <a:graphic>
          <a:graphicData uri="http://schemas.openxmlformats.org/drawingml/2006/table">
            <a:tbl>
              <a:tblPr firstRow="1" bandRow="1">
                <a:tableStyleId>{5C22544A-7EE6-4342-B048-85BDC9FD1C3A}</a:tableStyleId>
              </a:tblPr>
              <a:tblGrid>
                <a:gridCol w="2133600"/>
              </a:tblGrid>
              <a:tr h="10668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a:stretch>
                    </a:blipFill>
                  </a:tcPr>
                </a:tc>
              </a:tr>
              <a:tr h="2492299">
                <a:tc>
                  <a:txBody>
                    <a:bodyPr/>
                    <a:lstStyle/>
                    <a:p>
                      <a:pPr algn="ctr"/>
                      <a:r>
                        <a:rPr lang="en-US" b="1" smtClean="0">
                          <a:solidFill>
                            <a:srgbClr val="FFFF00"/>
                          </a:solidFill>
                          <a:latin typeface="Times New Roman" pitchFamily="18" charset="0"/>
                          <a:cs typeface="Times New Roman" pitchFamily="18" charset="0"/>
                        </a:rPr>
                        <a:t>NHÀ</a:t>
                      </a:r>
                      <a:r>
                        <a:rPr lang="en-US" b="1" baseline="0" smtClean="0">
                          <a:solidFill>
                            <a:srgbClr val="FFFF00"/>
                          </a:solidFill>
                          <a:latin typeface="Times New Roman" pitchFamily="18" charset="0"/>
                          <a:cs typeface="Times New Roman" pitchFamily="18" charset="0"/>
                        </a:rPr>
                        <a:t> TRƯỜNG</a:t>
                      </a:r>
                    </a:p>
                    <a:p>
                      <a:pPr algn="ctr"/>
                      <a:r>
                        <a:rPr lang="en-US" b="1" baseline="0" smtClean="0">
                          <a:solidFill>
                            <a:srgbClr val="FFFF00"/>
                          </a:solidFill>
                          <a:latin typeface="Times New Roman" pitchFamily="18" charset="0"/>
                          <a:cs typeface="Times New Roman" pitchFamily="18" charset="0"/>
                        </a:rPr>
                        <a:t>GẮN LIỀN </a:t>
                      </a:r>
                    </a:p>
                    <a:p>
                      <a:pPr algn="ctr"/>
                      <a:r>
                        <a:rPr lang="en-US" b="1" baseline="0" smtClean="0">
                          <a:solidFill>
                            <a:srgbClr val="FFFF00"/>
                          </a:solidFill>
                          <a:latin typeface="Times New Roman" pitchFamily="18" charset="0"/>
                          <a:cs typeface="Times New Roman" pitchFamily="18" charset="0"/>
                        </a:rPr>
                        <a:t>VỚI</a:t>
                      </a:r>
                    </a:p>
                    <a:p>
                      <a:pPr algn="ctr"/>
                      <a:r>
                        <a:rPr lang="en-US" b="1" baseline="0" smtClean="0">
                          <a:solidFill>
                            <a:srgbClr val="FFFF00"/>
                          </a:solidFill>
                          <a:latin typeface="Times New Roman" pitchFamily="18" charset="0"/>
                          <a:cs typeface="Times New Roman" pitchFamily="18" charset="0"/>
                        </a:rPr>
                        <a:t>ĐỊA CHỈ ĐỎ</a:t>
                      </a:r>
                    </a:p>
                    <a:p>
                      <a:pPr algn="ctr"/>
                      <a:r>
                        <a:rPr lang="en-US" b="1" baseline="0" smtClean="0">
                          <a:solidFill>
                            <a:srgbClr val="FFFF00"/>
                          </a:solidFill>
                          <a:latin typeface="Times New Roman" pitchFamily="18" charset="0"/>
                          <a:cs typeface="Times New Roman" pitchFamily="18" charset="0"/>
                        </a:rPr>
                        <a:t>Lữ đoàn Đặc công Hải quân 126</a:t>
                      </a:r>
                    </a:p>
                    <a:p>
                      <a:pPr algn="ctr"/>
                      <a:r>
                        <a:rPr lang="en-US" b="1" baseline="0" smtClean="0">
                          <a:solidFill>
                            <a:srgbClr val="FFFF00"/>
                          </a:solidFill>
                          <a:latin typeface="Times New Roman" pitchFamily="18" charset="0"/>
                          <a:cs typeface="Times New Roman" pitchFamily="18" charset="0"/>
                        </a:rPr>
                        <a:t>MỘT THỜI </a:t>
                      </a:r>
                    </a:p>
                    <a:p>
                      <a:pPr algn="ctr"/>
                      <a:r>
                        <a:rPr lang="en-US" b="1" baseline="0" smtClean="0">
                          <a:solidFill>
                            <a:srgbClr val="FFFF00"/>
                          </a:solidFill>
                          <a:latin typeface="Times New Roman" pitchFamily="18" charset="0"/>
                          <a:cs typeface="Times New Roman" pitchFamily="18" charset="0"/>
                        </a:rPr>
                        <a:t>HOA LỬA</a:t>
                      </a:r>
                    </a:p>
                    <a:p>
                      <a:endParaRPr lang="en-US" b="1">
                        <a:solidFill>
                          <a:srgbClr val="FFFF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152582">
                <a:tc>
                  <a:txBody>
                    <a:bodyPr/>
                    <a:lstStyle/>
                    <a:p>
                      <a:endParaRPr lang="en-US" b="1">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a:stretch>
                    </a:blipFill>
                  </a:tcPr>
                </a:tc>
              </a:tr>
            </a:tbl>
          </a:graphicData>
        </a:graphic>
      </p:graphicFrame>
      <p:grpSp>
        <p:nvGrpSpPr>
          <p:cNvPr id="2" name="Group 1"/>
          <p:cNvGrpSpPr/>
          <p:nvPr/>
        </p:nvGrpSpPr>
        <p:grpSpPr>
          <a:xfrm>
            <a:off x="5641973" y="3048000"/>
            <a:ext cx="3200400" cy="2133600"/>
            <a:chOff x="5641973" y="3048000"/>
            <a:chExt cx="3200400" cy="2133600"/>
          </a:xfrm>
        </p:grpSpPr>
        <p:sp>
          <p:nvSpPr>
            <p:cNvPr id="7" name="Rectangle 6"/>
            <p:cNvSpPr/>
            <p:nvPr/>
          </p:nvSpPr>
          <p:spPr>
            <a:xfrm>
              <a:off x="5641973" y="3048000"/>
              <a:ext cx="3200400" cy="21336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mtClean="0">
                <a:solidFill>
                  <a:srgbClr val="FFFF00"/>
                </a:solidFill>
              </a:endParaRPr>
            </a:p>
            <a:p>
              <a:pPr algn="ctr"/>
              <a:r>
                <a:rPr lang="en-US" sz="1400" b="1" smtClean="0">
                  <a:solidFill>
                    <a:srgbClr val="FFFF00"/>
                  </a:solidFill>
                  <a:latin typeface="Times New Roman" pitchFamily="18" charset="0"/>
                  <a:cs typeface="Times New Roman" pitchFamily="18" charset="0"/>
                </a:rPr>
                <a:t>TRƯỜNG THPT NAM TRIỆU</a:t>
              </a:r>
            </a:p>
            <a:p>
              <a:pPr algn="ctr"/>
              <a:r>
                <a:rPr lang="en-US" sz="1400" b="1" smtClean="0">
                  <a:solidFill>
                    <a:srgbClr val="FFFF00"/>
                  </a:solidFill>
                  <a:latin typeface="Times New Roman" pitchFamily="18" charset="0"/>
                  <a:cs typeface="Times New Roman" pitchFamily="18" charset="0"/>
                </a:rPr>
                <a:t>KÍNH TẶNG </a:t>
              </a:r>
            </a:p>
            <a:p>
              <a:pPr algn="ctr"/>
              <a:r>
                <a:rPr lang="en-US" sz="1400" b="1" smtClean="0">
                  <a:solidFill>
                    <a:srgbClr val="FFFF00"/>
                  </a:solidFill>
                  <a:latin typeface="Times New Roman" pitchFamily="18" charset="0"/>
                  <a:cs typeface="Times New Roman" pitchFamily="18" charset="0"/>
                </a:rPr>
                <a:t>“QUỸ ĐỒNG ĐỘI”</a:t>
              </a:r>
            </a:p>
            <a:p>
              <a:pPr algn="ctr"/>
              <a:r>
                <a:rPr lang="en-US" sz="1200" b="1" smtClean="0">
                  <a:solidFill>
                    <a:srgbClr val="FFFF00"/>
                  </a:solidFill>
                  <a:latin typeface="Times New Roman" pitchFamily="18" charset="0"/>
                  <a:cs typeface="Times New Roman" pitchFamily="18" charset="0"/>
                </a:rPr>
                <a:t>LỮ ĐOÀN ĐẶC CÔNG HẢI QUÂN 126 </a:t>
              </a:r>
              <a:endParaRPr lang="en-US" sz="1200" b="1">
                <a:solidFill>
                  <a:srgbClr val="FFFF00"/>
                </a:solidFill>
                <a:latin typeface="Times New Roman" pitchFamily="18" charset="0"/>
                <a:cs typeface="Times New Roman" pitchFamily="18" charset="0"/>
              </a:endParaRPr>
            </a:p>
          </p:txBody>
        </p:sp>
        <p:pic>
          <p:nvPicPr>
            <p:cNvPr id="1027" name="Picture 3" descr="F:\1HINH ANH NHA TRUONG\1999- 2020\lam vi deo em lon len tu mai truong\tuyen sinh vi deo\logo su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3048000"/>
              <a:ext cx="678920" cy="56242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5419060" y="1600200"/>
            <a:ext cx="3657600" cy="307777"/>
          </a:xfrm>
          <a:prstGeom prst="rect">
            <a:avLst/>
          </a:prstGeom>
          <a:solidFill>
            <a:srgbClr val="FF0000"/>
          </a:solidFill>
        </p:spPr>
        <p:txBody>
          <a:bodyPr wrap="square" rtlCol="0">
            <a:spAutoFit/>
          </a:bodyPr>
          <a:lstStyle/>
          <a:p>
            <a:pPr algn="ctr"/>
            <a:r>
              <a:rPr lang="en-US" sz="1400" b="1" smtClean="0">
                <a:solidFill>
                  <a:srgbClr val="FFFF00"/>
                </a:solidFill>
                <a:latin typeface="Times New Roman" pitchFamily="18" charset="0"/>
                <a:cs typeface="Times New Roman" pitchFamily="18" charset="0"/>
              </a:rPr>
              <a:t>TRƯỜNG THPT NAM TRIỆU TRI ÂN</a:t>
            </a:r>
            <a:endParaRPr lang="en-US" sz="1400" b="1">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682012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baohaiquanvietnam.vn/storage/users/user_6/nawm%202020/th%C3%A1ng%2012-2020/18-12/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p:spPr>
      </p:pic>
    </p:spTree>
    <p:extLst>
      <p:ext uri="{BB962C8B-B14F-4D97-AF65-F5344CB8AC3E}">
        <p14:creationId xmlns:p14="http://schemas.microsoft.com/office/powerpoint/2010/main" val="126741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7126" y="5481935"/>
            <a:ext cx="4612545" cy="369332"/>
          </a:xfrm>
          <a:prstGeom prst="rect">
            <a:avLst/>
          </a:prstGeom>
        </p:spPr>
        <p:txBody>
          <a:bodyPr wrap="none">
            <a:spAutoFit/>
          </a:bodyPr>
          <a:lstStyle/>
          <a:p>
            <a:r>
              <a:rPr lang="en-US" smtClean="0">
                <a:latin typeface="Times New Roman" pitchFamily="18" charset="0"/>
                <a:cs typeface="Times New Roman" pitchFamily="18" charset="0"/>
              </a:rPr>
              <a:t>Đội </a:t>
            </a:r>
            <a:r>
              <a:rPr lang="en-US">
                <a:latin typeface="Times New Roman" pitchFamily="18" charset="0"/>
                <a:cs typeface="Times New Roman" pitchFamily="18" charset="0"/>
              </a:rPr>
              <a:t>3 đã được tặng Danh hiệu Anh hùng LLVT </a:t>
            </a:r>
          </a:p>
        </p:txBody>
      </p:sp>
      <p:pic>
        <p:nvPicPr>
          <p:cNvPr id="12" name="Picture 11" descr="D:\2 VU THUAT\my Documents\Desktop\qqqq.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133599" y="-381000"/>
            <a:ext cx="4419600" cy="6248400"/>
          </a:xfrm>
          <a:prstGeom prst="rect">
            <a:avLst/>
          </a:prstGeom>
          <a:noFill/>
          <a:ln>
            <a:noFill/>
          </a:ln>
        </p:spPr>
      </p:pic>
    </p:spTree>
    <p:extLst>
      <p:ext uri="{BB962C8B-B14F-4D97-AF65-F5344CB8AC3E}">
        <p14:creationId xmlns:p14="http://schemas.microsoft.com/office/powerpoint/2010/main" val="8942516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8400" y="6019800"/>
            <a:ext cx="3947876" cy="369332"/>
          </a:xfrm>
          <a:prstGeom prst="rect">
            <a:avLst/>
          </a:prstGeom>
        </p:spPr>
        <p:txBody>
          <a:bodyPr wrap="none">
            <a:spAutoFit/>
          </a:bodyPr>
          <a:lstStyle/>
          <a:p>
            <a:r>
              <a:rPr lang="en-US" i="1"/>
              <a:t>Cầu Thanh Quýt bắc qua sông Vĩnh Điện</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685800"/>
            <a:ext cx="7772400" cy="518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5383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6307" y="5931932"/>
            <a:ext cx="3752950" cy="369332"/>
          </a:xfrm>
          <a:prstGeom prst="rect">
            <a:avLst/>
          </a:prstGeom>
        </p:spPr>
        <p:txBody>
          <a:bodyPr wrap="none">
            <a:spAutoFit/>
          </a:bodyPr>
          <a:lstStyle/>
          <a:p>
            <a:r>
              <a:rPr lang="en-US" i="1"/>
              <a:t>Cầu Giao Thủy bắc qua sông Thu Bồn  </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388" y="685800"/>
            <a:ext cx="7316788" cy="502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6727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6236732"/>
            <a:ext cx="3969356" cy="369332"/>
          </a:xfrm>
          <a:prstGeom prst="rect">
            <a:avLst/>
          </a:prstGeom>
        </p:spPr>
        <p:txBody>
          <a:bodyPr wrap="none">
            <a:spAutoFit/>
          </a:bodyPr>
          <a:lstStyle/>
          <a:p>
            <a:r>
              <a:rPr lang="en-US">
                <a:latin typeface="Times New Roman" pitchFamily="18" charset="0"/>
                <a:cs typeface="Times New Roman" pitchFamily="18" charset="0"/>
              </a:rPr>
              <a:t>Ông Sanh (hàng ngồi thứ 2 từ phải sang)</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533400"/>
            <a:ext cx="79263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6727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5943600"/>
            <a:ext cx="2887329" cy="369332"/>
          </a:xfrm>
          <a:prstGeom prst="rect">
            <a:avLst/>
          </a:prstGeom>
        </p:spPr>
        <p:txBody>
          <a:bodyPr wrap="none">
            <a:spAutoFit/>
          </a:bodyPr>
          <a:lstStyle/>
          <a:p>
            <a:r>
              <a:rPr lang="vi-VN">
                <a:latin typeface="+mj-lt"/>
              </a:rPr>
              <a:t>Ông Sanh - người đứng giữa </a:t>
            </a:r>
            <a:endParaRPr lang="en-US">
              <a:latin typeface="+mj-lt"/>
            </a:endParaRPr>
          </a:p>
        </p:txBody>
      </p:sp>
      <p:pic>
        <p:nvPicPr>
          <p:cNvPr id="3" name="Picture 2" descr="dac-cong-hai-quan3"/>
          <p:cNvPicPr/>
          <p:nvPr/>
        </p:nvPicPr>
        <p:blipFill>
          <a:blip r:embed="rId2">
            <a:extLst>
              <a:ext uri="{28A0092B-C50C-407E-A947-70E740481C1C}">
                <a14:useLocalDpi xmlns:a14="http://schemas.microsoft.com/office/drawing/2010/main" val="0"/>
              </a:ext>
            </a:extLst>
          </a:blip>
          <a:srcRect/>
          <a:stretch>
            <a:fillRect/>
          </a:stretch>
        </p:blipFill>
        <p:spPr bwMode="auto">
          <a:xfrm>
            <a:off x="685799" y="609600"/>
            <a:ext cx="7772402" cy="5334001"/>
          </a:xfrm>
          <a:prstGeom prst="rect">
            <a:avLst/>
          </a:prstGeom>
          <a:noFill/>
          <a:ln>
            <a:noFill/>
          </a:ln>
        </p:spPr>
      </p:pic>
    </p:spTree>
    <p:extLst>
      <p:ext uri="{BB962C8B-B14F-4D97-AF65-F5344CB8AC3E}">
        <p14:creationId xmlns:p14="http://schemas.microsoft.com/office/powerpoint/2010/main" val="136767271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33800" y="6172200"/>
            <a:ext cx="2117567" cy="369332"/>
          </a:xfrm>
          <a:prstGeom prst="rect">
            <a:avLst/>
          </a:prstGeom>
        </p:spPr>
        <p:txBody>
          <a:bodyPr wrap="none">
            <a:spAutoFit/>
          </a:bodyPr>
          <a:lstStyle/>
          <a:p>
            <a:r>
              <a:rPr lang="en-US">
                <a:latin typeface="Times New Roman" pitchFamily="18" charset="0"/>
                <a:cs typeface="Times New Roman" pitchFamily="18" charset="0"/>
              </a:rPr>
              <a:t>Người nhái đặc công</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0413"/>
            <a:ext cx="8229600" cy="533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672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ùm ảnh: Lữ đoàn Đặc công 126 Hải quân tập luyện | Ảnh | PLO"/>
          <p:cNvPicPr/>
          <p:nvPr/>
        </p:nvPicPr>
        <p:blipFill>
          <a:blip r:embed="rId2">
            <a:extLst>
              <a:ext uri="{28A0092B-C50C-407E-A947-70E740481C1C}">
                <a14:useLocalDpi xmlns:a14="http://schemas.microsoft.com/office/drawing/2010/main" val="0"/>
              </a:ext>
            </a:extLst>
          </a:blip>
          <a:srcRect/>
          <a:stretch>
            <a:fillRect/>
          </a:stretch>
        </p:blipFill>
        <p:spPr bwMode="auto">
          <a:xfrm>
            <a:off x="533399" y="339438"/>
            <a:ext cx="8077202" cy="5791198"/>
          </a:xfrm>
          <a:prstGeom prst="rect">
            <a:avLst/>
          </a:prstGeom>
          <a:noFill/>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305" y="6096000"/>
            <a:ext cx="219551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6727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269</Words>
  <Application>Microsoft Office PowerPoint</Application>
  <PresentationFormat>On-screen Show (4:3)</PresentationFormat>
  <Paragraphs>39</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ThuatVu</dc:creator>
  <cp:lastModifiedBy>THUAT</cp:lastModifiedBy>
  <cp:revision>23</cp:revision>
  <cp:lastPrinted>2022-07-18T08:30:35Z</cp:lastPrinted>
  <dcterms:created xsi:type="dcterms:W3CDTF">2022-07-18T08:06:12Z</dcterms:created>
  <dcterms:modified xsi:type="dcterms:W3CDTF">2022-07-25T02:30:44Z</dcterms:modified>
</cp:coreProperties>
</file>