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9" r:id="rId3"/>
    <p:sldId id="293" r:id="rId4"/>
    <p:sldId id="264" r:id="rId5"/>
    <p:sldId id="295" r:id="rId6"/>
    <p:sldId id="294" r:id="rId7"/>
    <p:sldId id="296" r:id="rId8"/>
    <p:sldId id="270" r:id="rId9"/>
    <p:sldId id="272" r:id="rId10"/>
    <p:sldId id="274" r:id="rId11"/>
    <p:sldId id="276" r:id="rId12"/>
    <p:sldId id="278" r:id="rId13"/>
    <p:sldId id="280" r:id="rId14"/>
    <p:sldId id="297" r:id="rId15"/>
    <p:sldId id="283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28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340FF-3A29-48DF-B2A8-83D2C86BBF0D}" type="datetimeFigureOut">
              <a:rPr lang="vi-VN" smtClean="0"/>
              <a:t>24/08/2021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26334-5F54-433D-997A-3CC72E84A7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5681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26334-5F54-433D-997A-3CC72E84A7B0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4743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2DF0C-80E8-4C47-A53E-E376918E7D1C}" type="datetimeFigureOut">
              <a:rPr lang="en-US" smtClean="0"/>
              <a:t>24/08/2021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2C47-F850-4739-B81B-A46809CCA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1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2DF0C-80E8-4C47-A53E-E376918E7D1C}" type="datetimeFigureOut">
              <a:rPr lang="en-US" smtClean="0"/>
              <a:t>24/08/2021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2C47-F850-4739-B81B-A46809CCA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2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2DF0C-80E8-4C47-A53E-E376918E7D1C}" type="datetimeFigureOut">
              <a:rPr lang="en-US" smtClean="0"/>
              <a:t>24/08/2021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2C47-F850-4739-B81B-A46809CCA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69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2DF0C-80E8-4C47-A53E-E376918E7D1C}" type="datetimeFigureOut">
              <a:rPr lang="en-US" smtClean="0"/>
              <a:t>24/08/2021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2C47-F850-4739-B81B-A46809CCA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32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2DF0C-80E8-4C47-A53E-E376918E7D1C}" type="datetimeFigureOut">
              <a:rPr lang="en-US" smtClean="0"/>
              <a:t>24/08/2021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2C47-F850-4739-B81B-A46809CCA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4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2DF0C-80E8-4C47-A53E-E376918E7D1C}" type="datetimeFigureOut">
              <a:rPr lang="en-US" smtClean="0"/>
              <a:t>24/08/2021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2C47-F850-4739-B81B-A46809CCA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51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2DF0C-80E8-4C47-A53E-E376918E7D1C}" type="datetimeFigureOut">
              <a:rPr lang="en-US" smtClean="0"/>
              <a:t>24/08/2021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2C47-F850-4739-B81B-A46809CCA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3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2DF0C-80E8-4C47-A53E-E376918E7D1C}" type="datetimeFigureOut">
              <a:rPr lang="en-US" smtClean="0"/>
              <a:t>24/08/2021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2C47-F850-4739-B81B-A46809CCA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08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2DF0C-80E8-4C47-A53E-E376918E7D1C}" type="datetimeFigureOut">
              <a:rPr lang="en-US" smtClean="0"/>
              <a:t>24/08/2021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2C47-F850-4739-B81B-A46809CCA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14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2DF0C-80E8-4C47-A53E-E376918E7D1C}" type="datetimeFigureOut">
              <a:rPr lang="en-US" smtClean="0"/>
              <a:t>24/08/2021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2C47-F850-4739-B81B-A46809CCA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99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2DF0C-80E8-4C47-A53E-E376918E7D1C}" type="datetimeFigureOut">
              <a:rPr lang="en-US" smtClean="0"/>
              <a:t>24/08/2021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2C47-F850-4739-B81B-A46809CCA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13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2DF0C-80E8-4C47-A53E-E376918E7D1C}" type="datetimeFigureOut">
              <a:rPr lang="en-US" smtClean="0"/>
              <a:t>24/08/2021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72C47-F850-4739-B81B-A46809CCA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5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hung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9144000" cy="6929439"/>
          </a:xfrm>
          <a:noFill/>
        </p:spPr>
      </p:pic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-190500" y="2106328"/>
            <a:ext cx="95250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CHÀO MỪNG CÁC THẦY CÔ 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 CÁC EM ĐẾN VỚI TIẾT TẬP ĐỌC LỚP 5</a:t>
            </a:r>
            <a:endParaRPr lang="en-US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04800" y="3886200"/>
            <a:ext cx="9601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Bài: Chuyện một khu </a:t>
            </a:r>
          </a:p>
          <a:p>
            <a:pPr algn="ctr"/>
            <a:r>
              <a:rPr lang="vi-VN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vườn nhỏ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337" y="560722"/>
            <a:ext cx="9601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TRƯỜNG: TIỂU HỌC QUANG TRUNG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05421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tig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686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590800" y="-76200"/>
            <a:ext cx="3886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4000" b="1">
                <a:solidFill>
                  <a:srgbClr val="FF0066"/>
                </a:solidFill>
              </a:rPr>
              <a:t>Cây hoa ti gôn</a:t>
            </a:r>
            <a:endParaRPr lang="en-US" sz="4000" b="1">
              <a:solidFill>
                <a:srgbClr val="FF0066"/>
              </a:solidFill>
            </a:endParaRPr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 flipV="1">
            <a:off x="5943600" y="4800600"/>
            <a:ext cx="1219200" cy="11430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304800" y="5886451"/>
            <a:ext cx="8458200" cy="8925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600" b="1"/>
              <a:t>Thích leo trèo, cứ thò những cái râu ra, theo gió ngọ nguậy như những cái vòi voi bé xíu</a:t>
            </a:r>
            <a:r>
              <a:rPr lang="en-US" sz="2600" b="1">
                <a:solidFill>
                  <a:srgbClr val="6600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858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animBg="1"/>
      <p:bldP spid="665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319088" y="1179513"/>
            <a:ext cx="4252912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 sz="2800" b="1">
              <a:solidFill>
                <a:srgbClr val="2E15EB"/>
              </a:solidFill>
              <a:latin typeface="Arial" charset="0"/>
            </a:endParaRPr>
          </a:p>
        </p:txBody>
      </p:sp>
      <p:pic>
        <p:nvPicPr>
          <p:cNvPr id="14343" name="Picture 7" descr="Hoagiay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458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76600" y="76201"/>
            <a:ext cx="3276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4000" b="1">
                <a:solidFill>
                  <a:srgbClr val="FF0066"/>
                </a:solidFill>
              </a:rPr>
              <a:t>Cây hoa giấy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2743200" y="6292851"/>
            <a:ext cx="518160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600" b="1" dirty="0" err="1"/>
              <a:t>Bị</a:t>
            </a:r>
            <a:r>
              <a:rPr lang="en-US" sz="2600" b="1" dirty="0"/>
              <a:t> </a:t>
            </a:r>
            <a:r>
              <a:rPr lang="en-US" sz="2600" b="1" dirty="0" err="1"/>
              <a:t>vòi</a:t>
            </a:r>
            <a:r>
              <a:rPr lang="en-US" sz="2600" b="1" dirty="0"/>
              <a:t> </a:t>
            </a:r>
            <a:r>
              <a:rPr lang="en-US" sz="2600" b="1" dirty="0" err="1"/>
              <a:t>ti</a:t>
            </a:r>
            <a:r>
              <a:rPr lang="en-US" sz="2600" b="1" dirty="0"/>
              <a:t> </a:t>
            </a:r>
            <a:r>
              <a:rPr lang="en-US" sz="2600" b="1" dirty="0" err="1"/>
              <a:t>gôn</a:t>
            </a:r>
            <a:r>
              <a:rPr lang="en-US" sz="2600" b="1" dirty="0"/>
              <a:t> </a:t>
            </a:r>
            <a:r>
              <a:rPr lang="en-US" sz="2600" b="1" dirty="0" err="1" smtClean="0"/>
              <a:t>cuốn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chặt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một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cành</a:t>
            </a:r>
            <a:endParaRPr lang="en-US" sz="2600" b="1" dirty="0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4343400" y="4419600"/>
            <a:ext cx="0" cy="18288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3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46" grpId="0" animBg="1"/>
      <p:bldP spid="143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319088" y="1179513"/>
            <a:ext cx="4252912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 sz="2800" b="1">
              <a:solidFill>
                <a:srgbClr val="2E15EB"/>
              </a:solidFill>
              <a:latin typeface="Arial" charset="0"/>
            </a:endParaRPr>
          </a:p>
        </p:txBody>
      </p:sp>
      <p:pic>
        <p:nvPicPr>
          <p:cNvPr id="15364" name="Picture 4" descr="da bup 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686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04800" y="5399090"/>
            <a:ext cx="8610600" cy="13849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/>
              <a:t>Bật ra búp</a:t>
            </a:r>
            <a:r>
              <a:rPr lang="en-US" sz="2800" b="1">
                <a:solidFill>
                  <a:srgbClr val="6600CC"/>
                </a:solidFill>
              </a:rPr>
              <a:t> </a:t>
            </a:r>
            <a:r>
              <a:rPr lang="en-US" sz="2800" b="1">
                <a:solidFill>
                  <a:srgbClr val="FF0066"/>
                </a:solidFill>
              </a:rPr>
              <a:t>đỏ hồng, nhọn hoắt</a:t>
            </a:r>
            <a:r>
              <a:rPr lang="en-US" sz="2800" b="1"/>
              <a:t>;</a:t>
            </a:r>
            <a:r>
              <a:rPr lang="en-US" sz="2800" b="1">
                <a:solidFill>
                  <a:srgbClr val="6600CC"/>
                </a:solidFill>
              </a:rPr>
              <a:t> </a:t>
            </a:r>
            <a:r>
              <a:rPr lang="en-US" sz="2800" b="1"/>
              <a:t>nó xoè ra chiếc lá nâu rõ to, ở trong lại hiện ra cái búp đa mới nhọn hoắt, đỏ hồng…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V="1">
            <a:off x="4495800" y="3352800"/>
            <a:ext cx="1600200" cy="2209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2971800" y="0"/>
            <a:ext cx="2895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b="1">
                <a:solidFill>
                  <a:srgbClr val="FF0066"/>
                </a:solidFill>
              </a:rPr>
              <a:t>Cây đa Ấn Độ</a:t>
            </a:r>
          </a:p>
        </p:txBody>
      </p:sp>
    </p:spTree>
    <p:extLst>
      <p:ext uri="{BB962C8B-B14F-4D97-AF65-F5344CB8AC3E}">
        <p14:creationId xmlns:p14="http://schemas.microsoft.com/office/powerpoint/2010/main" val="124079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7" descr="Picture2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5218113"/>
            <a:ext cx="4419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34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2" descr="Picture2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19042">
            <a:off x="2056606" y="2156620"/>
            <a:ext cx="1730375" cy="47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4" descr="hinh 1 (101)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443116">
            <a:off x="800102" y="1946277"/>
            <a:ext cx="544513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9" descr="chimxa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7910">
            <a:off x="1731965" y="1516064"/>
            <a:ext cx="110807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67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6" descr="bancô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267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4724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95688"/>
            <a:ext cx="4191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13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72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25" name="Picture 15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138" y="1"/>
            <a:ext cx="9601201" cy="740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orizontal Scroll 7"/>
          <p:cNvSpPr>
            <a:spLocks noChangeArrowheads="1"/>
          </p:cNvSpPr>
          <p:nvPr/>
        </p:nvSpPr>
        <p:spPr bwMode="auto">
          <a:xfrm>
            <a:off x="457200" y="1295400"/>
            <a:ext cx="8458200" cy="43434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08113" y="533400"/>
            <a:ext cx="297549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Nội dung:</a:t>
            </a:r>
          </a:p>
        </p:txBody>
      </p:sp>
    </p:spTree>
    <p:extLst>
      <p:ext uri="{BB962C8B-B14F-4D97-AF65-F5344CB8AC3E}">
        <p14:creationId xmlns:p14="http://schemas.microsoft.com/office/powerpoint/2010/main" val="135735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3993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2400"/>
            <a:ext cx="3810000" cy="6629400"/>
          </a:xfrm>
        </p:spPr>
      </p:pic>
      <p:pic>
        <p:nvPicPr>
          <p:cNvPr id="3994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2400"/>
            <a:ext cx="533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89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81000"/>
            <a:ext cx="9144000" cy="7086600"/>
          </a:xfrm>
        </p:spPr>
      </p:pic>
    </p:spTree>
    <p:extLst>
      <p:ext uri="{BB962C8B-B14F-4D97-AF65-F5344CB8AC3E}">
        <p14:creationId xmlns:p14="http://schemas.microsoft.com/office/powerpoint/2010/main" val="336351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51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3886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3400"/>
            <a:ext cx="4267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72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19088" y="1179513"/>
            <a:ext cx="4252912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 sz="2800" b="1">
              <a:solidFill>
                <a:srgbClr val="2E15EB"/>
              </a:solidFill>
              <a:latin typeface="Arial" charset="0"/>
            </a:endParaRPr>
          </a:p>
        </p:txBody>
      </p:sp>
      <p:pic>
        <p:nvPicPr>
          <p:cNvPr id="4099" name="Picture 22" descr="Picture2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052">
            <a:off x="3995740" y="6858001"/>
            <a:ext cx="1412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1" name="Picture 17" descr="Picture2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229225"/>
            <a:ext cx="4419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17475"/>
            <a:ext cx="7543800" cy="659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7" descr="Picture2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4041775"/>
            <a:ext cx="37909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2057400" y="228600"/>
            <a:ext cx="57150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</a:rPr>
              <a:t>Giữ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lấy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màu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xanh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2" name="Picture 17" descr="Picture2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933825"/>
            <a:ext cx="37909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2" descr="Picture2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052">
            <a:off x="3048000" y="1447801"/>
            <a:ext cx="12382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19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3886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3400"/>
            <a:ext cx="3886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98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396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0525"/>
            <a:ext cx="39624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3352800"/>
            <a:ext cx="3962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39624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45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51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114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517900"/>
            <a:ext cx="41195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152400"/>
            <a:ext cx="426878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3517900"/>
            <a:ext cx="4273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24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92125" y="1600200"/>
            <a:ext cx="8229600" cy="255587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4700" dirty="0">
                <a:solidFill>
                  <a:srgbClr val="00B0F0"/>
                </a:solidFill>
                <a:latin typeface="+mj-lt"/>
              </a:rPr>
              <a:t>Đọc diễn cảm</a:t>
            </a:r>
            <a:endParaRPr lang="en-US" sz="4700" dirty="0" smtClean="0">
              <a:solidFill>
                <a:srgbClr val="00B0F0"/>
              </a:solidFill>
              <a:latin typeface="+mj-lt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ọc thầm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vi-V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và thảo luận theo nhóm 4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3’):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 - Tìm tiếng,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từ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trong bài </a:t>
            </a:r>
          </a:p>
          <a:p>
            <a:pPr marL="0" indent="0"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Tìm hiểu cách đọc đoạn 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l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uyện đọc cho nhau nghe.</a:t>
            </a:r>
          </a:p>
          <a:p>
            <a:pPr marL="0" indent="0">
              <a:buFontTx/>
              <a:buNone/>
            </a:pPr>
            <a:endParaRPr lang="vi-VN" altLang="vi-VN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2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8655"/>
            <a:ext cx="83058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18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m yêu cây xanh- Bài hát cực hay cho thiếu nhi về môi trườ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55856"/>
            <a:ext cx="91440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+mj-lt"/>
              </a:rPr>
              <a:t>Hoạt động mở đầu: Khởi động</a:t>
            </a:r>
            <a:endParaRPr lang="vi-VN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226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7" descr="Picture2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5218113"/>
            <a:ext cx="4419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34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74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143000"/>
            <a:ext cx="8915400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accent2"/>
                </a:solidFill>
                <a:latin typeface="+mj-lt"/>
              </a:rPr>
              <a:t>          </a:t>
            </a:r>
            <a:r>
              <a:rPr lang="vi-VN" sz="3200" b="1" dirty="0" smtClean="0">
                <a:solidFill>
                  <a:schemeClr val="accent2"/>
                </a:solidFill>
                <a:latin typeface="+mj-lt"/>
              </a:rPr>
              <a:t>Bài </a:t>
            </a:r>
            <a:r>
              <a:rPr lang="vi-VN" sz="3200" b="1" dirty="0">
                <a:solidFill>
                  <a:schemeClr val="accent2"/>
                </a:solidFill>
                <a:latin typeface="+mj-lt"/>
              </a:rPr>
              <a:t>tập đọc  chia làm 3 đoạn</a:t>
            </a:r>
          </a:p>
          <a:p>
            <a:pPr>
              <a:defRPr/>
            </a:pPr>
            <a:r>
              <a:rPr lang="vi-VN" sz="3200" b="1" dirty="0">
                <a:solidFill>
                  <a:schemeClr val="accent2"/>
                </a:solidFill>
                <a:latin typeface="+mj-lt"/>
              </a:rPr>
              <a:t>Đoạn 1 : Bé </a:t>
            </a:r>
            <a:r>
              <a:rPr lang="en-US" sz="3200" b="1" dirty="0" smtClean="0">
                <a:solidFill>
                  <a:schemeClr val="accent2"/>
                </a:solidFill>
                <a:latin typeface="+mj-lt"/>
              </a:rPr>
              <a:t>T</a:t>
            </a:r>
            <a:r>
              <a:rPr lang="vi-VN" sz="3200" b="1" dirty="0" smtClean="0">
                <a:solidFill>
                  <a:schemeClr val="accent2"/>
                </a:solidFill>
                <a:latin typeface="+mj-lt"/>
              </a:rPr>
              <a:t>hu </a:t>
            </a:r>
            <a:r>
              <a:rPr lang="vi-VN" sz="3200" b="1" dirty="0">
                <a:solidFill>
                  <a:schemeClr val="accent2"/>
                </a:solidFill>
                <a:latin typeface="+mj-lt"/>
              </a:rPr>
              <a:t>...từng loài cây</a:t>
            </a:r>
          </a:p>
          <a:p>
            <a:pPr>
              <a:defRPr/>
            </a:pPr>
            <a:r>
              <a:rPr lang="vi-VN" sz="3200" b="1" dirty="0">
                <a:solidFill>
                  <a:schemeClr val="accent2"/>
                </a:solidFill>
                <a:latin typeface="+mj-lt"/>
              </a:rPr>
              <a:t>Đoạn 2 : Cây quỳnh  ... </a:t>
            </a:r>
            <a:r>
              <a:rPr lang="en-US" sz="3200" b="1" dirty="0" smtClean="0">
                <a:solidFill>
                  <a:schemeClr val="accent2"/>
                </a:solidFill>
                <a:latin typeface="+mj-lt"/>
              </a:rPr>
              <a:t>k</a:t>
            </a:r>
            <a:r>
              <a:rPr lang="vi-VN" sz="3200" b="1" dirty="0" smtClean="0">
                <a:solidFill>
                  <a:schemeClr val="accent2"/>
                </a:solidFill>
                <a:latin typeface="+mj-lt"/>
              </a:rPr>
              <a:t>hông </a:t>
            </a:r>
            <a:r>
              <a:rPr lang="vi-VN" sz="3200" b="1" dirty="0">
                <a:solidFill>
                  <a:schemeClr val="accent2"/>
                </a:solidFill>
                <a:latin typeface="+mj-lt"/>
              </a:rPr>
              <a:t>phải là vườn</a:t>
            </a:r>
          </a:p>
          <a:p>
            <a:pPr>
              <a:defRPr/>
            </a:pPr>
            <a:r>
              <a:rPr lang="vi-VN" sz="3200" b="1" dirty="0">
                <a:solidFill>
                  <a:schemeClr val="accent2"/>
                </a:solidFill>
                <a:latin typeface="+mj-lt"/>
              </a:rPr>
              <a:t>Đoạn 3 : Một sớm  ...đến hết </a:t>
            </a:r>
          </a:p>
        </p:txBody>
      </p:sp>
    </p:spTree>
    <p:extLst>
      <p:ext uri="{BB962C8B-B14F-4D97-AF65-F5344CB8AC3E}">
        <p14:creationId xmlns:p14="http://schemas.microsoft.com/office/powerpoint/2010/main" val="55124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458200" cy="4081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0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 đ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ọc thầm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 theo nhóm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4’)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- Tìm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tiếng,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từ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khó đọc trong bài </a:t>
            </a:r>
          </a:p>
          <a:p>
            <a:pPr marL="0" indent="0">
              <a:buNone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Cách ngắt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hiểu nghĩa của từ khó.</a:t>
            </a:r>
          </a:p>
          <a:p>
            <a:pPr marL="0" indent="0">
              <a:buNone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hiểu cách đọc đoạn 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l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uyện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đọc cho nhau nghe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46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319088" y="1179513"/>
            <a:ext cx="4252912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800" b="1">
              <a:solidFill>
                <a:srgbClr val="2E15EB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243" name="Text Box 11"/>
          <p:cNvSpPr txBox="1">
            <a:spLocks noChangeArrowheads="1"/>
          </p:cNvSpPr>
          <p:nvPr/>
        </p:nvSpPr>
        <p:spPr bwMode="auto">
          <a:xfrm>
            <a:off x="2133600" y="35052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244" name="Text Box 12"/>
          <p:cNvSpPr txBox="1">
            <a:spLocks noChangeArrowheads="1"/>
          </p:cNvSpPr>
          <p:nvPr/>
        </p:nvSpPr>
        <p:spPr bwMode="auto">
          <a:xfrm>
            <a:off x="609600" y="33528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245" name="Text Box 13"/>
          <p:cNvSpPr txBox="1">
            <a:spLocks noChangeArrowheads="1"/>
          </p:cNvSpPr>
          <p:nvPr/>
        </p:nvSpPr>
        <p:spPr bwMode="auto">
          <a:xfrm>
            <a:off x="0" y="54768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10246" name="Text Box 18"/>
          <p:cNvSpPr txBox="1">
            <a:spLocks noChangeArrowheads="1"/>
          </p:cNvSpPr>
          <p:nvPr/>
        </p:nvSpPr>
        <p:spPr bwMode="auto">
          <a:xfrm>
            <a:off x="0" y="1016000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Chuyện một khu vườn nhỏ.</a:t>
            </a:r>
          </a:p>
        </p:txBody>
      </p:sp>
      <p:sp>
        <p:nvSpPr>
          <p:cNvPr id="9235" name="Text Box 8"/>
          <p:cNvSpPr txBox="1">
            <a:spLocks noChangeArrowheads="1"/>
          </p:cNvSpPr>
          <p:nvPr/>
        </p:nvSpPr>
        <p:spPr bwMode="auto">
          <a:xfrm>
            <a:off x="0" y="1403350"/>
            <a:ext cx="3048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Tìm hiểu bài: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0" y="1787525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Bé Thu thích ra ban công để làm gì?</a:t>
            </a:r>
            <a:endParaRPr lang="en-US" altLang="vi-V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0" y="21336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Bé Thu thích ra ban công ngồi với ông nội, nghe ông rủ rỉ giảng về từng loài cây.</a:t>
            </a:r>
            <a:endParaRPr lang="en-US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95600"/>
            <a:ext cx="3352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76200" y="2971800"/>
            <a:ext cx="57912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2.Mỗi loài cây trên ban công nhà bé Thu có những  đặc điểm gì nổi bật? </a:t>
            </a:r>
            <a:endParaRPr lang="en-US" altLang="vi-V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76200" y="3767138"/>
            <a:ext cx="6019800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Cây quỳnh lá dày giữ được nước ; cây hoa ti gôn cứ thò những cái râu, theo gió mà ngọ nguậy như những cái vòi voi bé xíu ; cây hoa giấy bị vòi ti gôn quấn nhiều vòng ; Cây đa Ấn Độ bật ra những búp đỏ hồng nhọn hoắt, xòe những lá nâu rõ to.</a:t>
            </a:r>
            <a:endParaRPr lang="en-US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3" name="Rectangle 1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cs typeface="Arial" panose="020B0604020202020204" pitchFamily="34" charset="0"/>
            </a:endParaRPr>
          </a:p>
        </p:txBody>
      </p:sp>
      <p:pic>
        <p:nvPicPr>
          <p:cNvPr id="10255" name="Picture 7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41275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7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34925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6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5" grpId="0"/>
      <p:bldP spid="9236" grpId="0"/>
      <p:bldP spid="9237" grpId="0"/>
      <p:bldP spid="9239" grpId="0"/>
      <p:bldP spid="92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3200" smtClean="0"/>
          </a:p>
        </p:txBody>
      </p:sp>
      <p:pic>
        <p:nvPicPr>
          <p:cNvPr id="6" name="Picture 5" descr="hoa ti gô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3652837"/>
            <a:ext cx="4672012" cy="276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ây đ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3652839"/>
            <a:ext cx="4468812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703765" y="-174625"/>
            <a:ext cx="4473575" cy="3397250"/>
            <a:chOff x="2812" y="879"/>
            <a:chExt cx="2818" cy="1691"/>
          </a:xfrm>
        </p:grpSpPr>
        <p:grpSp>
          <p:nvGrpSpPr>
            <p:cNvPr id="14348" name="Group 16"/>
            <p:cNvGrpSpPr>
              <a:grpSpLocks/>
            </p:cNvGrpSpPr>
            <p:nvPr/>
          </p:nvGrpSpPr>
          <p:grpSpPr bwMode="auto">
            <a:xfrm>
              <a:off x="2815" y="879"/>
              <a:ext cx="2815" cy="1680"/>
              <a:chOff x="2815" y="879"/>
              <a:chExt cx="2815" cy="1680"/>
            </a:xfrm>
          </p:grpSpPr>
          <p:pic>
            <p:nvPicPr>
              <p:cNvPr id="14354" name="Picture 17" descr="hoa giấ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5" y="879"/>
                <a:ext cx="2815" cy="1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55" name="Text Box 18"/>
              <p:cNvSpPr txBox="1">
                <a:spLocks noChangeArrowheads="1"/>
              </p:cNvSpPr>
              <p:nvPr/>
            </p:nvSpPr>
            <p:spPr bwMode="auto">
              <a:xfrm>
                <a:off x="3356" y="2205"/>
                <a:ext cx="1733" cy="29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 b="1">
                    <a:solidFill>
                      <a:srgbClr val="FFFF99"/>
                    </a:solidFill>
                  </a:rPr>
                  <a:t>Cây hoa giấy</a:t>
                </a:r>
              </a:p>
            </p:txBody>
          </p:sp>
        </p:grpSp>
        <p:pic>
          <p:nvPicPr>
            <p:cNvPr id="14349" name="Picture 19" descr="hoa giấ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" y="890"/>
              <a:ext cx="2815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0" name="Text Box 20"/>
            <p:cNvSpPr txBox="1">
              <a:spLocks noChangeArrowheads="1"/>
            </p:cNvSpPr>
            <p:nvPr/>
          </p:nvSpPr>
          <p:spPr bwMode="auto">
            <a:xfrm>
              <a:off x="3353" y="2216"/>
              <a:ext cx="1733" cy="29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FFFF99"/>
                  </a:solidFill>
                </a:rPr>
                <a:t>Cây hoa giấy</a:t>
              </a:r>
            </a:p>
          </p:txBody>
        </p:sp>
        <p:pic>
          <p:nvPicPr>
            <p:cNvPr id="14351" name="Picture 21" descr="hoa giấ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" y="890"/>
              <a:ext cx="2815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2" name="Text Box 22"/>
            <p:cNvSpPr txBox="1">
              <a:spLocks noChangeArrowheads="1"/>
            </p:cNvSpPr>
            <p:nvPr/>
          </p:nvSpPr>
          <p:spPr bwMode="auto">
            <a:xfrm>
              <a:off x="3353" y="2216"/>
              <a:ext cx="1733" cy="29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FFFF99"/>
                  </a:solidFill>
                </a:rPr>
                <a:t>Cây hoa giấy</a:t>
              </a:r>
            </a:p>
          </p:txBody>
        </p:sp>
        <p:pic>
          <p:nvPicPr>
            <p:cNvPr id="14353" name="Picture 23" descr="hoa giấ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" y="890"/>
              <a:ext cx="2815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Picture 41" descr="hoa quỳ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651"/>
            <a:ext cx="4675188" cy="344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951160" y="3068745"/>
            <a:ext cx="195656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Cây quỳnh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684671" y="3075851"/>
            <a:ext cx="2303387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Cây hoa giấy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74884" y="6273226"/>
            <a:ext cx="258731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Cây hoa ti gôn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80545" y="6288251"/>
            <a:ext cx="245830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Cây đa Ấn Độ</a:t>
            </a:r>
          </a:p>
        </p:txBody>
      </p:sp>
    </p:spTree>
    <p:extLst>
      <p:ext uri="{BB962C8B-B14F-4D97-AF65-F5344CB8AC3E}">
        <p14:creationId xmlns:p14="http://schemas.microsoft.com/office/powerpoint/2010/main" val="363007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319088" y="1179513"/>
            <a:ext cx="4252912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 sz="2800" b="1">
              <a:solidFill>
                <a:srgbClr val="2E15EB"/>
              </a:solidFill>
              <a:latin typeface="Arial" charset="0"/>
            </a:endParaRPr>
          </a:p>
        </p:txBody>
      </p:sp>
      <p:pic>
        <p:nvPicPr>
          <p:cNvPr id="13317" name="Picture 5" descr="cay quy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458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590800" y="6096001"/>
            <a:ext cx="472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b="1"/>
              <a:t>Lá dày, giữ được nước</a:t>
            </a: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H="1">
            <a:off x="4800600" y="4495800"/>
            <a:ext cx="1371600" cy="16764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667000" y="-76200"/>
            <a:ext cx="39624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66"/>
                </a:solidFill>
              </a:rPr>
              <a:t>Cây quỳnh</a:t>
            </a:r>
          </a:p>
        </p:txBody>
      </p:sp>
    </p:spTree>
    <p:extLst>
      <p:ext uri="{BB962C8B-B14F-4D97-AF65-F5344CB8AC3E}">
        <p14:creationId xmlns:p14="http://schemas.microsoft.com/office/powerpoint/2010/main" val="366597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19" grpId="0" animBg="1"/>
      <p:bldP spid="133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464</Words>
  <Application>Microsoft Office PowerPoint</Application>
  <PresentationFormat>On-screen Show (4:3)</PresentationFormat>
  <Paragraphs>45</Paragraphs>
  <Slides>25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39</cp:revision>
  <dcterms:created xsi:type="dcterms:W3CDTF">2019-11-07T14:33:43Z</dcterms:created>
  <dcterms:modified xsi:type="dcterms:W3CDTF">2021-08-24T02:52:25Z</dcterms:modified>
</cp:coreProperties>
</file>