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3.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59" r:id="rId3"/>
    <p:sldId id="260" r:id="rId4"/>
    <p:sldId id="261" r:id="rId5"/>
    <p:sldId id="262" r:id="rId6"/>
    <p:sldId id="286" r:id="rId7"/>
    <p:sldId id="270" r:id="rId8"/>
    <p:sldId id="271" r:id="rId9"/>
    <p:sldId id="272" r:id="rId10"/>
    <p:sldId id="273" r:id="rId11"/>
    <p:sldId id="274" r:id="rId12"/>
    <p:sldId id="275" r:id="rId13"/>
    <p:sldId id="264" r:id="rId14"/>
    <p:sldId id="268" r:id="rId15"/>
    <p:sldId id="269" r:id="rId16"/>
    <p:sldId id="277" r:id="rId17"/>
    <p:sldId id="278" r:id="rId18"/>
    <p:sldId id="279" r:id="rId19"/>
    <p:sldId id="276" r:id="rId20"/>
    <p:sldId id="266" r:id="rId21"/>
    <p:sldId id="281" r:id="rId22"/>
    <p:sldId id="282" r:id="rId23"/>
    <p:sldId id="283" r:id="rId24"/>
    <p:sldId id="284" r:id="rId25"/>
    <p:sldId id="267"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9E268-D6A4-4A98-B8A0-0C68B98086A9}" type="datetimeFigureOut">
              <a:rPr lang="en-US" smtClean="0"/>
              <a:t>8/10/2021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67245-3DFE-410E-88A6-B7CC0C6CA9DB}" type="slidenum">
              <a:rPr lang="en-US" smtClean="0"/>
              <a:t>‹#›</a:t>
            </a:fld>
            <a:endParaRPr lang="en-US"/>
          </a:p>
        </p:txBody>
      </p:sp>
    </p:spTree>
    <p:extLst>
      <p:ext uri="{BB962C8B-B14F-4D97-AF65-F5344CB8AC3E}">
        <p14:creationId xmlns:p14="http://schemas.microsoft.com/office/powerpoint/2010/main" val="1569406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8</a:t>
            </a:fld>
            <a:endParaRPr lang="en-US"/>
          </a:p>
        </p:txBody>
      </p:sp>
    </p:spTree>
    <p:extLst>
      <p:ext uri="{BB962C8B-B14F-4D97-AF65-F5344CB8AC3E}">
        <p14:creationId xmlns:p14="http://schemas.microsoft.com/office/powerpoint/2010/main" val="281312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9</a:t>
            </a:fld>
            <a:endParaRPr lang="en-US"/>
          </a:p>
        </p:txBody>
      </p:sp>
    </p:spTree>
    <p:extLst>
      <p:ext uri="{BB962C8B-B14F-4D97-AF65-F5344CB8AC3E}">
        <p14:creationId xmlns:p14="http://schemas.microsoft.com/office/powerpoint/2010/main" val="186740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10</a:t>
            </a:fld>
            <a:endParaRPr lang="en-US"/>
          </a:p>
        </p:txBody>
      </p:sp>
    </p:spTree>
    <p:extLst>
      <p:ext uri="{BB962C8B-B14F-4D97-AF65-F5344CB8AC3E}">
        <p14:creationId xmlns:p14="http://schemas.microsoft.com/office/powerpoint/2010/main" val="165403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24FCD6-71C5-470A-9DE1-9DA9E96D2742}"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F7EDD-0633-4B19-B3BA-176286DA2B5F}" type="slidenum">
              <a:rPr lang="en-US" smtClean="0"/>
              <a:t>‹#›</a:t>
            </a:fld>
            <a:endParaRPr lang="en-US"/>
          </a:p>
        </p:txBody>
      </p:sp>
    </p:spTree>
    <p:extLst>
      <p:ext uri="{BB962C8B-B14F-4D97-AF65-F5344CB8AC3E}">
        <p14:creationId xmlns:p14="http://schemas.microsoft.com/office/powerpoint/2010/main" val="304501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4FCD6-71C5-470A-9DE1-9DA9E96D2742}"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F7EDD-0633-4B19-B3BA-176286DA2B5F}" type="slidenum">
              <a:rPr lang="en-US" smtClean="0"/>
              <a:t>‹#›</a:t>
            </a:fld>
            <a:endParaRPr lang="en-US"/>
          </a:p>
        </p:txBody>
      </p:sp>
    </p:spTree>
    <p:extLst>
      <p:ext uri="{BB962C8B-B14F-4D97-AF65-F5344CB8AC3E}">
        <p14:creationId xmlns:p14="http://schemas.microsoft.com/office/powerpoint/2010/main" val="29034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4FCD6-71C5-470A-9DE1-9DA9E96D2742}"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F7EDD-0633-4B19-B3BA-176286DA2B5F}" type="slidenum">
              <a:rPr lang="en-US" smtClean="0"/>
              <a:t>‹#›</a:t>
            </a:fld>
            <a:endParaRPr lang="en-US"/>
          </a:p>
        </p:txBody>
      </p:sp>
    </p:spTree>
    <p:extLst>
      <p:ext uri="{BB962C8B-B14F-4D97-AF65-F5344CB8AC3E}">
        <p14:creationId xmlns:p14="http://schemas.microsoft.com/office/powerpoint/2010/main" val="337597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4FCD6-71C5-470A-9DE1-9DA9E96D2742}"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F7EDD-0633-4B19-B3BA-176286DA2B5F}" type="slidenum">
              <a:rPr lang="en-US" smtClean="0"/>
              <a:t>‹#›</a:t>
            </a:fld>
            <a:endParaRPr lang="en-US"/>
          </a:p>
        </p:txBody>
      </p:sp>
    </p:spTree>
    <p:extLst>
      <p:ext uri="{BB962C8B-B14F-4D97-AF65-F5344CB8AC3E}">
        <p14:creationId xmlns:p14="http://schemas.microsoft.com/office/powerpoint/2010/main" val="342302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24FCD6-71C5-470A-9DE1-9DA9E96D2742}"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F7EDD-0633-4B19-B3BA-176286DA2B5F}" type="slidenum">
              <a:rPr lang="en-US" smtClean="0"/>
              <a:t>‹#›</a:t>
            </a:fld>
            <a:endParaRPr lang="en-US"/>
          </a:p>
        </p:txBody>
      </p:sp>
    </p:spTree>
    <p:extLst>
      <p:ext uri="{BB962C8B-B14F-4D97-AF65-F5344CB8AC3E}">
        <p14:creationId xmlns:p14="http://schemas.microsoft.com/office/powerpoint/2010/main" val="249507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24FCD6-71C5-470A-9DE1-9DA9E96D2742}"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F7EDD-0633-4B19-B3BA-176286DA2B5F}" type="slidenum">
              <a:rPr lang="en-US" smtClean="0"/>
              <a:t>‹#›</a:t>
            </a:fld>
            <a:endParaRPr lang="en-US"/>
          </a:p>
        </p:txBody>
      </p:sp>
    </p:spTree>
    <p:extLst>
      <p:ext uri="{BB962C8B-B14F-4D97-AF65-F5344CB8AC3E}">
        <p14:creationId xmlns:p14="http://schemas.microsoft.com/office/powerpoint/2010/main" val="493448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24FCD6-71C5-470A-9DE1-9DA9E96D2742}"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9F7EDD-0633-4B19-B3BA-176286DA2B5F}" type="slidenum">
              <a:rPr lang="en-US" smtClean="0"/>
              <a:t>‹#›</a:t>
            </a:fld>
            <a:endParaRPr lang="en-US"/>
          </a:p>
        </p:txBody>
      </p:sp>
    </p:spTree>
    <p:extLst>
      <p:ext uri="{BB962C8B-B14F-4D97-AF65-F5344CB8AC3E}">
        <p14:creationId xmlns:p14="http://schemas.microsoft.com/office/powerpoint/2010/main" val="395910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24FCD6-71C5-470A-9DE1-9DA9E96D2742}"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9F7EDD-0633-4B19-B3BA-176286DA2B5F}" type="slidenum">
              <a:rPr lang="en-US" smtClean="0"/>
              <a:t>‹#›</a:t>
            </a:fld>
            <a:endParaRPr lang="en-US"/>
          </a:p>
        </p:txBody>
      </p:sp>
    </p:spTree>
    <p:extLst>
      <p:ext uri="{BB962C8B-B14F-4D97-AF65-F5344CB8AC3E}">
        <p14:creationId xmlns:p14="http://schemas.microsoft.com/office/powerpoint/2010/main" val="121828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4FCD6-71C5-470A-9DE1-9DA9E96D2742}"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9F7EDD-0633-4B19-B3BA-176286DA2B5F}" type="slidenum">
              <a:rPr lang="en-US" smtClean="0"/>
              <a:t>‹#›</a:t>
            </a:fld>
            <a:endParaRPr lang="en-US"/>
          </a:p>
        </p:txBody>
      </p:sp>
    </p:spTree>
    <p:extLst>
      <p:ext uri="{BB962C8B-B14F-4D97-AF65-F5344CB8AC3E}">
        <p14:creationId xmlns:p14="http://schemas.microsoft.com/office/powerpoint/2010/main" val="3846280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24FCD6-71C5-470A-9DE1-9DA9E96D2742}"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F7EDD-0633-4B19-B3BA-176286DA2B5F}" type="slidenum">
              <a:rPr lang="en-US" smtClean="0"/>
              <a:t>‹#›</a:t>
            </a:fld>
            <a:endParaRPr lang="en-US"/>
          </a:p>
        </p:txBody>
      </p:sp>
    </p:spTree>
    <p:extLst>
      <p:ext uri="{BB962C8B-B14F-4D97-AF65-F5344CB8AC3E}">
        <p14:creationId xmlns:p14="http://schemas.microsoft.com/office/powerpoint/2010/main" val="180214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24FCD6-71C5-470A-9DE1-9DA9E96D2742}"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F7EDD-0633-4B19-B3BA-176286DA2B5F}" type="slidenum">
              <a:rPr lang="en-US" smtClean="0"/>
              <a:t>‹#›</a:t>
            </a:fld>
            <a:endParaRPr lang="en-US"/>
          </a:p>
        </p:txBody>
      </p:sp>
    </p:spTree>
    <p:extLst>
      <p:ext uri="{BB962C8B-B14F-4D97-AF65-F5344CB8AC3E}">
        <p14:creationId xmlns:p14="http://schemas.microsoft.com/office/powerpoint/2010/main" val="221859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4FCD6-71C5-470A-9DE1-9DA9E96D2742}" type="datetimeFigureOut">
              <a:rPr lang="en-US" smtClean="0"/>
              <a:t>8/10/2021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F7EDD-0633-4B19-B3BA-176286DA2B5F}" type="slidenum">
              <a:rPr lang="en-US" smtClean="0"/>
              <a:t>‹#›</a:t>
            </a:fld>
            <a:endParaRPr lang="en-US"/>
          </a:p>
        </p:txBody>
      </p:sp>
    </p:spTree>
    <p:extLst>
      <p:ext uri="{BB962C8B-B14F-4D97-AF65-F5344CB8AC3E}">
        <p14:creationId xmlns:p14="http://schemas.microsoft.com/office/powerpoint/2010/main" val="3943900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9.wmf"/><Relationship Id="rId18" Type="http://schemas.openxmlformats.org/officeDocument/2006/relationships/image" Target="../media/image7.png"/><Relationship Id="rId3" Type="http://schemas.openxmlformats.org/officeDocument/2006/relationships/audio" Target="../media/media2.mp3"/><Relationship Id="rId7" Type="http://schemas.openxmlformats.org/officeDocument/2006/relationships/audio" Target="../media/audio2.wav"/><Relationship Id="rId12" Type="http://schemas.openxmlformats.org/officeDocument/2006/relationships/oleObject" Target="../embeddings/oleObject3.bin"/><Relationship Id="rId17" Type="http://schemas.openxmlformats.org/officeDocument/2006/relationships/image" Target="../media/image14.png"/><Relationship Id="rId2" Type="http://schemas.microsoft.com/office/2007/relationships/media" Target="../media/media2.mp3"/><Relationship Id="rId16" Type="http://schemas.openxmlformats.org/officeDocument/2006/relationships/image" Target="../media/image13.png"/><Relationship Id="rId1" Type="http://schemas.openxmlformats.org/officeDocument/2006/relationships/vmlDrawing" Target="../drawings/vmlDrawing3.vml"/><Relationship Id="rId6" Type="http://schemas.openxmlformats.org/officeDocument/2006/relationships/audio" Target="../media/audio1.wav"/><Relationship Id="rId11" Type="http://schemas.openxmlformats.org/officeDocument/2006/relationships/image" Target="../media/image10.jpeg"/><Relationship Id="rId5" Type="http://schemas.openxmlformats.org/officeDocument/2006/relationships/notesSlide" Target="../notesSlides/notesSlide3.xml"/><Relationship Id="rId15" Type="http://schemas.openxmlformats.org/officeDocument/2006/relationships/image" Target="../media/image12.gif"/><Relationship Id="rId10" Type="http://schemas.openxmlformats.org/officeDocument/2006/relationships/audio" Target="../media/audio5.wav"/><Relationship Id="rId4" Type="http://schemas.openxmlformats.org/officeDocument/2006/relationships/slideLayout" Target="../slideLayouts/slideLayout2.xml"/><Relationship Id="rId9" Type="http://schemas.openxmlformats.org/officeDocument/2006/relationships/audio" Target="../media/audio4.wav"/><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9.wmf"/><Relationship Id="rId18" Type="http://schemas.openxmlformats.org/officeDocument/2006/relationships/image" Target="../media/image7.png"/><Relationship Id="rId3" Type="http://schemas.openxmlformats.org/officeDocument/2006/relationships/audio" Target="../media/media2.mp3"/><Relationship Id="rId7" Type="http://schemas.openxmlformats.org/officeDocument/2006/relationships/audio" Target="../media/audio2.wav"/><Relationship Id="rId12" Type="http://schemas.openxmlformats.org/officeDocument/2006/relationships/oleObject" Target="../embeddings/oleObject1.bin"/><Relationship Id="rId17" Type="http://schemas.openxmlformats.org/officeDocument/2006/relationships/image" Target="../media/image14.png"/><Relationship Id="rId2" Type="http://schemas.microsoft.com/office/2007/relationships/media" Target="../media/media2.mp3"/><Relationship Id="rId16" Type="http://schemas.openxmlformats.org/officeDocument/2006/relationships/image" Target="../media/image13.png"/><Relationship Id="rId1" Type="http://schemas.openxmlformats.org/officeDocument/2006/relationships/vmlDrawing" Target="../drawings/vmlDrawing1.vml"/><Relationship Id="rId6" Type="http://schemas.openxmlformats.org/officeDocument/2006/relationships/audio" Target="../media/audio1.wav"/><Relationship Id="rId11" Type="http://schemas.openxmlformats.org/officeDocument/2006/relationships/image" Target="../media/image10.jpeg"/><Relationship Id="rId5" Type="http://schemas.openxmlformats.org/officeDocument/2006/relationships/notesSlide" Target="../notesSlides/notesSlide1.xml"/><Relationship Id="rId15" Type="http://schemas.openxmlformats.org/officeDocument/2006/relationships/image" Target="../media/image12.gif"/><Relationship Id="rId10" Type="http://schemas.openxmlformats.org/officeDocument/2006/relationships/audio" Target="../media/audio5.wav"/><Relationship Id="rId4" Type="http://schemas.openxmlformats.org/officeDocument/2006/relationships/slideLayout" Target="../slideLayouts/slideLayout2.xml"/><Relationship Id="rId9" Type="http://schemas.openxmlformats.org/officeDocument/2006/relationships/audio" Target="../media/audio4.wav"/><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9.wmf"/><Relationship Id="rId18" Type="http://schemas.openxmlformats.org/officeDocument/2006/relationships/image" Target="../media/image7.png"/><Relationship Id="rId3" Type="http://schemas.openxmlformats.org/officeDocument/2006/relationships/audio" Target="../media/media2.mp3"/><Relationship Id="rId7" Type="http://schemas.openxmlformats.org/officeDocument/2006/relationships/audio" Target="../media/audio2.wav"/><Relationship Id="rId12" Type="http://schemas.openxmlformats.org/officeDocument/2006/relationships/oleObject" Target="../embeddings/oleObject2.bin"/><Relationship Id="rId17" Type="http://schemas.openxmlformats.org/officeDocument/2006/relationships/image" Target="../media/image14.png"/><Relationship Id="rId2" Type="http://schemas.microsoft.com/office/2007/relationships/media" Target="../media/media2.mp3"/><Relationship Id="rId16" Type="http://schemas.openxmlformats.org/officeDocument/2006/relationships/image" Target="../media/image13.png"/><Relationship Id="rId1" Type="http://schemas.openxmlformats.org/officeDocument/2006/relationships/vmlDrawing" Target="../drawings/vmlDrawing2.vml"/><Relationship Id="rId6" Type="http://schemas.openxmlformats.org/officeDocument/2006/relationships/audio" Target="../media/audio1.wav"/><Relationship Id="rId11" Type="http://schemas.openxmlformats.org/officeDocument/2006/relationships/image" Target="../media/image10.jpeg"/><Relationship Id="rId5" Type="http://schemas.openxmlformats.org/officeDocument/2006/relationships/notesSlide" Target="../notesSlides/notesSlide2.xml"/><Relationship Id="rId15" Type="http://schemas.openxmlformats.org/officeDocument/2006/relationships/image" Target="../media/image12.gif"/><Relationship Id="rId10" Type="http://schemas.openxmlformats.org/officeDocument/2006/relationships/audio" Target="../media/audio5.wav"/><Relationship Id="rId4" Type="http://schemas.openxmlformats.org/officeDocument/2006/relationships/slideLayout" Target="../slideLayouts/slideLayout2.xml"/><Relationship Id="rId9" Type="http://schemas.openxmlformats.org/officeDocument/2006/relationships/audio" Target="../media/audio4.wav"/><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BD26E4-E845-43F1-8B13-C52ACC04FE2A}"/>
              </a:ext>
            </a:extLst>
          </p:cNvPr>
          <p:cNvPicPr>
            <a:picLocks noChangeAspect="1"/>
          </p:cNvPicPr>
          <p:nvPr/>
        </p:nvPicPr>
        <p:blipFill>
          <a:blip r:embed="rId2"/>
          <a:stretch>
            <a:fillRect/>
          </a:stretch>
        </p:blipFill>
        <p:spPr>
          <a:xfrm rot="5400000">
            <a:off x="2666999" y="-2666999"/>
            <a:ext cx="6858000" cy="12191998"/>
          </a:xfrm>
          <a:prstGeom prst="rect">
            <a:avLst/>
          </a:prstGeom>
        </p:spPr>
      </p:pic>
      <p:pic>
        <p:nvPicPr>
          <p:cNvPr id="14" name="Picture 13"/>
          <p:cNvPicPr>
            <a:picLocks noChangeAspect="1"/>
          </p:cNvPicPr>
          <p:nvPr/>
        </p:nvPicPr>
        <p:blipFill>
          <a:blip r:embed="rId3"/>
          <a:stretch>
            <a:fillRect/>
          </a:stretch>
        </p:blipFill>
        <p:spPr>
          <a:xfrm>
            <a:off x="7193280" y="4017158"/>
            <a:ext cx="4040178" cy="2274546"/>
          </a:xfrm>
          <a:prstGeom prst="rect">
            <a:avLst/>
          </a:prstGeom>
        </p:spPr>
      </p:pic>
      <p:pic>
        <p:nvPicPr>
          <p:cNvPr id="16" name="Picture 15"/>
          <p:cNvPicPr>
            <a:picLocks noChangeAspect="1"/>
          </p:cNvPicPr>
          <p:nvPr/>
        </p:nvPicPr>
        <p:blipFill>
          <a:blip r:embed="rId3"/>
          <a:stretch>
            <a:fillRect/>
          </a:stretch>
        </p:blipFill>
        <p:spPr>
          <a:xfrm>
            <a:off x="962297" y="4017158"/>
            <a:ext cx="4040178" cy="2274546"/>
          </a:xfrm>
          <a:prstGeom prst="rect">
            <a:avLst/>
          </a:prstGeom>
        </p:spPr>
      </p:pic>
      <p:pic>
        <p:nvPicPr>
          <p:cNvPr id="15" name="Picture 14"/>
          <p:cNvPicPr>
            <a:picLocks noChangeAspect="1"/>
          </p:cNvPicPr>
          <p:nvPr/>
        </p:nvPicPr>
        <p:blipFill>
          <a:blip r:embed="rId3"/>
          <a:stretch>
            <a:fillRect/>
          </a:stretch>
        </p:blipFill>
        <p:spPr>
          <a:xfrm>
            <a:off x="3102997" y="4030790"/>
            <a:ext cx="4377666" cy="2274546"/>
          </a:xfrm>
          <a:prstGeom prst="rect">
            <a:avLst/>
          </a:prstGeom>
        </p:spPr>
      </p:pic>
      <p:sp>
        <p:nvSpPr>
          <p:cNvPr id="3" name="TextBox 2"/>
          <p:cNvSpPr txBox="1"/>
          <p:nvPr/>
        </p:nvSpPr>
        <p:spPr>
          <a:xfrm>
            <a:off x="2136467" y="854583"/>
            <a:ext cx="7808002" cy="901272"/>
          </a:xfrm>
          <a:prstGeom prst="rect">
            <a:avLst/>
          </a:prstGeom>
          <a:noFill/>
        </p:spPr>
        <p:txBody>
          <a:bodyPr wrap="square" rtlCol="0">
            <a:spAutoFit/>
          </a:bodyPr>
          <a:lstStyle/>
          <a:p>
            <a:pPr algn="ctr">
              <a:lnSpc>
                <a:spcPct val="114000"/>
              </a:lnSpc>
            </a:pPr>
            <a:r>
              <a:rPr lang="en-US" sz="2400" b="1" smtClean="0">
                <a:solidFill>
                  <a:srgbClr val="002060"/>
                </a:solidFill>
                <a:latin typeface="Times New Roman" panose="02020603050405020304" pitchFamily="18" charset="0"/>
                <a:cs typeface="Times New Roman" panose="02020603050405020304" pitchFamily="18" charset="0"/>
              </a:rPr>
              <a:t>SINH HOẠT CHUYÊN MÔN</a:t>
            </a:r>
          </a:p>
          <a:p>
            <a:pPr algn="ctr">
              <a:lnSpc>
                <a:spcPct val="114000"/>
              </a:lnSpc>
            </a:pPr>
            <a:r>
              <a:rPr lang="en-US" sz="2400" b="1" smtClean="0">
                <a:solidFill>
                  <a:srgbClr val="002060"/>
                </a:solidFill>
                <a:latin typeface="Times New Roman" panose="02020603050405020304" pitchFamily="18" charset="0"/>
                <a:cs typeface="Times New Roman" panose="02020603050405020304" pitchFamily="18" charset="0"/>
              </a:rPr>
              <a:t>THEO HƯỚNG NGHIÊN CỨU BÀI HỌC KHỐI 5</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04317" y="2566338"/>
            <a:ext cx="10163975" cy="1823576"/>
          </a:xfrm>
          <a:prstGeom prst="rect">
            <a:avLst/>
          </a:prstGeom>
          <a:noFill/>
        </p:spPr>
        <p:txBody>
          <a:bodyPr wrap="square" rtlCol="0">
            <a:spAutoFit/>
          </a:bodyPr>
          <a:lstStyle/>
          <a:p>
            <a:pPr algn="ctr">
              <a:lnSpc>
                <a:spcPct val="125000"/>
              </a:lnSpc>
            </a:pPr>
            <a:r>
              <a:rPr lang="en-US" sz="3000" b="1" smtClean="0">
                <a:solidFill>
                  <a:srgbClr val="FF0000"/>
                </a:solidFill>
                <a:latin typeface="Times New Roman" panose="02020603050405020304" pitchFamily="18" charset="0"/>
                <a:cs typeface="Times New Roman" panose="02020603050405020304" pitchFamily="18" charset="0"/>
              </a:rPr>
              <a:t>Vận dụng linh hoạt các phương thức và hình thức dạy học nhằm phát triển năng lực học sinh qua tiết </a:t>
            </a:r>
          </a:p>
          <a:p>
            <a:pPr algn="ctr">
              <a:lnSpc>
                <a:spcPct val="125000"/>
              </a:lnSpc>
            </a:pPr>
            <a:r>
              <a:rPr lang="en-US" sz="3000" b="1" smtClean="0">
                <a:solidFill>
                  <a:srgbClr val="FF0000"/>
                </a:solidFill>
                <a:latin typeface="Times New Roman" panose="02020603050405020304" pitchFamily="18" charset="0"/>
                <a:cs typeface="Times New Roman" panose="02020603050405020304" pitchFamily="18" charset="0"/>
              </a:rPr>
              <a:t>Luyện từ và câu</a:t>
            </a:r>
            <a:endParaRPr lang="en-US" sz="3000" b="1">
              <a:solidFill>
                <a:srgbClr val="FF0000"/>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3405051" y="1862038"/>
            <a:ext cx="2272937" cy="8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5-Point Star 11"/>
          <p:cNvSpPr/>
          <p:nvPr/>
        </p:nvSpPr>
        <p:spPr>
          <a:xfrm>
            <a:off x="5975153" y="1748826"/>
            <a:ext cx="269966" cy="2264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6542284" y="1848406"/>
            <a:ext cx="2272937" cy="8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706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99+ Hình Nền Đỏ, Ảnh Nền Màu Đỏ Đẹp, Làm Ảnh Đại Diện, Hình Nền Máy Tính  LapTop, Điện Thoạ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32" y="-29536"/>
            <a:ext cx="12228531" cy="688753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Algerian" pitchFamily="82" charset="0"/>
              </a:rPr>
              <a:t>CÂU </a:t>
            </a:r>
            <a:r>
              <a:rPr lang="en-US" sz="5400" dirty="0" smtClean="0">
                <a:solidFill>
                  <a:srgbClr val="FFFF00"/>
                </a:solidFill>
                <a:latin typeface="Algerian" pitchFamily="82" charset="0"/>
              </a:rPr>
              <a:t>HỎI 3 </a:t>
            </a:r>
            <a:endParaRPr lang="en-US" sz="5400" dirty="0">
              <a:solidFill>
                <a:srgbClr val="FFFF00"/>
              </a:solidFill>
              <a:latin typeface="Algerian" pitchFamily="82" charset="0"/>
            </a:endParaRPr>
          </a:p>
        </p:txBody>
      </p:sp>
      <p:graphicFrame>
        <p:nvGraphicFramePr>
          <p:cNvPr id="34" name="Object 33"/>
          <p:cNvGraphicFramePr>
            <a:graphicFrameLocks noChangeAspect="1"/>
          </p:cNvGraphicFramePr>
          <p:nvPr>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2075" name="Equation" r:id="rId12" imgW="114120" imgH="177480" progId="Equation.DSMT4">
                  <p:embed/>
                </p:oleObj>
              </mc:Choice>
              <mc:Fallback>
                <p:oleObj name="Equation" r:id="rId12" imgW="114120" imgH="177480" progId="Equation.DSMT4">
                  <p:embed/>
                  <p:pic>
                    <p:nvPicPr>
                      <p:cNvPr id="34"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32459" y="5188803"/>
            <a:ext cx="5835969" cy="830997"/>
          </a:xfrm>
          <a:prstGeom prst="rect">
            <a:avLst/>
          </a:prstGeom>
          <a:solidFill>
            <a:schemeClr val="tx1">
              <a:alpha val="47000"/>
            </a:schemeClr>
          </a:solidFill>
        </p:spPr>
        <p:txBody>
          <a:bodyPr wrap="square" rtlCol="0">
            <a:spAutoFit/>
          </a:bodyPr>
          <a:lstStyle/>
          <a:p>
            <a:r>
              <a:rPr lang="vi-VN" sz="4800" dirty="0" smtClean="0">
                <a:solidFill>
                  <a:srgbClr val="FFFF00"/>
                </a:solidFill>
                <a:latin typeface="Times New Roman" panose="02020603050405020304" pitchFamily="18" charset="0"/>
                <a:cs typeface="Times New Roman" panose="02020603050405020304" pitchFamily="18" charset="0"/>
              </a:rPr>
              <a:t>B. Không</a:t>
            </a:r>
            <a:endParaRPr lang="en-US" sz="4800" dirty="0">
              <a:solidFill>
                <a:srgbClr val="FFFF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0" y="1905000"/>
            <a:ext cx="12192000" cy="2123658"/>
          </a:xfrm>
          <a:prstGeom prst="rect">
            <a:avLst/>
          </a:prstGeom>
          <a:solidFill>
            <a:schemeClr val="tx1">
              <a:alpha val="47000"/>
            </a:schemeClr>
          </a:solidFill>
        </p:spPr>
        <p:txBody>
          <a:bodyPr wrap="square" rtlCol="0">
            <a:spAutoFit/>
          </a:bodyPr>
          <a:lstStyle/>
          <a:p>
            <a:r>
              <a:rPr lang="en-US" sz="4400" dirty="0">
                <a:solidFill>
                  <a:srgbClr val="FFFF00"/>
                </a:solidFill>
                <a:latin typeface="Times New Roman" panose="02020603050405020304" pitchFamily="18" charset="0"/>
                <a:cs typeface="Times New Roman" panose="02020603050405020304" pitchFamily="18" charset="0"/>
              </a:rPr>
              <a:t>3. “ </a:t>
            </a:r>
            <a:r>
              <a:rPr lang="vi-VN" sz="4400" dirty="0" err="1">
                <a:solidFill>
                  <a:srgbClr val="FFFF00"/>
                </a:solidFill>
                <a:latin typeface="Times New Roman" panose="02020603050405020304" pitchFamily="18" charset="0"/>
                <a:cs typeface="Times New Roman" panose="02020603050405020304" pitchFamily="18" charset="0"/>
              </a:rPr>
              <a:t>T</a:t>
            </a:r>
            <a:r>
              <a:rPr lang="en-US" sz="4400" dirty="0" err="1" smtClean="0">
                <a:solidFill>
                  <a:srgbClr val="FFFF00"/>
                </a:solidFill>
                <a:latin typeface="Times New Roman" panose="02020603050405020304" pitchFamily="18" charset="0"/>
                <a:cs typeface="Times New Roman" panose="02020603050405020304" pitchFamily="18" charset="0"/>
              </a:rPr>
              <a:t>hật</a:t>
            </a:r>
            <a:r>
              <a:rPr lang="en-US" sz="4400" dirty="0" smtClean="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thà</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và</a:t>
            </a:r>
            <a:r>
              <a:rPr lang="en-US" sz="4400" dirty="0">
                <a:solidFill>
                  <a:srgbClr val="FFFF00"/>
                </a:solidFill>
                <a:latin typeface="Times New Roman" panose="02020603050405020304" pitchFamily="18" charset="0"/>
                <a:cs typeface="Times New Roman" panose="02020603050405020304" pitchFamily="18" charset="0"/>
              </a:rPr>
              <a:t> “ </a:t>
            </a:r>
            <a:r>
              <a:rPr lang="vi-VN" sz="4400" dirty="0" err="1">
                <a:solidFill>
                  <a:srgbClr val="FFFF00"/>
                </a:solidFill>
                <a:latin typeface="Times New Roman" panose="02020603050405020304" pitchFamily="18" charset="0"/>
                <a:cs typeface="Times New Roman" panose="02020603050405020304" pitchFamily="18" charset="0"/>
              </a:rPr>
              <a:t>D</a:t>
            </a:r>
            <a:r>
              <a:rPr lang="en-US" sz="4400" dirty="0" err="1" smtClean="0">
                <a:solidFill>
                  <a:srgbClr val="FFFF00"/>
                </a:solidFill>
                <a:latin typeface="Times New Roman" panose="02020603050405020304" pitchFamily="18" charset="0"/>
                <a:cs typeface="Times New Roman" panose="02020603050405020304" pitchFamily="18" charset="0"/>
              </a:rPr>
              <a:t>ối</a:t>
            </a:r>
            <a:r>
              <a:rPr lang="en-US" sz="4400" dirty="0" smtClean="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trá</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có</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phải</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là</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từ</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đồng</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nghĩa</a:t>
            </a:r>
            <a:r>
              <a:rPr lang="en-US" sz="4400" dirty="0">
                <a:solidFill>
                  <a:srgbClr val="FFFF00"/>
                </a:solidFill>
                <a:latin typeface="Times New Roman" panose="02020603050405020304" pitchFamily="18" charset="0"/>
                <a:cs typeface="Times New Roman" panose="02020603050405020304" pitchFamily="18" charset="0"/>
              </a:rPr>
              <a:t>?</a:t>
            </a:r>
          </a:p>
          <a:p>
            <a:r>
              <a:rPr lang="en-US" sz="4400" dirty="0">
                <a:solidFill>
                  <a:srgbClr val="FFFF00"/>
                </a:solidFill>
                <a:latin typeface="Times New Roman" panose="02020603050405020304" pitchFamily="18" charset="0"/>
                <a:cs typeface="Times New Roman" panose="02020603050405020304" pitchFamily="18" charset="0"/>
              </a:rPr>
              <a:t>A. </a:t>
            </a:r>
            <a:r>
              <a:rPr lang="en-US" sz="4400" dirty="0" err="1">
                <a:solidFill>
                  <a:srgbClr val="FFFF00"/>
                </a:solidFill>
                <a:latin typeface="Times New Roman" panose="02020603050405020304" pitchFamily="18" charset="0"/>
                <a:cs typeface="Times New Roman" panose="02020603050405020304" pitchFamily="18" charset="0"/>
              </a:rPr>
              <a:t>Có</a:t>
            </a:r>
            <a:endParaRPr lang="en-US" sz="4400" dirty="0">
              <a:solidFill>
                <a:srgbClr val="FFFF00"/>
              </a:solidFill>
              <a:latin typeface="Times New Roman" panose="02020603050405020304" pitchFamily="18" charset="0"/>
              <a:cs typeface="Times New Roman" panose="02020603050405020304" pitchFamily="18" charset="0"/>
            </a:endParaRPr>
          </a:p>
          <a:p>
            <a:r>
              <a:rPr lang="en-US" sz="4400" dirty="0">
                <a:solidFill>
                  <a:srgbClr val="FFFF00"/>
                </a:solidFill>
                <a:latin typeface="Times New Roman" panose="02020603050405020304" pitchFamily="18" charset="0"/>
                <a:cs typeface="Times New Roman" panose="02020603050405020304" pitchFamily="18" charset="0"/>
              </a:rPr>
              <a:t>B. </a:t>
            </a:r>
            <a:r>
              <a:rPr lang="en-US" sz="4400" dirty="0" err="1">
                <a:solidFill>
                  <a:srgbClr val="FFFF00"/>
                </a:solidFill>
                <a:latin typeface="Times New Roman" panose="02020603050405020304" pitchFamily="18" charset="0"/>
                <a:cs typeface="Times New Roman" panose="02020603050405020304" pitchFamily="18" charset="0"/>
              </a:rPr>
              <a:t>Không</a:t>
            </a:r>
            <a:endParaRPr lang="en-US" sz="4400" dirty="0">
              <a:solidFill>
                <a:srgbClr val="FFFF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57200" y="4143969"/>
            <a:ext cx="3536950" cy="923330"/>
          </a:xfrm>
          <a:prstGeom prst="rect">
            <a:avLst/>
          </a:prstGeom>
          <a:noFill/>
        </p:spPr>
        <p:txBody>
          <a:bodyPr wrap="square" rtlCol="0">
            <a:spAutoFit/>
          </a:bodyPr>
          <a:lstStyle/>
          <a:p>
            <a:r>
              <a:rPr lang="en-US" sz="5400" i="1" u="sng" dirty="0" err="1">
                <a:solidFill>
                  <a:srgbClr val="FFFF00"/>
                </a:solidFill>
                <a:latin typeface="UVN Ai Cap" panose="02040603050506020204" pitchFamily="18" charset="0"/>
              </a:rPr>
              <a:t>Đáp</a:t>
            </a:r>
            <a:r>
              <a:rPr lang="en-US" sz="5400" i="1" u="sng" dirty="0">
                <a:solidFill>
                  <a:srgbClr val="FFFF00"/>
                </a:solidFill>
                <a:latin typeface="UVN Ai Cap" panose="02040603050506020204" pitchFamily="18" charset="0"/>
              </a:rPr>
              <a:t> </a:t>
            </a:r>
            <a:r>
              <a:rPr lang="en-US" sz="5400" i="1" u="sng" dirty="0" err="1">
                <a:solidFill>
                  <a:srgbClr val="FFFF00"/>
                </a:solidFill>
                <a:latin typeface="UVN Ai Cap" panose="02040603050506020204" pitchFamily="18" charset="0"/>
              </a:rPr>
              <a:t>án</a:t>
            </a:r>
            <a:r>
              <a:rPr lang="en-US" sz="5400" i="1" u="sng" dirty="0">
                <a:solidFill>
                  <a:srgbClr val="FFFF00"/>
                </a:solidFill>
                <a:latin typeface="UVN Ai Cap" panose="02040603050506020204" pitchFamily="18" charset="0"/>
              </a:rPr>
              <a:t>: </a:t>
            </a:r>
          </a:p>
        </p:txBody>
      </p:sp>
      <p:pic>
        <p:nvPicPr>
          <p:cNvPr id="33" name="Picture 4" descr="het gio"/>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5">
            <a:extLst/>
          </a:blip>
          <a:srcRect/>
          <a:stretch>
            <a:fillRect/>
          </a:stretch>
        </p:blipFill>
        <p:spPr bwMode="auto">
          <a:xfrm>
            <a:off x="10722167" y="503559"/>
            <a:ext cx="1114507" cy="986803"/>
          </a:xfrm>
          <a:prstGeom prst="ellipse">
            <a:avLst/>
          </a:prstGeom>
          <a:ln>
            <a:noFill/>
          </a:ln>
          <a:effectLst>
            <a:softEdge rad="112500"/>
          </a:effectLst>
          <a:extLst/>
        </p:spPr>
      </p:pic>
      <p:sp>
        <p:nvSpPr>
          <p:cNvPr id="38" name="Hình chữ nhật 85"/>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597731" y="170281"/>
            <a:ext cx="1363378"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0737854" y="6200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9786" y="17767"/>
            <a:ext cx="1707490" cy="1710118"/>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706679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303"/>
            <a:ext cx="12192000" cy="6849948"/>
          </a:xfrm>
          <a:prstGeom prst="rect">
            <a:avLst/>
          </a:prstGeom>
        </p:spPr>
      </p:pic>
      <p:sp>
        <p:nvSpPr>
          <p:cNvPr id="3" name="TextBox 2"/>
          <p:cNvSpPr txBox="1"/>
          <p:nvPr/>
        </p:nvSpPr>
        <p:spPr>
          <a:xfrm>
            <a:off x="1014547" y="2645447"/>
            <a:ext cx="10162905" cy="1569660"/>
          </a:xfrm>
          <a:prstGeom prst="rect">
            <a:avLst/>
          </a:prstGeom>
          <a:noFill/>
        </p:spPr>
        <p:txBody>
          <a:bodyPr wrap="square" rtlCol="0">
            <a:prstTxWarp prst="textChevron">
              <a:avLst/>
            </a:prstTxWarp>
            <a:spAutoFit/>
          </a:bodyPr>
          <a:lstStyle/>
          <a:p>
            <a:pPr algn="ctr"/>
            <a:r>
              <a:rPr lang="en-US" sz="9600" b="1" smtClean="0">
                <a:solidFill>
                  <a:srgbClr val="FF0000"/>
                </a:solidFill>
                <a:latin typeface="Times New Roman" panose="02020603050405020304" pitchFamily="18" charset="0"/>
                <a:cs typeface="Times New Roman" panose="02020603050405020304" pitchFamily="18" charset="0"/>
              </a:rPr>
              <a:t>Tổng kết trò chơi</a:t>
            </a:r>
            <a:endParaRPr lang="en-US" sz="9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627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5400000">
            <a:off x="2721973" y="-2721974"/>
            <a:ext cx="6748052" cy="12192001"/>
          </a:xfrm>
          <a:prstGeom prst="rect">
            <a:avLst/>
          </a:prstGeom>
        </p:spPr>
      </p:pic>
      <p:sp>
        <p:nvSpPr>
          <p:cNvPr id="4" name="TextBox 3"/>
          <p:cNvSpPr txBox="1"/>
          <p:nvPr/>
        </p:nvSpPr>
        <p:spPr>
          <a:xfrm>
            <a:off x="1650707" y="3246010"/>
            <a:ext cx="8473442" cy="1107996"/>
          </a:xfrm>
          <a:prstGeom prst="rect">
            <a:avLst/>
          </a:prstGeom>
          <a:noFill/>
        </p:spPr>
        <p:txBody>
          <a:bodyPr wrap="square" rtlCol="0">
            <a:prstTxWarp prst="textArchUp">
              <a:avLst/>
            </a:prstTxWarp>
            <a:spAutoFit/>
          </a:bodyPr>
          <a:lstStyle/>
          <a:p>
            <a:pPr algn="ctr"/>
            <a:r>
              <a:rPr lang="en-US" sz="6600" b="1" smtClean="0">
                <a:solidFill>
                  <a:srgbClr val="FF0000"/>
                </a:solidFill>
                <a:latin typeface="Times New Roman" panose="02020603050405020304" pitchFamily="18" charset="0"/>
                <a:cs typeface="Times New Roman" panose="02020603050405020304" pitchFamily="18" charset="0"/>
              </a:rPr>
              <a:t>Kết nối - Giới thiệu bài</a:t>
            </a:r>
            <a:endParaRPr lang="en-US" sz="6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753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5BBEF3-0A36-4481-A2B7-E5767564052B}"/>
              </a:ext>
            </a:extLst>
          </p:cNvPr>
          <p:cNvPicPr>
            <a:picLocks noChangeAspect="1"/>
          </p:cNvPicPr>
          <p:nvPr/>
        </p:nvPicPr>
        <p:blipFill>
          <a:blip r:embed="rId2"/>
          <a:stretch>
            <a:fillRect/>
          </a:stretch>
        </p:blipFill>
        <p:spPr>
          <a:xfrm>
            <a:off x="-95251" y="0"/>
            <a:ext cx="12287251" cy="6858001"/>
          </a:xfrm>
          <a:prstGeom prst="rect">
            <a:avLst/>
          </a:prstGeom>
        </p:spPr>
      </p:pic>
      <p:sp>
        <p:nvSpPr>
          <p:cNvPr id="2" name="TextBox 1"/>
          <p:cNvSpPr txBox="1"/>
          <p:nvPr/>
        </p:nvSpPr>
        <p:spPr>
          <a:xfrm>
            <a:off x="182881" y="254051"/>
            <a:ext cx="3344091"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II. Đồ dùng dạy học:</a:t>
            </a:r>
            <a:endParaRPr lang="en-US" sz="2400" b="1">
              <a:latin typeface="Times New Roman" panose="02020603050405020304" pitchFamily="18" charset="0"/>
              <a:cs typeface="Times New Roman" panose="02020603050405020304" pitchFamily="18" charset="0"/>
            </a:endParaRPr>
          </a:p>
        </p:txBody>
      </p:sp>
      <p:sp>
        <p:nvSpPr>
          <p:cNvPr id="3" name="Rectangle 2"/>
          <p:cNvSpPr/>
          <p:nvPr/>
        </p:nvSpPr>
        <p:spPr>
          <a:xfrm>
            <a:off x="182880" y="879176"/>
            <a:ext cx="11260185" cy="513346"/>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14000"/>
              </a:lnSpc>
            </a:pPr>
            <a:r>
              <a:rPr lang="en-US" sz="2400" smtClean="0">
                <a:latin typeface="Times New Roman" panose="02020603050405020304" pitchFamily="18" charset="0"/>
                <a:cs typeface="Times New Roman" panose="02020603050405020304" pitchFamily="18" charset="0"/>
              </a:rPr>
              <a:t>- Các slide </a:t>
            </a:r>
            <a:r>
              <a:rPr lang="en-US" sz="2400">
                <a:latin typeface="Times New Roman" panose="02020603050405020304" pitchFamily="18" charset="0"/>
                <a:cs typeface="Times New Roman" panose="02020603050405020304" pitchFamily="18" charset="0"/>
              </a:rPr>
              <a:t>hình ảnh ứng dụng về cặp từ trái nghĩa cho phần củng cố. Từ điển Tiếng Việt</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4" name="TextBox 3"/>
          <p:cNvSpPr txBox="1"/>
          <p:nvPr/>
        </p:nvSpPr>
        <p:spPr>
          <a:xfrm>
            <a:off x="182880" y="1553130"/>
            <a:ext cx="5904411"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III. Các hoạt động dạy học chủ yếu:</a:t>
            </a:r>
            <a:endParaRPr lang="en-US" sz="2400" b="1">
              <a:latin typeface="Times New Roman" panose="02020603050405020304" pitchFamily="18" charset="0"/>
              <a:cs typeface="Times New Roman" panose="02020603050405020304" pitchFamily="18" charset="0"/>
            </a:endParaRPr>
          </a:p>
        </p:txBody>
      </p:sp>
      <p:sp>
        <p:nvSpPr>
          <p:cNvPr id="6" name="TextBox 5"/>
          <p:cNvSpPr txBox="1"/>
          <p:nvPr/>
        </p:nvSpPr>
        <p:spPr>
          <a:xfrm>
            <a:off x="744583" y="2175403"/>
            <a:ext cx="5904411" cy="461665"/>
          </a:xfrm>
          <a:prstGeom prst="rect">
            <a:avLst/>
          </a:prstGeom>
          <a:noFill/>
        </p:spPr>
        <p:txBody>
          <a:bodyPr wrap="square" rtlCol="0">
            <a:spAutoFit/>
          </a:bodyPr>
          <a:lstStyle/>
          <a:p>
            <a:r>
              <a:rPr lang="en-US" sz="2400" b="1" i="1" smtClean="0">
                <a:latin typeface="Times New Roman" panose="02020603050405020304" pitchFamily="18" charset="0"/>
                <a:cs typeface="Times New Roman" panose="02020603050405020304" pitchFamily="18" charset="0"/>
              </a:rPr>
              <a:t>1/ HĐ 1: Khởi động, kết nối: (3-5’)</a:t>
            </a:r>
            <a:endParaRPr lang="en-US" sz="2400" b="1" i="1">
              <a:latin typeface="Times New Roman" panose="02020603050405020304" pitchFamily="18" charset="0"/>
              <a:cs typeface="Times New Roman" panose="02020603050405020304" pitchFamily="18" charset="0"/>
            </a:endParaRPr>
          </a:p>
        </p:txBody>
      </p:sp>
      <p:sp>
        <p:nvSpPr>
          <p:cNvPr id="8" name="TextBox 7"/>
          <p:cNvSpPr txBox="1"/>
          <p:nvPr/>
        </p:nvSpPr>
        <p:spPr>
          <a:xfrm>
            <a:off x="670560" y="2755958"/>
            <a:ext cx="6966857" cy="461665"/>
          </a:xfrm>
          <a:prstGeom prst="rect">
            <a:avLst/>
          </a:prstGeom>
          <a:noFill/>
        </p:spPr>
        <p:txBody>
          <a:bodyPr wrap="square" rtlCol="0">
            <a:spAutoFit/>
          </a:bodyPr>
          <a:lstStyle/>
          <a:p>
            <a:r>
              <a:rPr lang="en-US" sz="2400" b="1" i="1" smtClean="0">
                <a:latin typeface="Times New Roman" panose="02020603050405020304" pitchFamily="18" charset="0"/>
                <a:cs typeface="Times New Roman" panose="02020603050405020304" pitchFamily="18" charset="0"/>
              </a:rPr>
              <a:t>2/ HĐ 2: Hình thành kiến thức mới: (10-12’)</a:t>
            </a:r>
          </a:p>
        </p:txBody>
      </p:sp>
    </p:spTree>
    <p:extLst>
      <p:ext uri="{BB962C8B-B14F-4D97-AF65-F5344CB8AC3E}">
        <p14:creationId xmlns:p14="http://schemas.microsoft.com/office/powerpoint/2010/main" val="4080370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106680" y="1107258"/>
            <a:ext cx="12015651" cy="169277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defRPr/>
            </a:pPr>
            <a:r>
              <a:rPr lang="en-US" altLang="en-US" sz="2600" b="1">
                <a:solidFill>
                  <a:srgbClr val="002060"/>
                </a:solidFill>
                <a:latin typeface="Times New Roman" panose="02020603050405020304" pitchFamily="18" charset="0"/>
                <a:cs typeface="Times New Roman" panose="02020603050405020304" pitchFamily="18" charset="0"/>
              </a:rPr>
              <a:t>    Phrăng Đơ Bô-en là một người gốc Bỉ trong quân đội Pháp xâm lược Việt Nam. Nhận rõ tính chất </a:t>
            </a:r>
            <a:r>
              <a:rPr lang="en-US" altLang="en-US" sz="2600" b="1" i="1">
                <a:solidFill>
                  <a:srgbClr val="C00000"/>
                </a:solidFill>
                <a:latin typeface="Times New Roman" panose="02020603050405020304" pitchFamily="18" charset="0"/>
                <a:cs typeface="Times New Roman" panose="02020603050405020304" pitchFamily="18" charset="0"/>
              </a:rPr>
              <a:t>phi nghĩa</a:t>
            </a:r>
            <a:r>
              <a:rPr lang="en-US" altLang="en-US" sz="2600" b="1">
                <a:solidFill>
                  <a:srgbClr val="C00000"/>
                </a:solidFill>
                <a:latin typeface="Times New Roman" panose="02020603050405020304" pitchFamily="18" charset="0"/>
                <a:cs typeface="Times New Roman" panose="02020603050405020304" pitchFamily="18" charset="0"/>
              </a:rPr>
              <a:t> </a:t>
            </a:r>
            <a:r>
              <a:rPr lang="en-US" altLang="en-US" sz="2600" b="1">
                <a:solidFill>
                  <a:srgbClr val="002060"/>
                </a:solidFill>
                <a:latin typeface="Times New Roman" panose="02020603050405020304" pitchFamily="18" charset="0"/>
                <a:cs typeface="Times New Roman" panose="02020603050405020304" pitchFamily="18" charset="0"/>
              </a:rPr>
              <a:t>của cuộc chiến tranh xâm lược, năm 1949, ông chạy sang hàng ngũ quân đội ta, lấy tên Việt là Phan Lăng. Năm 1986, Phan Lăng cùng con trai đi thăm Việt Nam, về lại nơi ông đã từng chiến đấu vì </a:t>
            </a:r>
            <a:r>
              <a:rPr lang="en-US" altLang="en-US" sz="2600" b="1" i="1">
                <a:solidFill>
                  <a:srgbClr val="C00000"/>
                </a:solidFill>
                <a:latin typeface="Times New Roman" panose="02020603050405020304" pitchFamily="18" charset="0"/>
                <a:cs typeface="Times New Roman" panose="02020603050405020304" pitchFamily="18" charset="0"/>
              </a:rPr>
              <a:t>chính nghĩa</a:t>
            </a:r>
            <a:r>
              <a:rPr lang="en-US" altLang="en-US" sz="2600" b="1">
                <a:solidFill>
                  <a:srgbClr val="002060"/>
                </a:solidFill>
                <a:latin typeface="Times New Roman" panose="02020603050405020304" pitchFamily="18" charset="0"/>
                <a:cs typeface="Times New Roman" panose="02020603050405020304" pitchFamily="18" charset="0"/>
              </a:rPr>
              <a:t>.</a:t>
            </a:r>
          </a:p>
        </p:txBody>
      </p:sp>
      <p:sp>
        <p:nvSpPr>
          <p:cNvPr id="3" name="Text Box 12"/>
          <p:cNvSpPr txBox="1">
            <a:spLocks noChangeArrowheads="1"/>
          </p:cNvSpPr>
          <p:nvPr/>
        </p:nvSpPr>
        <p:spPr bwMode="auto">
          <a:xfrm>
            <a:off x="106680" y="3414625"/>
            <a:ext cx="5701937" cy="1692771"/>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defRPr/>
            </a:pP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i="1" dirty="0">
                <a:solidFill>
                  <a:srgbClr val="FF0000"/>
                </a:solidFill>
                <a:latin typeface="Times New Roman" panose="02020603050405020304" pitchFamily="18" charset="0"/>
                <a:cs typeface="Times New Roman" panose="02020603050405020304" pitchFamily="18" charset="0"/>
              </a:rPr>
              <a:t>Phi </a:t>
            </a:r>
            <a:r>
              <a:rPr lang="en-US" altLang="en-US" sz="2600" b="1" i="1" dirty="0" err="1">
                <a:solidFill>
                  <a:srgbClr val="FF0000"/>
                </a:solidFill>
                <a:latin typeface="Times New Roman" panose="02020603050405020304" pitchFamily="18" charset="0"/>
                <a:cs typeface="Times New Roman" panose="02020603050405020304" pitchFamily="18" charset="0"/>
              </a:rPr>
              <a:t>nghĩa</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Trái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với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đạo</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lí</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Cuộc</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chiến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tranh</a:t>
            </a:r>
            <a:r>
              <a:rPr lang="en-US" altLang="en-US" sz="2600" b="1" dirty="0">
                <a:latin typeface="Times New Roman" panose="02020603050405020304" pitchFamily="18" charset="0"/>
                <a:cs typeface="Times New Roman" panose="02020603050405020304" pitchFamily="18" charset="0"/>
              </a:rPr>
              <a:t> phi </a:t>
            </a:r>
            <a:r>
              <a:rPr lang="en-US" altLang="en-US" sz="2600" b="1" dirty="0" err="1">
                <a:latin typeface="Times New Roman" panose="02020603050405020304" pitchFamily="18" charset="0"/>
                <a:cs typeface="Times New Roman" panose="02020603050405020304" pitchFamily="18" charset="0"/>
              </a:rPr>
              <a:t>nghĩa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là</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cuộc</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chiến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tranh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có</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mục</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đích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xấu</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xa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không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được</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những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người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có</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lương</a:t>
            </a:r>
            <a:r>
              <a:rPr lang="en-US" altLang="en-US" sz="2600" b="1" dirty="0">
                <a:latin typeface="Times New Roman" panose="02020603050405020304" pitchFamily="18" charset="0"/>
                <a:cs typeface="Times New Roman" panose="02020603050405020304" pitchFamily="18" charset="0"/>
              </a:rPr>
              <a:t> tri </a:t>
            </a:r>
            <a:r>
              <a:rPr lang="en-US" altLang="en-US" sz="2600" b="1" dirty="0" err="1">
                <a:latin typeface="Times New Roman" panose="02020603050405020304" pitchFamily="18" charset="0"/>
                <a:cs typeface="Times New Roman" panose="02020603050405020304" pitchFamily="18" charset="0"/>
              </a:rPr>
              <a:t>ủng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hộ</a:t>
            </a:r>
            <a:r>
              <a:rPr lang="en-US" altLang="en-US" sz="2600" b="1" dirty="0">
                <a:latin typeface="Times New Roman" panose="02020603050405020304" pitchFamily="18" charset="0"/>
                <a:cs typeface="Times New Roman" panose="02020603050405020304" pitchFamily="18" charset="0"/>
              </a:rPr>
              <a:t>.</a:t>
            </a:r>
          </a:p>
        </p:txBody>
      </p:sp>
      <p:sp>
        <p:nvSpPr>
          <p:cNvPr id="4" name="Text Box 13"/>
          <p:cNvSpPr txBox="1">
            <a:spLocks noChangeArrowheads="1"/>
          </p:cNvSpPr>
          <p:nvPr/>
        </p:nvSpPr>
        <p:spPr bwMode="auto">
          <a:xfrm>
            <a:off x="6257494" y="3405146"/>
            <a:ext cx="5782491" cy="1692771"/>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defRPr/>
            </a:pPr>
            <a:r>
              <a:rPr lang="en-US" altLang="en-US" sz="2600" b="1">
                <a:solidFill>
                  <a:srgbClr val="FF0000"/>
                </a:solidFill>
                <a:latin typeface="Times New Roman" panose="02020603050405020304" pitchFamily="18" charset="0"/>
                <a:cs typeface="Times New Roman" panose="02020603050405020304" pitchFamily="18" charset="0"/>
              </a:rPr>
              <a:t>* </a:t>
            </a:r>
            <a:r>
              <a:rPr lang="en-US" altLang="en-US" sz="2600" b="1" i="1">
                <a:solidFill>
                  <a:srgbClr val="FF0000"/>
                </a:solidFill>
                <a:latin typeface="Times New Roman" panose="02020603050405020304" pitchFamily="18" charset="0"/>
                <a:cs typeface="Times New Roman" panose="02020603050405020304" pitchFamily="18" charset="0"/>
              </a:rPr>
              <a:t>Chính nghĩa</a:t>
            </a:r>
            <a:r>
              <a:rPr lang="en-US" altLang="en-US" sz="2600" b="1">
                <a:solidFill>
                  <a:srgbClr val="FF0000"/>
                </a:solidFill>
                <a:latin typeface="Times New Roman" panose="02020603050405020304" pitchFamily="18" charset="0"/>
                <a:cs typeface="Times New Roman" panose="02020603050405020304" pitchFamily="18" charset="0"/>
              </a:rPr>
              <a:t>: </a:t>
            </a:r>
            <a:r>
              <a:rPr lang="en-US" altLang="en-US" sz="2600" b="1">
                <a:latin typeface="Times New Roman" panose="02020603050405020304" pitchFamily="18" charset="0"/>
                <a:cs typeface="Times New Roman" panose="02020603050405020304" pitchFamily="18" charset="0"/>
              </a:rPr>
              <a:t>Đúng với đạo lí. Chiến đấu vì chính nghĩa là chiến đấu vì lẽ phải, chống lại cái xấu, chống lại áp bức, bãi công.</a:t>
            </a:r>
          </a:p>
        </p:txBody>
      </p:sp>
      <p:sp>
        <p:nvSpPr>
          <p:cNvPr id="5" name="Text Box 9"/>
          <p:cNvSpPr txBox="1">
            <a:spLocks noChangeArrowheads="1"/>
          </p:cNvSpPr>
          <p:nvPr/>
        </p:nvSpPr>
        <p:spPr bwMode="auto">
          <a:xfrm>
            <a:off x="106680" y="69033"/>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I</a:t>
            </a:r>
            <a:r>
              <a:rPr lang="en-US" altLang="en-US" sz="2800" b="1" smtClean="0">
                <a:latin typeface="Times New Roman" panose="02020603050405020304" pitchFamily="18" charset="0"/>
                <a:cs typeface="Times New Roman" panose="02020603050405020304" pitchFamily="18" charset="0"/>
              </a:rPr>
              <a:t>. Nhận </a:t>
            </a:r>
            <a:r>
              <a:rPr lang="en-US" altLang="en-US" sz="2800" b="1">
                <a:latin typeface="Times New Roman" panose="02020603050405020304" pitchFamily="18" charset="0"/>
                <a:cs typeface="Times New Roman" panose="02020603050405020304" pitchFamily="18" charset="0"/>
              </a:rPr>
              <a:t>xét.</a:t>
            </a:r>
          </a:p>
        </p:txBody>
      </p:sp>
      <p:sp>
        <p:nvSpPr>
          <p:cNvPr id="6" name="Text Box 10"/>
          <p:cNvSpPr txBox="1">
            <a:spLocks noChangeArrowheads="1"/>
          </p:cNvSpPr>
          <p:nvPr/>
        </p:nvSpPr>
        <p:spPr bwMode="auto">
          <a:xfrm>
            <a:off x="482146" y="588146"/>
            <a:ext cx="6400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smtClean="0">
                <a:latin typeface="Times New Roman" panose="02020603050405020304" pitchFamily="18" charset="0"/>
                <a:cs typeface="Times New Roman" panose="02020603050405020304" pitchFamily="18" charset="0"/>
              </a:rPr>
              <a:t>1/ </a:t>
            </a:r>
            <a:r>
              <a:rPr lang="en-US" altLang="en-US" sz="2800" b="1">
                <a:latin typeface="Times New Roman" panose="02020603050405020304" pitchFamily="18" charset="0"/>
                <a:cs typeface="Times New Roman" panose="02020603050405020304" pitchFamily="18" charset="0"/>
              </a:rPr>
              <a:t>So sánh nghĩa của các từ </a:t>
            </a:r>
            <a:r>
              <a:rPr lang="en-US" altLang="en-US" sz="2800" b="1" i="1">
                <a:latin typeface="Times New Roman" panose="02020603050405020304" pitchFamily="18" charset="0"/>
                <a:cs typeface="Times New Roman" panose="02020603050405020304" pitchFamily="18" charset="0"/>
              </a:rPr>
              <a:t>in nghiêng</a:t>
            </a:r>
            <a:r>
              <a:rPr lang="en-US" altLang="en-US" sz="2800" b="1">
                <a:latin typeface="Times New Roman" panose="02020603050405020304" pitchFamily="18" charset="0"/>
                <a:cs typeface="Times New Roman" panose="02020603050405020304" pitchFamily="18" charset="0"/>
              </a:rPr>
              <a:t>:</a:t>
            </a:r>
          </a:p>
        </p:txBody>
      </p:sp>
      <p:sp>
        <p:nvSpPr>
          <p:cNvPr id="9" name="TextBox 8"/>
          <p:cNvSpPr txBox="1"/>
          <p:nvPr/>
        </p:nvSpPr>
        <p:spPr>
          <a:xfrm>
            <a:off x="736452" y="5617029"/>
            <a:ext cx="11042084" cy="584775"/>
          </a:xfrm>
          <a:prstGeom prst="rect">
            <a:avLst/>
          </a:prstGeom>
          <a:solidFill>
            <a:srgbClr val="7030A0"/>
          </a:solidFill>
        </p:spPr>
        <p:txBody>
          <a:bodyPr wrap="square" rtlCol="0">
            <a:spAutoFit/>
          </a:bodyPr>
          <a:lstStyle/>
          <a:p>
            <a:r>
              <a:rPr lang="en-US" sz="3200" b="1" i="1" smtClean="0">
                <a:solidFill>
                  <a:schemeClr val="bg1"/>
                </a:solidFill>
                <a:latin typeface="Times New Roman" panose="02020603050405020304" pitchFamily="18" charset="0"/>
                <a:cs typeface="Times New Roman" panose="02020603050405020304" pitchFamily="18" charset="0"/>
              </a:rPr>
              <a:t>=&gt; Hai từ này có nghĩa trái ngược nhau nên gọi là từ trái nghĩa.</a:t>
            </a:r>
            <a:endParaRPr lang="en-US" sz="3200" b="1" i="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357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28600" y="39746"/>
            <a:ext cx="365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I</a:t>
            </a:r>
            <a:r>
              <a:rPr lang="en-US" altLang="en-US" sz="2800" b="1" smtClean="0">
                <a:latin typeface="Times New Roman" panose="02020603050405020304" pitchFamily="18" charset="0"/>
                <a:cs typeface="Times New Roman" panose="02020603050405020304" pitchFamily="18" charset="0"/>
              </a:rPr>
              <a:t>. Nhận </a:t>
            </a:r>
            <a:r>
              <a:rPr lang="en-US" altLang="en-US" sz="2800" b="1">
                <a:latin typeface="Times New Roman" panose="02020603050405020304" pitchFamily="18" charset="0"/>
                <a:cs typeface="Times New Roman" panose="02020603050405020304" pitchFamily="18" charset="0"/>
              </a:rPr>
              <a:t>xét.</a:t>
            </a:r>
          </a:p>
        </p:txBody>
      </p:sp>
      <p:sp>
        <p:nvSpPr>
          <p:cNvPr id="4" name="Text Box 9"/>
          <p:cNvSpPr txBox="1">
            <a:spLocks noChangeArrowheads="1"/>
          </p:cNvSpPr>
          <p:nvPr/>
        </p:nvSpPr>
        <p:spPr bwMode="auto">
          <a:xfrm>
            <a:off x="3898900" y="1160484"/>
            <a:ext cx="4178300" cy="519113"/>
          </a:xfrm>
          <a:prstGeom prst="rect">
            <a:avLst/>
          </a:prstGeom>
          <a:solidFill>
            <a:srgbClr val="FFFF00"/>
          </a:solidFill>
          <a:ln>
            <a:solidFill>
              <a:srgbClr val="FFFF00"/>
            </a:solidFill>
          </a:ln>
        </p:spPr>
        <p:style>
          <a:lnRef idx="2">
            <a:schemeClr val="accent4"/>
          </a:lnRef>
          <a:fillRef idx="1">
            <a:schemeClr val="lt1"/>
          </a:fillRef>
          <a:effectRef idx="0">
            <a:schemeClr val="accent4"/>
          </a:effectRef>
          <a:fontRef idx="minor">
            <a:schemeClr val="dk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2800" b="1">
                <a:latin typeface="Times New Roman" panose="02020603050405020304" pitchFamily="18" charset="0"/>
                <a:cs typeface="Times New Roman" panose="02020603050405020304" pitchFamily="18" charset="0"/>
              </a:rPr>
              <a:t>Chết vinh hơn sống nhục</a:t>
            </a:r>
          </a:p>
        </p:txBody>
      </p:sp>
      <p:sp>
        <p:nvSpPr>
          <p:cNvPr id="3" name="Text Box 8"/>
          <p:cNvSpPr txBox="1">
            <a:spLocks noChangeArrowheads="1"/>
          </p:cNvSpPr>
          <p:nvPr/>
        </p:nvSpPr>
        <p:spPr bwMode="auto">
          <a:xfrm>
            <a:off x="374468" y="558859"/>
            <a:ext cx="102238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smtClean="0">
                <a:solidFill>
                  <a:srgbClr val="002060"/>
                </a:solidFill>
                <a:latin typeface="Times New Roman" panose="02020603050405020304" pitchFamily="18" charset="0"/>
                <a:cs typeface="Times New Roman" panose="02020603050405020304" pitchFamily="18" charset="0"/>
              </a:rPr>
              <a:t>2/ Tìm </a:t>
            </a:r>
            <a:r>
              <a:rPr lang="en-US" altLang="en-US" sz="2800" b="1">
                <a:solidFill>
                  <a:srgbClr val="002060"/>
                </a:solidFill>
                <a:latin typeface="Times New Roman" panose="02020603050405020304" pitchFamily="18" charset="0"/>
                <a:cs typeface="Times New Roman" panose="02020603050405020304" pitchFamily="18" charset="0"/>
              </a:rPr>
              <a:t>những </a:t>
            </a:r>
            <a:r>
              <a:rPr lang="en-US" altLang="en-US" sz="2800" b="1">
                <a:solidFill>
                  <a:srgbClr val="C00000"/>
                </a:solidFill>
                <a:latin typeface="Times New Roman" panose="02020603050405020304" pitchFamily="18" charset="0"/>
                <a:cs typeface="Times New Roman" panose="02020603050405020304" pitchFamily="18" charset="0"/>
              </a:rPr>
              <a:t>từ trái nghĩa </a:t>
            </a:r>
            <a:r>
              <a:rPr lang="en-US" altLang="en-US" sz="2800" b="1">
                <a:solidFill>
                  <a:srgbClr val="002060"/>
                </a:solidFill>
                <a:latin typeface="Times New Roman" panose="02020603050405020304" pitchFamily="18" charset="0"/>
                <a:cs typeface="Times New Roman" panose="02020603050405020304" pitchFamily="18" charset="0"/>
              </a:rPr>
              <a:t>với nhau trong câu tục ngữ sau:</a:t>
            </a:r>
          </a:p>
        </p:txBody>
      </p:sp>
      <p:sp>
        <p:nvSpPr>
          <p:cNvPr id="5" name="Text Box 10"/>
          <p:cNvSpPr txBox="1">
            <a:spLocks noChangeArrowheads="1"/>
          </p:cNvSpPr>
          <p:nvPr/>
        </p:nvSpPr>
        <p:spPr bwMode="auto">
          <a:xfrm>
            <a:off x="3176451" y="1821508"/>
            <a:ext cx="2286000" cy="523875"/>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chết / sống</a:t>
            </a:r>
          </a:p>
        </p:txBody>
      </p:sp>
      <p:sp>
        <p:nvSpPr>
          <p:cNvPr id="6" name="Text Box 11"/>
          <p:cNvSpPr txBox="1">
            <a:spLocks noChangeArrowheads="1"/>
          </p:cNvSpPr>
          <p:nvPr/>
        </p:nvSpPr>
        <p:spPr bwMode="auto">
          <a:xfrm>
            <a:off x="6605451" y="1821508"/>
            <a:ext cx="2209800" cy="523875"/>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vinh / nhục</a:t>
            </a:r>
          </a:p>
        </p:txBody>
      </p:sp>
      <p:sp>
        <p:nvSpPr>
          <p:cNvPr id="7" name="Text Box 12"/>
          <p:cNvSpPr txBox="1">
            <a:spLocks noChangeArrowheads="1"/>
          </p:cNvSpPr>
          <p:nvPr/>
        </p:nvSpPr>
        <p:spPr bwMode="auto">
          <a:xfrm>
            <a:off x="5553619" y="2532180"/>
            <a:ext cx="2103664" cy="112646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defRPr/>
            </a:pPr>
            <a:r>
              <a:rPr lang="en-US" altLang="en-US" sz="2800" b="1">
                <a:solidFill>
                  <a:srgbClr val="C00000"/>
                </a:solidFill>
                <a:latin typeface="Times New Roman" panose="02020603050405020304" pitchFamily="18" charset="0"/>
                <a:cs typeface="Times New Roman" panose="02020603050405020304" pitchFamily="18" charset="0"/>
              </a:rPr>
              <a:t>vinh</a:t>
            </a:r>
            <a:r>
              <a:rPr lang="en-US" altLang="en-US" sz="2800" b="1">
                <a:solidFill>
                  <a:schemeClr val="bg2">
                    <a:lumMod val="10000"/>
                  </a:schemeClr>
                </a:solidFill>
                <a:latin typeface="Times New Roman" panose="02020603050405020304" pitchFamily="18" charset="0"/>
                <a:cs typeface="Times New Roman" panose="02020603050405020304" pitchFamily="18" charset="0"/>
              </a:rPr>
              <a:t>: được kính trọng, đánh giá cao </a:t>
            </a:r>
          </a:p>
        </p:txBody>
      </p:sp>
      <p:sp>
        <p:nvSpPr>
          <p:cNvPr id="9" name="Text Box 14"/>
          <p:cNvSpPr txBox="1">
            <a:spLocks noChangeArrowheads="1"/>
          </p:cNvSpPr>
          <p:nvPr/>
        </p:nvSpPr>
        <p:spPr bwMode="auto">
          <a:xfrm>
            <a:off x="374468" y="4943824"/>
            <a:ext cx="11416938" cy="172970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spcBef>
                <a:spcPct val="20000"/>
              </a:spcBef>
              <a:defRPr/>
            </a:pP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smtClean="0">
                <a:solidFill>
                  <a:srgbClr val="0000FF"/>
                </a:solidFill>
                <a:latin typeface="Times New Roman" panose="02020603050405020304" pitchFamily="18" charset="0"/>
                <a:cs typeface="Times New Roman" panose="02020603050405020304" pitchFamily="18" charset="0"/>
              </a:rPr>
              <a:t>      Cách </a:t>
            </a:r>
            <a:r>
              <a:rPr lang="en-US" altLang="en-US" sz="2800" b="1">
                <a:solidFill>
                  <a:srgbClr val="0000FF"/>
                </a:solidFill>
                <a:latin typeface="Times New Roman" panose="02020603050405020304" pitchFamily="18" charset="0"/>
                <a:cs typeface="Times New Roman" panose="02020603050405020304" pitchFamily="18" charset="0"/>
              </a:rPr>
              <a:t>dùng từ trái nghĩa trong câu tục ngữ trên tạo ra hai vế </a:t>
            </a:r>
            <a:r>
              <a:rPr lang="en-US" altLang="en-US" sz="2800" b="1">
                <a:solidFill>
                  <a:srgbClr val="008000"/>
                </a:solidFill>
                <a:latin typeface="Times New Roman" panose="02020603050405020304" pitchFamily="18" charset="0"/>
                <a:cs typeface="Times New Roman" panose="02020603050405020304" pitchFamily="18" charset="0"/>
              </a:rPr>
              <a:t>tương phản</a:t>
            </a:r>
            <a:r>
              <a:rPr lang="en-US" altLang="en-US" sz="2800" b="1">
                <a:solidFill>
                  <a:srgbClr val="0000FF"/>
                </a:solidFill>
                <a:latin typeface="Times New Roman" panose="02020603050405020304" pitchFamily="18" charset="0"/>
                <a:cs typeface="Times New Roman" panose="02020603050405020304" pitchFamily="18" charset="0"/>
              </a:rPr>
              <a:t>, làm </a:t>
            </a:r>
            <a:r>
              <a:rPr lang="en-US" altLang="en-US" sz="2800" b="1">
                <a:solidFill>
                  <a:srgbClr val="008000"/>
                </a:solidFill>
                <a:latin typeface="Times New Roman" panose="02020603050405020304" pitchFamily="18" charset="0"/>
                <a:cs typeface="Times New Roman" panose="02020603050405020304" pitchFamily="18" charset="0"/>
              </a:rPr>
              <a:t>nổi bật</a:t>
            </a:r>
            <a:r>
              <a:rPr lang="en-US" altLang="en-US" sz="2800" b="1">
                <a:solidFill>
                  <a:srgbClr val="0000FF"/>
                </a:solidFill>
                <a:latin typeface="Times New Roman" panose="02020603050405020304" pitchFamily="18" charset="0"/>
                <a:cs typeface="Times New Roman" panose="02020603050405020304" pitchFamily="18" charset="0"/>
              </a:rPr>
              <a:t> quan niệm sống rất cao đẹp của người Việt Nam </a:t>
            </a:r>
          </a:p>
          <a:p>
            <a:pPr algn="just" eaLnBrk="1" hangingPunct="1">
              <a:lnSpc>
                <a:spcPct val="90000"/>
              </a:lnSpc>
              <a:spcBef>
                <a:spcPct val="20000"/>
              </a:spcBef>
              <a:defRPr/>
            </a:pPr>
            <a:r>
              <a:rPr lang="en-US" altLang="en-US" sz="2800" b="1" i="1" smtClean="0">
                <a:solidFill>
                  <a:srgbClr val="C00000"/>
                </a:solidFill>
                <a:latin typeface="Times New Roman" panose="02020603050405020304" pitchFamily="18" charset="0"/>
                <a:cs typeface="Times New Roman" panose="02020603050405020304" pitchFamily="18" charset="0"/>
              </a:rPr>
              <a:t>        =&gt; Thà </a:t>
            </a:r>
            <a:r>
              <a:rPr lang="en-US" altLang="en-US" sz="2800" b="1" i="1">
                <a:solidFill>
                  <a:srgbClr val="C00000"/>
                </a:solidFill>
                <a:latin typeface="Times New Roman" panose="02020603050405020304" pitchFamily="18" charset="0"/>
                <a:cs typeface="Times New Roman" panose="02020603050405020304" pitchFamily="18" charset="0"/>
              </a:rPr>
              <a:t>chết mà được kính trọng, đánh giá cao còn hơn sống mà bị người đời khinh bỉ.</a:t>
            </a:r>
          </a:p>
        </p:txBody>
      </p:sp>
      <p:sp>
        <p:nvSpPr>
          <p:cNvPr id="8" name="Text Box 13"/>
          <p:cNvSpPr txBox="1">
            <a:spLocks noChangeArrowheads="1"/>
          </p:cNvSpPr>
          <p:nvPr/>
        </p:nvSpPr>
        <p:spPr bwMode="auto">
          <a:xfrm>
            <a:off x="374468" y="3845439"/>
            <a:ext cx="11521441" cy="9541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defRPr/>
            </a:pPr>
            <a:r>
              <a:rPr lang="en-US" altLang="en-US" sz="2800" b="1" smtClean="0">
                <a:solidFill>
                  <a:srgbClr val="002060"/>
                </a:solidFill>
                <a:latin typeface="Times New Roman" panose="02020603050405020304" pitchFamily="18" charset="0"/>
                <a:cs typeface="Times New Roman" panose="02020603050405020304" pitchFamily="18" charset="0"/>
              </a:rPr>
              <a:t>3/ </a:t>
            </a:r>
            <a:r>
              <a:rPr lang="en-US" altLang="en-US" sz="2800" b="1">
                <a:solidFill>
                  <a:srgbClr val="002060"/>
                </a:solidFill>
                <a:latin typeface="Times New Roman" panose="02020603050405020304" pitchFamily="18" charset="0"/>
                <a:cs typeface="Times New Roman" panose="02020603050405020304" pitchFamily="18" charset="0"/>
              </a:rPr>
              <a:t>Cách dùng các từ trái nghĩa trong câu tục ngữ trên có tác dụng như thế nào trong việc thể hiện quan niệm sống của người Việt Nam ta?</a:t>
            </a:r>
          </a:p>
        </p:txBody>
      </p:sp>
      <p:sp>
        <p:nvSpPr>
          <p:cNvPr id="11" name="TextBox 10"/>
          <p:cNvSpPr txBox="1"/>
          <p:nvPr/>
        </p:nvSpPr>
        <p:spPr>
          <a:xfrm>
            <a:off x="8077200" y="2517112"/>
            <a:ext cx="2514600" cy="83026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en-US" altLang="en-US" sz="2400" b="1">
                <a:solidFill>
                  <a:srgbClr val="C00000"/>
                </a:solidFill>
                <a:latin typeface="Times New Roman" panose="02020603050405020304" pitchFamily="18" charset="0"/>
                <a:cs typeface="Times New Roman" panose="02020603050405020304" pitchFamily="18" charset="0"/>
              </a:rPr>
              <a:t>- nhục: </a:t>
            </a:r>
            <a:r>
              <a:rPr lang="en-US" altLang="en-US" sz="2400" b="1">
                <a:solidFill>
                  <a:schemeClr val="tx1">
                    <a:lumMod val="95000"/>
                    <a:lumOff val="5000"/>
                  </a:schemeClr>
                </a:solidFill>
                <a:latin typeface="Times New Roman" panose="02020603050405020304" pitchFamily="18" charset="0"/>
                <a:cs typeface="Times New Roman" panose="02020603050405020304" pitchFamily="18" charset="0"/>
              </a:rPr>
              <a:t>xấu hổ vì bị khinh bỉ</a:t>
            </a:r>
          </a:p>
        </p:txBody>
      </p:sp>
      <p:cxnSp>
        <p:nvCxnSpPr>
          <p:cNvPr id="13" name="Straight Connector 12"/>
          <p:cNvCxnSpPr/>
          <p:nvPr/>
        </p:nvCxnSpPr>
        <p:spPr>
          <a:xfrm flipH="1">
            <a:off x="7756616" y="2517112"/>
            <a:ext cx="174987" cy="12049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53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 grpId="0" animBg="1"/>
      <p:bldP spid="7" grpId="0" animBg="1"/>
      <p:bldP spid="9" grpId="0" animBg="1"/>
      <p:bldP spid="8"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23C8CB-C725-4215-9B7B-05836F5D7D2E}"/>
              </a:ext>
            </a:extLst>
          </p:cNvPr>
          <p:cNvPicPr>
            <a:picLocks noChangeAspect="1"/>
          </p:cNvPicPr>
          <p:nvPr/>
        </p:nvPicPr>
        <p:blipFill>
          <a:blip r:embed="rId2"/>
          <a:stretch>
            <a:fillRect/>
          </a:stretch>
        </p:blipFill>
        <p:spPr>
          <a:xfrm>
            <a:off x="0" y="31403"/>
            <a:ext cx="12192000" cy="6826597"/>
          </a:xfrm>
          <a:prstGeom prst="rect">
            <a:avLst/>
          </a:prstGeom>
        </p:spPr>
      </p:pic>
      <p:sp>
        <p:nvSpPr>
          <p:cNvPr id="8194" name="Rectangle 1"/>
          <p:cNvSpPr>
            <a:spLocks noChangeArrowheads="1"/>
          </p:cNvSpPr>
          <p:nvPr/>
        </p:nvSpPr>
        <p:spPr bwMode="auto">
          <a:xfrm>
            <a:off x="1916113" y="3519837"/>
            <a:ext cx="8337550" cy="946150"/>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de-DE" sz="2800" b="1" dirty="0">
                <a:solidFill>
                  <a:srgbClr val="002060"/>
                </a:solidFill>
                <a:latin typeface="Times New Roman" panose="02020603050405020304" pitchFamily="18" charset="0"/>
                <a:cs typeface="Times New Roman" panose="02020603050405020304" pitchFamily="18" charset="0"/>
              </a:rPr>
              <a:t>Tôi vẫn luôn nhớ nụ cười ... của những người thợ mỏ khi thoát ra khỏi hầm ...</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7171" name="Picture 2" descr="chan-dung-nguoi-tho-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838" y="663576"/>
            <a:ext cx="4800600" cy="2697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Down Arrow 4"/>
          <p:cNvSpPr/>
          <p:nvPr/>
        </p:nvSpPr>
        <p:spPr>
          <a:xfrm>
            <a:off x="5907088" y="4651725"/>
            <a:ext cx="500062"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4121151" y="-6350"/>
            <a:ext cx="4570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7030A0"/>
                </a:solidFill>
                <a:latin typeface="Times New Roman" panose="02020603050405020304" pitchFamily="18" charset="0"/>
                <a:cs typeface="Times New Roman" panose="02020603050405020304" pitchFamily="18" charset="0"/>
              </a:rPr>
              <a:t>t</a:t>
            </a:r>
            <a:r>
              <a:rPr lang="vi-VN" altLang="en-US" sz="2800" b="1">
                <a:solidFill>
                  <a:srgbClr val="7030A0"/>
                </a:solidFill>
                <a:latin typeface="Times New Roman" panose="02020603050405020304" pitchFamily="18" charset="0"/>
                <a:cs typeface="Times New Roman" panose="02020603050405020304" pitchFamily="18" charset="0"/>
              </a:rPr>
              <a:t>ươ</a:t>
            </a:r>
            <a:r>
              <a:rPr lang="en-US" altLang="en-US" sz="2800" b="1">
                <a:solidFill>
                  <a:srgbClr val="7030A0"/>
                </a:solidFill>
                <a:latin typeface="Times New Roman" panose="02020603050405020304" pitchFamily="18" charset="0"/>
                <a:cs typeface="Times New Roman" panose="02020603050405020304" pitchFamily="18" charset="0"/>
              </a:rPr>
              <a:t>i sáng - tối t</a:t>
            </a:r>
            <a:r>
              <a:rPr lang="vi-VN" altLang="en-US" sz="2800" b="1">
                <a:solidFill>
                  <a:srgbClr val="7030A0"/>
                </a:solidFill>
                <a:latin typeface="Times New Roman" panose="02020603050405020304" pitchFamily="18" charset="0"/>
                <a:cs typeface="Times New Roman" panose="02020603050405020304" pitchFamily="18" charset="0"/>
              </a:rPr>
              <a:t>ă</a:t>
            </a:r>
            <a:r>
              <a:rPr lang="en-US" altLang="en-US" sz="2800" b="1">
                <a:solidFill>
                  <a:srgbClr val="7030A0"/>
                </a:solidFill>
                <a:latin typeface="Times New Roman" panose="02020603050405020304" pitchFamily="18" charset="0"/>
                <a:cs typeface="Times New Roman" panose="02020603050405020304" pitchFamily="18" charset="0"/>
              </a:rPr>
              <a:t>m</a:t>
            </a:r>
          </a:p>
        </p:txBody>
      </p:sp>
      <p:sp>
        <p:nvSpPr>
          <p:cNvPr id="6150" name="Rectangle 6"/>
          <p:cNvSpPr>
            <a:spLocks noChangeArrowheads="1"/>
          </p:cNvSpPr>
          <p:nvPr/>
        </p:nvSpPr>
        <p:spPr bwMode="auto">
          <a:xfrm>
            <a:off x="1916113" y="5413726"/>
            <a:ext cx="8337550" cy="946150"/>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de-DE" sz="2800" dirty="0">
                <a:solidFill>
                  <a:srgbClr val="002060"/>
                </a:solidFill>
                <a:latin typeface="Times New Roman" panose="02020603050405020304" pitchFamily="18" charset="0"/>
                <a:cs typeface="Times New Roman" panose="02020603050405020304" pitchFamily="18" charset="0"/>
              </a:rPr>
              <a:t>Tôi vẫn luôn nhớ nụ cười </a:t>
            </a:r>
            <a:r>
              <a:rPr lang="de-DE" sz="2800" b="1" u="sng" dirty="0">
                <a:solidFill>
                  <a:srgbClr val="C00000"/>
                </a:solidFill>
                <a:latin typeface="Times New Roman" panose="02020603050405020304" pitchFamily="18" charset="0"/>
                <a:cs typeface="Times New Roman" panose="02020603050405020304" pitchFamily="18" charset="0"/>
              </a:rPr>
              <a:t>t</a:t>
            </a:r>
            <a:r>
              <a:rPr lang="vi-VN" sz="2800" b="1" u="sng" dirty="0">
                <a:solidFill>
                  <a:srgbClr val="C00000"/>
                </a:solidFill>
                <a:latin typeface="Times New Roman" panose="02020603050405020304" pitchFamily="18" charset="0"/>
                <a:cs typeface="Times New Roman" panose="02020603050405020304" pitchFamily="18" charset="0"/>
              </a:rPr>
              <a:t>ươ</a:t>
            </a:r>
            <a:r>
              <a:rPr lang="en-US" sz="2800" b="1" u="sng" dirty="0" err="1">
                <a:solidFill>
                  <a:srgbClr val="C00000"/>
                </a:solidFill>
                <a:latin typeface="Times New Roman" panose="02020603050405020304" pitchFamily="18" charset="0"/>
                <a:cs typeface="Times New Roman" panose="02020603050405020304" pitchFamily="18" charset="0"/>
              </a:rPr>
              <a:t>i</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sáng</a:t>
            </a:r>
            <a:r>
              <a:rPr lang="en-US" sz="2800" b="1" dirty="0">
                <a:solidFill>
                  <a:srgbClr val="C00000"/>
                </a:solidFill>
                <a:latin typeface="Times New Roman" panose="02020603050405020304" pitchFamily="18" charset="0"/>
                <a:cs typeface="Times New Roman" panose="02020603050405020304" pitchFamily="18" charset="0"/>
              </a:rPr>
              <a:t> </a:t>
            </a:r>
            <a:r>
              <a:rPr lang="de-DE" sz="2800" dirty="0">
                <a:solidFill>
                  <a:srgbClr val="002060"/>
                </a:solidFill>
                <a:latin typeface="Times New Roman" panose="02020603050405020304" pitchFamily="18" charset="0"/>
                <a:cs typeface="Times New Roman" panose="02020603050405020304" pitchFamily="18" charset="0"/>
              </a:rPr>
              <a:t>của những người thợ mỏ khi thoát ra khỏi hầm </a:t>
            </a:r>
            <a:r>
              <a:rPr lang="de-DE" sz="2800" b="1" u="sng" dirty="0">
                <a:solidFill>
                  <a:srgbClr val="C00000"/>
                </a:solidFill>
                <a:latin typeface="Times New Roman" panose="02020603050405020304" pitchFamily="18" charset="0"/>
                <a:cs typeface="Times New Roman" panose="02020603050405020304" pitchFamily="18" charset="0"/>
              </a:rPr>
              <a:t>tối t</a:t>
            </a:r>
            <a:r>
              <a:rPr lang="vi-VN" sz="2800" b="1" u="sng" dirty="0">
                <a:solidFill>
                  <a:srgbClr val="C00000"/>
                </a:solidFill>
                <a:latin typeface="Times New Roman" panose="02020603050405020304" pitchFamily="18" charset="0"/>
                <a:cs typeface="Times New Roman" panose="02020603050405020304" pitchFamily="18" charset="0"/>
              </a:rPr>
              <a:t>ă</a:t>
            </a:r>
            <a:r>
              <a:rPr lang="en-US" sz="2800" b="1" u="sng" dirty="0">
                <a:solidFill>
                  <a:srgbClr val="C00000"/>
                </a:solidFill>
                <a:latin typeface="Times New Roman" panose="02020603050405020304" pitchFamily="18" charset="0"/>
                <a:cs typeface="Times New Roman" panose="02020603050405020304" pitchFamily="18" charset="0"/>
              </a:rPr>
              <a:t>m</a:t>
            </a:r>
            <a:r>
              <a:rPr lang="de-DE" sz="2800" b="1" dirty="0">
                <a:solidFill>
                  <a:srgbClr val="C00000"/>
                </a:solidFill>
                <a:latin typeface="Times New Roman" panose="02020603050405020304" pitchFamily="18" charset="0"/>
                <a:cs typeface="Times New Roman" panose="02020603050405020304" pitchFamily="18" charset="0"/>
              </a:rPr>
              <a:t>.</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694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wipe(left)">
                                      <p:cBhvr>
                                        <p:cTn id="10" dur="500"/>
                                        <p:tgtEl>
                                          <p:spTgt spid="717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wipe(left)">
                                      <p:cBhvr>
                                        <p:cTn id="15" dur="500"/>
                                        <p:tgtEl>
                                          <p:spTgt spid="819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150"/>
                                        </p:tgtEl>
                                        <p:attrNameLst>
                                          <p:attrName>style.visibility</p:attrName>
                                        </p:attrNameLst>
                                      </p:cBhvr>
                                      <p:to>
                                        <p:strVal val="visible"/>
                                      </p:to>
                                    </p:set>
                                    <p:animEffect transition="in" filter="wipe(left)">
                                      <p:cBhvr>
                                        <p:cTn id="25"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5" grpId="0" animBg="1"/>
      <p:bldP spid="6" grpId="0"/>
      <p:bldP spid="61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23C8CB-C725-4215-9B7B-05836F5D7D2E}"/>
              </a:ext>
            </a:extLst>
          </p:cNvPr>
          <p:cNvPicPr>
            <a:picLocks noChangeAspect="1"/>
          </p:cNvPicPr>
          <p:nvPr/>
        </p:nvPicPr>
        <p:blipFill>
          <a:blip r:embed="rId2"/>
          <a:stretch>
            <a:fillRect/>
          </a:stretch>
        </p:blipFill>
        <p:spPr>
          <a:xfrm>
            <a:off x="0" y="31403"/>
            <a:ext cx="12192000" cy="6826597"/>
          </a:xfrm>
          <a:prstGeom prst="rect">
            <a:avLst/>
          </a:prstGeom>
        </p:spPr>
      </p:pic>
      <p:sp>
        <p:nvSpPr>
          <p:cNvPr id="2" name="Rectangle 1"/>
          <p:cNvSpPr>
            <a:spLocks noChangeArrowheads="1"/>
          </p:cNvSpPr>
          <p:nvPr/>
        </p:nvSpPr>
        <p:spPr bwMode="auto">
          <a:xfrm>
            <a:off x="3182938" y="3659188"/>
            <a:ext cx="6589712" cy="646112"/>
          </a:xfrm>
          <a:prstGeom prst="rect">
            <a:avLst/>
          </a:prstGeom>
          <a:ln/>
        </p:spPr>
        <p:style>
          <a:lnRef idx="2">
            <a:schemeClr val="accent3"/>
          </a:lnRef>
          <a:fillRef idx="1">
            <a:schemeClr val="lt1"/>
          </a:fillRef>
          <a:effectRef idx="0">
            <a:schemeClr val="accent3"/>
          </a:effectRef>
          <a:fontRef idx="minor">
            <a:schemeClr val="dk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de-DE" sz="3600" dirty="0">
                <a:solidFill>
                  <a:srgbClr val="002060"/>
                </a:solidFill>
                <a:latin typeface="Times New Roman" panose="02020603050405020304" pitchFamily="18" charset="0"/>
                <a:cs typeface="Times New Roman" panose="02020603050405020304" pitchFamily="18" charset="0"/>
              </a:rPr>
              <a:t>Tôi chỉ là hạt cát ... giữa đất trời ...</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ap_201104021052594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9" y="754063"/>
            <a:ext cx="3375025" cy="2698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704975" y="5199063"/>
            <a:ext cx="9012238" cy="646112"/>
          </a:xfrm>
          <a:prstGeom prst="rect">
            <a:avLst/>
          </a:prstGeom>
          <a:ln/>
        </p:spPr>
        <p:style>
          <a:lnRef idx="2">
            <a:schemeClr val="accent6"/>
          </a:lnRef>
          <a:fillRef idx="1">
            <a:schemeClr val="lt1"/>
          </a:fillRef>
          <a:effectRef idx="0">
            <a:schemeClr val="accent6"/>
          </a:effectRef>
          <a:fontRef idx="minor">
            <a:schemeClr val="dk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de-DE" sz="3600" dirty="0">
                <a:solidFill>
                  <a:srgbClr val="002060"/>
                </a:solidFill>
                <a:latin typeface="Times New Roman" panose="02020603050405020304" pitchFamily="18" charset="0"/>
                <a:cs typeface="Times New Roman" panose="02020603050405020304" pitchFamily="18" charset="0"/>
              </a:rPr>
              <a:t>Tôi chỉ là hạt cát </a:t>
            </a:r>
            <a:r>
              <a:rPr lang="de-DE" sz="3600" b="1" u="sng" dirty="0">
                <a:solidFill>
                  <a:srgbClr val="C00000"/>
                </a:solidFill>
                <a:latin typeface="Times New Roman" panose="02020603050405020304" pitchFamily="18" charset="0"/>
                <a:cs typeface="Times New Roman" panose="02020603050405020304" pitchFamily="18" charset="0"/>
              </a:rPr>
              <a:t>nhỏ bé</a:t>
            </a:r>
            <a:r>
              <a:rPr lang="de-DE" sz="3600" b="1" dirty="0">
                <a:solidFill>
                  <a:srgbClr val="C00000"/>
                </a:solidFill>
                <a:latin typeface="Times New Roman" panose="02020603050405020304" pitchFamily="18" charset="0"/>
                <a:cs typeface="Times New Roman" panose="02020603050405020304" pitchFamily="18" charset="0"/>
              </a:rPr>
              <a:t> </a:t>
            </a:r>
            <a:r>
              <a:rPr lang="de-DE" sz="3600" dirty="0">
                <a:solidFill>
                  <a:srgbClr val="002060"/>
                </a:solidFill>
                <a:latin typeface="Times New Roman" panose="02020603050405020304" pitchFamily="18" charset="0"/>
                <a:cs typeface="Times New Roman" panose="02020603050405020304" pitchFamily="18" charset="0"/>
              </a:rPr>
              <a:t>giữa đất trời </a:t>
            </a:r>
            <a:r>
              <a:rPr lang="de-DE" sz="3600" b="1" u="sng" dirty="0">
                <a:solidFill>
                  <a:srgbClr val="C00000"/>
                </a:solidFill>
                <a:latin typeface="Times New Roman" panose="02020603050405020304" pitchFamily="18" charset="0"/>
                <a:cs typeface="Times New Roman" panose="02020603050405020304" pitchFamily="18" charset="0"/>
              </a:rPr>
              <a:t>rộng lớn</a:t>
            </a:r>
            <a:r>
              <a:rPr lang="de-DE" sz="3600" dirty="0">
                <a:solidFill>
                  <a:srgbClr val="C00000"/>
                </a:solidFill>
                <a:latin typeface="Times New Roman" panose="02020603050405020304" pitchFamily="18" charset="0"/>
                <a:cs typeface="Times New Roman" panose="02020603050405020304" pitchFamily="18" charset="0"/>
              </a:rPr>
              <a:t>.</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5" name="Down Arrow 4"/>
          <p:cNvSpPr/>
          <p:nvPr/>
        </p:nvSpPr>
        <p:spPr>
          <a:xfrm>
            <a:off x="5961064" y="4464051"/>
            <a:ext cx="498475" cy="574675"/>
          </a:xfrm>
          <a:prstGeom prst="downArrow">
            <a:avLst>
              <a:gd name="adj1" fmla="val 3449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8" name="TextBox 5"/>
          <p:cNvSpPr txBox="1">
            <a:spLocks noChangeArrowheads="1"/>
          </p:cNvSpPr>
          <p:nvPr/>
        </p:nvSpPr>
        <p:spPr bwMode="auto">
          <a:xfrm>
            <a:off x="3925888" y="-7938"/>
            <a:ext cx="4570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a:solidFill>
                  <a:srgbClr val="7030A0"/>
                </a:solidFill>
                <a:latin typeface="Times New Roman" panose="02020603050405020304" pitchFamily="18" charset="0"/>
                <a:cs typeface="Times New Roman" panose="02020603050405020304" pitchFamily="18" charset="0"/>
              </a:rPr>
              <a:t>nhỏ bé - rộng lớn</a:t>
            </a:r>
          </a:p>
        </p:txBody>
      </p:sp>
    </p:spTree>
    <p:extLst>
      <p:ext uri="{BB962C8B-B14F-4D97-AF65-F5344CB8AC3E}">
        <p14:creationId xmlns:p14="http://schemas.microsoft.com/office/powerpoint/2010/main" val="1531399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randombar(horizontal)">
                                      <p:cBhvr>
                                        <p:cTn id="7" dur="500"/>
                                        <p:tgtEl>
                                          <p:spTgt spid="8198"/>
                                        </p:tgtEl>
                                      </p:cBhvr>
                                    </p:animEffect>
                                  </p:childTnLst>
                                </p:cTn>
                              </p:par>
                              <p:par>
                                <p:cTn id="8" presetID="14"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randombar(horizont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81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23C8CB-C725-4215-9B7B-05836F5D7D2E}"/>
              </a:ext>
            </a:extLst>
          </p:cNvPr>
          <p:cNvPicPr>
            <a:picLocks noChangeAspect="1"/>
          </p:cNvPicPr>
          <p:nvPr/>
        </p:nvPicPr>
        <p:blipFill>
          <a:blip r:embed="rId2"/>
          <a:stretch>
            <a:fillRect/>
          </a:stretch>
        </p:blipFill>
        <p:spPr>
          <a:xfrm>
            <a:off x="0" y="31403"/>
            <a:ext cx="12192000" cy="6826597"/>
          </a:xfrm>
          <a:prstGeom prst="rect">
            <a:avLst/>
          </a:prstGeom>
        </p:spPr>
      </p:pic>
      <p:sp>
        <p:nvSpPr>
          <p:cNvPr id="3" name="TextBox 2"/>
          <p:cNvSpPr txBox="1">
            <a:spLocks noChangeArrowheads="1"/>
          </p:cNvSpPr>
          <p:nvPr/>
        </p:nvSpPr>
        <p:spPr bwMode="auto">
          <a:xfrm>
            <a:off x="1658939" y="3006726"/>
            <a:ext cx="8874125" cy="1076325"/>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en-US" sz="3200" dirty="0" err="1">
                <a:solidFill>
                  <a:srgbClr val="002060"/>
                </a:solidFill>
                <a:latin typeface="Times New Roman" panose="02020603050405020304" pitchFamily="18" charset="0"/>
                <a:cs typeface="Times New Roman" panose="02020603050405020304" pitchFamily="18" charset="0"/>
              </a:rPr>
              <a:t>Giọng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nói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cô</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giáo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lúc</a:t>
            </a:r>
            <a:r>
              <a:rPr lang="en-US" sz="3200" dirty="0">
                <a:solidFill>
                  <a:srgbClr val="002060"/>
                </a:solidFill>
                <a:latin typeface="Times New Roman" panose="02020603050405020304" pitchFamily="18" charset="0"/>
                <a:cs typeface="Times New Roman" panose="02020603050405020304" pitchFamily="18" charset="0"/>
              </a:rPr>
              <a:t> …, </a:t>
            </a:r>
            <a:r>
              <a:rPr lang="en-US" sz="3200" dirty="0" err="1">
                <a:solidFill>
                  <a:srgbClr val="002060"/>
                </a:solidFill>
                <a:latin typeface="Times New Roman" panose="02020603050405020304" pitchFamily="18" charset="0"/>
                <a:cs typeface="Times New Roman" panose="02020603050405020304" pitchFamily="18" charset="0"/>
              </a:rPr>
              <a:t>lúc</a:t>
            </a:r>
            <a:r>
              <a:rPr lang="en-US" sz="3200" dirty="0">
                <a:solidFill>
                  <a:srgbClr val="002060"/>
                </a:solidFill>
                <a:latin typeface="Times New Roman" panose="02020603050405020304" pitchFamily="18" charset="0"/>
                <a:cs typeface="Times New Roman" panose="02020603050405020304" pitchFamily="18" charset="0"/>
              </a:rPr>
              <a:t> … </a:t>
            </a:r>
            <a:r>
              <a:rPr lang="en-US" sz="3200" dirty="0" err="1">
                <a:solidFill>
                  <a:srgbClr val="002060"/>
                </a:solidFill>
                <a:latin typeface="Times New Roman" panose="02020603050405020304" pitchFamily="18" charset="0"/>
                <a:cs typeface="Times New Roman" panose="02020603050405020304" pitchFamily="18" charset="0"/>
              </a:rPr>
              <a:t>không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trầm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cuốn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hút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ánh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mắt</a:t>
            </a:r>
            <a:r>
              <a:rPr lang="en-US" sz="3200" dirty="0">
                <a:solidFill>
                  <a:srgbClr val="002060"/>
                </a:solidFill>
                <a:latin typeface="Times New Roman" panose="02020603050405020304" pitchFamily="18" charset="0"/>
                <a:cs typeface="Times New Roman" panose="02020603050405020304" pitchFamily="18" charset="0"/>
              </a:rPr>
              <a:t> say s</a:t>
            </a:r>
            <a:r>
              <a:rPr lang="vi-VN" sz="3200" dirty="0">
                <a:solidFill>
                  <a:srgbClr val="002060"/>
                </a:solidFill>
                <a:latin typeface="Times New Roman" panose="02020603050405020304" pitchFamily="18" charset="0"/>
                <a:cs typeface="Times New Roman" panose="02020603050405020304" pitchFamily="18" charset="0"/>
              </a:rPr>
              <a:t>ư</a:t>
            </a:r>
            <a:r>
              <a:rPr lang="en-US" sz="3200" dirty="0">
                <a:solidFill>
                  <a:srgbClr val="002060"/>
                </a:solidFill>
                <a:latin typeface="Times New Roman" panose="02020603050405020304" pitchFamily="18" charset="0"/>
                <a:cs typeface="Times New Roman" panose="02020603050405020304" pitchFamily="18" charset="0"/>
              </a:rPr>
              <a:t>a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chúng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a:t>
            </a:r>
          </a:p>
        </p:txBody>
      </p:sp>
      <p:sp>
        <p:nvSpPr>
          <p:cNvPr id="4" name="TextBox 3"/>
          <p:cNvSpPr txBox="1">
            <a:spLocks noChangeArrowheads="1"/>
          </p:cNvSpPr>
          <p:nvPr/>
        </p:nvSpPr>
        <p:spPr bwMode="auto">
          <a:xfrm>
            <a:off x="1658939" y="5016501"/>
            <a:ext cx="8874125" cy="1076325"/>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en-US" sz="3200" dirty="0" err="1">
                <a:solidFill>
                  <a:srgbClr val="002060"/>
                </a:solidFill>
                <a:latin typeface="Times New Roman" panose="02020603050405020304" pitchFamily="18" charset="0"/>
                <a:cs typeface="Times New Roman" panose="02020603050405020304" pitchFamily="18" charset="0"/>
              </a:rPr>
              <a:t>Giọng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nói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cô</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giáo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lúc</a:t>
            </a:r>
            <a:r>
              <a:rPr lang="en-US" sz="3200"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C00000"/>
                </a:solidFill>
                <a:latin typeface="Times New Roman" panose="02020603050405020304" pitchFamily="18" charset="0"/>
                <a:cs typeface="Times New Roman" panose="02020603050405020304" pitchFamily="18" charset="0"/>
              </a:rPr>
              <a:t>trầm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lúc</a:t>
            </a:r>
            <a:r>
              <a:rPr lang="en-US" sz="3200" dirty="0">
                <a:solidFill>
                  <a:srgbClr val="C00000"/>
                </a:solidFill>
                <a:latin typeface="Times New Roman" panose="02020603050405020304" pitchFamily="18" charset="0"/>
                <a:cs typeface="Times New Roman" panose="02020603050405020304" pitchFamily="18" charset="0"/>
              </a:rPr>
              <a:t> </a:t>
            </a:r>
            <a:r>
              <a:rPr lang="en-US" sz="3200" b="1" u="sng" dirty="0" err="1">
                <a:solidFill>
                  <a:srgbClr val="C00000"/>
                </a:solidFill>
                <a:latin typeface="Times New Roman" panose="02020603050405020304" pitchFamily="18" charset="0"/>
                <a:cs typeface="Times New Roman" panose="02020603050405020304" pitchFamily="18" charset="0"/>
              </a:rPr>
              <a:t>bổng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cuốn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hút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ánh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mắt</a:t>
            </a:r>
            <a:r>
              <a:rPr lang="en-US" sz="3200" dirty="0">
                <a:solidFill>
                  <a:srgbClr val="002060"/>
                </a:solidFill>
                <a:latin typeface="Times New Roman" panose="02020603050405020304" pitchFamily="18" charset="0"/>
                <a:cs typeface="Times New Roman" panose="02020603050405020304" pitchFamily="18" charset="0"/>
              </a:rPr>
              <a:t> say s</a:t>
            </a:r>
            <a:r>
              <a:rPr lang="vi-VN" sz="3200" dirty="0">
                <a:solidFill>
                  <a:srgbClr val="002060"/>
                </a:solidFill>
                <a:latin typeface="Times New Roman" panose="02020603050405020304" pitchFamily="18" charset="0"/>
                <a:cs typeface="Times New Roman" panose="02020603050405020304" pitchFamily="18" charset="0"/>
              </a:rPr>
              <a:t>ư</a:t>
            </a:r>
            <a:r>
              <a:rPr lang="en-US" sz="3200" dirty="0">
                <a:solidFill>
                  <a:srgbClr val="002060"/>
                </a:solidFill>
                <a:latin typeface="Times New Roman" panose="02020603050405020304" pitchFamily="18" charset="0"/>
                <a:cs typeface="Times New Roman" panose="02020603050405020304" pitchFamily="18" charset="0"/>
              </a:rPr>
              <a:t>a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chúng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a:t>
            </a:r>
          </a:p>
        </p:txBody>
      </p:sp>
      <p:sp>
        <p:nvSpPr>
          <p:cNvPr id="5" name="Down Arrow 4"/>
          <p:cNvSpPr/>
          <p:nvPr/>
        </p:nvSpPr>
        <p:spPr>
          <a:xfrm>
            <a:off x="5846764" y="4302126"/>
            <a:ext cx="498475"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1" name="TextBox 5"/>
          <p:cNvSpPr txBox="1">
            <a:spLocks noChangeArrowheads="1"/>
          </p:cNvSpPr>
          <p:nvPr/>
        </p:nvSpPr>
        <p:spPr bwMode="auto">
          <a:xfrm>
            <a:off x="1415098" y="1336631"/>
            <a:ext cx="2698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a:solidFill>
                  <a:srgbClr val="7030A0"/>
                </a:solidFill>
                <a:latin typeface="Times New Roman" panose="02020603050405020304" pitchFamily="18" charset="0"/>
                <a:cs typeface="Times New Roman" panose="02020603050405020304" pitchFamily="18" charset="0"/>
              </a:rPr>
              <a:t>trầm - bổng</a:t>
            </a:r>
          </a:p>
        </p:txBody>
      </p:sp>
      <p:pic>
        <p:nvPicPr>
          <p:cNvPr id="7" name="Picture 6" descr="co-giao.jpg"/>
          <p:cNvPicPr>
            <a:picLocks noChangeAspect="1"/>
          </p:cNvPicPr>
          <p:nvPr/>
        </p:nvPicPr>
        <p:blipFill>
          <a:blip r:embed="rId3"/>
          <a:stretch>
            <a:fillRect/>
          </a:stretch>
        </p:blipFill>
        <p:spPr>
          <a:xfrm>
            <a:off x="4329114" y="165101"/>
            <a:ext cx="3533775" cy="2595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27313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barn(outVertical)">
                                      <p:cBhvr>
                                        <p:cTn id="10" dur="500"/>
                                        <p:tgtEl>
                                          <p:spTgt spid="92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out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out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2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23C8CB-C725-4215-9B7B-05836F5D7D2E}"/>
              </a:ext>
            </a:extLst>
          </p:cNvPr>
          <p:cNvPicPr>
            <a:picLocks noChangeAspect="1"/>
          </p:cNvPicPr>
          <p:nvPr/>
        </p:nvPicPr>
        <p:blipFill>
          <a:blip r:embed="rId2"/>
          <a:stretch>
            <a:fillRect/>
          </a:stretch>
        </p:blipFill>
        <p:spPr>
          <a:xfrm>
            <a:off x="0" y="31403"/>
            <a:ext cx="12192000" cy="6826597"/>
          </a:xfrm>
          <a:prstGeom prst="rect">
            <a:avLst/>
          </a:prstGeom>
        </p:spPr>
      </p:pic>
      <p:sp>
        <p:nvSpPr>
          <p:cNvPr id="2" name="Title 7"/>
          <p:cNvSpPr txBox="1">
            <a:spLocks/>
          </p:cNvSpPr>
          <p:nvPr/>
        </p:nvSpPr>
        <p:spPr>
          <a:xfrm>
            <a:off x="1363871" y="925373"/>
            <a:ext cx="10692166" cy="6560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000" b="1" smtClean="0"/>
              <a:t>II</a:t>
            </a:r>
            <a:r>
              <a:rPr lang="en-US" sz="4000" b="1"/>
              <a:t>.</a:t>
            </a:r>
            <a:r>
              <a:rPr lang="vi-VN" sz="4000" b="1" smtClean="0"/>
              <a:t> Ghi nhớ</a:t>
            </a:r>
            <a:endParaRPr lang="en-US" sz="4000" b="1" dirty="0"/>
          </a:p>
        </p:txBody>
      </p:sp>
      <p:sp>
        <p:nvSpPr>
          <p:cNvPr id="3" name="Rectangle 2"/>
          <p:cNvSpPr/>
          <p:nvPr/>
        </p:nvSpPr>
        <p:spPr>
          <a:xfrm>
            <a:off x="1166949" y="1654853"/>
            <a:ext cx="9875520" cy="1987082"/>
          </a:xfrm>
          <a:prstGeom prst="rect">
            <a:avLst/>
          </a:prstGeom>
        </p:spPr>
        <p:txBody>
          <a:bodyPr wrap="square">
            <a:spAutoFit/>
          </a:bodyPr>
          <a:lstStyle/>
          <a:p>
            <a:pPr algn="just">
              <a:lnSpc>
                <a:spcPct val="114000"/>
              </a:lnSpc>
            </a:pPr>
            <a:r>
              <a:rPr lang="en-US" sz="3600" b="1" smtClean="0">
                <a:solidFill>
                  <a:srgbClr val="002060"/>
                </a:solidFill>
                <a:latin typeface="Times New Roman" panose="02020603050405020304" pitchFamily="18" charset="0"/>
                <a:cs typeface="Times New Roman" panose="02020603050405020304" pitchFamily="18" charset="0"/>
              </a:rPr>
              <a:t>        </a:t>
            </a:r>
            <a:r>
              <a:rPr lang="vi-VN" sz="3600" b="1" smtClean="0">
                <a:solidFill>
                  <a:srgbClr val="0070C0"/>
                </a:solidFill>
                <a:latin typeface="Times New Roman" panose="02020603050405020304" pitchFamily="18" charset="0"/>
                <a:cs typeface="Times New Roman" panose="02020603050405020304" pitchFamily="18" charset="0"/>
              </a:rPr>
              <a:t>1</a:t>
            </a:r>
            <a:r>
              <a:rPr lang="vi-VN" sz="3600" b="1">
                <a:solidFill>
                  <a:srgbClr val="0070C0"/>
                </a:solidFill>
                <a:latin typeface="Times New Roman" panose="02020603050405020304" pitchFamily="18" charset="0"/>
                <a:cs typeface="Times New Roman" panose="02020603050405020304" pitchFamily="18" charset="0"/>
              </a:rPr>
              <a:t>. Từ trái nghĩa là những từ có ý nghĩa trái ngược </a:t>
            </a:r>
            <a:r>
              <a:rPr lang="vi-VN" sz="3600" b="1" smtClean="0">
                <a:solidFill>
                  <a:srgbClr val="0070C0"/>
                </a:solidFill>
                <a:latin typeface="Times New Roman" panose="02020603050405020304" pitchFamily="18" charset="0"/>
                <a:cs typeface="Times New Roman" panose="02020603050405020304" pitchFamily="18" charset="0"/>
              </a:rPr>
              <a:t>nhau.</a:t>
            </a:r>
            <a:endParaRPr lang="en-US" sz="3600" b="1">
              <a:solidFill>
                <a:srgbClr val="0070C0"/>
              </a:solidFill>
              <a:latin typeface="Times New Roman" panose="02020603050405020304" pitchFamily="18" charset="0"/>
              <a:cs typeface="Times New Roman" panose="02020603050405020304" pitchFamily="18" charset="0"/>
            </a:endParaRPr>
          </a:p>
          <a:p>
            <a:pPr algn="just">
              <a:lnSpc>
                <a:spcPct val="114000"/>
              </a:lnSpc>
            </a:pPr>
            <a:r>
              <a:rPr lang="en-US" sz="3600" b="1" smtClean="0">
                <a:solidFill>
                  <a:srgbClr val="0070C0"/>
                </a:solidFill>
                <a:latin typeface="Times New Roman" panose="02020603050405020304" pitchFamily="18" charset="0"/>
                <a:cs typeface="Times New Roman" panose="02020603050405020304" pitchFamily="18" charset="0"/>
              </a:rPr>
              <a:t>        </a:t>
            </a:r>
            <a:r>
              <a:rPr lang="vi-VN" sz="3600" b="1" smtClean="0">
                <a:solidFill>
                  <a:srgbClr val="C00000"/>
                </a:solidFill>
                <a:latin typeface="Times New Roman" panose="02020603050405020304" pitchFamily="18" charset="0"/>
                <a:cs typeface="Times New Roman" panose="02020603050405020304" pitchFamily="18" charset="0"/>
              </a:rPr>
              <a:t>M</a:t>
            </a:r>
            <a:r>
              <a:rPr lang="vi-VN" sz="3600" b="1">
                <a:solidFill>
                  <a:srgbClr val="C00000"/>
                </a:solidFill>
                <a:latin typeface="Times New Roman" panose="02020603050405020304" pitchFamily="18" charset="0"/>
                <a:cs typeface="Times New Roman" panose="02020603050405020304" pitchFamily="18" charset="0"/>
              </a:rPr>
              <a:t>:</a:t>
            </a:r>
            <a:r>
              <a:rPr lang="vi-VN" sz="3600" b="1">
                <a:latin typeface="Times New Roman" panose="02020603050405020304" pitchFamily="18" charset="0"/>
                <a:cs typeface="Times New Roman" panose="02020603050405020304" pitchFamily="18" charset="0"/>
              </a:rPr>
              <a:t> </a:t>
            </a:r>
            <a:r>
              <a:rPr lang="vi-VN" sz="3600" b="1">
                <a:solidFill>
                  <a:srgbClr val="FF0000"/>
                </a:solidFill>
                <a:latin typeface="Times New Roman" panose="02020603050405020304" pitchFamily="18" charset="0"/>
                <a:cs typeface="Times New Roman" panose="02020603050405020304" pitchFamily="18" charset="0"/>
              </a:rPr>
              <a:t>cao- thấp, phải- trái, ngày- </a:t>
            </a:r>
            <a:r>
              <a:rPr lang="vi-VN" sz="3600" b="1" smtClean="0">
                <a:solidFill>
                  <a:srgbClr val="FF0000"/>
                </a:solidFill>
                <a:latin typeface="Times New Roman" panose="02020603050405020304" pitchFamily="18" charset="0"/>
                <a:cs typeface="Times New Roman" panose="02020603050405020304" pitchFamily="18" charset="0"/>
              </a:rPr>
              <a:t>đêm</a:t>
            </a:r>
            <a:endParaRPr lang="en-US" sz="3600" b="1" smtClean="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166949" y="3715324"/>
            <a:ext cx="9875520" cy="1987082"/>
          </a:xfrm>
          <a:prstGeom prst="rect">
            <a:avLst/>
          </a:prstGeom>
        </p:spPr>
        <p:txBody>
          <a:bodyPr wrap="square">
            <a:spAutoFit/>
          </a:bodyPr>
          <a:lstStyle/>
          <a:p>
            <a:pPr algn="just">
              <a:lnSpc>
                <a:spcPct val="114000"/>
              </a:lnSpc>
            </a:pPr>
            <a:r>
              <a:rPr lang="en-US" sz="3600" b="1" smtClean="0">
                <a:solidFill>
                  <a:srgbClr val="002060"/>
                </a:solidFill>
                <a:latin typeface="Times New Roman" panose="02020603050405020304" pitchFamily="18" charset="0"/>
                <a:cs typeface="Times New Roman" panose="02020603050405020304" pitchFamily="18" charset="0"/>
              </a:rPr>
              <a:t>        </a:t>
            </a:r>
            <a:r>
              <a:rPr lang="vi-VN" sz="3600" b="1" smtClean="0">
                <a:solidFill>
                  <a:srgbClr val="002060"/>
                </a:solidFill>
                <a:latin typeface="Times New Roman" panose="02020603050405020304" pitchFamily="18" charset="0"/>
                <a:cs typeface="Times New Roman" panose="02020603050405020304" pitchFamily="18" charset="0"/>
              </a:rPr>
              <a:t>2</a:t>
            </a:r>
            <a:r>
              <a:rPr lang="vi-VN" sz="3600" b="1">
                <a:solidFill>
                  <a:srgbClr val="002060"/>
                </a:solidFill>
                <a:latin typeface="Times New Roman" panose="02020603050405020304" pitchFamily="18" charset="0"/>
                <a:cs typeface="Times New Roman" panose="02020603050405020304" pitchFamily="18" charset="0"/>
              </a:rPr>
              <a:t>. Việc đặt các từ trái nghĩa bên cạnh nhau có tác dụng làm nổi bật những  sự vật, sự việc, hoạt động, trạng thái</a:t>
            </a:r>
            <a:r>
              <a:rPr lang="en-US" sz="3600" b="1">
                <a:solidFill>
                  <a:srgbClr val="002060"/>
                </a:solidFill>
                <a:latin typeface="Times New Roman" panose="02020603050405020304" pitchFamily="18" charset="0"/>
                <a:cs typeface="Times New Roman" panose="02020603050405020304" pitchFamily="18" charset="0"/>
              </a:rPr>
              <a:t> </a:t>
            </a:r>
            <a:r>
              <a:rPr lang="vi-VN" sz="3600" b="1">
                <a:solidFill>
                  <a:srgbClr val="002060"/>
                </a:solidFill>
                <a:latin typeface="Times New Roman" panose="02020603050405020304" pitchFamily="18" charset="0"/>
                <a:cs typeface="Times New Roman" panose="02020603050405020304" pitchFamily="18" charset="0"/>
              </a:rPr>
              <a:t>... đối lập nhau.</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921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7489371"/>
          </a:xfrm>
          <a:prstGeom prst="rect">
            <a:avLst/>
          </a:prstGeom>
        </p:spPr>
      </p:pic>
      <p:sp>
        <p:nvSpPr>
          <p:cNvPr id="4" name="Rectangle 3"/>
          <p:cNvSpPr/>
          <p:nvPr/>
        </p:nvSpPr>
        <p:spPr>
          <a:xfrm>
            <a:off x="4582256" y="1538546"/>
            <a:ext cx="3018775" cy="650178"/>
          </a:xfrm>
          <a:prstGeom prst="rect">
            <a:avLst/>
          </a:prstGeom>
        </p:spPr>
        <p:txBody>
          <a:bodyPr wrap="none">
            <a:spAutoFit/>
          </a:bodyPr>
          <a:lstStyle/>
          <a:p>
            <a:pPr algn="ctr">
              <a:lnSpc>
                <a:spcPct val="125000"/>
              </a:lnSpc>
            </a:pPr>
            <a:r>
              <a:rPr lang="en-US" sz="3200" b="1" smtClean="0">
                <a:solidFill>
                  <a:srgbClr val="7030A0"/>
                </a:solidFill>
                <a:latin typeface="Times New Roman" panose="02020603050405020304" pitchFamily="18" charset="0"/>
                <a:cs typeface="Times New Roman" panose="02020603050405020304" pitchFamily="18" charset="0"/>
              </a:rPr>
              <a:t>Luyện từ và câu</a:t>
            </a:r>
            <a:endParaRPr lang="en-US" sz="3200" b="1">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13164" y="3044594"/>
            <a:ext cx="6156960" cy="923330"/>
          </a:xfrm>
          <a:prstGeom prst="rect">
            <a:avLst/>
          </a:prstGeom>
          <a:noFill/>
        </p:spPr>
        <p:txBody>
          <a:bodyPr wrap="square" rtlCol="0">
            <a:spAutoFit/>
          </a:bodyPr>
          <a:lstStyle/>
          <a:p>
            <a:pPr algn="ctr"/>
            <a:r>
              <a:rPr lang="en-US" sz="5400" b="1" smtClean="0">
                <a:solidFill>
                  <a:srgbClr val="FF0000"/>
                </a:solidFill>
                <a:latin typeface="Times New Roman" panose="02020603050405020304" pitchFamily="18" charset="0"/>
                <a:cs typeface="Times New Roman" panose="02020603050405020304" pitchFamily="18" charset="0"/>
              </a:rPr>
              <a:t>TỪ TRÁI NGHĨA</a:t>
            </a:r>
            <a:endParaRPr lang="en-US" sz="5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107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5BBEF3-0A36-4481-A2B7-E5767564052B}"/>
              </a:ext>
            </a:extLst>
          </p:cNvPr>
          <p:cNvPicPr>
            <a:picLocks noChangeAspect="1"/>
          </p:cNvPicPr>
          <p:nvPr/>
        </p:nvPicPr>
        <p:blipFill>
          <a:blip r:embed="rId2"/>
          <a:stretch>
            <a:fillRect/>
          </a:stretch>
        </p:blipFill>
        <p:spPr>
          <a:xfrm>
            <a:off x="-95251" y="0"/>
            <a:ext cx="12287251" cy="6858001"/>
          </a:xfrm>
          <a:prstGeom prst="rect">
            <a:avLst/>
          </a:prstGeom>
        </p:spPr>
      </p:pic>
      <p:sp>
        <p:nvSpPr>
          <p:cNvPr id="2" name="TextBox 1"/>
          <p:cNvSpPr txBox="1"/>
          <p:nvPr/>
        </p:nvSpPr>
        <p:spPr>
          <a:xfrm>
            <a:off x="182881" y="254051"/>
            <a:ext cx="3344091"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II. Đồ dùng dạy học:</a:t>
            </a:r>
            <a:endParaRPr lang="en-US" sz="2400" b="1">
              <a:latin typeface="Times New Roman" panose="02020603050405020304" pitchFamily="18" charset="0"/>
              <a:cs typeface="Times New Roman" panose="02020603050405020304" pitchFamily="18" charset="0"/>
            </a:endParaRPr>
          </a:p>
        </p:txBody>
      </p:sp>
      <p:sp>
        <p:nvSpPr>
          <p:cNvPr id="3" name="Rectangle 2"/>
          <p:cNvSpPr/>
          <p:nvPr/>
        </p:nvSpPr>
        <p:spPr>
          <a:xfrm>
            <a:off x="182880" y="879176"/>
            <a:ext cx="11260185" cy="513346"/>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14000"/>
              </a:lnSpc>
            </a:pPr>
            <a:r>
              <a:rPr lang="en-US" sz="2400" smtClean="0">
                <a:latin typeface="Times New Roman" panose="02020603050405020304" pitchFamily="18" charset="0"/>
                <a:cs typeface="Times New Roman" panose="02020603050405020304" pitchFamily="18" charset="0"/>
              </a:rPr>
              <a:t>- Các slide </a:t>
            </a:r>
            <a:r>
              <a:rPr lang="en-US" sz="2400">
                <a:latin typeface="Times New Roman" panose="02020603050405020304" pitchFamily="18" charset="0"/>
                <a:cs typeface="Times New Roman" panose="02020603050405020304" pitchFamily="18" charset="0"/>
              </a:rPr>
              <a:t>hình ảnh ứng dụng về cặp từ trái nghĩa cho phần củng cố. Từ điển Tiếng Việt</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4" name="TextBox 3"/>
          <p:cNvSpPr txBox="1"/>
          <p:nvPr/>
        </p:nvSpPr>
        <p:spPr>
          <a:xfrm>
            <a:off x="182880" y="1553130"/>
            <a:ext cx="5904411"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III. Các hoạt động dạy học chủ yếu:</a:t>
            </a:r>
            <a:endParaRPr lang="en-US" sz="2400" b="1">
              <a:latin typeface="Times New Roman" panose="02020603050405020304" pitchFamily="18" charset="0"/>
              <a:cs typeface="Times New Roman" panose="02020603050405020304" pitchFamily="18" charset="0"/>
            </a:endParaRPr>
          </a:p>
        </p:txBody>
      </p:sp>
      <p:sp>
        <p:nvSpPr>
          <p:cNvPr id="6" name="TextBox 5"/>
          <p:cNvSpPr txBox="1"/>
          <p:nvPr/>
        </p:nvSpPr>
        <p:spPr>
          <a:xfrm>
            <a:off x="744583" y="2175403"/>
            <a:ext cx="5904411" cy="461665"/>
          </a:xfrm>
          <a:prstGeom prst="rect">
            <a:avLst/>
          </a:prstGeom>
          <a:noFill/>
        </p:spPr>
        <p:txBody>
          <a:bodyPr wrap="square" rtlCol="0">
            <a:spAutoFit/>
          </a:bodyPr>
          <a:lstStyle/>
          <a:p>
            <a:r>
              <a:rPr lang="en-US" sz="2400" b="1" i="1" smtClean="0">
                <a:latin typeface="Times New Roman" panose="02020603050405020304" pitchFamily="18" charset="0"/>
                <a:cs typeface="Times New Roman" panose="02020603050405020304" pitchFamily="18" charset="0"/>
              </a:rPr>
              <a:t>1/ HĐ 1: Khởi động, kết nối: (3-5’)</a:t>
            </a:r>
            <a:endParaRPr lang="en-US" sz="2400" b="1" i="1">
              <a:latin typeface="Times New Roman" panose="02020603050405020304" pitchFamily="18" charset="0"/>
              <a:cs typeface="Times New Roman" panose="02020603050405020304" pitchFamily="18" charset="0"/>
            </a:endParaRPr>
          </a:p>
        </p:txBody>
      </p:sp>
      <p:sp>
        <p:nvSpPr>
          <p:cNvPr id="8" name="TextBox 7"/>
          <p:cNvSpPr txBox="1"/>
          <p:nvPr/>
        </p:nvSpPr>
        <p:spPr>
          <a:xfrm>
            <a:off x="670560" y="2755958"/>
            <a:ext cx="6966857" cy="461665"/>
          </a:xfrm>
          <a:prstGeom prst="rect">
            <a:avLst/>
          </a:prstGeom>
          <a:noFill/>
        </p:spPr>
        <p:txBody>
          <a:bodyPr wrap="square" rtlCol="0">
            <a:spAutoFit/>
          </a:bodyPr>
          <a:lstStyle/>
          <a:p>
            <a:r>
              <a:rPr lang="en-US" sz="2400" b="1" i="1" smtClean="0">
                <a:latin typeface="Times New Roman" panose="02020603050405020304" pitchFamily="18" charset="0"/>
                <a:cs typeface="Times New Roman" panose="02020603050405020304" pitchFamily="18" charset="0"/>
              </a:rPr>
              <a:t>2/ HĐ 2: Hình thành kiến thức mới: (10-12’)</a:t>
            </a:r>
          </a:p>
        </p:txBody>
      </p:sp>
      <p:sp>
        <p:nvSpPr>
          <p:cNvPr id="9" name="TextBox 8"/>
          <p:cNvSpPr txBox="1"/>
          <p:nvPr/>
        </p:nvSpPr>
        <p:spPr>
          <a:xfrm>
            <a:off x="605246" y="3352459"/>
            <a:ext cx="6966857" cy="461665"/>
          </a:xfrm>
          <a:prstGeom prst="rect">
            <a:avLst/>
          </a:prstGeom>
          <a:noFill/>
        </p:spPr>
        <p:txBody>
          <a:bodyPr wrap="square" rtlCol="0">
            <a:spAutoFit/>
          </a:bodyPr>
          <a:lstStyle/>
          <a:p>
            <a:r>
              <a:rPr lang="en-US" sz="2400" b="1" i="1">
                <a:latin typeface="Times New Roman" panose="02020603050405020304" pitchFamily="18" charset="0"/>
                <a:cs typeface="Times New Roman" panose="02020603050405020304" pitchFamily="18" charset="0"/>
              </a:rPr>
              <a:t>3</a:t>
            </a:r>
            <a:r>
              <a:rPr lang="en-US" sz="2400" b="1" i="1" smtClean="0">
                <a:latin typeface="Times New Roman" panose="02020603050405020304" pitchFamily="18" charset="0"/>
                <a:cs typeface="Times New Roman" panose="02020603050405020304" pitchFamily="18" charset="0"/>
              </a:rPr>
              <a:t>/ HĐ 3: Luyện tập, thực hành: (17-20’)</a:t>
            </a:r>
          </a:p>
        </p:txBody>
      </p:sp>
    </p:spTree>
    <p:extLst>
      <p:ext uri="{BB962C8B-B14F-4D97-AF65-F5344CB8AC3E}">
        <p14:creationId xmlns:p14="http://schemas.microsoft.com/office/powerpoint/2010/main" val="2675088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2057400" cy="2246313"/>
          </a:xfrm>
        </p:spPr>
      </p:pic>
      <p:sp>
        <p:nvSpPr>
          <p:cNvPr id="11267" name="Text Box 7"/>
          <p:cNvSpPr txBox="1">
            <a:spLocks noChangeArrowheads="1"/>
          </p:cNvSpPr>
          <p:nvPr/>
        </p:nvSpPr>
        <p:spPr bwMode="auto">
          <a:xfrm>
            <a:off x="152400" y="12954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2060"/>
                </a:solidFill>
                <a:latin typeface="Times New Roman" panose="02020603050405020304" pitchFamily="18" charset="0"/>
                <a:cs typeface="Times New Roman" panose="02020603050405020304" pitchFamily="18" charset="0"/>
              </a:rPr>
              <a:t>Luyện tập</a:t>
            </a:r>
          </a:p>
        </p:txBody>
      </p:sp>
      <p:sp>
        <p:nvSpPr>
          <p:cNvPr id="6" name="Text Box 8"/>
          <p:cNvSpPr txBox="1">
            <a:spLocks noChangeArrowheads="1"/>
          </p:cNvSpPr>
          <p:nvPr/>
        </p:nvSpPr>
        <p:spPr bwMode="auto">
          <a:xfrm>
            <a:off x="2514600" y="176212"/>
            <a:ext cx="9337766" cy="94615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defRPr/>
            </a:pPr>
            <a:r>
              <a:rPr lang="en-US" altLang="en-US" sz="2800" b="1">
                <a:solidFill>
                  <a:srgbClr val="002060"/>
                </a:solidFill>
                <a:latin typeface="Times New Roman" panose="02020603050405020304" pitchFamily="18" charset="0"/>
                <a:cs typeface="Times New Roman" panose="02020603050405020304" pitchFamily="18" charset="0"/>
              </a:rPr>
              <a:t>1.Tìm những cặp từ </a:t>
            </a:r>
            <a:r>
              <a:rPr lang="en-US" altLang="en-US" sz="2800" b="1" i="1">
                <a:solidFill>
                  <a:srgbClr val="C00000"/>
                </a:solidFill>
                <a:latin typeface="Times New Roman" panose="02020603050405020304" pitchFamily="18" charset="0"/>
                <a:cs typeface="Times New Roman" panose="02020603050405020304" pitchFamily="18" charset="0"/>
              </a:rPr>
              <a:t>trái nghĩa </a:t>
            </a:r>
            <a:r>
              <a:rPr lang="en-US" altLang="en-US" sz="2800" b="1">
                <a:solidFill>
                  <a:srgbClr val="002060"/>
                </a:solidFill>
                <a:latin typeface="Times New Roman" panose="02020603050405020304" pitchFamily="18" charset="0"/>
                <a:cs typeface="Times New Roman" panose="02020603050405020304" pitchFamily="18" charset="0"/>
              </a:rPr>
              <a:t>trong các thành ngữ, tục ngữ dưới đây:</a:t>
            </a:r>
          </a:p>
        </p:txBody>
      </p:sp>
      <p:sp>
        <p:nvSpPr>
          <p:cNvPr id="7" name="Text Box 9"/>
          <p:cNvSpPr txBox="1">
            <a:spLocks noChangeArrowheads="1"/>
          </p:cNvSpPr>
          <p:nvPr/>
        </p:nvSpPr>
        <p:spPr bwMode="auto">
          <a:xfrm>
            <a:off x="3048000" y="1328737"/>
            <a:ext cx="3962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800" b="1">
                <a:solidFill>
                  <a:srgbClr val="002060"/>
                </a:solidFill>
                <a:latin typeface="Times New Roman" panose="02020603050405020304" pitchFamily="18" charset="0"/>
                <a:cs typeface="Times New Roman" panose="02020603050405020304" pitchFamily="18" charset="0"/>
              </a:rPr>
              <a:t>a. Gạn đục khơi trong</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8" name="Text Box 10"/>
          <p:cNvSpPr txBox="1">
            <a:spLocks noChangeArrowheads="1"/>
          </p:cNvSpPr>
          <p:nvPr/>
        </p:nvSpPr>
        <p:spPr bwMode="auto">
          <a:xfrm>
            <a:off x="3033714" y="3048000"/>
            <a:ext cx="6262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800" b="1">
                <a:solidFill>
                  <a:srgbClr val="002060"/>
                </a:solidFill>
                <a:latin typeface="Times New Roman" panose="02020603050405020304" pitchFamily="18" charset="0"/>
                <a:cs typeface="Times New Roman" panose="02020603050405020304" pitchFamily="18" charset="0"/>
              </a:rPr>
              <a:t>b. Gần mực thì đen, gần đèn thì sáng.</a:t>
            </a:r>
          </a:p>
        </p:txBody>
      </p:sp>
      <p:sp>
        <p:nvSpPr>
          <p:cNvPr id="9" name="Text Box 11"/>
          <p:cNvSpPr txBox="1">
            <a:spLocks noChangeArrowheads="1"/>
          </p:cNvSpPr>
          <p:nvPr/>
        </p:nvSpPr>
        <p:spPr bwMode="auto">
          <a:xfrm>
            <a:off x="3033713" y="4770438"/>
            <a:ext cx="6858000" cy="1169987"/>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14350" indent="-514350">
              <a:spcBef>
                <a:spcPct val="50000"/>
              </a:spcBef>
              <a:buFontTx/>
              <a:buAutoNum type="alphaLcPeriod" startAt="3"/>
              <a:defRPr/>
            </a:pPr>
            <a:r>
              <a:rPr lang="en-US" altLang="en-US" sz="2800" b="1">
                <a:solidFill>
                  <a:srgbClr val="002060"/>
                </a:solidFill>
                <a:latin typeface="Times New Roman" panose="02020603050405020304" pitchFamily="18" charset="0"/>
                <a:cs typeface="Times New Roman" panose="02020603050405020304" pitchFamily="18" charset="0"/>
              </a:rPr>
              <a:t>     Anh em như thể chân tay</a:t>
            </a:r>
          </a:p>
          <a:p>
            <a:pPr eaLnBrk="1" hangingPunct="1">
              <a:spcBef>
                <a:spcPct val="50000"/>
              </a:spcBef>
              <a:buFont typeface="Arial" panose="020B0604020202020204" pitchFamily="34" charset="0"/>
              <a:buNone/>
              <a:defRPr/>
            </a:pPr>
            <a:r>
              <a:rPr lang="en-US" altLang="en-US" sz="2800" b="1">
                <a:solidFill>
                  <a:srgbClr val="002060"/>
                </a:solidFill>
                <a:latin typeface="Times New Roman" panose="02020603050405020304" pitchFamily="18" charset="0"/>
                <a:cs typeface="Times New Roman" panose="02020603050405020304" pitchFamily="18" charset="0"/>
              </a:rPr>
              <a:t>   Rách lành đùm bọc, dở hay đỡ đần.</a:t>
            </a:r>
          </a:p>
        </p:txBody>
      </p:sp>
      <p:sp>
        <p:nvSpPr>
          <p:cNvPr id="10" name="Text Box 12"/>
          <p:cNvSpPr txBox="1">
            <a:spLocks noChangeArrowheads="1"/>
          </p:cNvSpPr>
          <p:nvPr/>
        </p:nvSpPr>
        <p:spPr bwMode="auto">
          <a:xfrm>
            <a:off x="3810000" y="2054225"/>
            <a:ext cx="1981200" cy="523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2800" b="1">
                <a:solidFill>
                  <a:srgbClr val="C00000"/>
                </a:solidFill>
                <a:latin typeface="Times New Roman" panose="02020603050405020304" pitchFamily="18" charset="0"/>
                <a:cs typeface="Times New Roman" panose="02020603050405020304" pitchFamily="18" charset="0"/>
              </a:rPr>
              <a:t>đục / trong</a:t>
            </a:r>
          </a:p>
        </p:txBody>
      </p:sp>
      <p:sp>
        <p:nvSpPr>
          <p:cNvPr id="11" name="Text Box 13"/>
          <p:cNvSpPr txBox="1">
            <a:spLocks noChangeArrowheads="1"/>
          </p:cNvSpPr>
          <p:nvPr/>
        </p:nvSpPr>
        <p:spPr bwMode="auto">
          <a:xfrm>
            <a:off x="3848100" y="3773488"/>
            <a:ext cx="1905000" cy="523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en-US" sz="2800" b="1">
                <a:solidFill>
                  <a:srgbClr val="C00000"/>
                </a:solidFill>
                <a:latin typeface="Times New Roman" panose="02020603050405020304" pitchFamily="18" charset="0"/>
                <a:cs typeface="Times New Roman" panose="02020603050405020304" pitchFamily="18" charset="0"/>
              </a:rPr>
              <a:t>đen / sáng</a:t>
            </a:r>
          </a:p>
        </p:txBody>
      </p:sp>
      <p:sp>
        <p:nvSpPr>
          <p:cNvPr id="12" name="Text Box 14"/>
          <p:cNvSpPr txBox="1">
            <a:spLocks noChangeArrowheads="1"/>
          </p:cNvSpPr>
          <p:nvPr/>
        </p:nvSpPr>
        <p:spPr bwMode="auto">
          <a:xfrm>
            <a:off x="3276600" y="6153150"/>
            <a:ext cx="2286000" cy="523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2800" b="1">
                <a:solidFill>
                  <a:srgbClr val="C00000"/>
                </a:solidFill>
                <a:latin typeface="Times New Roman" panose="02020603050405020304" pitchFamily="18" charset="0"/>
                <a:cs typeface="Times New Roman" panose="02020603050405020304" pitchFamily="18" charset="0"/>
              </a:rPr>
              <a:t>Rách / lành</a:t>
            </a:r>
          </a:p>
        </p:txBody>
      </p:sp>
      <p:sp>
        <p:nvSpPr>
          <p:cNvPr id="13" name="Text Box 15"/>
          <p:cNvSpPr txBox="1">
            <a:spLocks noChangeArrowheads="1"/>
          </p:cNvSpPr>
          <p:nvPr/>
        </p:nvSpPr>
        <p:spPr bwMode="auto">
          <a:xfrm>
            <a:off x="6553200" y="6153150"/>
            <a:ext cx="2133600" cy="523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en-US" sz="2800" b="1">
                <a:solidFill>
                  <a:srgbClr val="C00000"/>
                </a:solidFill>
                <a:latin typeface="Times New Roman" panose="02020603050405020304" pitchFamily="18" charset="0"/>
                <a:cs typeface="Times New Roman" panose="02020603050405020304" pitchFamily="18" charset="0"/>
              </a:rPr>
              <a:t>dở / hay</a:t>
            </a:r>
          </a:p>
        </p:txBody>
      </p:sp>
    </p:spTree>
    <p:extLst>
      <p:ext uri="{BB962C8B-B14F-4D97-AF65-F5344CB8AC3E}">
        <p14:creationId xmlns:p14="http://schemas.microsoft.com/office/powerpoint/2010/main" val="1349280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3"/>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par>
                                <p:cTn id="13" presetID="50" presetClass="entr" presetSubtype="0" decel="100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3"/>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6975746" y="4123509"/>
            <a:ext cx="5216254" cy="2710259"/>
          </a:xfrm>
          <a:prstGeom prst="rect">
            <a:avLst/>
          </a:prstGeom>
        </p:spPr>
      </p:pic>
      <p:pic>
        <p:nvPicPr>
          <p:cNvPr id="16" name="Picture 15"/>
          <p:cNvPicPr>
            <a:picLocks noChangeAspect="1"/>
          </p:cNvPicPr>
          <p:nvPr/>
        </p:nvPicPr>
        <p:blipFill>
          <a:blip r:embed="rId2"/>
          <a:stretch>
            <a:fillRect/>
          </a:stretch>
        </p:blipFill>
        <p:spPr>
          <a:xfrm flipH="1">
            <a:off x="4925741" y="4164784"/>
            <a:ext cx="4554581" cy="2710259"/>
          </a:xfrm>
          <a:prstGeom prst="rect">
            <a:avLst/>
          </a:prstGeom>
        </p:spPr>
      </p:pic>
      <p:pic>
        <p:nvPicPr>
          <p:cNvPr id="15" name="Picture 14"/>
          <p:cNvPicPr>
            <a:picLocks noChangeAspect="1"/>
          </p:cNvPicPr>
          <p:nvPr/>
        </p:nvPicPr>
        <p:blipFill>
          <a:blip r:embed="rId2"/>
          <a:stretch>
            <a:fillRect/>
          </a:stretch>
        </p:blipFill>
        <p:spPr>
          <a:xfrm>
            <a:off x="0" y="4164785"/>
            <a:ext cx="5216254" cy="2710259"/>
          </a:xfrm>
          <a:prstGeom prst="rect">
            <a:avLst/>
          </a:prstGeom>
        </p:spPr>
      </p:pic>
      <p:sp>
        <p:nvSpPr>
          <p:cNvPr id="20488" name="Text Box 8"/>
          <p:cNvSpPr txBox="1">
            <a:spLocks noChangeArrowheads="1"/>
          </p:cNvSpPr>
          <p:nvPr/>
        </p:nvSpPr>
        <p:spPr bwMode="auto">
          <a:xfrm>
            <a:off x="2304778" y="215899"/>
            <a:ext cx="9190536" cy="95410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defRPr/>
            </a:pPr>
            <a:r>
              <a:rPr lang="en-US" altLang="en-US" sz="2800" b="1">
                <a:solidFill>
                  <a:srgbClr val="002060"/>
                </a:solidFill>
                <a:latin typeface="Times New Roman" panose="02020603050405020304" pitchFamily="18" charset="0"/>
                <a:cs typeface="Times New Roman" panose="02020603050405020304" pitchFamily="18" charset="0"/>
              </a:rPr>
              <a:t>2. Điền vào mỗi chỗ trống một </a:t>
            </a:r>
            <a:r>
              <a:rPr lang="en-US" altLang="en-US" sz="2800" b="1" i="1">
                <a:solidFill>
                  <a:srgbClr val="C00000"/>
                </a:solidFill>
                <a:latin typeface="Times New Roman" panose="02020603050405020304" pitchFamily="18" charset="0"/>
                <a:cs typeface="Times New Roman" panose="02020603050405020304" pitchFamily="18" charset="0"/>
              </a:rPr>
              <a:t>từ trái nghĩa </a:t>
            </a:r>
            <a:r>
              <a:rPr lang="en-US" altLang="en-US" sz="2800" b="1">
                <a:solidFill>
                  <a:srgbClr val="002060"/>
                </a:solidFill>
                <a:latin typeface="Times New Roman" panose="02020603050405020304" pitchFamily="18" charset="0"/>
                <a:cs typeface="Times New Roman" panose="02020603050405020304" pitchFamily="18" charset="0"/>
              </a:rPr>
              <a:t>với các từ in đậm để hoàn chỉnh các thành ngữ, tục ngữ sau:</a:t>
            </a:r>
          </a:p>
        </p:txBody>
      </p:sp>
      <p:sp>
        <p:nvSpPr>
          <p:cNvPr id="20491" name="Rectangle 11"/>
          <p:cNvSpPr>
            <a:spLocks noChangeArrowheads="1"/>
          </p:cNvSpPr>
          <p:nvPr/>
        </p:nvSpPr>
        <p:spPr bwMode="auto">
          <a:xfrm>
            <a:off x="3463653" y="2819399"/>
            <a:ext cx="1462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0493" name="Text Box 13"/>
          <p:cNvSpPr txBox="1">
            <a:spLocks noChangeArrowheads="1"/>
          </p:cNvSpPr>
          <p:nvPr/>
        </p:nvSpPr>
        <p:spPr bwMode="auto">
          <a:xfrm>
            <a:off x="4230188" y="3082537"/>
            <a:ext cx="495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 </a:t>
            </a:r>
            <a:r>
              <a:rPr lang="en-US" altLang="en-US" sz="2800" b="1">
                <a:solidFill>
                  <a:srgbClr val="002060"/>
                </a:solidFill>
                <a:latin typeface="Times New Roman" panose="02020603050405020304" pitchFamily="18" charset="0"/>
                <a:cs typeface="Times New Roman" panose="02020603050405020304" pitchFamily="18" charset="0"/>
              </a:rPr>
              <a:t>Xấu</a:t>
            </a:r>
            <a:r>
              <a:rPr lang="en-US" altLang="en-US" sz="2800" b="1">
                <a:solidFill>
                  <a:srgbClr val="0000FF"/>
                </a:solidFill>
                <a:latin typeface="Times New Roman" panose="02020603050405020304" pitchFamily="18" charset="0"/>
                <a:cs typeface="Times New Roman" panose="02020603050405020304" pitchFamily="18" charset="0"/>
              </a:rPr>
              <a:t> người                      nết.     </a:t>
            </a:r>
          </a:p>
        </p:txBody>
      </p:sp>
      <p:sp>
        <p:nvSpPr>
          <p:cNvPr id="20494" name="Rectangle 14"/>
          <p:cNvSpPr>
            <a:spLocks noChangeArrowheads="1"/>
          </p:cNvSpPr>
          <p:nvPr/>
        </p:nvSpPr>
        <p:spPr bwMode="auto">
          <a:xfrm>
            <a:off x="3754167" y="3789362"/>
            <a:ext cx="1462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0496" name="Text Box 16"/>
          <p:cNvSpPr txBox="1">
            <a:spLocks noChangeArrowheads="1"/>
          </p:cNvSpPr>
          <p:nvPr/>
        </p:nvSpPr>
        <p:spPr bwMode="auto">
          <a:xfrm>
            <a:off x="4230188" y="4123508"/>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c. </a:t>
            </a:r>
            <a:r>
              <a:rPr lang="en-US" altLang="en-US" sz="2800" b="1">
                <a:solidFill>
                  <a:srgbClr val="002060"/>
                </a:solidFill>
                <a:latin typeface="Times New Roman" panose="02020603050405020304" pitchFamily="18" charset="0"/>
                <a:cs typeface="Times New Roman" panose="02020603050405020304" pitchFamily="18" charset="0"/>
              </a:rPr>
              <a:t>Trên</a:t>
            </a:r>
            <a:r>
              <a:rPr lang="en-US" altLang="en-US" sz="2800" b="1">
                <a:solidFill>
                  <a:srgbClr val="0000FF"/>
                </a:solidFill>
                <a:latin typeface="Times New Roman" panose="02020603050405020304" pitchFamily="18" charset="0"/>
                <a:cs typeface="Times New Roman" panose="02020603050405020304" pitchFamily="18" charset="0"/>
              </a:rPr>
              <a:t> kính                     nhường.     </a:t>
            </a:r>
          </a:p>
        </p:txBody>
      </p:sp>
      <p:sp>
        <p:nvSpPr>
          <p:cNvPr id="20497" name="Rectangle 17"/>
          <p:cNvSpPr>
            <a:spLocks noChangeArrowheads="1"/>
          </p:cNvSpPr>
          <p:nvPr/>
        </p:nvSpPr>
        <p:spPr bwMode="auto">
          <a:xfrm>
            <a:off x="3630342" y="4987924"/>
            <a:ext cx="1462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0490" name="Text Box 10"/>
          <p:cNvSpPr txBox="1">
            <a:spLocks noChangeArrowheads="1"/>
          </p:cNvSpPr>
          <p:nvPr/>
        </p:nvSpPr>
        <p:spPr bwMode="auto">
          <a:xfrm>
            <a:off x="4306388" y="2142309"/>
            <a:ext cx="487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a. </a:t>
            </a:r>
            <a:r>
              <a:rPr lang="en-US" altLang="en-US" sz="2800" b="1">
                <a:solidFill>
                  <a:srgbClr val="002060"/>
                </a:solidFill>
                <a:latin typeface="Times New Roman" panose="02020603050405020304" pitchFamily="18" charset="0"/>
                <a:cs typeface="Times New Roman" panose="02020603050405020304" pitchFamily="18" charset="0"/>
              </a:rPr>
              <a:t>Hẹp</a:t>
            </a:r>
            <a:r>
              <a:rPr lang="en-US" altLang="en-US" sz="2800" b="1">
                <a:solidFill>
                  <a:srgbClr val="0000FF"/>
                </a:solidFill>
                <a:latin typeface="Times New Roman" panose="02020603050405020304" pitchFamily="18" charset="0"/>
                <a:cs typeface="Times New Roman" panose="02020603050405020304" pitchFamily="18" charset="0"/>
              </a:rPr>
              <a:t> nhà                      bụng.     </a:t>
            </a:r>
          </a:p>
        </p:txBody>
      </p:sp>
      <p:sp>
        <p:nvSpPr>
          <p:cNvPr id="20505" name="Text Box 25"/>
          <p:cNvSpPr txBox="1">
            <a:spLocks noChangeArrowheads="1"/>
          </p:cNvSpPr>
          <p:nvPr/>
        </p:nvSpPr>
        <p:spPr bwMode="auto">
          <a:xfrm>
            <a:off x="6592388" y="2142309"/>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rộng</a:t>
            </a:r>
          </a:p>
        </p:txBody>
      </p:sp>
      <p:sp>
        <p:nvSpPr>
          <p:cNvPr id="20506" name="Text Box 26"/>
          <p:cNvSpPr txBox="1">
            <a:spLocks noChangeArrowheads="1"/>
          </p:cNvSpPr>
          <p:nvPr/>
        </p:nvSpPr>
        <p:spPr bwMode="auto">
          <a:xfrm>
            <a:off x="6668588" y="3082537"/>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đẹp</a:t>
            </a:r>
          </a:p>
        </p:txBody>
      </p:sp>
      <p:sp>
        <p:nvSpPr>
          <p:cNvPr id="20507" name="Text Box 27"/>
          <p:cNvSpPr txBox="1">
            <a:spLocks noChangeArrowheads="1"/>
          </p:cNvSpPr>
          <p:nvPr/>
        </p:nvSpPr>
        <p:spPr bwMode="auto">
          <a:xfrm>
            <a:off x="6592388" y="4123508"/>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dưới</a:t>
            </a:r>
          </a:p>
        </p:txBody>
      </p:sp>
      <p:pic>
        <p:nvPicPr>
          <p:cNvPr id="12301"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4503" y="0"/>
            <a:ext cx="2057400" cy="2246313"/>
          </a:xfrm>
        </p:spPr>
      </p:pic>
      <p:sp>
        <p:nvSpPr>
          <p:cNvPr id="12302" name="Text Box 7"/>
          <p:cNvSpPr txBox="1">
            <a:spLocks noChangeArrowheads="1"/>
          </p:cNvSpPr>
          <p:nvPr/>
        </p:nvSpPr>
        <p:spPr bwMode="auto">
          <a:xfrm>
            <a:off x="256903" y="12954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206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60241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wipe(left)">
                                      <p:cBhvr>
                                        <p:cTn id="7" dur="500"/>
                                        <p:tgtEl>
                                          <p:spTgt spid="2048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490"/>
                                        </p:tgtEl>
                                        <p:attrNameLst>
                                          <p:attrName>style.visibility</p:attrName>
                                        </p:attrNameLst>
                                      </p:cBhvr>
                                      <p:to>
                                        <p:strVal val="visible"/>
                                      </p:to>
                                    </p:set>
                                    <p:animEffect transition="in" filter="wipe(left)">
                                      <p:cBhvr>
                                        <p:cTn id="10" dur="500"/>
                                        <p:tgtEl>
                                          <p:spTgt spid="2049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493"/>
                                        </p:tgtEl>
                                        <p:attrNameLst>
                                          <p:attrName>style.visibility</p:attrName>
                                        </p:attrNameLst>
                                      </p:cBhvr>
                                      <p:to>
                                        <p:strVal val="visible"/>
                                      </p:to>
                                    </p:set>
                                    <p:animEffect transition="in" filter="wipe(left)">
                                      <p:cBhvr>
                                        <p:cTn id="13" dur="500"/>
                                        <p:tgtEl>
                                          <p:spTgt spid="2049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496"/>
                                        </p:tgtEl>
                                        <p:attrNameLst>
                                          <p:attrName>style.visibility</p:attrName>
                                        </p:attrNameLst>
                                      </p:cBhvr>
                                      <p:to>
                                        <p:strVal val="visible"/>
                                      </p:to>
                                    </p:set>
                                    <p:animEffect transition="in" filter="wipe(left)">
                                      <p:cBhvr>
                                        <p:cTn id="16" dur="500"/>
                                        <p:tgtEl>
                                          <p:spTgt spid="2049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505"/>
                                        </p:tgtEl>
                                        <p:attrNameLst>
                                          <p:attrName>style.visibility</p:attrName>
                                        </p:attrNameLst>
                                      </p:cBhvr>
                                      <p:to>
                                        <p:strVal val="visible"/>
                                      </p:to>
                                    </p:set>
                                    <p:anim calcmode="lin" valueType="num">
                                      <p:cBhvr additive="base">
                                        <p:cTn id="21" dur="500" fill="hold"/>
                                        <p:tgtEl>
                                          <p:spTgt spid="20505"/>
                                        </p:tgtEl>
                                        <p:attrNameLst>
                                          <p:attrName>ppt_x</p:attrName>
                                        </p:attrNameLst>
                                      </p:cBhvr>
                                      <p:tavLst>
                                        <p:tav tm="0">
                                          <p:val>
                                            <p:strVal val="#ppt_x"/>
                                          </p:val>
                                        </p:tav>
                                        <p:tav tm="100000">
                                          <p:val>
                                            <p:strVal val="#ppt_x"/>
                                          </p:val>
                                        </p:tav>
                                      </p:tavLst>
                                    </p:anim>
                                    <p:anim calcmode="lin" valueType="num">
                                      <p:cBhvr additive="base">
                                        <p:cTn id="22" dur="500" fill="hold"/>
                                        <p:tgtEl>
                                          <p:spTgt spid="2050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nodeType="after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506"/>
                                        </p:tgtEl>
                                        <p:attrNameLst>
                                          <p:attrName>style.visibility</p:attrName>
                                        </p:attrNameLst>
                                      </p:cBhvr>
                                      <p:to>
                                        <p:strVal val="visible"/>
                                      </p:to>
                                    </p:set>
                                    <p:anim calcmode="lin" valueType="num">
                                      <p:cBhvr additive="base">
                                        <p:cTn id="27" dur="500" fill="hold"/>
                                        <p:tgtEl>
                                          <p:spTgt spid="20506"/>
                                        </p:tgtEl>
                                        <p:attrNameLst>
                                          <p:attrName>ppt_x</p:attrName>
                                        </p:attrNameLst>
                                      </p:cBhvr>
                                      <p:tavLst>
                                        <p:tav tm="0">
                                          <p:val>
                                            <p:strVal val="#ppt_x"/>
                                          </p:val>
                                        </p:tav>
                                        <p:tav tm="100000">
                                          <p:val>
                                            <p:strVal val="#ppt_x"/>
                                          </p:val>
                                        </p:tav>
                                      </p:tavLst>
                                    </p:anim>
                                    <p:anim calcmode="lin" valueType="num">
                                      <p:cBhvr additive="base">
                                        <p:cTn id="28" dur="500" fill="hold"/>
                                        <p:tgtEl>
                                          <p:spTgt spid="2050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nodeType="after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507"/>
                                        </p:tgtEl>
                                        <p:attrNameLst>
                                          <p:attrName>style.visibility</p:attrName>
                                        </p:attrNameLst>
                                      </p:cBhvr>
                                      <p:to>
                                        <p:strVal val="visible"/>
                                      </p:to>
                                    </p:set>
                                    <p:anim calcmode="lin" valueType="num">
                                      <p:cBhvr additive="base">
                                        <p:cTn id="33" dur="500" fill="hold"/>
                                        <p:tgtEl>
                                          <p:spTgt spid="20507"/>
                                        </p:tgtEl>
                                        <p:attrNameLst>
                                          <p:attrName>ppt_x</p:attrName>
                                        </p:attrNameLst>
                                      </p:cBhvr>
                                      <p:tavLst>
                                        <p:tav tm="0">
                                          <p:val>
                                            <p:strVal val="#ppt_x"/>
                                          </p:val>
                                        </p:tav>
                                        <p:tav tm="100000">
                                          <p:val>
                                            <p:strVal val="#ppt_x"/>
                                          </p:val>
                                        </p:tav>
                                      </p:tavLst>
                                    </p:anim>
                                    <p:anim calcmode="lin" valueType="num">
                                      <p:cBhvr additive="base">
                                        <p:cTn id="34" dur="500" fill="hold"/>
                                        <p:tgtEl>
                                          <p:spTgt spid="20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P spid="20493" grpId="0"/>
      <p:bldP spid="20496" grpId="0"/>
      <p:bldP spid="20490" grpId="0"/>
      <p:bldP spid="20505" grpId="0"/>
      <p:bldP spid="20506" grpId="0"/>
      <p:bldP spid="2050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591209" y="135981"/>
            <a:ext cx="5557837" cy="5175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defRPr/>
            </a:pPr>
            <a:r>
              <a:rPr lang="en-US" altLang="en-US" sz="2800" b="1">
                <a:solidFill>
                  <a:srgbClr val="002060"/>
                </a:solidFill>
                <a:latin typeface="Times New Roman" panose="02020603050405020304" pitchFamily="18" charset="0"/>
                <a:cs typeface="Times New Roman" panose="02020603050405020304" pitchFamily="18" charset="0"/>
              </a:rPr>
              <a:t>3. Tìm từ trái nghĩa với mỗi từ sau:</a:t>
            </a:r>
          </a:p>
        </p:txBody>
      </p:sp>
      <p:sp>
        <p:nvSpPr>
          <p:cNvPr id="3" name="Text Box 9"/>
          <p:cNvSpPr txBox="1">
            <a:spLocks noChangeArrowheads="1"/>
          </p:cNvSpPr>
          <p:nvPr/>
        </p:nvSpPr>
        <p:spPr bwMode="auto">
          <a:xfrm>
            <a:off x="2591209" y="917848"/>
            <a:ext cx="2057400" cy="519113"/>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defRPr/>
            </a:pPr>
            <a:r>
              <a:rPr lang="en-US" altLang="en-US" sz="2800" b="1">
                <a:latin typeface="Times New Roman" panose="02020603050405020304" pitchFamily="18" charset="0"/>
                <a:cs typeface="Times New Roman" panose="02020603050405020304" pitchFamily="18" charset="0"/>
              </a:rPr>
              <a:t>a</a:t>
            </a:r>
            <a:r>
              <a:rPr lang="en-US" altLang="en-US" sz="2800" b="1">
                <a:solidFill>
                  <a:schemeClr val="tx1">
                    <a:lumMod val="95000"/>
                    <a:lumOff val="5000"/>
                  </a:schemeClr>
                </a:solidFill>
                <a:latin typeface="Times New Roman" panose="02020603050405020304" pitchFamily="18" charset="0"/>
                <a:cs typeface="Times New Roman" panose="02020603050405020304" pitchFamily="18" charset="0"/>
              </a:rPr>
              <a:t>. Hòa bình </a:t>
            </a:r>
          </a:p>
        </p:txBody>
      </p:sp>
      <p:sp>
        <p:nvSpPr>
          <p:cNvPr id="4" name="Text Box 10"/>
          <p:cNvSpPr txBox="1">
            <a:spLocks noChangeArrowheads="1"/>
          </p:cNvSpPr>
          <p:nvPr/>
        </p:nvSpPr>
        <p:spPr bwMode="auto">
          <a:xfrm>
            <a:off x="2607084" y="2260874"/>
            <a:ext cx="2406650" cy="519112"/>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defRPr/>
            </a:pPr>
            <a:r>
              <a:rPr lang="en-US" altLang="en-US" sz="2800" b="1">
                <a:solidFill>
                  <a:schemeClr val="tx1">
                    <a:lumMod val="95000"/>
                    <a:lumOff val="5000"/>
                  </a:schemeClr>
                </a:solidFill>
                <a:latin typeface="Times New Roman" panose="02020603050405020304" pitchFamily="18" charset="0"/>
                <a:cs typeface="Times New Roman" panose="02020603050405020304" pitchFamily="18" charset="0"/>
              </a:rPr>
              <a:t>b. Thương yêu </a:t>
            </a:r>
          </a:p>
        </p:txBody>
      </p:sp>
      <p:sp>
        <p:nvSpPr>
          <p:cNvPr id="5" name="Text Box 11"/>
          <p:cNvSpPr txBox="1">
            <a:spLocks noChangeArrowheads="1"/>
          </p:cNvSpPr>
          <p:nvPr/>
        </p:nvSpPr>
        <p:spPr bwMode="auto">
          <a:xfrm>
            <a:off x="2626134" y="4121512"/>
            <a:ext cx="2032000" cy="519113"/>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defRPr/>
            </a:pPr>
            <a:r>
              <a:rPr lang="en-US" altLang="en-US" sz="2800" b="1">
                <a:solidFill>
                  <a:schemeClr val="bg2">
                    <a:lumMod val="10000"/>
                  </a:schemeClr>
                </a:solidFill>
                <a:latin typeface="Times New Roman" panose="02020603050405020304" pitchFamily="18" charset="0"/>
                <a:cs typeface="Times New Roman" panose="02020603050405020304" pitchFamily="18" charset="0"/>
              </a:rPr>
              <a:t>c. Đoàn kết </a:t>
            </a:r>
          </a:p>
        </p:txBody>
      </p:sp>
      <p:sp>
        <p:nvSpPr>
          <p:cNvPr id="6" name="Text Box 12"/>
          <p:cNvSpPr txBox="1">
            <a:spLocks noChangeArrowheads="1"/>
          </p:cNvSpPr>
          <p:nvPr/>
        </p:nvSpPr>
        <p:spPr bwMode="auto">
          <a:xfrm>
            <a:off x="2591209" y="5493930"/>
            <a:ext cx="1900237" cy="51911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defRPr/>
            </a:pPr>
            <a:r>
              <a:rPr lang="en-US" altLang="en-US" sz="2800" b="1">
                <a:solidFill>
                  <a:schemeClr val="bg2">
                    <a:lumMod val="10000"/>
                  </a:schemeClr>
                </a:solidFill>
                <a:latin typeface="Times New Roman" panose="02020603050405020304" pitchFamily="18" charset="0"/>
                <a:cs typeface="Times New Roman" panose="02020603050405020304" pitchFamily="18" charset="0"/>
              </a:rPr>
              <a:t>d. Giữ gìn </a:t>
            </a:r>
          </a:p>
        </p:txBody>
      </p:sp>
      <p:sp>
        <p:nvSpPr>
          <p:cNvPr id="7" name="Text Box 13"/>
          <p:cNvSpPr txBox="1">
            <a:spLocks noChangeArrowheads="1"/>
          </p:cNvSpPr>
          <p:nvPr/>
        </p:nvSpPr>
        <p:spPr bwMode="auto">
          <a:xfrm>
            <a:off x="2591209" y="1565548"/>
            <a:ext cx="3810000" cy="519113"/>
          </a:xfrm>
          <a:prstGeom prst="rect">
            <a:avLst/>
          </a:prstGeom>
          <a:noFill/>
          <a:ln>
            <a:noFill/>
          </a:ln>
        </p:spPr>
        <p:style>
          <a:lnRef idx="0">
            <a:scrgbClr r="0" g="0" b="0"/>
          </a:lnRef>
          <a:fillRef idx="0">
            <a:scrgbClr r="0" g="0" b="0"/>
          </a:fillRef>
          <a:effectRef idx="0">
            <a:scrgbClr r="0" g="0" b="0"/>
          </a:effectRef>
          <a:fontRef idx="minor">
            <a:schemeClr val="accent2"/>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defRPr/>
            </a:pPr>
            <a:r>
              <a:rPr lang="en-US" altLang="en-US" sz="2800" b="1">
                <a:solidFill>
                  <a:srgbClr val="0070C0"/>
                </a:solidFill>
                <a:latin typeface="Times New Roman" panose="02020603050405020304" pitchFamily="18" charset="0"/>
                <a:cs typeface="Times New Roman" panose="02020603050405020304" pitchFamily="18" charset="0"/>
              </a:rPr>
              <a:t>- chiến tranh, xung đột </a:t>
            </a:r>
          </a:p>
        </p:txBody>
      </p:sp>
      <p:sp>
        <p:nvSpPr>
          <p:cNvPr id="8" name="Text Box 14"/>
          <p:cNvSpPr txBox="1">
            <a:spLocks noChangeArrowheads="1"/>
          </p:cNvSpPr>
          <p:nvPr/>
        </p:nvSpPr>
        <p:spPr bwMode="auto">
          <a:xfrm>
            <a:off x="2591209" y="2897461"/>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800" b="1">
                <a:solidFill>
                  <a:srgbClr val="0070C0"/>
                </a:solidFill>
                <a:latin typeface="Times New Roman" panose="02020603050405020304" pitchFamily="18" charset="0"/>
                <a:cs typeface="Times New Roman" panose="02020603050405020304" pitchFamily="18" charset="0"/>
              </a:rPr>
              <a:t>- căm ghét, căm giận, căm thù, căm hờn, ghét bỏ, thù ghét, thù hằn, thù hận, hận thù, …  </a:t>
            </a:r>
          </a:p>
        </p:txBody>
      </p:sp>
      <p:sp>
        <p:nvSpPr>
          <p:cNvPr id="9" name="Text Box 15"/>
          <p:cNvSpPr txBox="1">
            <a:spLocks noChangeArrowheads="1"/>
          </p:cNvSpPr>
          <p:nvPr/>
        </p:nvSpPr>
        <p:spPr bwMode="auto">
          <a:xfrm>
            <a:off x="2591209" y="4742225"/>
            <a:ext cx="632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800" b="1">
                <a:solidFill>
                  <a:srgbClr val="0070C0"/>
                </a:solidFill>
                <a:latin typeface="Times New Roman" panose="02020603050405020304" pitchFamily="18" charset="0"/>
                <a:cs typeface="Times New Roman" panose="02020603050405020304" pitchFamily="18" charset="0"/>
              </a:rPr>
              <a:t>- chia rẽ, bè phái, xung khắc, …</a:t>
            </a:r>
          </a:p>
        </p:txBody>
      </p:sp>
      <p:sp>
        <p:nvSpPr>
          <p:cNvPr id="10" name="Text Box 16"/>
          <p:cNvSpPr txBox="1">
            <a:spLocks noChangeArrowheads="1"/>
          </p:cNvSpPr>
          <p:nvPr/>
        </p:nvSpPr>
        <p:spPr bwMode="auto">
          <a:xfrm>
            <a:off x="2515009" y="6173380"/>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800" b="1">
                <a:solidFill>
                  <a:srgbClr val="0070C0"/>
                </a:solidFill>
                <a:latin typeface="Times New Roman" panose="02020603050405020304" pitchFamily="18" charset="0"/>
                <a:cs typeface="Times New Roman" panose="02020603050405020304" pitchFamily="18" charset="0"/>
              </a:rPr>
              <a:t>- phá hoại, phá phách, tàn phá, hủy hoại, …</a:t>
            </a:r>
          </a:p>
        </p:txBody>
      </p:sp>
      <p:pic>
        <p:nvPicPr>
          <p:cNvPr id="11"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4503" y="0"/>
            <a:ext cx="2057400" cy="2246313"/>
          </a:xfrm>
          <a:prstGeom prst="rect">
            <a:avLst/>
          </a:prstGeom>
        </p:spPr>
      </p:pic>
      <p:sp>
        <p:nvSpPr>
          <p:cNvPr id="12" name="Text Box 7"/>
          <p:cNvSpPr txBox="1">
            <a:spLocks noChangeArrowheads="1"/>
          </p:cNvSpPr>
          <p:nvPr/>
        </p:nvSpPr>
        <p:spPr bwMode="auto">
          <a:xfrm>
            <a:off x="256903" y="12954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206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396905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281646" y="298268"/>
            <a:ext cx="9814560" cy="94615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defRPr/>
            </a:pPr>
            <a:r>
              <a:rPr lang="en-US" altLang="en-US" sz="2800" b="1">
                <a:solidFill>
                  <a:schemeClr val="accent5">
                    <a:lumMod val="50000"/>
                  </a:schemeClr>
                </a:solidFill>
                <a:latin typeface="Times New Roman" panose="02020603050405020304" pitchFamily="18" charset="0"/>
                <a:cs typeface="Times New Roman" panose="02020603050405020304" pitchFamily="18" charset="0"/>
              </a:rPr>
              <a:t>4. Đặt hai câu để </a:t>
            </a:r>
            <a:r>
              <a:rPr lang="en-US" altLang="en-US" sz="2800" b="1">
                <a:solidFill>
                  <a:srgbClr val="FF0000"/>
                </a:solidFill>
                <a:latin typeface="Times New Roman" panose="02020603050405020304" pitchFamily="18" charset="0"/>
                <a:cs typeface="Times New Roman" panose="02020603050405020304" pitchFamily="18" charset="0"/>
              </a:rPr>
              <a:t>phân biệt </a:t>
            </a:r>
            <a:r>
              <a:rPr lang="en-US" altLang="en-US" sz="2800" b="1">
                <a:solidFill>
                  <a:schemeClr val="accent5">
                    <a:lumMod val="50000"/>
                  </a:schemeClr>
                </a:solidFill>
                <a:latin typeface="Times New Roman" panose="02020603050405020304" pitchFamily="18" charset="0"/>
                <a:cs typeface="Times New Roman" panose="02020603050405020304" pitchFamily="18" charset="0"/>
              </a:rPr>
              <a:t>một </a:t>
            </a:r>
            <a:r>
              <a:rPr lang="en-US" altLang="en-US" sz="2800" b="1">
                <a:solidFill>
                  <a:srgbClr val="FF0000"/>
                </a:solidFill>
                <a:latin typeface="Times New Roman" panose="02020603050405020304" pitchFamily="18" charset="0"/>
                <a:cs typeface="Times New Roman" panose="02020603050405020304" pitchFamily="18" charset="0"/>
              </a:rPr>
              <a:t>cặp từ trái nghĩa </a:t>
            </a:r>
            <a:r>
              <a:rPr lang="en-US" altLang="en-US" sz="2800" b="1">
                <a:solidFill>
                  <a:schemeClr val="accent5">
                    <a:lumMod val="50000"/>
                  </a:schemeClr>
                </a:solidFill>
                <a:latin typeface="Times New Roman" panose="02020603050405020304" pitchFamily="18" charset="0"/>
                <a:cs typeface="Times New Roman" panose="02020603050405020304" pitchFamily="18" charset="0"/>
              </a:rPr>
              <a:t>vừa tìm được ở </a:t>
            </a:r>
            <a:r>
              <a:rPr lang="en-US" altLang="en-US" sz="2800" b="1">
                <a:solidFill>
                  <a:srgbClr val="FF0000"/>
                </a:solidFill>
                <a:latin typeface="Times New Roman" panose="02020603050405020304" pitchFamily="18" charset="0"/>
                <a:cs typeface="Times New Roman" panose="02020603050405020304" pitchFamily="18" charset="0"/>
              </a:rPr>
              <a:t>bài tập 3</a:t>
            </a:r>
            <a:r>
              <a:rPr lang="en-US" altLang="en-US" sz="2800" b="1">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3" name="Text Box 7"/>
          <p:cNvSpPr txBox="1">
            <a:spLocks noChangeArrowheads="1"/>
          </p:cNvSpPr>
          <p:nvPr/>
        </p:nvSpPr>
        <p:spPr bwMode="auto">
          <a:xfrm>
            <a:off x="1939833" y="1870257"/>
            <a:ext cx="10156373" cy="95410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defRPr/>
            </a:pPr>
            <a:r>
              <a:rPr lang="en-US" altLang="en-US" sz="2800" b="1">
                <a:solidFill>
                  <a:srgbClr val="7030A0"/>
                </a:solidFill>
                <a:latin typeface="Times New Roman" panose="02020603050405020304" pitchFamily="18" charset="0"/>
                <a:cs typeface="Times New Roman" panose="02020603050405020304" pitchFamily="18" charset="0"/>
              </a:rPr>
              <a:t> </a:t>
            </a:r>
            <a:r>
              <a:rPr lang="en-US" altLang="en-US" sz="2800" b="1" smtClean="0">
                <a:solidFill>
                  <a:srgbClr val="7030A0"/>
                </a:solidFill>
                <a:latin typeface="Times New Roman" panose="02020603050405020304" pitchFamily="18" charset="0"/>
                <a:cs typeface="Times New Roman" panose="02020603050405020304" pitchFamily="18" charset="0"/>
              </a:rPr>
              <a:t>       Những </a:t>
            </a:r>
            <a:r>
              <a:rPr lang="en-US" altLang="en-US" sz="2800" b="1">
                <a:solidFill>
                  <a:srgbClr val="7030A0"/>
                </a:solidFill>
                <a:latin typeface="Times New Roman" panose="02020603050405020304" pitchFamily="18" charset="0"/>
                <a:cs typeface="Times New Roman" panose="02020603050405020304" pitchFamily="18" charset="0"/>
              </a:rPr>
              <a:t>người tốt yêu chuộng </a:t>
            </a:r>
            <a:r>
              <a:rPr lang="en-US" altLang="en-US" sz="2800" b="1" i="1">
                <a:solidFill>
                  <a:srgbClr val="C00000"/>
                </a:solidFill>
                <a:latin typeface="Times New Roman" panose="02020603050405020304" pitchFamily="18" charset="0"/>
                <a:cs typeface="Times New Roman" panose="02020603050405020304" pitchFamily="18" charset="0"/>
              </a:rPr>
              <a:t>hòa bình</a:t>
            </a:r>
            <a:r>
              <a:rPr lang="en-US" altLang="en-US" sz="2800" b="1">
                <a:solidFill>
                  <a:srgbClr val="7030A0"/>
                </a:solidFill>
                <a:latin typeface="Times New Roman" panose="02020603050405020304" pitchFamily="18" charset="0"/>
                <a:cs typeface="Times New Roman" panose="02020603050405020304" pitchFamily="18" charset="0"/>
              </a:rPr>
              <a:t>. Những kẻ ác thích </a:t>
            </a:r>
            <a:r>
              <a:rPr lang="en-US" altLang="en-US" sz="2800" b="1" i="1">
                <a:solidFill>
                  <a:srgbClr val="C00000"/>
                </a:solidFill>
                <a:latin typeface="Times New Roman" panose="02020603050405020304" pitchFamily="18" charset="0"/>
                <a:cs typeface="Times New Roman" panose="02020603050405020304" pitchFamily="18" charset="0"/>
              </a:rPr>
              <a:t>chiến tranh</a:t>
            </a:r>
            <a:r>
              <a:rPr lang="en-US" altLang="en-US" sz="2800" b="1">
                <a:solidFill>
                  <a:srgbClr val="7030A0"/>
                </a:solidFill>
                <a:latin typeface="Times New Roman" panose="02020603050405020304" pitchFamily="18" charset="0"/>
                <a:cs typeface="Times New Roman" panose="02020603050405020304" pitchFamily="18" charset="0"/>
              </a:rPr>
              <a:t>.</a:t>
            </a:r>
          </a:p>
        </p:txBody>
      </p:sp>
      <p:sp>
        <p:nvSpPr>
          <p:cNvPr id="4" name="Text Box 8"/>
          <p:cNvSpPr txBox="1">
            <a:spLocks noChangeArrowheads="1"/>
          </p:cNvSpPr>
          <p:nvPr/>
        </p:nvSpPr>
        <p:spPr bwMode="auto">
          <a:xfrm>
            <a:off x="1939833" y="3121207"/>
            <a:ext cx="10156373" cy="52322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defRPr/>
            </a:pPr>
            <a:r>
              <a:rPr lang="en-US" altLang="en-US" sz="2800" b="1">
                <a:solidFill>
                  <a:srgbClr val="002060"/>
                </a:solidFill>
                <a:latin typeface="Times New Roman" panose="02020603050405020304" pitchFamily="18" charset="0"/>
                <a:cs typeface="Times New Roman" panose="02020603050405020304" pitchFamily="18" charset="0"/>
              </a:rPr>
              <a:t> </a:t>
            </a:r>
            <a:r>
              <a:rPr lang="en-US" altLang="en-US" sz="2800" b="1" smtClean="0">
                <a:solidFill>
                  <a:srgbClr val="002060"/>
                </a:solidFill>
                <a:latin typeface="Times New Roman" panose="02020603050405020304" pitchFamily="18" charset="0"/>
                <a:cs typeface="Times New Roman" panose="02020603050405020304" pitchFamily="18" charset="0"/>
              </a:rPr>
              <a:t>       </a:t>
            </a:r>
            <a:r>
              <a:rPr lang="en-US" altLang="en-US" sz="2800" b="1" smtClean="0">
                <a:solidFill>
                  <a:srgbClr val="7030A0"/>
                </a:solidFill>
                <a:latin typeface="Times New Roman" panose="02020603050405020304" pitchFamily="18" charset="0"/>
                <a:cs typeface="Times New Roman" panose="02020603050405020304" pitchFamily="18" charset="0"/>
              </a:rPr>
              <a:t>Chúng </a:t>
            </a:r>
            <a:r>
              <a:rPr lang="en-US" altLang="en-US" sz="2800" b="1">
                <a:solidFill>
                  <a:srgbClr val="7030A0"/>
                </a:solidFill>
                <a:latin typeface="Times New Roman" panose="02020603050405020304" pitchFamily="18" charset="0"/>
                <a:cs typeface="Times New Roman" panose="02020603050405020304" pitchFamily="18" charset="0"/>
              </a:rPr>
              <a:t>ta phải biết </a:t>
            </a:r>
            <a:r>
              <a:rPr lang="en-US" altLang="en-US" sz="2800" b="1" i="1">
                <a:solidFill>
                  <a:srgbClr val="C00000"/>
                </a:solidFill>
                <a:latin typeface="Times New Roman" panose="02020603050405020304" pitchFamily="18" charset="0"/>
                <a:cs typeface="Times New Roman" panose="02020603050405020304" pitchFamily="18" charset="0"/>
              </a:rPr>
              <a:t>giữ gìn</a:t>
            </a:r>
            <a:r>
              <a:rPr lang="en-US" altLang="en-US" sz="2800" b="1">
                <a:solidFill>
                  <a:srgbClr val="C00000"/>
                </a:solidFill>
                <a:latin typeface="Times New Roman" panose="02020603050405020304" pitchFamily="18" charset="0"/>
                <a:cs typeface="Times New Roman" panose="02020603050405020304" pitchFamily="18" charset="0"/>
              </a:rPr>
              <a:t> </a:t>
            </a:r>
            <a:r>
              <a:rPr lang="en-US" altLang="en-US" sz="2800" b="1">
                <a:solidFill>
                  <a:srgbClr val="7030A0"/>
                </a:solidFill>
                <a:latin typeface="Times New Roman" panose="02020603050405020304" pitchFamily="18" charset="0"/>
                <a:cs typeface="Times New Roman" panose="02020603050405020304" pitchFamily="18" charset="0"/>
              </a:rPr>
              <a:t>sách vở, đừng bao giờ </a:t>
            </a:r>
            <a:r>
              <a:rPr lang="en-US" altLang="en-US" sz="2800" b="1" i="1">
                <a:solidFill>
                  <a:srgbClr val="C00000"/>
                </a:solidFill>
                <a:latin typeface="Times New Roman" panose="02020603050405020304" pitchFamily="18" charset="0"/>
                <a:cs typeface="Times New Roman" panose="02020603050405020304" pitchFamily="18" charset="0"/>
              </a:rPr>
              <a:t>phá hoại</a:t>
            </a:r>
            <a:r>
              <a:rPr lang="en-US" altLang="en-US" sz="2800" b="1">
                <a:solidFill>
                  <a:srgbClr val="7030A0"/>
                </a:solidFill>
                <a:latin typeface="Times New Roman" panose="02020603050405020304" pitchFamily="18" charset="0"/>
                <a:cs typeface="Times New Roman" panose="02020603050405020304" pitchFamily="18" charset="0"/>
              </a:rPr>
              <a:t>.</a:t>
            </a:r>
          </a:p>
        </p:txBody>
      </p:sp>
      <p:sp>
        <p:nvSpPr>
          <p:cNvPr id="5" name="Text Box 9"/>
          <p:cNvSpPr txBox="1">
            <a:spLocks noChangeArrowheads="1"/>
          </p:cNvSpPr>
          <p:nvPr/>
        </p:nvSpPr>
        <p:spPr bwMode="auto">
          <a:xfrm>
            <a:off x="1939833" y="4107997"/>
            <a:ext cx="10095413"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defRPr/>
            </a:pPr>
            <a:r>
              <a:rPr lang="en-US" altLang="en-US" sz="2800" b="1" smtClean="0">
                <a:solidFill>
                  <a:srgbClr val="7030A0"/>
                </a:solidFill>
                <a:latin typeface="Times New Roman" panose="02020603050405020304" pitchFamily="18" charset="0"/>
                <a:cs typeface="Times New Roman" panose="02020603050405020304" pitchFamily="18" charset="0"/>
              </a:rPr>
              <a:t>        Anh </a:t>
            </a:r>
            <a:r>
              <a:rPr lang="en-US" altLang="en-US" sz="2800" b="1">
                <a:solidFill>
                  <a:srgbClr val="7030A0"/>
                </a:solidFill>
                <a:latin typeface="Times New Roman" panose="02020603050405020304" pitchFamily="18" charset="0"/>
                <a:cs typeface="Times New Roman" panose="02020603050405020304" pitchFamily="18" charset="0"/>
              </a:rPr>
              <a:t>em trong một nhà phải biết </a:t>
            </a:r>
            <a:r>
              <a:rPr lang="en-US" altLang="en-US" sz="2800" b="1" i="1">
                <a:solidFill>
                  <a:srgbClr val="C00000"/>
                </a:solidFill>
                <a:latin typeface="Times New Roman" panose="02020603050405020304" pitchFamily="18" charset="0"/>
                <a:cs typeface="Times New Roman" panose="02020603050405020304" pitchFamily="18" charset="0"/>
              </a:rPr>
              <a:t>đoàn kết</a:t>
            </a:r>
            <a:r>
              <a:rPr lang="en-US" altLang="en-US" sz="2800" b="1">
                <a:solidFill>
                  <a:srgbClr val="7030A0"/>
                </a:solidFill>
                <a:latin typeface="Times New Roman" panose="02020603050405020304" pitchFamily="18" charset="0"/>
                <a:cs typeface="Times New Roman" panose="02020603050405020304" pitchFamily="18" charset="0"/>
              </a:rPr>
              <a:t>, không nên </a:t>
            </a:r>
            <a:r>
              <a:rPr lang="en-US" altLang="en-US" sz="2800" b="1" i="1">
                <a:solidFill>
                  <a:srgbClr val="C00000"/>
                </a:solidFill>
                <a:latin typeface="Times New Roman" panose="02020603050405020304" pitchFamily="18" charset="0"/>
                <a:cs typeface="Times New Roman" panose="02020603050405020304" pitchFamily="18" charset="0"/>
              </a:rPr>
              <a:t>chia rẽ</a:t>
            </a:r>
            <a:r>
              <a:rPr lang="en-US" altLang="en-US" sz="2800" b="1">
                <a:solidFill>
                  <a:srgbClr val="7030A0"/>
                </a:solidFill>
                <a:latin typeface="Times New Roman" panose="02020603050405020304" pitchFamily="18" charset="0"/>
                <a:cs typeface="Times New Roman" panose="02020603050405020304" pitchFamily="18" charset="0"/>
              </a:rPr>
              <a:t>.</a:t>
            </a:r>
          </a:p>
        </p:txBody>
      </p:sp>
      <p:sp>
        <p:nvSpPr>
          <p:cNvPr id="6" name="Text Box 10"/>
          <p:cNvSpPr txBox="1">
            <a:spLocks noChangeArrowheads="1"/>
          </p:cNvSpPr>
          <p:nvPr/>
        </p:nvSpPr>
        <p:spPr bwMode="auto">
          <a:xfrm>
            <a:off x="1939833" y="5099141"/>
            <a:ext cx="10095413" cy="95410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defRPr/>
            </a:pPr>
            <a:r>
              <a:rPr lang="en-US" altLang="en-US" sz="2800" b="1" smtClean="0">
                <a:solidFill>
                  <a:srgbClr val="002060"/>
                </a:solidFill>
                <a:latin typeface="Times New Roman" panose="02020603050405020304" pitchFamily="18" charset="0"/>
                <a:cs typeface="Times New Roman" panose="02020603050405020304" pitchFamily="18" charset="0"/>
              </a:rPr>
              <a:t>       </a:t>
            </a:r>
            <a:r>
              <a:rPr lang="en-US" altLang="en-US" sz="2800" b="1" smtClean="0">
                <a:solidFill>
                  <a:srgbClr val="7030A0"/>
                </a:solidFill>
                <a:latin typeface="Times New Roman" panose="02020603050405020304" pitchFamily="18" charset="0"/>
                <a:cs typeface="Times New Roman" panose="02020603050405020304" pitchFamily="18" charset="0"/>
              </a:rPr>
              <a:t>Ông </a:t>
            </a:r>
            <a:r>
              <a:rPr lang="en-US" altLang="en-US" sz="2800" b="1">
                <a:solidFill>
                  <a:srgbClr val="7030A0"/>
                </a:solidFill>
                <a:latin typeface="Times New Roman" panose="02020603050405020304" pitchFamily="18" charset="0"/>
                <a:cs typeface="Times New Roman" panose="02020603050405020304" pitchFamily="18" charset="0"/>
              </a:rPr>
              <a:t>em </a:t>
            </a:r>
            <a:r>
              <a:rPr lang="en-US" altLang="en-US" sz="2800" b="1" i="1">
                <a:solidFill>
                  <a:srgbClr val="C00000"/>
                </a:solidFill>
                <a:latin typeface="Times New Roman" panose="02020603050405020304" pitchFamily="18" charset="0"/>
                <a:cs typeface="Times New Roman" panose="02020603050405020304" pitchFamily="18" charset="0"/>
              </a:rPr>
              <a:t>thương yêu</a:t>
            </a:r>
            <a:r>
              <a:rPr lang="en-US" altLang="en-US" sz="2800" b="1">
                <a:solidFill>
                  <a:srgbClr val="C00000"/>
                </a:solidFill>
                <a:latin typeface="Times New Roman" panose="02020603050405020304" pitchFamily="18" charset="0"/>
                <a:cs typeface="Times New Roman" panose="02020603050405020304" pitchFamily="18" charset="0"/>
              </a:rPr>
              <a:t> </a:t>
            </a:r>
            <a:r>
              <a:rPr lang="en-US" altLang="en-US" sz="2800" b="1">
                <a:solidFill>
                  <a:srgbClr val="7030A0"/>
                </a:solidFill>
                <a:latin typeface="Times New Roman" panose="02020603050405020304" pitchFamily="18" charset="0"/>
                <a:cs typeface="Times New Roman" panose="02020603050405020304" pitchFamily="18" charset="0"/>
              </a:rPr>
              <a:t>tất cả các cháu. Ông chẳng hề </a:t>
            </a:r>
            <a:r>
              <a:rPr lang="en-US" altLang="en-US" sz="2800" b="1" i="1">
                <a:solidFill>
                  <a:srgbClr val="C00000"/>
                </a:solidFill>
                <a:latin typeface="Times New Roman" panose="02020603050405020304" pitchFamily="18" charset="0"/>
                <a:cs typeface="Times New Roman" panose="02020603050405020304" pitchFamily="18" charset="0"/>
              </a:rPr>
              <a:t>ghét bỏ</a:t>
            </a:r>
            <a:r>
              <a:rPr lang="en-US" altLang="en-US" sz="2800" b="1">
                <a:solidFill>
                  <a:srgbClr val="C00000"/>
                </a:solidFill>
                <a:latin typeface="Times New Roman" panose="02020603050405020304" pitchFamily="18" charset="0"/>
                <a:cs typeface="Times New Roman" panose="02020603050405020304" pitchFamily="18" charset="0"/>
              </a:rPr>
              <a:t> </a:t>
            </a:r>
            <a:r>
              <a:rPr lang="en-US" altLang="en-US" sz="2800" b="1">
                <a:solidFill>
                  <a:srgbClr val="7030A0"/>
                </a:solidFill>
                <a:latin typeface="Times New Roman" panose="02020603050405020304" pitchFamily="18" charset="0"/>
                <a:cs typeface="Times New Roman" panose="02020603050405020304" pitchFamily="18" charset="0"/>
              </a:rPr>
              <a:t>đứa nào.</a:t>
            </a:r>
          </a:p>
        </p:txBody>
      </p:sp>
      <p:pic>
        <p:nvPicPr>
          <p:cNvPr id="7"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4503" y="0"/>
            <a:ext cx="2057400" cy="2246313"/>
          </a:xfrm>
          <a:prstGeom prst="rect">
            <a:avLst/>
          </a:prstGeom>
        </p:spPr>
      </p:pic>
      <p:sp>
        <p:nvSpPr>
          <p:cNvPr id="8" name="Text Box 7"/>
          <p:cNvSpPr txBox="1">
            <a:spLocks noChangeArrowheads="1"/>
          </p:cNvSpPr>
          <p:nvPr/>
        </p:nvSpPr>
        <p:spPr bwMode="auto">
          <a:xfrm>
            <a:off x="256903" y="12954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206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109268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5BBEF3-0A36-4481-A2B7-E5767564052B}"/>
              </a:ext>
            </a:extLst>
          </p:cNvPr>
          <p:cNvPicPr>
            <a:picLocks noChangeAspect="1"/>
          </p:cNvPicPr>
          <p:nvPr/>
        </p:nvPicPr>
        <p:blipFill>
          <a:blip r:embed="rId2"/>
          <a:stretch>
            <a:fillRect/>
          </a:stretch>
        </p:blipFill>
        <p:spPr>
          <a:xfrm>
            <a:off x="-95251" y="0"/>
            <a:ext cx="12287251" cy="6858001"/>
          </a:xfrm>
          <a:prstGeom prst="rect">
            <a:avLst/>
          </a:prstGeom>
        </p:spPr>
      </p:pic>
      <p:sp>
        <p:nvSpPr>
          <p:cNvPr id="2" name="TextBox 1"/>
          <p:cNvSpPr txBox="1"/>
          <p:nvPr/>
        </p:nvSpPr>
        <p:spPr>
          <a:xfrm>
            <a:off x="182881" y="254051"/>
            <a:ext cx="3344091"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II. Đồ dùng dạy học:</a:t>
            </a:r>
            <a:endParaRPr lang="en-US" sz="2400" b="1">
              <a:latin typeface="Times New Roman" panose="02020603050405020304" pitchFamily="18" charset="0"/>
              <a:cs typeface="Times New Roman" panose="02020603050405020304" pitchFamily="18" charset="0"/>
            </a:endParaRPr>
          </a:p>
        </p:txBody>
      </p:sp>
      <p:sp>
        <p:nvSpPr>
          <p:cNvPr id="3" name="Rectangle 2"/>
          <p:cNvSpPr/>
          <p:nvPr/>
        </p:nvSpPr>
        <p:spPr>
          <a:xfrm>
            <a:off x="182880" y="879176"/>
            <a:ext cx="11260185" cy="513346"/>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14000"/>
              </a:lnSpc>
            </a:pPr>
            <a:r>
              <a:rPr lang="en-US" sz="2400" smtClean="0">
                <a:latin typeface="Times New Roman" panose="02020603050405020304" pitchFamily="18" charset="0"/>
                <a:cs typeface="Times New Roman" panose="02020603050405020304" pitchFamily="18" charset="0"/>
              </a:rPr>
              <a:t>- Các slide </a:t>
            </a:r>
            <a:r>
              <a:rPr lang="en-US" sz="2400">
                <a:latin typeface="Times New Roman" panose="02020603050405020304" pitchFamily="18" charset="0"/>
                <a:cs typeface="Times New Roman" panose="02020603050405020304" pitchFamily="18" charset="0"/>
              </a:rPr>
              <a:t>hình ảnh ứng dụng về cặp từ trái nghĩa cho phần củng cố. Từ điển Tiếng Việt</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4" name="TextBox 3"/>
          <p:cNvSpPr txBox="1"/>
          <p:nvPr/>
        </p:nvSpPr>
        <p:spPr>
          <a:xfrm>
            <a:off x="182880" y="1553130"/>
            <a:ext cx="5904411"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III. Các hoạt động dạy học chủ yếu:</a:t>
            </a:r>
            <a:endParaRPr lang="en-US" sz="2400" b="1">
              <a:latin typeface="Times New Roman" panose="02020603050405020304" pitchFamily="18" charset="0"/>
              <a:cs typeface="Times New Roman" panose="02020603050405020304" pitchFamily="18" charset="0"/>
            </a:endParaRPr>
          </a:p>
        </p:txBody>
      </p:sp>
      <p:sp>
        <p:nvSpPr>
          <p:cNvPr id="6" name="TextBox 5"/>
          <p:cNvSpPr txBox="1"/>
          <p:nvPr/>
        </p:nvSpPr>
        <p:spPr>
          <a:xfrm>
            <a:off x="744583" y="2175403"/>
            <a:ext cx="5904411" cy="461665"/>
          </a:xfrm>
          <a:prstGeom prst="rect">
            <a:avLst/>
          </a:prstGeom>
          <a:noFill/>
        </p:spPr>
        <p:txBody>
          <a:bodyPr wrap="square" rtlCol="0">
            <a:spAutoFit/>
          </a:bodyPr>
          <a:lstStyle/>
          <a:p>
            <a:r>
              <a:rPr lang="en-US" sz="2400" b="1" i="1" smtClean="0">
                <a:latin typeface="Times New Roman" panose="02020603050405020304" pitchFamily="18" charset="0"/>
                <a:cs typeface="Times New Roman" panose="02020603050405020304" pitchFamily="18" charset="0"/>
              </a:rPr>
              <a:t>1/ HĐ 1: Khởi động, kết nối: (3-5’)</a:t>
            </a:r>
            <a:endParaRPr lang="en-US" sz="2400" b="1" i="1">
              <a:latin typeface="Times New Roman" panose="02020603050405020304" pitchFamily="18" charset="0"/>
              <a:cs typeface="Times New Roman" panose="02020603050405020304" pitchFamily="18" charset="0"/>
            </a:endParaRPr>
          </a:p>
        </p:txBody>
      </p:sp>
      <p:sp>
        <p:nvSpPr>
          <p:cNvPr id="8" name="TextBox 7"/>
          <p:cNvSpPr txBox="1"/>
          <p:nvPr/>
        </p:nvSpPr>
        <p:spPr>
          <a:xfrm>
            <a:off x="670560" y="2755958"/>
            <a:ext cx="6966857" cy="461665"/>
          </a:xfrm>
          <a:prstGeom prst="rect">
            <a:avLst/>
          </a:prstGeom>
          <a:noFill/>
        </p:spPr>
        <p:txBody>
          <a:bodyPr wrap="square" rtlCol="0">
            <a:spAutoFit/>
          </a:bodyPr>
          <a:lstStyle/>
          <a:p>
            <a:r>
              <a:rPr lang="en-US" sz="2400" b="1" i="1" smtClean="0">
                <a:latin typeface="Times New Roman" panose="02020603050405020304" pitchFamily="18" charset="0"/>
                <a:cs typeface="Times New Roman" panose="02020603050405020304" pitchFamily="18" charset="0"/>
              </a:rPr>
              <a:t>2/ HĐ 2: Hình thành kiến thức mới: (10-12’)</a:t>
            </a:r>
          </a:p>
        </p:txBody>
      </p:sp>
      <p:sp>
        <p:nvSpPr>
          <p:cNvPr id="9" name="TextBox 8"/>
          <p:cNvSpPr txBox="1"/>
          <p:nvPr/>
        </p:nvSpPr>
        <p:spPr>
          <a:xfrm>
            <a:off x="605246" y="3352459"/>
            <a:ext cx="6966857" cy="461665"/>
          </a:xfrm>
          <a:prstGeom prst="rect">
            <a:avLst/>
          </a:prstGeom>
          <a:noFill/>
        </p:spPr>
        <p:txBody>
          <a:bodyPr wrap="square" rtlCol="0">
            <a:spAutoFit/>
          </a:bodyPr>
          <a:lstStyle/>
          <a:p>
            <a:r>
              <a:rPr lang="en-US" sz="2400" b="1" i="1">
                <a:latin typeface="Times New Roman" panose="02020603050405020304" pitchFamily="18" charset="0"/>
                <a:cs typeface="Times New Roman" panose="02020603050405020304" pitchFamily="18" charset="0"/>
              </a:rPr>
              <a:t>3</a:t>
            </a:r>
            <a:r>
              <a:rPr lang="en-US" sz="2400" b="1" i="1" smtClean="0">
                <a:latin typeface="Times New Roman" panose="02020603050405020304" pitchFamily="18" charset="0"/>
                <a:cs typeface="Times New Roman" panose="02020603050405020304" pitchFamily="18" charset="0"/>
              </a:rPr>
              <a:t>/ HĐ 3: Luyện tập, thực hành: (17-20’)</a:t>
            </a:r>
          </a:p>
        </p:txBody>
      </p:sp>
      <p:sp>
        <p:nvSpPr>
          <p:cNvPr id="10" name="TextBox 9"/>
          <p:cNvSpPr txBox="1"/>
          <p:nvPr/>
        </p:nvSpPr>
        <p:spPr>
          <a:xfrm>
            <a:off x="605245" y="3974732"/>
            <a:ext cx="6966857" cy="461665"/>
          </a:xfrm>
          <a:prstGeom prst="rect">
            <a:avLst/>
          </a:prstGeom>
          <a:noFill/>
        </p:spPr>
        <p:txBody>
          <a:bodyPr wrap="square" rtlCol="0">
            <a:spAutoFit/>
          </a:bodyPr>
          <a:lstStyle/>
          <a:p>
            <a:r>
              <a:rPr lang="en-US" sz="2400" b="1" i="1" smtClean="0">
                <a:latin typeface="Times New Roman" panose="02020603050405020304" pitchFamily="18" charset="0"/>
                <a:cs typeface="Times New Roman" panose="02020603050405020304" pitchFamily="18" charset="0"/>
              </a:rPr>
              <a:t>4/ HĐ 4: Vận dụng, trải nghiệm: (2-3’)</a:t>
            </a:r>
          </a:p>
        </p:txBody>
      </p:sp>
    </p:spTree>
    <p:extLst>
      <p:ext uri="{BB962C8B-B14F-4D97-AF65-F5344CB8AC3E}">
        <p14:creationId xmlns:p14="http://schemas.microsoft.com/office/powerpoint/2010/main" val="1853157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78D85-9793-4EE6-BC39-3BDC409F69A4}"/>
              </a:ext>
            </a:extLst>
          </p:cNvPr>
          <p:cNvPicPr>
            <a:picLocks noChangeAspect="1"/>
          </p:cNvPicPr>
          <p:nvPr/>
        </p:nvPicPr>
        <p:blipFill>
          <a:blip r:embed="rId2"/>
          <a:stretch>
            <a:fillRect/>
          </a:stretch>
        </p:blipFill>
        <p:spPr>
          <a:xfrm>
            <a:off x="0" y="39190"/>
            <a:ext cx="12122331" cy="6818810"/>
          </a:xfrm>
          <a:prstGeom prst="rect">
            <a:avLst/>
          </a:prstGeom>
        </p:spPr>
      </p:pic>
      <p:sp>
        <p:nvSpPr>
          <p:cNvPr id="2" name="TextBox 1"/>
          <p:cNvSpPr txBox="1"/>
          <p:nvPr/>
        </p:nvSpPr>
        <p:spPr>
          <a:xfrm>
            <a:off x="148045" y="165465"/>
            <a:ext cx="8499566" cy="707886"/>
          </a:xfrm>
          <a:prstGeom prst="rect">
            <a:avLst/>
          </a:prstGeom>
          <a:noFill/>
        </p:spPr>
        <p:txBody>
          <a:bodyPr wrap="square" rtlCol="0">
            <a:spAutoFit/>
          </a:bodyPr>
          <a:lstStyle/>
          <a:p>
            <a:r>
              <a:rPr lang="en-US" sz="4000" b="1" smtClean="0">
                <a:solidFill>
                  <a:srgbClr val="FF0000"/>
                </a:solidFill>
                <a:latin typeface="Times New Roman" panose="02020603050405020304" pitchFamily="18" charset="0"/>
                <a:cs typeface="Times New Roman" panose="02020603050405020304" pitchFamily="18" charset="0"/>
              </a:rPr>
              <a:t>* </a:t>
            </a:r>
            <a:r>
              <a:rPr lang="en-US" sz="4000" b="1" u="sng" smtClean="0">
                <a:solidFill>
                  <a:srgbClr val="FF0000"/>
                </a:solidFill>
                <a:latin typeface="Times New Roman" panose="02020603050405020304" pitchFamily="18" charset="0"/>
                <a:cs typeface="Times New Roman" panose="02020603050405020304" pitchFamily="18" charset="0"/>
              </a:rPr>
              <a:t>Bước 1:</a:t>
            </a:r>
            <a:r>
              <a:rPr lang="en-US" sz="4000" b="1" smtClean="0">
                <a:solidFill>
                  <a:srgbClr val="FF0000"/>
                </a:solidFill>
                <a:latin typeface="Times New Roman" panose="02020603050405020304" pitchFamily="18" charset="0"/>
                <a:cs typeface="Times New Roman" panose="02020603050405020304" pitchFamily="18" charset="0"/>
              </a:rPr>
              <a:t> Xây dựng bài dạy minh họa</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40228" y="1158240"/>
            <a:ext cx="11451772" cy="615553"/>
          </a:xfrm>
          <a:prstGeom prst="rect">
            <a:avLst/>
          </a:prstGeom>
          <a:noFill/>
        </p:spPr>
        <p:txBody>
          <a:bodyPr wrap="square" rtlCol="0">
            <a:spAutoFit/>
          </a:bodyPr>
          <a:lstStyle/>
          <a:p>
            <a:r>
              <a:rPr lang="en-US" sz="3400" b="1" smtClean="0">
                <a:solidFill>
                  <a:srgbClr val="002060"/>
                </a:solidFill>
                <a:latin typeface="Times New Roman" panose="02020603050405020304" pitchFamily="18" charset="0"/>
                <a:cs typeface="Times New Roman" panose="02020603050405020304" pitchFamily="18" charset="0"/>
              </a:rPr>
              <a:t>1/ Đồng chí được phân công chia sẻ về kế hoạch dạy học.</a:t>
            </a:r>
            <a:endParaRPr lang="en-US" sz="3400" b="1">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22811" y="2024258"/>
            <a:ext cx="10816046" cy="615553"/>
          </a:xfrm>
          <a:prstGeom prst="rect">
            <a:avLst/>
          </a:prstGeom>
          <a:noFill/>
        </p:spPr>
        <p:txBody>
          <a:bodyPr wrap="square" rtlCol="0">
            <a:spAutoFit/>
          </a:bodyPr>
          <a:lstStyle/>
          <a:p>
            <a:r>
              <a:rPr lang="en-US" sz="3400" b="1" smtClean="0">
                <a:solidFill>
                  <a:srgbClr val="002060"/>
                </a:solidFill>
                <a:latin typeface="Times New Roman" panose="02020603050405020304" pitchFamily="18" charset="0"/>
                <a:cs typeface="Times New Roman" panose="02020603050405020304" pitchFamily="18" charset="0"/>
              </a:rPr>
              <a:t>2/ Các đồng chí trong khối thảo luận, đóng góp ý kiến.</a:t>
            </a:r>
            <a:endParaRPr lang="en-US" sz="3400" b="1">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22811" y="2890276"/>
            <a:ext cx="10816046" cy="615553"/>
          </a:xfrm>
          <a:prstGeom prst="rect">
            <a:avLst/>
          </a:prstGeom>
          <a:noFill/>
        </p:spPr>
        <p:txBody>
          <a:bodyPr wrap="square" rtlCol="0">
            <a:spAutoFit/>
          </a:bodyPr>
          <a:lstStyle/>
          <a:p>
            <a:r>
              <a:rPr lang="en-US" sz="3400" b="1" smtClean="0">
                <a:solidFill>
                  <a:srgbClr val="002060"/>
                </a:solidFill>
                <a:latin typeface="Times New Roman" panose="02020603050405020304" pitchFamily="18" charset="0"/>
                <a:cs typeface="Times New Roman" panose="02020603050405020304" pitchFamily="18" charset="0"/>
              </a:rPr>
              <a:t>3/ Đồng chí khối trưởng thống nhất, kế hoạch bài học.</a:t>
            </a:r>
            <a:endParaRPr lang="en-US" sz="3400" b="1">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22811" y="3715413"/>
            <a:ext cx="10816046" cy="615553"/>
          </a:xfrm>
          <a:prstGeom prst="rect">
            <a:avLst/>
          </a:prstGeom>
          <a:noFill/>
        </p:spPr>
        <p:txBody>
          <a:bodyPr wrap="square" rtlCol="0">
            <a:spAutoFit/>
          </a:bodyPr>
          <a:lstStyle/>
          <a:p>
            <a:r>
              <a:rPr lang="en-US" sz="3400" b="1" smtClean="0">
                <a:solidFill>
                  <a:srgbClr val="002060"/>
                </a:solidFill>
                <a:latin typeface="Times New Roman" panose="02020603050405020304" pitchFamily="18" charset="0"/>
                <a:cs typeface="Times New Roman" panose="02020603050405020304" pitchFamily="18" charset="0"/>
              </a:rPr>
              <a:t>4/ Phân công chuẩn bị.</a:t>
            </a:r>
            <a:endParaRPr lang="en-US" sz="3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650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78D85-9793-4EE6-BC39-3BDC409F69A4}"/>
              </a:ext>
            </a:extLst>
          </p:cNvPr>
          <p:cNvPicPr>
            <a:picLocks noChangeAspect="1"/>
          </p:cNvPicPr>
          <p:nvPr/>
        </p:nvPicPr>
        <p:blipFill>
          <a:blip r:embed="rId2"/>
          <a:stretch>
            <a:fillRect/>
          </a:stretch>
        </p:blipFill>
        <p:spPr>
          <a:xfrm>
            <a:off x="0" y="39190"/>
            <a:ext cx="12122331" cy="6818810"/>
          </a:xfrm>
          <a:prstGeom prst="rect">
            <a:avLst/>
          </a:prstGeom>
        </p:spPr>
      </p:pic>
      <p:sp>
        <p:nvSpPr>
          <p:cNvPr id="2" name="TextBox 1"/>
          <p:cNvSpPr txBox="1"/>
          <p:nvPr/>
        </p:nvSpPr>
        <p:spPr>
          <a:xfrm>
            <a:off x="78376" y="505099"/>
            <a:ext cx="8499566" cy="707886"/>
          </a:xfrm>
          <a:prstGeom prst="rect">
            <a:avLst/>
          </a:prstGeom>
          <a:noFill/>
        </p:spPr>
        <p:txBody>
          <a:bodyPr wrap="square" rtlCol="0">
            <a:spAutoFit/>
          </a:bodyPr>
          <a:lstStyle/>
          <a:p>
            <a:r>
              <a:rPr lang="en-US" sz="4000" b="1" smtClean="0">
                <a:solidFill>
                  <a:srgbClr val="FF0000"/>
                </a:solidFill>
                <a:latin typeface="Times New Roman" panose="02020603050405020304" pitchFamily="18" charset="0"/>
                <a:cs typeface="Times New Roman" panose="02020603050405020304" pitchFamily="18" charset="0"/>
              </a:rPr>
              <a:t>* </a:t>
            </a:r>
            <a:r>
              <a:rPr lang="en-US" sz="4000" b="1" u="sng" smtClean="0">
                <a:solidFill>
                  <a:srgbClr val="FF0000"/>
                </a:solidFill>
                <a:latin typeface="Times New Roman" panose="02020603050405020304" pitchFamily="18" charset="0"/>
                <a:cs typeface="Times New Roman" panose="02020603050405020304" pitchFamily="18" charset="0"/>
              </a:rPr>
              <a:t>Bước 1:</a:t>
            </a:r>
            <a:r>
              <a:rPr lang="en-US" sz="4000" b="1" smtClean="0">
                <a:solidFill>
                  <a:srgbClr val="FF0000"/>
                </a:solidFill>
                <a:latin typeface="Times New Roman" panose="02020603050405020304" pitchFamily="18" charset="0"/>
                <a:cs typeface="Times New Roman" panose="02020603050405020304" pitchFamily="18" charset="0"/>
              </a:rPr>
              <a:t> Xây dựng bài dạy minh họa</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210491" y="1497874"/>
            <a:ext cx="11451772" cy="615553"/>
          </a:xfrm>
          <a:prstGeom prst="rect">
            <a:avLst/>
          </a:prstGeom>
          <a:noFill/>
        </p:spPr>
        <p:txBody>
          <a:bodyPr wrap="square" rtlCol="0">
            <a:spAutoFit/>
          </a:bodyPr>
          <a:lstStyle/>
          <a:p>
            <a:r>
              <a:rPr lang="en-US" sz="3400" b="1" smtClean="0">
                <a:solidFill>
                  <a:srgbClr val="002060"/>
                </a:solidFill>
                <a:latin typeface="Times New Roman" panose="02020603050405020304" pitchFamily="18" charset="0"/>
                <a:cs typeface="Times New Roman" panose="02020603050405020304" pitchFamily="18" charset="0"/>
              </a:rPr>
              <a:t>I/ Đồng chí được phân công chia sẻ về kế hoạch dạy học.</a:t>
            </a:r>
            <a:endParaRPr lang="en-US" sz="3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43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15BBEF3-0A36-4481-A2B7-E5767564052B}"/>
              </a:ext>
            </a:extLst>
          </p:cNvPr>
          <p:cNvPicPr>
            <a:picLocks noChangeAspect="1"/>
          </p:cNvPicPr>
          <p:nvPr/>
        </p:nvPicPr>
        <p:blipFill>
          <a:blip r:embed="rId2"/>
          <a:stretch>
            <a:fillRect/>
          </a:stretch>
        </p:blipFill>
        <p:spPr>
          <a:xfrm>
            <a:off x="-95251" y="3143794"/>
            <a:ext cx="12287251" cy="3714207"/>
          </a:xfrm>
          <a:prstGeom prst="rect">
            <a:avLst/>
          </a:prstGeom>
        </p:spPr>
      </p:pic>
      <p:sp>
        <p:nvSpPr>
          <p:cNvPr id="2" name="TextBox 1"/>
          <p:cNvSpPr txBox="1"/>
          <p:nvPr/>
        </p:nvSpPr>
        <p:spPr>
          <a:xfrm>
            <a:off x="322218" y="968154"/>
            <a:ext cx="3344091"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I. Yêu cầu cần đạt:</a:t>
            </a:r>
            <a:endParaRPr lang="en-US" sz="2400" b="1">
              <a:latin typeface="Times New Roman" panose="02020603050405020304" pitchFamily="18" charset="0"/>
              <a:cs typeface="Times New Roman" panose="02020603050405020304" pitchFamily="18" charset="0"/>
            </a:endParaRPr>
          </a:p>
        </p:txBody>
      </p:sp>
      <p:sp>
        <p:nvSpPr>
          <p:cNvPr id="3" name="Rectangle 2"/>
          <p:cNvSpPr/>
          <p:nvPr/>
        </p:nvSpPr>
        <p:spPr>
          <a:xfrm>
            <a:off x="4119155" y="0"/>
            <a:ext cx="4088932" cy="1015663"/>
          </a:xfrm>
          <a:prstGeom prst="rect">
            <a:avLst/>
          </a:prstGeom>
        </p:spPr>
        <p:txBody>
          <a:bodyPr wrap="square">
            <a:spAutoFit/>
          </a:bodyPr>
          <a:lstStyle/>
          <a:p>
            <a:pPr algn="ctr">
              <a:lnSpc>
                <a:spcPct val="125000"/>
              </a:lnSpc>
            </a:pPr>
            <a:r>
              <a:rPr lang="en-US" sz="2400" b="1" smtClean="0">
                <a:solidFill>
                  <a:srgbClr val="002060"/>
                </a:solidFill>
                <a:latin typeface="Times New Roman" panose="02020603050405020304" pitchFamily="18" charset="0"/>
                <a:cs typeface="Times New Roman" panose="02020603050405020304" pitchFamily="18" charset="0"/>
              </a:rPr>
              <a:t>Luyện từ và câu</a:t>
            </a:r>
          </a:p>
          <a:p>
            <a:pPr algn="ctr">
              <a:lnSpc>
                <a:spcPct val="125000"/>
              </a:lnSpc>
            </a:pPr>
            <a:r>
              <a:rPr lang="en-US" sz="2400" b="1" smtClean="0">
                <a:solidFill>
                  <a:srgbClr val="FF0000"/>
                </a:solidFill>
                <a:latin typeface="Times New Roman" panose="02020603050405020304" pitchFamily="18" charset="0"/>
                <a:cs typeface="Times New Roman" panose="02020603050405020304" pitchFamily="18" charset="0"/>
              </a:rPr>
              <a:t>TỪ TRÁI NGHĨA</a:t>
            </a:r>
          </a:p>
        </p:txBody>
      </p:sp>
      <p:sp>
        <p:nvSpPr>
          <p:cNvPr id="5" name="TextBox 4"/>
          <p:cNvSpPr txBox="1"/>
          <p:nvPr/>
        </p:nvSpPr>
        <p:spPr>
          <a:xfrm>
            <a:off x="441189" y="1435185"/>
            <a:ext cx="41148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1. Kiến thức, kĩ năng:</a:t>
            </a:r>
            <a:endParaRPr lang="en-US" sz="2400" b="1">
              <a:latin typeface="Times New Roman" panose="02020603050405020304" pitchFamily="18" charset="0"/>
              <a:cs typeface="Times New Roman" panose="02020603050405020304" pitchFamily="18" charset="0"/>
            </a:endParaRPr>
          </a:p>
        </p:txBody>
      </p:sp>
      <p:sp>
        <p:nvSpPr>
          <p:cNvPr id="6" name="Rectangle 5"/>
          <p:cNvSpPr/>
          <p:nvPr/>
        </p:nvSpPr>
        <p:spPr>
          <a:xfrm>
            <a:off x="653141" y="1818552"/>
            <a:ext cx="11260185" cy="1776384"/>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14000"/>
              </a:lnSpc>
            </a:pPr>
            <a:r>
              <a:rPr lang="vi-VN" sz="2400">
                <a:latin typeface="+mj-lt"/>
              </a:rPr>
              <a:t>- Hiểu thế nào là từ trái nghĩa. Và tác dụng của từ trái nghĩa khi đứng cạnh nhau.</a:t>
            </a:r>
            <a:endParaRPr lang="en-US" sz="2400">
              <a:latin typeface="+mj-lt"/>
            </a:endParaRPr>
          </a:p>
          <a:p>
            <a:pPr>
              <a:lnSpc>
                <a:spcPct val="114000"/>
              </a:lnSpc>
            </a:pPr>
            <a:r>
              <a:rPr lang="vi-VN" sz="2400">
                <a:latin typeface="+mj-lt"/>
              </a:rPr>
              <a:t>- Nhận biết được các cặp từ trái nghĩa trong các từ ngữ, thành ngữ và biết tìm được các từ trái nghĩa từ các từ cho trước.</a:t>
            </a:r>
            <a:endParaRPr lang="en-US" sz="2400">
              <a:latin typeface="+mj-lt"/>
            </a:endParaRPr>
          </a:p>
          <a:p>
            <a:pPr>
              <a:lnSpc>
                <a:spcPct val="114000"/>
              </a:lnSpc>
            </a:pPr>
            <a:r>
              <a:rPr lang="vi-VN" sz="2400" smtClean="0">
                <a:latin typeface="+mj-lt"/>
              </a:rPr>
              <a:t>- Biết </a:t>
            </a:r>
            <a:r>
              <a:rPr lang="vi-VN" sz="2400">
                <a:latin typeface="+mj-lt"/>
              </a:rPr>
              <a:t>vận dụng cách đặt câu phân biệt những từ trái nghĩa</a:t>
            </a:r>
            <a:r>
              <a:rPr lang="vi-VN" sz="2400" smtClean="0">
                <a:latin typeface="+mj-lt"/>
              </a:rPr>
              <a:t>.</a:t>
            </a:r>
            <a:endParaRPr lang="en-US" sz="2400">
              <a:latin typeface="+mj-lt"/>
            </a:endParaRPr>
          </a:p>
        </p:txBody>
      </p:sp>
      <p:sp>
        <p:nvSpPr>
          <p:cNvPr id="7" name="Rectangle 6"/>
          <p:cNvSpPr/>
          <p:nvPr/>
        </p:nvSpPr>
        <p:spPr>
          <a:xfrm>
            <a:off x="441189" y="3535307"/>
            <a:ext cx="1754006" cy="468077"/>
          </a:xfrm>
          <a:prstGeom prst="rect">
            <a:avLst/>
          </a:prstGeom>
        </p:spPr>
        <p:txBody>
          <a:bodyPr wrap="none">
            <a:spAutoFit/>
          </a:bodyPr>
          <a:lstStyle/>
          <a:p>
            <a:pPr>
              <a:lnSpc>
                <a:spcPct val="107000"/>
              </a:lnSpc>
              <a:spcAft>
                <a:spcPts val="800"/>
              </a:spcAft>
            </a:pPr>
            <a:r>
              <a:rPr lang="vi-VN" sz="2400" b="1">
                <a:latin typeface="+mj-lt"/>
                <a:ea typeface="Calibri" panose="020F0502020204030204" pitchFamily="34" charset="0"/>
                <a:cs typeface="Times New Roman" panose="02020603050405020304" pitchFamily="18" charset="0"/>
              </a:rPr>
              <a:t>2. Năng lực.</a:t>
            </a:r>
            <a:endParaRPr lang="en-US">
              <a:effectLst/>
              <a:latin typeface="+mj-lt"/>
              <a:ea typeface="Calibri" panose="020F0502020204030204" pitchFamily="34" charset="0"/>
              <a:cs typeface="Times New Roman" panose="02020603050405020304" pitchFamily="18" charset="0"/>
            </a:endParaRPr>
          </a:p>
        </p:txBody>
      </p:sp>
      <p:sp>
        <p:nvSpPr>
          <p:cNvPr id="8" name="Rectangle 7"/>
          <p:cNvSpPr/>
          <p:nvPr/>
        </p:nvSpPr>
        <p:spPr>
          <a:xfrm>
            <a:off x="441189" y="4948779"/>
            <a:ext cx="11750811" cy="487506"/>
          </a:xfrm>
          <a:prstGeom prst="rect">
            <a:avLst/>
          </a:prstGeom>
          <a:solidFill>
            <a:schemeClr val="bg1"/>
          </a:solidFill>
          <a:ln>
            <a:solidFill>
              <a:schemeClr val="bg1"/>
            </a:solidFill>
          </a:ln>
        </p:spPr>
        <p:txBody>
          <a:bodyPr wrap="square">
            <a:spAutoFit/>
          </a:bodyPr>
          <a:lstStyle/>
          <a:p>
            <a:pPr>
              <a:lnSpc>
                <a:spcPct val="107000"/>
              </a:lnSpc>
              <a:spcAft>
                <a:spcPts val="800"/>
              </a:spcAft>
            </a:pPr>
            <a:r>
              <a:rPr lang="vi-VN" sz="2400" b="1">
                <a:latin typeface="+mj-lt"/>
                <a:ea typeface="Calibri" panose="020F0502020204030204" pitchFamily="34" charset="0"/>
                <a:cs typeface="Times New Roman" panose="02020603050405020304" pitchFamily="18" charset="0"/>
              </a:rPr>
              <a:t>3. Phẩm chất.</a:t>
            </a:r>
            <a:endParaRPr lang="en-US">
              <a:effectLst/>
              <a:latin typeface="+mj-lt"/>
              <a:ea typeface="Calibri" panose="020F0502020204030204" pitchFamily="34" charset="0"/>
              <a:cs typeface="Times New Roman" panose="02020603050405020304" pitchFamily="18" charset="0"/>
            </a:endParaRPr>
          </a:p>
        </p:txBody>
      </p:sp>
      <p:sp>
        <p:nvSpPr>
          <p:cNvPr id="9" name="Rectangle 8"/>
          <p:cNvSpPr/>
          <p:nvPr/>
        </p:nvSpPr>
        <p:spPr>
          <a:xfrm>
            <a:off x="648918" y="5416856"/>
            <a:ext cx="11142488" cy="934358"/>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14000"/>
              </a:lnSpc>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Giáo dục cho </a:t>
            </a:r>
            <a:r>
              <a:rPr lang="en-US" sz="2400" smtClean="0">
                <a:latin typeface="Times New Roman" panose="02020603050405020304" pitchFamily="18" charset="0"/>
                <a:cs typeface="Times New Roman" panose="02020603050405020304" pitchFamily="18" charset="0"/>
              </a:rPr>
              <a:t>HS </a:t>
            </a:r>
            <a:r>
              <a:rPr lang="en-US" sz="2400">
                <a:latin typeface="Times New Roman" panose="02020603050405020304" pitchFamily="18" charset="0"/>
                <a:cs typeface="Times New Roman" panose="02020603050405020304" pitchFamily="18" charset="0"/>
              </a:rPr>
              <a:t>tình yêu đất nước, yêu chuộng hòa bình, tính chăm chỉ , yêu thích đặt câu có cặp từ trái nghĩa</a:t>
            </a:r>
            <a:r>
              <a:rPr lang="en-US" sz="2400" smtClean="0">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53141" y="4014421"/>
            <a:ext cx="11138265" cy="934358"/>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14000"/>
              </a:lnSpc>
              <a:spcAft>
                <a:spcPts val="800"/>
              </a:spcAft>
            </a:pPr>
            <a:r>
              <a:rPr lang="vi-VN" sz="2400">
                <a:latin typeface="+mj-lt"/>
                <a:ea typeface="Calibri" panose="020F0502020204030204" pitchFamily="34" charset="0"/>
                <a:cs typeface="Times New Roman" panose="02020603050405020304" pitchFamily="18" charset="0"/>
              </a:rPr>
              <a:t>- Phát triển năng lực ngôn ngữ, năng lực giao tiếp, năng lực giải quyết vấn đề, năng lực giao tiếp, hợp tác nhóm, năng lực trình bày ý kiến, hoạt động cá nhân.</a:t>
            </a:r>
            <a:endParaRPr lang="en-US">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8978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5BBEF3-0A36-4481-A2B7-E5767564052B}"/>
              </a:ext>
            </a:extLst>
          </p:cNvPr>
          <p:cNvPicPr>
            <a:picLocks noChangeAspect="1"/>
          </p:cNvPicPr>
          <p:nvPr/>
        </p:nvPicPr>
        <p:blipFill>
          <a:blip r:embed="rId2"/>
          <a:stretch>
            <a:fillRect/>
          </a:stretch>
        </p:blipFill>
        <p:spPr>
          <a:xfrm>
            <a:off x="-95251" y="0"/>
            <a:ext cx="12287251" cy="6858001"/>
          </a:xfrm>
          <a:prstGeom prst="rect">
            <a:avLst/>
          </a:prstGeom>
        </p:spPr>
      </p:pic>
      <p:sp>
        <p:nvSpPr>
          <p:cNvPr id="2" name="TextBox 1"/>
          <p:cNvSpPr txBox="1"/>
          <p:nvPr/>
        </p:nvSpPr>
        <p:spPr>
          <a:xfrm>
            <a:off x="182881" y="254051"/>
            <a:ext cx="3344091"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II. Đồ dùng dạy học:</a:t>
            </a:r>
            <a:endParaRPr lang="en-US" sz="2400" b="1">
              <a:latin typeface="Times New Roman" panose="02020603050405020304" pitchFamily="18" charset="0"/>
              <a:cs typeface="Times New Roman" panose="02020603050405020304" pitchFamily="18" charset="0"/>
            </a:endParaRPr>
          </a:p>
        </p:txBody>
      </p:sp>
      <p:sp>
        <p:nvSpPr>
          <p:cNvPr id="3" name="Rectangle 2"/>
          <p:cNvSpPr/>
          <p:nvPr/>
        </p:nvSpPr>
        <p:spPr>
          <a:xfrm>
            <a:off x="182880" y="879176"/>
            <a:ext cx="11260185" cy="513346"/>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14000"/>
              </a:lnSpc>
            </a:pPr>
            <a:r>
              <a:rPr lang="en-US" sz="2400" smtClean="0">
                <a:latin typeface="Times New Roman" panose="02020603050405020304" pitchFamily="18" charset="0"/>
                <a:cs typeface="Times New Roman" panose="02020603050405020304" pitchFamily="18" charset="0"/>
              </a:rPr>
              <a:t>- Bài giảng điện tử, video khởi động.</a:t>
            </a:r>
            <a:endParaRPr lang="en-US" sz="2400">
              <a:latin typeface="Times New Roman" panose="02020603050405020304" pitchFamily="18" charset="0"/>
              <a:cs typeface="Times New Roman" panose="02020603050405020304" pitchFamily="18" charset="0"/>
            </a:endParaRPr>
          </a:p>
        </p:txBody>
      </p:sp>
      <p:sp>
        <p:nvSpPr>
          <p:cNvPr id="4" name="TextBox 3"/>
          <p:cNvSpPr txBox="1"/>
          <p:nvPr/>
        </p:nvSpPr>
        <p:spPr>
          <a:xfrm>
            <a:off x="182880" y="1553130"/>
            <a:ext cx="5904411"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III. Các hoạt động dạy học chủ yếu:</a:t>
            </a:r>
            <a:endParaRPr lang="en-US" sz="2400" b="1">
              <a:latin typeface="Times New Roman" panose="02020603050405020304" pitchFamily="18" charset="0"/>
              <a:cs typeface="Times New Roman" panose="02020603050405020304" pitchFamily="18" charset="0"/>
            </a:endParaRPr>
          </a:p>
        </p:txBody>
      </p:sp>
      <p:sp>
        <p:nvSpPr>
          <p:cNvPr id="6" name="TextBox 5"/>
          <p:cNvSpPr txBox="1"/>
          <p:nvPr/>
        </p:nvSpPr>
        <p:spPr>
          <a:xfrm>
            <a:off x="744583" y="2175403"/>
            <a:ext cx="5904411" cy="461665"/>
          </a:xfrm>
          <a:prstGeom prst="rect">
            <a:avLst/>
          </a:prstGeom>
          <a:noFill/>
        </p:spPr>
        <p:txBody>
          <a:bodyPr wrap="square" rtlCol="0">
            <a:spAutoFit/>
          </a:bodyPr>
          <a:lstStyle/>
          <a:p>
            <a:r>
              <a:rPr lang="en-US" sz="2400" b="1" i="1" dirty="0" smtClean="0">
                <a:latin typeface="Times New Roman" panose="02020603050405020304" pitchFamily="18" charset="0"/>
                <a:cs typeface="Times New Roman" panose="02020603050405020304" pitchFamily="18" charset="0"/>
              </a:rPr>
              <a:t>1/ HĐ 1: Khởi động, kết nối</a:t>
            </a:r>
            <a:r>
              <a:rPr lang="en-US" sz="2400" b="1" i="1" dirty="0" smtClean="0">
                <a:latin typeface="Times New Roman" panose="02020603050405020304" pitchFamily="18" charset="0"/>
                <a:cs typeface="Times New Roman" panose="02020603050405020304" pitchFamily="18" charset="0"/>
              </a:rPr>
              <a:t>: (3-5’</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118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5400000">
            <a:off x="2721973" y="-2721974"/>
            <a:ext cx="6748052" cy="12192001"/>
          </a:xfrm>
          <a:prstGeom prst="rect">
            <a:avLst/>
          </a:prstGeom>
        </p:spPr>
      </p:pic>
      <p:sp>
        <p:nvSpPr>
          <p:cNvPr id="4" name="TextBox 3"/>
          <p:cNvSpPr txBox="1"/>
          <p:nvPr/>
        </p:nvSpPr>
        <p:spPr>
          <a:xfrm>
            <a:off x="1859278" y="3265170"/>
            <a:ext cx="8473442" cy="1446550"/>
          </a:xfrm>
          <a:prstGeom prst="rect">
            <a:avLst/>
          </a:prstGeom>
          <a:noFill/>
        </p:spPr>
        <p:txBody>
          <a:bodyPr wrap="square" rtlCol="0">
            <a:prstTxWarp prst="textArchUp">
              <a:avLst/>
            </a:prstTxWarp>
            <a:spAutoFit/>
          </a:bodyPr>
          <a:lstStyle/>
          <a:p>
            <a:pPr algn="ctr"/>
            <a:r>
              <a:rPr lang="en-US" sz="8800" b="1" smtClean="0">
                <a:solidFill>
                  <a:srgbClr val="FF000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932533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Hình hiệu Rung chuông vàng (2007 - 2010)">
            <a:hlinkClick r:id="" action="ppaction://media"/>
          </p:cNvPr>
          <p:cNvPicPr>
            <a:picLocks noGrp="1" noChangeAspect="1"/>
          </p:cNvPicPr>
          <p:nvPr>
            <p:ph idx="1"/>
            <a:audioFile r:link="rId1"/>
            <p:extLst>
              <p:ext uri="{DAA4B4D4-6D71-4841-9C94-3DE7FCFB9230}">
                <p14:media xmlns:p14="http://schemas.microsoft.com/office/powerpoint/2010/main" r:embed="rId2">
                  <p14:trim st="3080"/>
                </p14:media>
              </p:ext>
            </p:extLst>
          </p:nvPr>
        </p:nvPicPr>
        <p:blipFill>
          <a:blip r:embed="rId4"/>
          <a:stretch>
            <a:fillRect/>
          </a:stretch>
        </p:blipFill>
        <p:spPr>
          <a:xfrm>
            <a:off x="13411200" y="3276600"/>
            <a:ext cx="609600" cy="609600"/>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4089" cy="6858000"/>
          </a:xfrm>
          <a:prstGeom prst="rect">
            <a:avLst/>
          </a:prstGeom>
        </p:spPr>
      </p:pic>
      <p:sp>
        <p:nvSpPr>
          <p:cNvPr id="6" name="Rectangle 5"/>
          <p:cNvSpPr/>
          <p:nvPr/>
        </p:nvSpPr>
        <p:spPr>
          <a:xfrm>
            <a:off x="3733800" y="2608927"/>
            <a:ext cx="7992894" cy="2554545"/>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en-US" sz="8000" b="1" dirty="0" smtClean="0">
                <a:ln w="0"/>
                <a:solidFill>
                  <a:srgbClr val="FF0000"/>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RUNG</a:t>
            </a:r>
          </a:p>
          <a:p>
            <a:pPr algn="ctr"/>
            <a:r>
              <a:rPr lang="en-US" sz="8000" b="1" dirty="0" smtClean="0">
                <a:ln w="0"/>
                <a:solidFill>
                  <a:srgbClr val="FF0000"/>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CHUÔNG VÀNG</a:t>
            </a:r>
          </a:p>
        </p:txBody>
      </p:sp>
    </p:spTree>
    <p:extLst>
      <p:ext uri="{BB962C8B-B14F-4D97-AF65-F5344CB8AC3E}">
        <p14:creationId xmlns:p14="http://schemas.microsoft.com/office/powerpoint/2010/main" val="3230088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99+ Hình Nền Đỏ, Ảnh Nền Màu Đỏ Đẹp, Làm Ảnh Đại Diện, Hình Nền Máy Tính  LapTop, Điện Thoạ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32" y="-29536"/>
            <a:ext cx="12228531" cy="688753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Algerian" pitchFamily="82" charset="0"/>
              </a:rPr>
              <a:t>CÂU </a:t>
            </a:r>
            <a:r>
              <a:rPr lang="en-US" sz="5400" dirty="0" smtClean="0">
                <a:solidFill>
                  <a:srgbClr val="FFFF00"/>
                </a:solidFill>
                <a:latin typeface="Algerian" pitchFamily="82" charset="0"/>
              </a:rPr>
              <a:t>HỎI 1 </a:t>
            </a:r>
            <a:endParaRPr lang="en-US" sz="5400" dirty="0">
              <a:solidFill>
                <a:srgbClr val="FFFF00"/>
              </a:solidFill>
              <a:latin typeface="Algerian" pitchFamily="82" charset="0"/>
            </a:endParaRPr>
          </a:p>
        </p:txBody>
      </p:sp>
      <p:graphicFrame>
        <p:nvGraphicFramePr>
          <p:cNvPr id="34" name="Object 33"/>
          <p:cNvGraphicFramePr>
            <a:graphicFrameLocks noChangeAspect="1"/>
          </p:cNvGraphicFramePr>
          <p:nvPr>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4119" name="Equation" r:id="rId12" imgW="114120" imgH="177480" progId="Equation.DSMT4">
                  <p:embed/>
                </p:oleObj>
              </mc:Choice>
              <mc:Fallback>
                <p:oleObj name="Equation" r:id="rId12" imgW="114120" imgH="177480" progId="Equation.DSMT4">
                  <p:embed/>
                  <p:pic>
                    <p:nvPicPr>
                      <p:cNvPr id="34"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32459" y="5569803"/>
            <a:ext cx="5835969" cy="830997"/>
          </a:xfrm>
          <a:prstGeom prst="rect">
            <a:avLst/>
          </a:prstGeom>
          <a:solidFill>
            <a:schemeClr val="tx1">
              <a:alpha val="47000"/>
            </a:schemeClr>
          </a:solidFill>
        </p:spPr>
        <p:txBody>
          <a:bodyPr wrap="square" rtlCol="0">
            <a:spAutoFit/>
          </a:bodyPr>
          <a:lstStyle/>
          <a:p>
            <a:r>
              <a:rPr lang="vi-VN" sz="4800" dirty="0" smtClean="0">
                <a:solidFill>
                  <a:srgbClr val="FFFF00"/>
                </a:solidFill>
                <a:latin typeface="Times New Roman" panose="02020603050405020304" pitchFamily="18" charset="0"/>
                <a:cs typeface="Times New Roman" panose="02020603050405020304" pitchFamily="18" charset="0"/>
              </a:rPr>
              <a:t>A. Tổ tiên</a:t>
            </a:r>
            <a:endParaRPr lang="en-US" sz="4800" dirty="0">
              <a:solidFill>
                <a:srgbClr val="FFFF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0" y="1771233"/>
            <a:ext cx="12192000" cy="2800767"/>
          </a:xfrm>
          <a:prstGeom prst="rect">
            <a:avLst/>
          </a:prstGeom>
          <a:solidFill>
            <a:schemeClr val="tx1">
              <a:alpha val="47000"/>
            </a:schemeClr>
          </a:solidFill>
        </p:spPr>
        <p:txBody>
          <a:bodyPr wrap="square" rtlCol="0">
            <a:spAutoFit/>
          </a:bodyPr>
          <a:lstStyle/>
          <a:p>
            <a:r>
              <a:rPr lang="vi-VN" sz="4400" dirty="0" smtClean="0">
                <a:solidFill>
                  <a:srgbClr val="FFFF00"/>
                </a:solidFill>
                <a:latin typeface="Times New Roman" panose="02020603050405020304" pitchFamily="18" charset="0"/>
                <a:cs typeface="Times New Roman" panose="02020603050405020304" pitchFamily="18" charset="0"/>
              </a:rPr>
              <a:t>1.T</a:t>
            </a:r>
            <a:r>
              <a:rPr lang="en-US" sz="4400" dirty="0" smtClean="0">
                <a:solidFill>
                  <a:srgbClr val="FFFF00"/>
                </a:solidFill>
                <a:latin typeface="Times New Roman" panose="02020603050405020304" pitchFamily="18" charset="0"/>
                <a:cs typeface="Times New Roman" panose="02020603050405020304" pitchFamily="18" charset="0"/>
              </a:rPr>
              <a:t>ừ </a:t>
            </a:r>
            <a:r>
              <a:rPr lang="en-US" sz="4400" dirty="0" err="1">
                <a:solidFill>
                  <a:srgbClr val="FFFF00"/>
                </a:solidFill>
                <a:latin typeface="Times New Roman" panose="02020603050405020304" pitchFamily="18" charset="0"/>
                <a:cs typeface="Times New Roman" panose="02020603050405020304" pitchFamily="18" charset="0"/>
              </a:rPr>
              <a:t>nào</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không</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cùng</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nhóm</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với</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các</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từ</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còn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smtClean="0">
                <a:solidFill>
                  <a:srgbClr val="FFFF00"/>
                </a:solidFill>
                <a:latin typeface="Times New Roman" panose="02020603050405020304" pitchFamily="18" charset="0"/>
                <a:cs typeface="Times New Roman" panose="02020603050405020304" pitchFamily="18" charset="0"/>
              </a:rPr>
              <a:t>lại</a:t>
            </a:r>
            <a:r>
              <a:rPr lang="vi-VN" sz="4400" dirty="0">
                <a:solidFill>
                  <a:srgbClr val="FFFF00"/>
                </a:solidFill>
                <a:latin typeface="Times New Roman" panose="02020603050405020304" pitchFamily="18" charset="0"/>
                <a:cs typeface="Times New Roman" panose="02020603050405020304" pitchFamily="18" charset="0"/>
              </a:rPr>
              <a:t>:</a:t>
            </a:r>
            <a:r>
              <a:rPr lang="en-US" sz="4400" dirty="0" smtClean="0">
                <a:solidFill>
                  <a:srgbClr val="FFFF00"/>
                </a:solidFill>
                <a:latin typeface="Times New Roman" panose="02020603050405020304" pitchFamily="18" charset="0"/>
                <a:cs typeface="Times New Roman" panose="02020603050405020304" pitchFamily="18" charset="0"/>
              </a:rPr>
              <a:t> </a:t>
            </a:r>
          </a:p>
          <a:p>
            <a:pPr algn="ctr"/>
            <a:r>
              <a:rPr lang="en-US" sz="4400" i="1" dirty="0" smtClean="0">
                <a:solidFill>
                  <a:srgbClr val="FFFF00"/>
                </a:solidFill>
                <a:latin typeface="Times New Roman" panose="02020603050405020304" pitchFamily="18" charset="0"/>
                <a:cs typeface="Times New Roman" panose="02020603050405020304" pitchFamily="18" charset="0"/>
              </a:rPr>
              <a:t>Tổ </a:t>
            </a:r>
            <a:r>
              <a:rPr lang="en-US" sz="4400" i="1" dirty="0">
                <a:solidFill>
                  <a:srgbClr val="FFFF00"/>
                </a:solidFill>
                <a:latin typeface="Times New Roman" panose="02020603050405020304" pitchFamily="18" charset="0"/>
                <a:cs typeface="Times New Roman" panose="02020603050405020304" pitchFamily="18" charset="0"/>
              </a:rPr>
              <a:t>tiên, tổ quốc, đất nước, giang </a:t>
            </a:r>
            <a:r>
              <a:rPr lang="en-US" sz="4400" i="1" dirty="0" smtClean="0">
                <a:solidFill>
                  <a:srgbClr val="FFFF00"/>
                </a:solidFill>
                <a:latin typeface="Times New Roman" panose="02020603050405020304" pitchFamily="18" charset="0"/>
                <a:cs typeface="Times New Roman" panose="02020603050405020304" pitchFamily="18" charset="0"/>
              </a:rPr>
              <a:t>sơn</a:t>
            </a:r>
            <a:endParaRPr lang="vi-VN" sz="4400" i="1" dirty="0" smtClean="0">
              <a:solidFill>
                <a:srgbClr val="FFFF00"/>
              </a:solidFill>
              <a:latin typeface="Times New Roman" panose="02020603050405020304" pitchFamily="18" charset="0"/>
              <a:cs typeface="Times New Roman" panose="02020603050405020304" pitchFamily="18" charset="0"/>
            </a:endParaRPr>
          </a:p>
          <a:p>
            <a:pPr marL="742950" indent="-742950">
              <a:buAutoNum type="arabicPeriod"/>
            </a:pPr>
            <a:endParaRPr lang="vi-VN" sz="4400" dirty="0" smtClean="0">
              <a:solidFill>
                <a:srgbClr val="FFFF00"/>
              </a:solidFill>
              <a:latin typeface="Times New Roman" panose="02020603050405020304" pitchFamily="18" charset="0"/>
              <a:cs typeface="Times New Roman" panose="02020603050405020304" pitchFamily="18" charset="0"/>
            </a:endParaRPr>
          </a:p>
          <a:p>
            <a:r>
              <a:rPr lang="vi-VN" sz="4400" dirty="0">
                <a:solidFill>
                  <a:srgbClr val="FFFF00"/>
                </a:solidFill>
                <a:latin typeface="Times New Roman" panose="02020603050405020304" pitchFamily="18" charset="0"/>
                <a:cs typeface="Times New Roman" panose="02020603050405020304" pitchFamily="18" charset="0"/>
              </a:rPr>
              <a:t>A</a:t>
            </a:r>
            <a:r>
              <a:rPr lang="vi-VN" sz="4400" dirty="0" smtClean="0">
                <a:solidFill>
                  <a:srgbClr val="FFFF00"/>
                </a:solidFill>
                <a:latin typeface="Times New Roman" panose="02020603050405020304" pitchFamily="18" charset="0"/>
                <a:cs typeface="Times New Roman" panose="02020603050405020304" pitchFamily="18" charset="0"/>
              </a:rPr>
              <a:t>. Tổ tiên   B. Tổ quốc  </a:t>
            </a:r>
            <a:r>
              <a:rPr lang="en-US" sz="4400" dirty="0" smtClean="0">
                <a:solidFill>
                  <a:srgbClr val="FFFF00"/>
                </a:solidFill>
                <a:latin typeface="Times New Roman" panose="02020603050405020304" pitchFamily="18" charset="0"/>
                <a:cs typeface="Times New Roman" panose="02020603050405020304" pitchFamily="18" charset="0"/>
              </a:rPr>
              <a:t> </a:t>
            </a:r>
            <a:r>
              <a:rPr lang="vi-VN" sz="4400" dirty="0" smtClean="0">
                <a:solidFill>
                  <a:srgbClr val="FFFF00"/>
                </a:solidFill>
                <a:latin typeface="Times New Roman" panose="02020603050405020304" pitchFamily="18" charset="0"/>
                <a:cs typeface="Times New Roman" panose="02020603050405020304" pitchFamily="18" charset="0"/>
              </a:rPr>
              <a:t>C. Đất nước   D. Giang sơn</a:t>
            </a:r>
            <a:endParaRPr lang="vi-VN" sz="4400" dirty="0">
              <a:solidFill>
                <a:srgbClr val="FFFF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57200" y="4563070"/>
            <a:ext cx="3536950" cy="923330"/>
          </a:xfrm>
          <a:prstGeom prst="rect">
            <a:avLst/>
          </a:prstGeom>
          <a:noFill/>
        </p:spPr>
        <p:txBody>
          <a:bodyPr wrap="square" rtlCol="0">
            <a:spAutoFit/>
          </a:bodyPr>
          <a:lstStyle/>
          <a:p>
            <a:r>
              <a:rPr lang="en-US" sz="5400" i="1" u="sng" dirty="0" err="1">
                <a:solidFill>
                  <a:srgbClr val="FFFF00"/>
                </a:solidFill>
                <a:latin typeface="UVN Ai Cap" panose="02040603050506020204" pitchFamily="18" charset="0"/>
              </a:rPr>
              <a:t>Đáp</a:t>
            </a:r>
            <a:r>
              <a:rPr lang="en-US" sz="5400" i="1" u="sng" dirty="0">
                <a:solidFill>
                  <a:srgbClr val="FFFF00"/>
                </a:solidFill>
                <a:latin typeface="UVN Ai Cap" panose="02040603050506020204" pitchFamily="18" charset="0"/>
              </a:rPr>
              <a:t> </a:t>
            </a:r>
            <a:r>
              <a:rPr lang="en-US" sz="5400" i="1" u="sng" dirty="0" err="1">
                <a:solidFill>
                  <a:srgbClr val="FFFF00"/>
                </a:solidFill>
                <a:latin typeface="UVN Ai Cap" panose="02040603050506020204" pitchFamily="18" charset="0"/>
              </a:rPr>
              <a:t>án</a:t>
            </a:r>
            <a:r>
              <a:rPr lang="en-US" sz="5400" i="1" u="sng" dirty="0">
                <a:solidFill>
                  <a:srgbClr val="FFFF00"/>
                </a:solidFill>
                <a:latin typeface="UVN Ai Cap" panose="02040603050506020204" pitchFamily="18" charset="0"/>
              </a:rPr>
              <a:t>: </a:t>
            </a:r>
          </a:p>
        </p:txBody>
      </p:sp>
      <p:pic>
        <p:nvPicPr>
          <p:cNvPr id="33" name="Picture 4" descr="het gio"/>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5">
            <a:extLst/>
          </a:blip>
          <a:srcRect/>
          <a:stretch>
            <a:fillRect/>
          </a:stretch>
        </p:blipFill>
        <p:spPr bwMode="auto">
          <a:xfrm>
            <a:off x="10722167" y="503559"/>
            <a:ext cx="1114507" cy="986803"/>
          </a:xfrm>
          <a:prstGeom prst="ellipse">
            <a:avLst/>
          </a:prstGeom>
          <a:ln>
            <a:noFill/>
          </a:ln>
          <a:effectLst>
            <a:softEdge rad="112500"/>
          </a:effectLst>
          <a:extLst/>
        </p:spPr>
      </p:pic>
      <p:sp>
        <p:nvSpPr>
          <p:cNvPr id="38" name="Hình chữ nhật 85"/>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597731" y="170281"/>
            <a:ext cx="1363378"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597732"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7994654" y="110880"/>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9786" y="17767"/>
            <a:ext cx="1707490" cy="1710118"/>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2382550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99+ Hình Nền Đỏ, Ảnh Nền Màu Đỏ Đẹp, Làm Ảnh Đại Diện, Hình Nền Máy Tính  LapTop, Điện Thoạ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32" y="-29536"/>
            <a:ext cx="12228531" cy="688753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FFFF00"/>
                </a:solidFill>
                <a:latin typeface="Algerian" pitchFamily="82" charset="0"/>
              </a:rPr>
              <a:t>CÂU </a:t>
            </a:r>
            <a:r>
              <a:rPr lang="en-US" sz="5400" smtClean="0">
                <a:solidFill>
                  <a:srgbClr val="FFFF00"/>
                </a:solidFill>
                <a:latin typeface="Algerian" pitchFamily="82" charset="0"/>
              </a:rPr>
              <a:t>HỎI 2 </a:t>
            </a:r>
            <a:endParaRPr lang="en-US" sz="5400" dirty="0">
              <a:solidFill>
                <a:srgbClr val="FFFF00"/>
              </a:solidFill>
              <a:latin typeface="Algerian" pitchFamily="82" charset="0"/>
            </a:endParaRPr>
          </a:p>
        </p:txBody>
      </p:sp>
      <p:graphicFrame>
        <p:nvGraphicFramePr>
          <p:cNvPr id="34" name="Object 33"/>
          <p:cNvGraphicFramePr>
            <a:graphicFrameLocks noChangeAspect="1"/>
          </p:cNvGraphicFramePr>
          <p:nvPr>
            <p:extLst/>
          </p:nvPr>
        </p:nvGraphicFramePr>
        <p:xfrm>
          <a:off x="6318250" y="2371725"/>
          <a:ext cx="114300" cy="177800"/>
        </p:xfrm>
        <a:graphic>
          <a:graphicData uri="http://schemas.openxmlformats.org/presentationml/2006/ole">
            <mc:AlternateContent xmlns:mc="http://schemas.openxmlformats.org/markup-compatibility/2006">
              <mc:Choice xmlns:v="urn:schemas-microsoft-com:vml" Requires="v">
                <p:oleObj spid="_x0000_s3095" name="Equation" r:id="rId12" imgW="114120" imgH="177480" progId="Equation.DSMT4">
                  <p:embed/>
                </p:oleObj>
              </mc:Choice>
              <mc:Fallback>
                <p:oleObj name="Equation" r:id="rId12" imgW="114120" imgH="177480" progId="Equation.DSMT4">
                  <p:embed/>
                  <p:pic>
                    <p:nvPicPr>
                      <p:cNvPr id="34"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8250"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32459" y="5188803"/>
            <a:ext cx="5835969" cy="830997"/>
          </a:xfrm>
          <a:prstGeom prst="rect">
            <a:avLst/>
          </a:prstGeom>
          <a:solidFill>
            <a:schemeClr val="tx1">
              <a:alpha val="47000"/>
            </a:schemeClr>
          </a:solidFill>
        </p:spPr>
        <p:txBody>
          <a:bodyPr wrap="square" rtlCol="0">
            <a:spAutoFit/>
          </a:bodyPr>
          <a:lstStyle/>
          <a:p>
            <a:r>
              <a:rPr lang="en-US" sz="4800" dirty="0" smtClean="0">
                <a:solidFill>
                  <a:schemeClr val="bg1"/>
                </a:solidFill>
                <a:latin typeface="Times New Roman" panose="02020603050405020304" pitchFamily="18" charset="0"/>
                <a:cs typeface="Times New Roman" panose="02020603050405020304" pitchFamily="18" charset="0"/>
              </a:rPr>
              <a:t> </a:t>
            </a:r>
            <a:r>
              <a:rPr lang="en-US" sz="4800" dirty="0" smtClean="0">
                <a:solidFill>
                  <a:srgbClr val="FFFF00"/>
                </a:solidFill>
                <a:latin typeface="Times New Roman" panose="02020603050405020304" pitchFamily="18" charset="0"/>
                <a:cs typeface="Times New Roman" panose="02020603050405020304" pitchFamily="18" charset="0"/>
              </a:rPr>
              <a:t> </a:t>
            </a:r>
            <a:r>
              <a:rPr lang="vi-VN" sz="4800" dirty="0" smtClean="0">
                <a:solidFill>
                  <a:srgbClr val="FFFF00"/>
                </a:solidFill>
                <a:latin typeface="Times New Roman" panose="02020603050405020304" pitchFamily="18" charset="0"/>
                <a:cs typeface="Times New Roman" panose="02020603050405020304" pitchFamily="18" charset="0"/>
              </a:rPr>
              <a:t>B. Cần Cù</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0" y="1838742"/>
            <a:ext cx="12192000" cy="2123658"/>
          </a:xfrm>
          <a:prstGeom prst="rect">
            <a:avLst/>
          </a:prstGeom>
          <a:solidFill>
            <a:schemeClr val="tx1">
              <a:alpha val="47000"/>
            </a:schemeClr>
          </a:solidFill>
        </p:spPr>
        <p:txBody>
          <a:bodyPr wrap="square" rtlCol="0">
            <a:spAutoFit/>
          </a:bodyPr>
          <a:lstStyle/>
          <a:p>
            <a:r>
              <a:rPr lang="vi-VN" sz="4400" dirty="0" smtClean="0">
                <a:solidFill>
                  <a:srgbClr val="FFFF00"/>
                </a:solidFill>
                <a:latin typeface="Times New Roman" panose="02020603050405020304" pitchFamily="18" charset="0"/>
                <a:cs typeface="Times New Roman" panose="02020603050405020304" pitchFamily="18" charset="0"/>
              </a:rPr>
              <a:t>2. Từ nào đồng nghĩa với “ Chăm Chỉ”</a:t>
            </a:r>
          </a:p>
          <a:p>
            <a:endParaRPr lang="vi-VN" sz="4400" dirty="0" smtClean="0">
              <a:solidFill>
                <a:srgbClr val="FFFF00"/>
              </a:solidFill>
              <a:latin typeface="Times New Roman" panose="02020603050405020304" pitchFamily="18" charset="0"/>
              <a:cs typeface="Times New Roman" panose="02020603050405020304" pitchFamily="18" charset="0"/>
            </a:endParaRPr>
          </a:p>
          <a:p>
            <a:r>
              <a:rPr lang="vi-VN" sz="4400" dirty="0" smtClean="0">
                <a:solidFill>
                  <a:srgbClr val="FFFF00"/>
                </a:solidFill>
                <a:latin typeface="Times New Roman" panose="02020603050405020304" pitchFamily="18" charset="0"/>
                <a:cs typeface="Times New Roman" panose="02020603050405020304" pitchFamily="18" charset="0"/>
              </a:rPr>
              <a:t>A. Lười </a:t>
            </a:r>
            <a:r>
              <a:rPr lang="vi-VN" sz="4400" smtClean="0">
                <a:solidFill>
                  <a:srgbClr val="FFFF00"/>
                </a:solidFill>
                <a:latin typeface="Times New Roman" panose="02020603050405020304" pitchFamily="18" charset="0"/>
                <a:cs typeface="Times New Roman" panose="02020603050405020304" pitchFamily="18" charset="0"/>
              </a:rPr>
              <a:t>Nhác  </a:t>
            </a:r>
            <a:r>
              <a:rPr lang="en-US" sz="4400" smtClean="0">
                <a:solidFill>
                  <a:srgbClr val="FFFF00"/>
                </a:solidFill>
                <a:latin typeface="Times New Roman" panose="02020603050405020304" pitchFamily="18" charset="0"/>
                <a:cs typeface="Times New Roman" panose="02020603050405020304" pitchFamily="18" charset="0"/>
              </a:rPr>
              <a:t>       </a:t>
            </a:r>
            <a:r>
              <a:rPr lang="vi-VN" sz="4400" smtClean="0">
                <a:solidFill>
                  <a:srgbClr val="FFFF00"/>
                </a:solidFill>
                <a:latin typeface="Times New Roman" panose="02020603050405020304" pitchFamily="18" charset="0"/>
                <a:cs typeface="Times New Roman" panose="02020603050405020304" pitchFamily="18" charset="0"/>
              </a:rPr>
              <a:t> </a:t>
            </a:r>
            <a:r>
              <a:rPr lang="vi-VN" sz="4400" dirty="0" smtClean="0">
                <a:solidFill>
                  <a:srgbClr val="FFFF00"/>
                </a:solidFill>
                <a:latin typeface="Times New Roman" panose="02020603050405020304" pitchFamily="18" charset="0"/>
                <a:cs typeface="Times New Roman" panose="02020603050405020304" pitchFamily="18" charset="0"/>
              </a:rPr>
              <a:t>B. Cần </a:t>
            </a:r>
            <a:r>
              <a:rPr lang="vi-VN" sz="4400" smtClean="0">
                <a:solidFill>
                  <a:srgbClr val="FFFF00"/>
                </a:solidFill>
                <a:latin typeface="Times New Roman" panose="02020603050405020304" pitchFamily="18" charset="0"/>
                <a:cs typeface="Times New Roman" panose="02020603050405020304" pitchFamily="18" charset="0"/>
              </a:rPr>
              <a:t>Cù   </a:t>
            </a:r>
            <a:r>
              <a:rPr lang="en-US" sz="4400" smtClean="0">
                <a:solidFill>
                  <a:srgbClr val="FFFF00"/>
                </a:solidFill>
                <a:latin typeface="Times New Roman" panose="02020603050405020304" pitchFamily="18" charset="0"/>
                <a:cs typeface="Times New Roman" panose="02020603050405020304" pitchFamily="18" charset="0"/>
              </a:rPr>
              <a:t>       </a:t>
            </a:r>
            <a:r>
              <a:rPr lang="vi-VN" sz="4400" smtClean="0">
                <a:solidFill>
                  <a:srgbClr val="FFFF00"/>
                </a:solidFill>
                <a:latin typeface="Times New Roman" panose="02020603050405020304" pitchFamily="18" charset="0"/>
                <a:cs typeface="Times New Roman" panose="02020603050405020304" pitchFamily="18" charset="0"/>
              </a:rPr>
              <a:t>C</a:t>
            </a:r>
            <a:r>
              <a:rPr lang="vi-VN" sz="4400" dirty="0" smtClean="0">
                <a:solidFill>
                  <a:srgbClr val="FFFF00"/>
                </a:solidFill>
                <a:latin typeface="Times New Roman" panose="02020603050405020304" pitchFamily="18" charset="0"/>
                <a:cs typeface="Times New Roman" panose="02020603050405020304" pitchFamily="18" charset="0"/>
              </a:rPr>
              <a:t>. Ngoan ngoãn </a:t>
            </a:r>
            <a:endParaRPr lang="vi-VN" sz="4400" dirty="0">
              <a:solidFill>
                <a:srgbClr val="FFFF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57200" y="4143969"/>
            <a:ext cx="3536950" cy="923330"/>
          </a:xfrm>
          <a:prstGeom prst="rect">
            <a:avLst/>
          </a:prstGeom>
          <a:noFill/>
        </p:spPr>
        <p:txBody>
          <a:bodyPr wrap="square" rtlCol="0">
            <a:spAutoFit/>
          </a:bodyPr>
          <a:lstStyle/>
          <a:p>
            <a:r>
              <a:rPr lang="en-US" sz="5400" i="1" u="sng" dirty="0" err="1">
                <a:solidFill>
                  <a:srgbClr val="FFFF00"/>
                </a:solidFill>
                <a:latin typeface="UVN Ai Cap" panose="02040603050506020204" pitchFamily="18" charset="0"/>
              </a:rPr>
              <a:t>Đáp</a:t>
            </a:r>
            <a:r>
              <a:rPr lang="en-US" sz="5400" i="1" u="sng" dirty="0">
                <a:solidFill>
                  <a:srgbClr val="FFFF00"/>
                </a:solidFill>
                <a:latin typeface="UVN Ai Cap" panose="02040603050506020204" pitchFamily="18" charset="0"/>
              </a:rPr>
              <a:t> </a:t>
            </a:r>
            <a:r>
              <a:rPr lang="en-US" sz="5400" i="1" u="sng" dirty="0" err="1">
                <a:solidFill>
                  <a:srgbClr val="FFFF00"/>
                </a:solidFill>
                <a:latin typeface="UVN Ai Cap" panose="02040603050506020204" pitchFamily="18" charset="0"/>
              </a:rPr>
              <a:t>án</a:t>
            </a:r>
            <a:r>
              <a:rPr lang="en-US" sz="5400" i="1" u="sng" dirty="0">
                <a:solidFill>
                  <a:srgbClr val="FFFF00"/>
                </a:solidFill>
                <a:latin typeface="UVN Ai Cap" panose="02040603050506020204" pitchFamily="18" charset="0"/>
              </a:rPr>
              <a:t>: </a:t>
            </a:r>
          </a:p>
        </p:txBody>
      </p:sp>
      <p:pic>
        <p:nvPicPr>
          <p:cNvPr id="33" name="Picture 4" descr="het gio"/>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245326">
            <a:off x="10643047"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5">
            <a:extLst/>
          </a:blip>
          <a:srcRect/>
          <a:stretch>
            <a:fillRect/>
          </a:stretch>
        </p:blipFill>
        <p:spPr bwMode="auto">
          <a:xfrm>
            <a:off x="10734288" y="503559"/>
            <a:ext cx="1114507" cy="986803"/>
          </a:xfrm>
          <a:prstGeom prst="ellipse">
            <a:avLst/>
          </a:prstGeom>
          <a:ln>
            <a:noFill/>
          </a:ln>
          <a:effectLst>
            <a:softEdge rad="112500"/>
          </a:effectLst>
          <a:extLst/>
        </p:spPr>
      </p:pic>
      <p:sp>
        <p:nvSpPr>
          <p:cNvPr id="38" name="Hình chữ nhật 85"/>
          <p:cNvSpPr/>
          <p:nvPr/>
        </p:nvSpPr>
        <p:spPr>
          <a:xfrm>
            <a:off x="10609853"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609853"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609853"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609853"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609853"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609852" y="170281"/>
            <a:ext cx="1363378"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609853"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609853"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609853"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609853" y="170281"/>
            <a:ext cx="1363377" cy="1653358"/>
          </a:xfrm>
          <a:prstGeom prst="rect">
            <a:avLst/>
          </a:prstGeom>
          <a:blipFill>
            <a:blip r:embed="rId16"/>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0749975"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6336" y="0"/>
            <a:ext cx="1707490" cy="1710118"/>
          </a:xfrm>
          <a:prstGeom prst="rect">
            <a:avLst/>
          </a:prstGeom>
        </p:spPr>
      </p:pic>
      <p:pic>
        <p:nvPicPr>
          <p:cNvPr id="24"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3069946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vol="41000">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4"/>
                </p:tgtEl>
              </p:cMediaNode>
            </p:audio>
          </p:childTnLst>
        </p:cTn>
      </p:par>
    </p:tnLst>
    <p:bldLst>
      <p:bldP spid="32" grpId="0"/>
      <p:bldP spid="35" grpId="0" animBg="1"/>
      <p:bldP spid="36"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909</TotalTime>
  <Words>1552</Words>
  <Application>Microsoft Office PowerPoint</Application>
  <PresentationFormat>Widescreen</PresentationFormat>
  <Paragraphs>169</Paragraphs>
  <Slides>26</Slides>
  <Notes>3</Notes>
  <HiddenSlides>0</HiddenSlides>
  <MMClips>4</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Algerian</vt:lpstr>
      <vt:lpstr>Arial</vt:lpstr>
      <vt:lpstr>Calibri</vt:lpstr>
      <vt:lpstr>Calibri Light</vt:lpstr>
      <vt:lpstr>Tahoma</vt:lpstr>
      <vt:lpstr>Times New Roman</vt:lpstr>
      <vt:lpstr>UVN Ai Cap</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32</cp:revision>
  <dcterms:created xsi:type="dcterms:W3CDTF">2021-08-09T14:44:30Z</dcterms:created>
  <dcterms:modified xsi:type="dcterms:W3CDTF">2021-08-10T12:26:54Z</dcterms:modified>
</cp:coreProperties>
</file>