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22" r:id="rId2"/>
    <p:sldId id="300" r:id="rId3"/>
    <p:sldId id="291" r:id="rId4"/>
    <p:sldId id="265" r:id="rId5"/>
    <p:sldId id="293" r:id="rId6"/>
    <p:sldId id="321" r:id="rId7"/>
    <p:sldId id="269" r:id="rId8"/>
    <p:sldId id="318" r:id="rId9"/>
    <p:sldId id="301" r:id="rId10"/>
    <p:sldId id="272" r:id="rId11"/>
    <p:sldId id="302" r:id="rId12"/>
    <p:sldId id="303" r:id="rId13"/>
    <p:sldId id="273" r:id="rId14"/>
    <p:sldId id="305" r:id="rId15"/>
    <p:sldId id="304" r:id="rId16"/>
    <p:sldId id="315" r:id="rId17"/>
    <p:sldId id="306" r:id="rId18"/>
    <p:sldId id="308" r:id="rId19"/>
    <p:sldId id="311" r:id="rId20"/>
    <p:sldId id="320" r:id="rId21"/>
    <p:sldId id="319" r:id="rId22"/>
    <p:sldId id="313" r:id="rId23"/>
    <p:sldId id="314" r:id="rId24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9"/>
    <a:srgbClr val="006600"/>
    <a:srgbClr val="FFC1C1"/>
    <a:srgbClr val="003300"/>
    <a:srgbClr val="FCE8E4"/>
    <a:srgbClr val="FF7C80"/>
    <a:srgbClr val="FF9999"/>
    <a:srgbClr val="FF99CC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jpeg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04/12/2022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12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E3BC544-E9D4-4A2E-ADE7-54D675CE6D5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2231DE-B973-4ABE-9421-629D72D5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2901D-413F-4D8C-A58F-B964A84A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E4243-7853-4523-B980-6BB37323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648EA5-E1DC-4BDB-8772-3474F128F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8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1.jp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1.gif"/><Relationship Id="rId7" Type="http://schemas.openxmlformats.org/officeDocument/2006/relationships/slide" Target="slide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audio" Target="../media/audio1.wav"/><Relationship Id="rId4" Type="http://schemas.openxmlformats.org/officeDocument/2006/relationships/slide" Target="slide13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1.jpg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5.wav"/><Relationship Id="rId11" Type="http://schemas.openxmlformats.org/officeDocument/2006/relationships/image" Target="../media/image33.w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11.bin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slide" Target="slide12.xml"/><Relationship Id="rId11" Type="http://schemas.openxmlformats.org/officeDocument/2006/relationships/image" Target="../media/image34.gif"/><Relationship Id="rId5" Type="http://schemas.openxmlformats.org/officeDocument/2006/relationships/audio" Target="../media/audio5.wav"/><Relationship Id="rId10" Type="http://schemas.openxmlformats.org/officeDocument/2006/relationships/image" Target="../media/image3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8.png"/><Relationship Id="rId21" Type="http://schemas.openxmlformats.org/officeDocument/2006/relationships/image" Target="../media/image54.png"/><Relationship Id="rId7" Type="http://schemas.microsoft.com/office/2007/relationships/hdphoto" Target="../media/hdphoto1.wdp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microsoft.com/office/2007/relationships/hdphoto" Target="../media/hdphoto2.wdp"/><Relationship Id="rId24" Type="http://schemas.openxmlformats.org/officeDocument/2006/relationships/image" Target="../media/image57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"/>
          <p:cNvGrpSpPr>
            <a:grpSpLocks/>
          </p:cNvGrpSpPr>
          <p:nvPr/>
        </p:nvGrpSpPr>
        <p:grpSpPr bwMode="auto">
          <a:xfrm>
            <a:off x="2133600" y="990600"/>
            <a:ext cx="2743200" cy="20574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5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/>
                </a:rPr>
                <a:t> </a:t>
              </a:r>
              <a:endParaRPr lang="en-US" altLang="en-US" sz="4800">
                <a:latin typeface="Calibri" panose="020F0502020204030204" pitchFamily="34" charset="0"/>
              </a:endParaRPr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  <p:sp>
          <p:nvSpPr>
            <p:cNvPr id="309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anose="020F0502020204030204" pitchFamily="34" charset="0"/>
              </a:endParaRPr>
            </a:p>
          </p:txBody>
        </p:sp>
      </p:grpSp>
      <p:sp>
        <p:nvSpPr>
          <p:cNvPr id="3075" name="WordArt 15"/>
          <p:cNvSpPr>
            <a:spLocks noChangeArrowheads="1" noChangeShapeType="1" noTextEdit="1"/>
          </p:cNvSpPr>
          <p:nvPr/>
        </p:nvSpPr>
        <p:spPr bwMode="auto">
          <a:xfrm>
            <a:off x="4876800" y="1219201"/>
            <a:ext cx="4267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4B 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7"/>
          <p:cNvSpPr>
            <a:spLocks noChangeArrowheads="1" noChangeShapeType="1" noTextEdit="1"/>
          </p:cNvSpPr>
          <p:nvPr/>
        </p:nvSpPr>
        <p:spPr bwMode="auto">
          <a:xfrm>
            <a:off x="2160588" y="3187108"/>
            <a:ext cx="7980362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Thúy</a:t>
            </a:r>
          </a:p>
        </p:txBody>
      </p:sp>
      <p:pic>
        <p:nvPicPr>
          <p:cNvPr id="3077" name="Picture 10" descr="BAR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533400"/>
            <a:ext cx="53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BAR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2625"/>
            <a:ext cx="53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Bauern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113968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03188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8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992688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9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992688"/>
            <a:ext cx="19050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52416"/>
              </p:ext>
            </p:extLst>
          </p:nvPr>
        </p:nvGraphicFramePr>
        <p:xfrm>
          <a:off x="424127" y="466079"/>
          <a:ext cx="1766887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533160" imgH="1409400" progId="Equation.3">
                  <p:embed/>
                </p:oleObj>
              </mc:Choice>
              <mc:Fallback>
                <p:oleObj name="Equation" r:id="rId4" imgW="5331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27" y="466079"/>
                        <a:ext cx="1766887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hought Bubble: Cloud 2"/>
          <p:cNvSpPr/>
          <p:nvPr/>
        </p:nvSpPr>
        <p:spPr>
          <a:xfrm>
            <a:off x="3696915" y="1882589"/>
            <a:ext cx="7208650" cy="2116138"/>
          </a:xfrm>
          <a:prstGeom prst="cloudCallout">
            <a:avLst/>
          </a:prstGeom>
          <a:solidFill>
            <a:srgbClr val="FFC1C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với số có ba chữ số ta làm thế nào?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150;p9" descr="1-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9641" y="-228600"/>
            <a:ext cx="9901766" cy="640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96915" y="1085046"/>
            <a:ext cx="8105879" cy="4832092"/>
          </a:xfrm>
          <a:prstGeom prst="rect">
            <a:avLst/>
          </a:prstGeom>
          <a:solidFill>
            <a:srgbClr val="FCE8E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Khi nhân số với số có ba chữ số ta làm như sau: 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Viết thừa số thứ hai bên dưới thừa số thứ nhất sao cho các chữ số trong cùng một hàng thẳng cột với nhau.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lấy từng chữ số của thừa số thứ 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thứ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vừa tìm được lại với nhau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thì được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02187"/>
              </p:ext>
            </p:extLst>
          </p:nvPr>
        </p:nvGraphicFramePr>
        <p:xfrm>
          <a:off x="823705" y="1958975"/>
          <a:ext cx="1859534" cy="330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558720" imgH="1485720" progId="Equation.3">
                  <p:embed/>
                </p:oleObj>
              </mc:Choice>
              <mc:Fallback>
                <p:oleObj name="Equation" r:id="rId4" imgW="55872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05" y="1958975"/>
                        <a:ext cx="1859534" cy="3305671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996795"/>
              </p:ext>
            </p:extLst>
          </p:nvPr>
        </p:nvGraphicFramePr>
        <p:xfrm>
          <a:off x="4802189" y="1958975"/>
          <a:ext cx="1630361" cy="330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660240" imgH="1485720" progId="Equation.3">
                  <p:embed/>
                </p:oleObj>
              </mc:Choice>
              <mc:Fallback>
                <p:oleObj name="Equation" r:id="rId7" imgW="66024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1958975"/>
                        <a:ext cx="1630361" cy="3305671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30944"/>
              </p:ext>
            </p:extLst>
          </p:nvPr>
        </p:nvGraphicFramePr>
        <p:xfrm>
          <a:off x="9101164" y="1790661"/>
          <a:ext cx="1571833" cy="364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609480" imgH="1409400" progId="Equation.3">
                  <p:embed/>
                </p:oleObj>
              </mc:Choice>
              <mc:Fallback>
                <p:oleObj name="Equation" r:id="rId9" imgW="60948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164" y="1790661"/>
                        <a:ext cx="1571833" cy="3642298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546578" y="269875"/>
            <a:ext cx="6954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6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43435" y="1094691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5338198" y="1010533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40" name="AutoShape 65"/>
          <p:cNvSpPr>
            <a:spLocks noChangeArrowheads="1"/>
          </p:cNvSpPr>
          <p:nvPr/>
        </p:nvSpPr>
        <p:spPr bwMode="auto">
          <a:xfrm>
            <a:off x="9683279" y="940261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776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7" y="309563"/>
            <a:ext cx="9039069" cy="55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633" y="3066879"/>
            <a:ext cx="73216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6774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925" y="1050959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</a:t>
            </a:r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248 × </a:t>
            </a:r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3075" y="1044643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× 125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8635984" y="984929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× 213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47653" y="255624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18711"/>
              </p:ext>
            </p:extLst>
          </p:nvPr>
        </p:nvGraphicFramePr>
        <p:xfrm>
          <a:off x="1133381" y="2252290"/>
          <a:ext cx="1408112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545760" imgH="711000" progId="Equation.3">
                  <p:embed/>
                </p:oleObj>
              </mc:Choice>
              <mc:Fallback>
                <p:oleObj name="Equation" r:id="rId4" imgW="545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381" y="2252290"/>
                        <a:ext cx="1408112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50492"/>
              </p:ext>
            </p:extLst>
          </p:nvPr>
        </p:nvGraphicFramePr>
        <p:xfrm>
          <a:off x="4632697" y="2252290"/>
          <a:ext cx="1506537" cy="204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583920" imgH="749160" progId="Equation.3">
                  <p:embed/>
                </p:oleObj>
              </mc:Choice>
              <mc:Fallback>
                <p:oleObj name="Equation" r:id="rId6" imgW="58392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697" y="2252290"/>
                        <a:ext cx="1506537" cy="2047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0769" y="339002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0825" y="339002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7775" y="338726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653" y="3878603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6709" y="3878603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3659" y="387583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607" y="4295460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4663" y="4295460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1613" y="4292696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41613" y="4908249"/>
            <a:ext cx="11743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18699" y="479299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8755" y="479299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25705" y="4790235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74663" y="479023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656" y="480865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9060" y="351553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9457" y="351553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2960" y="3512770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0329" y="3503807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3601" y="400292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0549" y="398789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0524" y="3990662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13786" y="3978452"/>
            <a:ext cx="331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0495" y="4444306"/>
            <a:ext cx="331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688540" y="4993414"/>
            <a:ext cx="13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7110" y="443662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27418" y="4450045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0894" y="4444306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42076" y="4920717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31219" y="491913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16255" y="4911753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8504" y="4896727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2163" y="4911753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94412" y="4896727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43575"/>
              </p:ext>
            </p:extLst>
          </p:nvPr>
        </p:nvGraphicFramePr>
        <p:xfrm>
          <a:off x="9038528" y="2242624"/>
          <a:ext cx="153987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596880" imgH="749160" progId="Equation.3">
                  <p:embed/>
                </p:oleObj>
              </mc:Choice>
              <mc:Fallback>
                <p:oleObj name="Equation" r:id="rId8" imgW="5968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528" y="2242624"/>
                        <a:ext cx="153987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210726" y="3439335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91123" y="3439335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44626" y="3436571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491995" y="342760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55267" y="3926725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22215" y="391169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62190" y="3914463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15452" y="3902253"/>
            <a:ext cx="3317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22161" y="4368107"/>
            <a:ext cx="331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9090206" y="4917215"/>
            <a:ext cx="13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48776" y="436042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29084" y="4373846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82560" y="4368107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211982" y="484451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60181" y="4842939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17921" y="483555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480170" y="482052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233829" y="4835554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996078" y="4820528"/>
            <a:ext cx="430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الرسوم المتحركة لطيف خلفية التوضيح التوضيح | Cute border, Cute pink  background, Cute borders">
            <a:extLst>
              <a:ext uri="{FF2B5EF4-FFF2-40B4-BE49-F238E27FC236}">
                <a16:creationId xmlns:a16="http://schemas.microsoft.com/office/drawing/2014/main" xmlns="" id="{769E5852-BCE5-4C36-8101-61676ECF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5347" y="-2678712"/>
            <a:ext cx="688142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5FA118-2D33-466F-B4A0-ECACD25E87C5}"/>
              </a:ext>
            </a:extLst>
          </p:cNvPr>
          <p:cNvSpPr txBox="1"/>
          <p:nvPr/>
        </p:nvSpPr>
        <p:spPr>
          <a:xfrm>
            <a:off x="3836136" y="359303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34060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099996-C56C-4FB5-8141-D58DA3E893A8}"/>
              </a:ext>
            </a:extLst>
          </p:cNvPr>
          <p:cNvSpPr txBox="1"/>
          <p:nvPr/>
        </p:nvSpPr>
        <p:spPr>
          <a:xfrm>
            <a:off x="5660543" y="3620980"/>
            <a:ext cx="160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34322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48C469-9F8C-43EF-A67B-ABAB75569F64}"/>
              </a:ext>
            </a:extLst>
          </p:cNvPr>
          <p:cNvSpPr txBox="1"/>
          <p:nvPr/>
        </p:nvSpPr>
        <p:spPr>
          <a:xfrm>
            <a:off x="7798562" y="3650407"/>
            <a:ext cx="180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34453</a:t>
            </a:r>
            <a:endParaRPr lang="en-US" sz="3600" b="1" dirty="0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xmlns="" id="{2700D3CD-59AD-4DAA-8280-7807A8BB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741" y="1128614"/>
            <a:ext cx="10208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  </a:t>
            </a:r>
          </a:p>
        </p:txBody>
      </p:sp>
      <p:graphicFrame>
        <p:nvGraphicFramePr>
          <p:cNvPr id="35896" name="Group 56">
            <a:extLst>
              <a:ext uri="{FF2B5EF4-FFF2-40B4-BE49-F238E27FC236}">
                <a16:creationId xmlns:a16="http://schemas.microsoft.com/office/drawing/2014/main" xmlns="" id="{66B36E57-EF39-4C81-BFD8-71995D25C66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3753722"/>
              </p:ext>
            </p:extLst>
          </p:nvPr>
        </p:nvGraphicFramePr>
        <p:xfrm>
          <a:off x="2246164" y="2263079"/>
          <a:ext cx="7406625" cy="2068514"/>
        </p:xfrm>
        <a:graphic>
          <a:graphicData uri="http://schemas.openxmlformats.org/drawingml/2006/table">
            <a:tbl>
              <a:tblPr/>
              <a:tblGrid>
                <a:gridCol w="1509129">
                  <a:extLst>
                    <a:ext uri="{9D8B030D-6E8A-4147-A177-3AD203B41FA5}">
                      <a16:colId xmlns:a16="http://schemas.microsoft.com/office/drawing/2014/main" xmlns="" val="1856253318"/>
                    </a:ext>
                  </a:extLst>
                </a:gridCol>
                <a:gridCol w="1603158">
                  <a:extLst>
                    <a:ext uri="{9D8B030D-6E8A-4147-A177-3AD203B41FA5}">
                      <a16:colId xmlns:a16="http://schemas.microsoft.com/office/drawing/2014/main" xmlns="" val="2048832486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xmlns="" val="2566259545"/>
                    </a:ext>
                  </a:extLst>
                </a:gridCol>
                <a:gridCol w="2147169">
                  <a:extLst>
                    <a:ext uri="{9D8B030D-6E8A-4147-A177-3AD203B41FA5}">
                      <a16:colId xmlns:a16="http://schemas.microsoft.com/office/drawing/2014/main" xmlns="" val="4273661655"/>
                    </a:ext>
                  </a:extLst>
                </a:gridCol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8710185"/>
                  </a:ext>
                </a:extLst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 x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0179517"/>
                  </a:ext>
                </a:extLst>
              </a:tr>
            </a:tbl>
          </a:graphicData>
        </a:graphic>
      </p:graphicFrame>
      <p:pic>
        <p:nvPicPr>
          <p:cNvPr id="35899" name="Picture 59" descr="Picture16">
            <a:extLst>
              <a:ext uri="{FF2B5EF4-FFF2-40B4-BE49-F238E27FC236}">
                <a16:creationId xmlns:a16="http://schemas.microsoft.com/office/drawing/2014/main" xmlns="" id="{29D42FC2-F065-4247-AA69-EDE196D614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31" y="365040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00" name="Picture 60" descr="Picture16">
            <a:extLst>
              <a:ext uri="{FF2B5EF4-FFF2-40B4-BE49-F238E27FC236}">
                <a16:creationId xmlns:a16="http://schemas.microsoft.com/office/drawing/2014/main" xmlns="" id="{670ACDC0-9121-4D90-8E01-39EC91ACB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365040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01" name="Text Box 61">
            <a:extLst>
              <a:ext uri="{FF2B5EF4-FFF2-40B4-BE49-F238E27FC236}">
                <a16:creationId xmlns:a16="http://schemas.microsoft.com/office/drawing/2014/main" xmlns="" id="{68A00BE7-5E12-4CDF-8762-CD574E2D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7239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</a:t>
            </a:r>
          </a:p>
        </p:txBody>
      </p:sp>
      <p:sp>
        <p:nvSpPr>
          <p:cNvPr id="35902" name="Text Box 62">
            <a:extLst>
              <a:ext uri="{FF2B5EF4-FFF2-40B4-BE49-F238E27FC236}">
                <a16:creationId xmlns:a16="http://schemas.microsoft.com/office/drawing/2014/main" xmlns="" id="{1A0BE489-DDB6-4B3B-A38C-8E2B3D1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1628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2340</a:t>
            </a:r>
          </a:p>
        </p:txBody>
      </p:sp>
      <p:pic>
        <p:nvPicPr>
          <p:cNvPr id="13" name="Picture 60" descr="Picture16">
            <a:extLst>
              <a:ext uri="{FF2B5EF4-FFF2-40B4-BE49-F238E27FC236}">
                <a16:creationId xmlns:a16="http://schemas.microsoft.com/office/drawing/2014/main" xmlns="" id="{5675EF0B-AFCF-4ECA-B6B6-00105BD38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31" y="362098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603" y="147579"/>
            <a:ext cx="11968508" cy="10772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của mảnh vườn hình vuông có cạnh dài 125m.</a:t>
            </a:r>
          </a:p>
          <a:p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08528" y="656208"/>
            <a:ext cx="39131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75005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63393" y="656208"/>
            <a:ext cx="2353456" cy="29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00958" y="1824982"/>
            <a:ext cx="2462970" cy="2387253"/>
          </a:xfrm>
          <a:prstGeom prst="rect">
            <a:avLst/>
          </a:prstGeom>
          <a:ln w="28575"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232108" y="3380600"/>
            <a:ext cx="400670" cy="2462970"/>
          </a:xfrm>
          <a:prstGeom prst="rightBrace">
            <a:avLst>
              <a:gd name="adj1" fmla="val 4574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589480" y="4870466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92653" y="164694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5122" y="1471488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  <a:endParaRPr lang="vi-VN" sz="28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5891" y="2093619"/>
            <a:ext cx="7362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mảnh vườn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đó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9847" y="2811211"/>
            <a:ext cx="435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125 ×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= 15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625 (m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7991" y="3457542"/>
            <a:ext cx="345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396067" y="659912"/>
            <a:ext cx="2091473" cy="262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B0A6F4C-E350-47BF-A872-A5FCC7C5EE9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95250"/>
            <a:chExt cx="9144000" cy="5238750"/>
          </a:xfrm>
        </p:grpSpPr>
        <p:pic>
          <p:nvPicPr>
            <p:cNvPr id="61" name="Picture 2" descr="Rung chuông vàng: Sân chơi hấp dẫn cho lứa tuổi mầm non - Sunshine Maple  Bear">
              <a:extLst>
                <a:ext uri="{FF2B5EF4-FFF2-40B4-BE49-F238E27FC236}">
                  <a16:creationId xmlns:a16="http://schemas.microsoft.com/office/drawing/2014/main" xmlns="" id="{61A25BD5-6925-4339-AF59-38D929254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5250"/>
              <a:ext cx="9144000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422FCA34-BB7A-4796-971F-EDE530142718}"/>
                </a:ext>
              </a:extLst>
            </p:cNvPr>
            <p:cNvSpPr/>
            <p:nvPr/>
          </p:nvSpPr>
          <p:spPr>
            <a:xfrm>
              <a:off x="7010400" y="318135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2" descr="Victory School">
              <a:extLst>
                <a:ext uri="{FF2B5EF4-FFF2-40B4-BE49-F238E27FC236}">
                  <a16:creationId xmlns:a16="http://schemas.microsoft.com/office/drawing/2014/main" xmlns="" id="{A27FC410-70F0-4C21-85D4-8CDC500C1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818" y="3210129"/>
              <a:ext cx="315770" cy="29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604" y="712694"/>
            <a:ext cx="3839089" cy="9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453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10018523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684214"/>
            <a:ext cx="7826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4" descr="White marble">
            <a:hlinkClick r:id="rId4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3216275" y="1571625"/>
            <a:ext cx="1943100" cy="1404938"/>
          </a:xfrm>
          <a:prstGeom prst="actionButtonBlank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629" name="AutoShape 5" descr="White marble">
            <a:hlinkClick r:id="rId7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391401" y="1546225"/>
            <a:ext cx="1908175" cy="1404938"/>
          </a:xfrm>
          <a:prstGeom prst="actionButtonBlank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630" name="AutoShape 6" descr="White marble">
            <a:hlinkClick r:id="rId8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3216276" y="3257551"/>
            <a:ext cx="1979613" cy="1476375"/>
          </a:xfrm>
          <a:prstGeom prst="actionButtonBlank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631" name="AutoShape 7" descr="White marble">
            <a:hlinkClick r:id="rId8" action="ppaction://hlinksldjump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391401" y="3295651"/>
            <a:ext cx="1916113" cy="1463675"/>
          </a:xfrm>
          <a:prstGeom prst="actionButtonBlank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7354" name="WordArt 20"/>
          <p:cNvSpPr>
            <a:spLocks noChangeArrowheads="1" noChangeShapeType="1" noTextEdit="1"/>
          </p:cNvSpPr>
          <p:nvPr/>
        </p:nvSpPr>
        <p:spPr bwMode="auto">
          <a:xfrm>
            <a:off x="2927350" y="728664"/>
            <a:ext cx="5735638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LỰA CHỌN CÂU HỎI</a:t>
            </a:r>
          </a:p>
        </p:txBody>
      </p:sp>
      <p:sp>
        <p:nvSpPr>
          <p:cNvPr id="57355" name="AutoShape 2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25013" y="5913438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43418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6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164416" y="450849"/>
            <a:ext cx="7378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i="1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400">
                <a:solidFill>
                  <a:srgbClr val="0033CC"/>
                </a:solidFill>
              </a:rPr>
              <a:t>ĐÚNG</a:t>
            </a:r>
            <a:r>
              <a:rPr lang="en-US" altLang="en-US" sz="4400">
                <a:solidFill>
                  <a:schemeClr val="tx1"/>
                </a:solidFill>
              </a:rPr>
              <a:t> hay </a:t>
            </a:r>
            <a:r>
              <a:rPr lang="en-US" altLang="en-US" sz="440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5419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542607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54324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5424488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541655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15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57675" y="5440364"/>
            <a:ext cx="3436938" cy="936625"/>
            <a:chOff x="912" y="2592"/>
            <a:chExt cx="3072" cy="960"/>
          </a:xfrm>
        </p:grpSpPr>
        <p:sp>
          <p:nvSpPr>
            <p:cNvPr id="2097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20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</a:rPr>
                <a:t>Hết giờ</a:t>
              </a:r>
            </a:p>
          </p:txBody>
        </p:sp>
      </p:grpSp>
      <p:sp>
        <p:nvSpPr>
          <p:cNvPr id="2073" name="AutoShape 28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3869117" y="1314705"/>
            <a:ext cx="1131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256</a:t>
            </a:r>
          </a:p>
        </p:txBody>
      </p:sp>
      <p:sp>
        <p:nvSpPr>
          <p:cNvPr id="2075" name="Text Box 30"/>
          <p:cNvSpPr txBox="1">
            <a:spLocks noChangeArrowheads="1"/>
          </p:cNvSpPr>
          <p:nvPr/>
        </p:nvSpPr>
        <p:spPr bwMode="auto">
          <a:xfrm>
            <a:off x="3840821" y="1869029"/>
            <a:ext cx="1225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231</a:t>
            </a:r>
          </a:p>
        </p:txBody>
      </p:sp>
      <p:graphicFrame>
        <p:nvGraphicFramePr>
          <p:cNvPr id="205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52952"/>
              </p:ext>
            </p:extLst>
          </p:nvPr>
        </p:nvGraphicFramePr>
        <p:xfrm>
          <a:off x="3687023" y="2233989"/>
          <a:ext cx="359516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10" imgW="114102" imgH="126780" progId="Equation.3">
                  <p:embed/>
                </p:oleObj>
              </mc:Choice>
              <mc:Fallback>
                <p:oleObj name="Equation" r:id="rId10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023" y="2233989"/>
                        <a:ext cx="359516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Line 32"/>
          <p:cNvSpPr>
            <a:spLocks noChangeShapeType="1"/>
          </p:cNvSpPr>
          <p:nvPr/>
        </p:nvSpPr>
        <p:spPr bwMode="auto">
          <a:xfrm>
            <a:off x="3931028" y="2509385"/>
            <a:ext cx="9371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077" name="Text Box 33"/>
          <p:cNvSpPr txBox="1">
            <a:spLocks noChangeArrowheads="1"/>
          </p:cNvSpPr>
          <p:nvPr/>
        </p:nvSpPr>
        <p:spPr bwMode="auto">
          <a:xfrm>
            <a:off x="3729417" y="2510973"/>
            <a:ext cx="1470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256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3868117" y="3076531"/>
            <a:ext cx="11633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768</a:t>
            </a:r>
          </a:p>
        </p:txBody>
      </p:sp>
      <p:sp>
        <p:nvSpPr>
          <p:cNvPr id="2079" name="Line 35"/>
          <p:cNvSpPr>
            <a:spLocks noChangeShapeType="1"/>
          </p:cNvSpPr>
          <p:nvPr/>
        </p:nvSpPr>
        <p:spPr bwMode="auto">
          <a:xfrm>
            <a:off x="3756713" y="4217244"/>
            <a:ext cx="1131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2080" name="Text Box 36"/>
          <p:cNvSpPr txBox="1">
            <a:spLocks noChangeArrowheads="1"/>
          </p:cNvSpPr>
          <p:nvPr/>
        </p:nvSpPr>
        <p:spPr bwMode="auto">
          <a:xfrm>
            <a:off x="3640633" y="4166537"/>
            <a:ext cx="1502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1536</a:t>
            </a:r>
          </a:p>
        </p:txBody>
      </p:sp>
      <p:sp>
        <p:nvSpPr>
          <p:cNvPr id="2081" name="Rectangle 37"/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C1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845706" y="3540021"/>
            <a:ext cx="11633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</a:rPr>
              <a:t>512</a:t>
            </a:r>
          </a:p>
        </p:txBody>
      </p:sp>
      <p:pic>
        <p:nvPicPr>
          <p:cNvPr id="35" name="Picture 11" descr="chuot phat c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484"/>
            <a:ext cx="191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2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710" grpId="0"/>
      <p:bldP spid="28710" grpId="1"/>
      <p:bldP spid="287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283325" y="389489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286500" y="390124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291263" y="388536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283325" y="38806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283325" y="388536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273800" y="387584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292850" y="389012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265863" y="388219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273800" y="38806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3294438" y="38933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3281738" y="389965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3800" y="3891717"/>
            <a:ext cx="3436938" cy="936625"/>
            <a:chOff x="912" y="2592"/>
            <a:chExt cx="3072" cy="960"/>
          </a:xfrm>
          <a:solidFill>
            <a:srgbClr val="FCE8E4"/>
          </a:solidFill>
        </p:grpSpPr>
        <p:sp>
          <p:nvSpPr>
            <p:cNvPr id="5165" name="Oval 1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516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</a:rPr>
                <a:t>Hết giờ</a:t>
              </a:r>
            </a:p>
          </p:txBody>
        </p:sp>
      </p:grp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2954713" y="942141"/>
            <a:ext cx="88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526</a:t>
            </a: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2980205" y="1400929"/>
            <a:ext cx="884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321</a:t>
            </a:r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81043"/>
              </p:ext>
            </p:extLst>
          </p:nvPr>
        </p:nvGraphicFramePr>
        <p:xfrm>
          <a:off x="2839854" y="1301664"/>
          <a:ext cx="282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7" imgW="114102" imgH="126780" progId="Equation.3">
                  <p:embed/>
                </p:oleObj>
              </mc:Choice>
              <mc:Fallback>
                <p:oleObj name="Equation" r:id="rId7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54" y="1301664"/>
                        <a:ext cx="2825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Line 22"/>
          <p:cNvSpPr>
            <a:spLocks noChangeShapeType="1"/>
          </p:cNvSpPr>
          <p:nvPr/>
        </p:nvSpPr>
        <p:spPr bwMode="auto">
          <a:xfrm>
            <a:off x="3016625" y="1918453"/>
            <a:ext cx="73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2802313" y="1856541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526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545973" y="2685870"/>
            <a:ext cx="102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1578</a:t>
            </a:r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>
            <a:off x="2721631" y="3132282"/>
            <a:ext cx="88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423463" y="3105550"/>
            <a:ext cx="153240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27826</a:t>
            </a:r>
          </a:p>
        </p:txBody>
      </p:sp>
      <p:sp>
        <p:nvSpPr>
          <p:cNvPr id="5145" name="Rectangle 27"/>
          <p:cNvSpPr>
            <a:spLocks noChangeArrowheads="1"/>
          </p:cNvSpPr>
          <p:nvPr/>
        </p:nvSpPr>
        <p:spPr bwMode="auto">
          <a:xfrm>
            <a:off x="6441142" y="1734671"/>
            <a:ext cx="4155140" cy="2702857"/>
          </a:xfrm>
          <a:prstGeom prst="rect">
            <a:avLst/>
          </a:prstGeom>
          <a:solidFill>
            <a:srgbClr val="FFC1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615393" y="2165175"/>
            <a:ext cx="36370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</a:rPr>
              <a:t>ĐÚNG HAY SAI? VÌ SAO?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6532565" y="2070317"/>
            <a:ext cx="36187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 Tích riêng thứ ba chưa lùi sang trái một cột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2181910" y="3098949"/>
            <a:ext cx="1810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FF0000"/>
                </a:solidFill>
              </a:rPr>
              <a:t>168846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549895" y="2263502"/>
            <a:ext cx="102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33CC"/>
                </a:solidFill>
              </a:rPr>
              <a:t>1052</a:t>
            </a:r>
          </a:p>
        </p:txBody>
      </p:sp>
      <p:pic>
        <p:nvPicPr>
          <p:cNvPr id="30" name="Picture 11" descr="chuot phat c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" y="4172705"/>
            <a:ext cx="191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439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repeatCount="2000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3.7037E-7 L -0.01875 3.7037E-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1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8" grpId="0"/>
      <p:bldP spid="31768" grpId="1"/>
      <p:bldP spid="31768" grpId="2"/>
      <p:bldP spid="31770" grpId="0"/>
      <p:bldP spid="31772" grpId="0"/>
      <p:bldP spid="31772" grpId="1"/>
      <p:bldP spid="31786" grpId="0"/>
      <p:bldP spid="317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5876" y="2010072"/>
            <a:ext cx="7731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/>
                <a:solidFill>
                  <a:srgbClr val="FF0000"/>
                </a:solidFill>
                <a:effectLst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0052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437607" y="397432"/>
            <a:ext cx="737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5400" i="1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5400">
                <a:solidFill>
                  <a:srgbClr val="0033CC"/>
                </a:solidFill>
              </a:rPr>
              <a:t>ĐÚNG</a:t>
            </a:r>
            <a:r>
              <a:rPr lang="en-US" altLang="en-US" sz="5400">
                <a:solidFill>
                  <a:schemeClr val="tx1"/>
                </a:solidFill>
              </a:rPr>
              <a:t> hay </a:t>
            </a:r>
            <a:r>
              <a:rPr lang="en-US" altLang="en-US" sz="540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076099" y="560447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79274" y="561082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084037" y="559494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076099" y="55901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6076099" y="559494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6066574" y="558542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085624" y="559970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058637" y="559177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066574" y="55901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087212" y="56028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6074512" y="560923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6047524" y="56028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6053874" y="56028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6060224" y="56028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6052287" y="559653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5961799" y="559018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1049" name="AutoShape 28">
            <a:hlinkClick r:id="rId6" action="ppaction://hlinksldjump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9540876" y="5795964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057" name="Rectangle 37"/>
          <p:cNvSpPr>
            <a:spLocks noChangeArrowheads="1"/>
          </p:cNvSpPr>
          <p:nvPr/>
        </p:nvSpPr>
        <p:spPr bwMode="auto">
          <a:xfrm>
            <a:off x="7302500" y="3149600"/>
            <a:ext cx="2336800" cy="1816100"/>
          </a:xfrm>
          <a:prstGeom prst="rect">
            <a:avLst/>
          </a:prstGeom>
          <a:solidFill>
            <a:srgbClr val="FFC1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8001000" y="3314701"/>
            <a:ext cx="914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b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7353300" y="3556001"/>
            <a:ext cx="2235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33CC"/>
                </a:solidFill>
              </a:rPr>
              <a:t>ĐÚNG</a:t>
            </a:r>
          </a:p>
        </p:txBody>
      </p:sp>
      <p:grpSp>
        <p:nvGrpSpPr>
          <p:cNvPr id="1061" name="Group 41"/>
          <p:cNvGrpSpPr>
            <a:grpSpLocks/>
          </p:cNvGrpSpPr>
          <p:nvPr/>
        </p:nvGrpSpPr>
        <p:grpSpPr bwMode="auto">
          <a:xfrm>
            <a:off x="3536476" y="5706070"/>
            <a:ext cx="717550" cy="558800"/>
            <a:chOff x="930" y="1104"/>
            <a:chExt cx="1056" cy="1236"/>
          </a:xfrm>
        </p:grpSpPr>
        <p:grpSp>
          <p:nvGrpSpPr>
            <p:cNvPr id="1063" name="Group 42"/>
            <p:cNvGrpSpPr>
              <a:grpSpLocks/>
            </p:cNvGrpSpPr>
            <p:nvPr/>
          </p:nvGrpSpPr>
          <p:grpSpPr bwMode="auto">
            <a:xfrm>
              <a:off x="960" y="1104"/>
              <a:ext cx="1008" cy="1152"/>
              <a:chOff x="960" y="1104"/>
              <a:chExt cx="1008" cy="1152"/>
            </a:xfrm>
          </p:grpSpPr>
          <p:sp>
            <p:nvSpPr>
              <p:cNvPr id="1069" name="Freeform 43"/>
              <p:cNvSpPr>
                <a:spLocks/>
              </p:cNvSpPr>
              <p:nvPr/>
            </p:nvSpPr>
            <p:spPr bwMode="auto">
              <a:xfrm>
                <a:off x="960" y="1344"/>
                <a:ext cx="384" cy="912"/>
              </a:xfrm>
              <a:custGeom>
                <a:avLst/>
                <a:gdLst>
                  <a:gd name="T0" fmla="*/ 384 w 384"/>
                  <a:gd name="T1" fmla="*/ 0 h 912"/>
                  <a:gd name="T2" fmla="*/ 192 w 384"/>
                  <a:gd name="T3" fmla="*/ 240 h 912"/>
                  <a:gd name="T4" fmla="*/ 144 w 384"/>
                  <a:gd name="T5" fmla="*/ 720 h 912"/>
                  <a:gd name="T6" fmla="*/ 0 w 384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912"/>
                  <a:gd name="T14" fmla="*/ 384 w 384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912">
                    <a:moveTo>
                      <a:pt x="384" y="0"/>
                    </a:moveTo>
                    <a:cubicBezTo>
                      <a:pt x="308" y="60"/>
                      <a:pt x="232" y="120"/>
                      <a:pt x="192" y="240"/>
                    </a:cubicBezTo>
                    <a:cubicBezTo>
                      <a:pt x="152" y="360"/>
                      <a:pt x="176" y="608"/>
                      <a:pt x="144" y="720"/>
                    </a:cubicBezTo>
                    <a:cubicBezTo>
                      <a:pt x="112" y="832"/>
                      <a:pt x="56" y="872"/>
                      <a:pt x="0" y="912"/>
                    </a:cubicBezTo>
                  </a:path>
                </a:pathLst>
              </a:custGeom>
              <a:solidFill>
                <a:srgbClr val="FFFF00"/>
              </a:solidFill>
              <a:ln w="539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0" name="Freeform 44"/>
              <p:cNvSpPr>
                <a:spLocks/>
              </p:cNvSpPr>
              <p:nvPr/>
            </p:nvSpPr>
            <p:spPr bwMode="auto">
              <a:xfrm flipH="1">
                <a:off x="1584" y="1344"/>
                <a:ext cx="384" cy="912"/>
              </a:xfrm>
              <a:custGeom>
                <a:avLst/>
                <a:gdLst>
                  <a:gd name="T0" fmla="*/ 384 w 384"/>
                  <a:gd name="T1" fmla="*/ 0 h 912"/>
                  <a:gd name="T2" fmla="*/ 192 w 384"/>
                  <a:gd name="T3" fmla="*/ 240 h 912"/>
                  <a:gd name="T4" fmla="*/ 144 w 384"/>
                  <a:gd name="T5" fmla="*/ 720 h 912"/>
                  <a:gd name="T6" fmla="*/ 0 w 384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912"/>
                  <a:gd name="T14" fmla="*/ 384 w 384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912">
                    <a:moveTo>
                      <a:pt x="384" y="0"/>
                    </a:moveTo>
                    <a:cubicBezTo>
                      <a:pt x="308" y="60"/>
                      <a:pt x="232" y="120"/>
                      <a:pt x="192" y="240"/>
                    </a:cubicBezTo>
                    <a:cubicBezTo>
                      <a:pt x="152" y="360"/>
                      <a:pt x="176" y="608"/>
                      <a:pt x="144" y="720"/>
                    </a:cubicBezTo>
                    <a:cubicBezTo>
                      <a:pt x="112" y="832"/>
                      <a:pt x="56" y="872"/>
                      <a:pt x="0" y="912"/>
                    </a:cubicBezTo>
                  </a:path>
                </a:pathLst>
              </a:custGeom>
              <a:solidFill>
                <a:srgbClr val="FFFF00"/>
              </a:solidFill>
              <a:ln w="539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1" name="Line 45"/>
              <p:cNvSpPr>
                <a:spLocks noChangeShapeType="1"/>
              </p:cNvSpPr>
              <p:nvPr/>
            </p:nvSpPr>
            <p:spPr bwMode="auto">
              <a:xfrm>
                <a:off x="960" y="2256"/>
                <a:ext cx="1008" cy="0"/>
              </a:xfrm>
              <a:prstGeom prst="line">
                <a:avLst/>
              </a:prstGeom>
              <a:noFill/>
              <a:ln w="53975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Oval 46"/>
              <p:cNvSpPr>
                <a:spLocks noChangeArrowheads="1"/>
              </p:cNvSpPr>
              <p:nvPr/>
            </p:nvSpPr>
            <p:spPr bwMode="auto">
              <a:xfrm>
                <a:off x="1316" y="110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539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vi-VN" altLang="en-US"/>
              </a:p>
            </p:txBody>
          </p:sp>
        </p:grpSp>
        <p:sp>
          <p:nvSpPr>
            <p:cNvPr id="1064" name="Oval 47"/>
            <p:cNvSpPr>
              <a:spLocks noChangeArrowheads="1"/>
            </p:cNvSpPr>
            <p:nvPr/>
          </p:nvSpPr>
          <p:spPr bwMode="auto">
            <a:xfrm>
              <a:off x="1152" y="1334"/>
              <a:ext cx="624" cy="86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1065" name="Rectangle 4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2" y="1776"/>
              <a:ext cx="672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1066" name="Oval 49"/>
            <p:cNvSpPr>
              <a:spLocks noChangeArrowheads="1"/>
            </p:cNvSpPr>
            <p:nvPr/>
          </p:nvSpPr>
          <p:spPr bwMode="auto">
            <a:xfrm>
              <a:off x="1008" y="207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1067" name="Oval 50"/>
            <p:cNvSpPr>
              <a:spLocks noChangeArrowheads="1"/>
            </p:cNvSpPr>
            <p:nvPr/>
          </p:nvSpPr>
          <p:spPr bwMode="auto">
            <a:xfrm>
              <a:off x="1730" y="207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  <p:sp>
          <p:nvSpPr>
            <p:cNvPr id="1068" name="Oval 51"/>
            <p:cNvSpPr>
              <a:spLocks noChangeArrowheads="1"/>
            </p:cNvSpPr>
            <p:nvPr/>
          </p:nvSpPr>
          <p:spPr bwMode="auto">
            <a:xfrm>
              <a:off x="930" y="2196"/>
              <a:ext cx="1056" cy="14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/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5046896" y="1953399"/>
            <a:ext cx="1196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186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5140227" y="2507724"/>
            <a:ext cx="1001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113</a:t>
            </a:r>
          </a:p>
        </p:txBody>
      </p:sp>
      <p:graphicFrame>
        <p:nvGraphicFramePr>
          <p:cNvPr id="45" name="Object 31"/>
          <p:cNvGraphicFramePr>
            <a:graphicFrameLocks noChangeAspect="1"/>
          </p:cNvGraphicFramePr>
          <p:nvPr/>
        </p:nvGraphicFramePr>
        <p:xfrm>
          <a:off x="4971976" y="2395012"/>
          <a:ext cx="407446" cy="45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976" y="2395012"/>
                        <a:ext cx="407446" cy="45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5054216" y="3093488"/>
            <a:ext cx="9916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4856396" y="3067779"/>
            <a:ext cx="1555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558</a:t>
            </a: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4763373" y="3552678"/>
            <a:ext cx="1218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186</a:t>
            </a: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4746836" y="4640659"/>
            <a:ext cx="11968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4592314" y="4606528"/>
            <a:ext cx="1590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21018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4569922" y="4026011"/>
            <a:ext cx="1108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</a:rPr>
              <a:t>186</a:t>
            </a:r>
          </a:p>
        </p:txBody>
      </p:sp>
      <p:pic>
        <p:nvPicPr>
          <p:cNvPr id="52" name="Picture 11" descr="chuot phat c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484"/>
            <a:ext cx="191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410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86" grpId="0"/>
      <p:bldP spid="27686" grpId="1"/>
      <p:bldP spid="276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50;p9" descr="1-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745" y="-256736"/>
            <a:ext cx="12462084" cy="72624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2"/>
          <p:cNvSpPr/>
          <p:nvPr/>
        </p:nvSpPr>
        <p:spPr>
          <a:xfrm>
            <a:off x="3696915" y="1882589"/>
            <a:ext cx="7208650" cy="2116138"/>
          </a:xfrm>
          <a:prstGeom prst="cloudCallout">
            <a:avLst/>
          </a:prstGeom>
          <a:solidFill>
            <a:srgbClr val="FFC1C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với số có ba chữ số ta làm thế nào?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6423" y="1291862"/>
            <a:ext cx="9389142" cy="4832092"/>
          </a:xfrm>
          <a:prstGeom prst="rect">
            <a:avLst/>
          </a:prstGeom>
          <a:solidFill>
            <a:srgbClr val="FCE8E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với số có ba chữ số ta làm như sau: 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Viết thừa số thứ hai bên dưới thừa số thứ nhất sao cho các chữ số trong cùng một hàng thẳng cột với nhau.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lấy từng chữ số của thừa số thứ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thứ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vừa tìm được lại với nhau thì ta được kết quả của phép nhân số với ba chữ số.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1776" y="110607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29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50;p9" descr="1-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9987" y="206089"/>
            <a:ext cx="8264638" cy="5307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392184" y="1550516"/>
            <a:ext cx="5487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thiện các bài tập và xem trước bài sau “Nhân với số có ba chữ số (tiếp theo)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888646">
            <a:off x="1543786" y="1161604"/>
            <a:ext cx="28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44" y="3880418"/>
            <a:ext cx="31035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1" y="4748212"/>
            <a:ext cx="31035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oogle Shape;310;p26" descr="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54701" y="-13447"/>
            <a:ext cx="2801106" cy="463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00;p25" descr="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42226" y="5151924"/>
            <a:ext cx="3387064" cy="175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25" y="3403339"/>
            <a:ext cx="31035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Gothic-EB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15621" y="330551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" y="4763464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" y="6035739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389" y="2237209"/>
            <a:ext cx="3239131" cy="323913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36628" y="1942836"/>
            <a:ext cx="731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96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9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562911" y="202293"/>
            <a:ext cx="957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Hãy nêu cách nhân một số với một tổng?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62910" y="1038538"/>
            <a:ext cx="11504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nhân số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tổng,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vi-VN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62911" y="2428781"/>
            <a:ext cx="9571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164 ×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=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929390" y="3418851"/>
            <a:ext cx="415227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×  23 = 3772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0181" y="341885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961870" y="4470659"/>
            <a:ext cx="415227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× 123 = ?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81039" y="2950084"/>
            <a:ext cx="109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/>
              <a:t>164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76239" y="3313482"/>
            <a:ext cx="808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/>
              <a:t>×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09639" y="3670669"/>
            <a:ext cx="806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/>
              <a:t>23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981039" y="4377107"/>
            <a:ext cx="10350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458223" y="4440607"/>
            <a:ext cx="80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82651" y="4464419"/>
            <a:ext cx="56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82651" y="5148632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08014" y="5151807"/>
            <a:ext cx="80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8936589" y="5901107"/>
            <a:ext cx="10350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29520" y="5904282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18645" y="5929681"/>
            <a:ext cx="806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936588" y="5926507"/>
            <a:ext cx="57208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58161" y="5159744"/>
            <a:ext cx="80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700632" y="5926507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923087" y="4450351"/>
            <a:ext cx="41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 animBg="1"/>
      <p:bldP spid="14" grpId="0"/>
      <p:bldP spid="14" grpId="1"/>
      <p:bldP spid="15" grpId="0" animBg="1"/>
      <p:bldP spid="11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3492" y="243840"/>
            <a:ext cx="80692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</a:rPr>
              <a:t>Toán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Tiết 62: Nhân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</a:rPr>
              <a:t>(trang </a:t>
            </a:r>
            <a:r>
              <a:rPr lang="en-US" sz="3200" b="1" i="1" dirty="0">
                <a:latin typeface="Times New Roman" pitchFamily="18" charset="0"/>
              </a:rPr>
              <a:t>72)</a:t>
            </a:r>
            <a:endParaRPr lang="vi-VN" sz="3200" b="1" i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00" y="1871041"/>
            <a:ext cx="7386637" cy="1200329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phép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sau: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=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596" y="3067326"/>
            <a:ext cx="9565779" cy="584775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cách nào để tính kết quả của phép tính này?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96" y="3710075"/>
            <a:ext cx="11899404" cy="1077218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Tách thừa số thứ hai thành tổng của số tròn trăm, tròn chục và đơn vị.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96" y="4787293"/>
            <a:ext cx="11899404" cy="1077218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Tách thừa số thứ hai thành 100 + 23 vì em đã biết nhân với số có hai chữ số rồi.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38" y="5860203"/>
            <a:ext cx="3964873" cy="584775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Đặt tính rồi tính.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851" y="1166762"/>
            <a:ext cx="2561524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7842" y="1163818"/>
            <a:ext cx="3878013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en-US" sz="2800" b="1">
                <a:solidFill>
                  <a:prstClr val="black"/>
                </a:solidFill>
                <a:latin typeface="Times New Roman"/>
                <a:cs typeface="Arial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(100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+ 20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+ 3)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575" y="2115274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8209" y="2073321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2425" y="2047885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6246" y="2115274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6487" y="2115274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848" y="558473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</a:rPr>
              <a:t>Cách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</a:rPr>
              <a:t> 1:</a:t>
            </a:r>
            <a:r>
              <a:rPr lang="vi-VN" sz="2800" b="1" u="sng" dirty="0">
                <a:solidFill>
                  <a:srgbClr val="002060"/>
                </a:solidFill>
                <a:latin typeface="Times New Roman"/>
              </a:rPr>
              <a:t> </a:t>
            </a:r>
            <a:endParaRPr lang="en-US" sz="2800" b="1" u="sng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7471" y="1606973"/>
            <a:ext cx="5122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5184" y="2570404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642" y="3353536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</a:rPr>
              <a:t>Cách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</a:rPr>
              <a:t> 2:</a:t>
            </a:r>
            <a:r>
              <a:rPr lang="vi-VN" sz="2800" b="1" u="sng" dirty="0">
                <a:solidFill>
                  <a:srgbClr val="002060"/>
                </a:solidFill>
                <a:latin typeface="Times New Roman"/>
              </a:rPr>
              <a:t> </a:t>
            </a:r>
            <a:endParaRPr lang="en-US" sz="2800" b="1" u="sng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642" y="3915382"/>
            <a:ext cx="2561524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8380" y="3913945"/>
            <a:ext cx="3878013" cy="52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6086" y="4494059"/>
            <a:ext cx="4101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9211" y="5073308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6993" y="512607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5818" y="5073308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9903" y="564929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7163546" y="1262488"/>
            <a:ext cx="0" cy="45678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722217" y="2316512"/>
            <a:ext cx="1724027" cy="1562174"/>
            <a:chOff x="2707" y="1299"/>
            <a:chExt cx="1086" cy="1180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42" y="1299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3015" y="1353"/>
              <a:ext cx="690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>
                  <a:solidFill>
                    <a:srgbClr val="0000FF"/>
                  </a:solidFill>
                  <a:latin typeface="VNI-Times" pitchFamily="2" charset="0"/>
                </a:rPr>
                <a:t> 123</a:t>
              </a:r>
              <a:endParaRPr lang="en-US" altLang="en-US" sz="4400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07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>
                  <a:solidFill>
                    <a:srgbClr val="0000FF"/>
                  </a:solidFill>
                  <a:latin typeface="VNI-Times" pitchFamily="2" charset="0"/>
                </a:rPr>
                <a:t>×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2893" y="2479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367081" y="1703272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solidFill>
                  <a:srgbClr val="002060"/>
                </a:solidFill>
                <a:latin typeface="Times New Roman"/>
              </a:rPr>
              <a:t>Cách 3:</a:t>
            </a:r>
            <a:r>
              <a:rPr lang="vi-VN" sz="2800" b="1" u="sng">
                <a:solidFill>
                  <a:srgbClr val="002060"/>
                </a:solidFill>
                <a:latin typeface="Times New Roman"/>
              </a:rPr>
              <a:t> </a:t>
            </a:r>
            <a:endParaRPr lang="en-US" sz="2800" b="1" u="sng" dirty="0">
              <a:solidFill>
                <a:srgbClr val="00206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3084" y="33667"/>
            <a:ext cx="3029641" cy="6463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latin typeface="+mj-lt"/>
              </a:rPr>
              <a:t>164</a:t>
            </a:r>
            <a:r>
              <a:rPr lang="en-US" sz="3600" b="1">
                <a:latin typeface="+mj-lt"/>
              </a:rPr>
              <a:t> </a:t>
            </a:r>
            <a:r>
              <a:rPr lang="vi-VN" sz="3600" b="1">
                <a:latin typeface="+mj-lt"/>
              </a:rPr>
              <a:t>×</a:t>
            </a:r>
            <a:r>
              <a:rPr lang="en-US" sz="3600" b="1">
                <a:latin typeface="+mj-lt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1</a:t>
            </a:r>
            <a:r>
              <a:rPr lang="vi-VN" sz="3600" b="1">
                <a:solidFill>
                  <a:srgbClr val="0000FF"/>
                </a:solidFill>
                <a:latin typeface="+mj-lt"/>
              </a:rPr>
              <a:t>2</a:t>
            </a:r>
            <a:r>
              <a:rPr lang="vi-VN" sz="3600" b="1">
                <a:solidFill>
                  <a:srgbClr val="6600CC"/>
                </a:solidFill>
                <a:latin typeface="+mj-lt"/>
              </a:rPr>
              <a:t>3</a:t>
            </a:r>
            <a:r>
              <a:rPr lang="vi-VN" sz="3600" b="1">
                <a:latin typeface="+mj-lt"/>
              </a:rPr>
              <a:t> =</a:t>
            </a:r>
            <a:r>
              <a:rPr lang="en-US" sz="3600" b="1">
                <a:latin typeface="+mj-lt"/>
              </a:rPr>
              <a:t> </a:t>
            </a:r>
            <a:r>
              <a:rPr lang="vi-VN" sz="3600" b="1">
                <a:latin typeface="+mj-lt"/>
              </a:rPr>
              <a:t>?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23563"/>
              </p:ext>
            </p:extLst>
          </p:nvPr>
        </p:nvGraphicFramePr>
        <p:xfrm>
          <a:off x="524809" y="1251791"/>
          <a:ext cx="1887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60240" imgH="1269720" progId="Equation.3">
                  <p:embed/>
                </p:oleObj>
              </mc:Choice>
              <mc:Fallback>
                <p:oleObj name="Equation" r:id="rId3" imgW="660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9" y="1251791"/>
                        <a:ext cx="1887538" cy="325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37329" y="969403"/>
            <a:ext cx="915744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nhân 5 bằng 0, viết 0 (nếu nhân tiếp sẽ được tích riêng gồm các số 0 nên không nhân nữa mà nhân luôn sang hàng chục)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- 8 nhân 5 bằng 40, viết 0 nhớ 4.</a:t>
            </a:r>
            <a:b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- 8 nhân 7 bằng 56 thêm 4 bằng 60 viết 0 nhớ 6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- 8 nhân 4 bằng 32 thêm 4 bằng 36, viết 36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* 7 nhân 5 bằng 35, viết 5 (thẳng hàng trăm vì đây là 5 trăm)  nhớ 3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- 7 nhân 7 bằng 49 thêm 3 bằng 52 viết 2 nhớ 5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- 7 nhân 4 bằng 28 thêm 5 bằng 33 viết 33</a:t>
            </a:r>
          </a:p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=&gt; cộng hai tích riêng này để được tích chung.</a:t>
            </a:r>
          </a:p>
        </p:txBody>
      </p:sp>
    </p:spTree>
    <p:extLst>
      <p:ext uri="{BB962C8B-B14F-4D97-AF65-F5344CB8AC3E}">
        <p14:creationId xmlns:p14="http://schemas.microsoft.com/office/powerpoint/2010/main" val="41985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>
                <a:solidFill>
                  <a:prstClr val="black"/>
                </a:solidFill>
                <a:latin typeface="Times New Roman"/>
              </a:rPr>
              <a:t>×</a:t>
            </a:r>
            <a:endParaRPr lang="en-US" altLang="vi-VN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1607861" y="1735039"/>
            <a:ext cx="1229470" cy="2867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1145269" y="3428950"/>
            <a:ext cx="1632053" cy="2867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79768" y="168752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116139" y="355214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811342" y="35512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145269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407273" y="104812"/>
            <a:ext cx="4392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902823" y="106400"/>
            <a:ext cx="1993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741027" y="103223"/>
            <a:ext cx="2005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616825" y="498512"/>
            <a:ext cx="7074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9085480" y="488985"/>
            <a:ext cx="1610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888931" y="482590"/>
            <a:ext cx="1495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642222" y="927141"/>
            <a:ext cx="6633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853990" y="925487"/>
            <a:ext cx="1993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450160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642223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985843" y="1795400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774827" y="1782702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642226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thêm1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746588" y="2217873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437437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643814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848502" y="3128706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664451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464423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604126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540627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616823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874251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540623" y="6213517"/>
            <a:ext cx="3637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2 ,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207161" y="4760821"/>
            <a:ext cx="3970361" cy="52322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×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02849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7474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999378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0" y="965799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schemeClr val="tx1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7837" y="217753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265" y="2177539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9061" y="2148705"/>
            <a:ext cx="923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7103" y="2180902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9531" y="2193905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74" y="366711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6762" y="1515113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latin typeface="Times New Roman"/>
              </a:rPr>
              <a:t>100 + </a:t>
            </a:r>
            <a:r>
              <a:rPr lang="vi-VN" sz="2800" b="1">
                <a:latin typeface="Times New Roman"/>
              </a:rPr>
              <a:t>164 × </a:t>
            </a:r>
            <a:r>
              <a:rPr lang="vi-VN" sz="2800" b="1" dirty="0">
                <a:latin typeface="Times New Roman"/>
              </a:rPr>
              <a:t>20 + </a:t>
            </a:r>
            <a:r>
              <a:rPr lang="vi-VN" sz="2800" b="1">
                <a:latin typeface="Times New Roman"/>
              </a:rPr>
              <a:t>164 × </a:t>
            </a:r>
            <a:r>
              <a:rPr lang="vi-VN" sz="2800" b="1" dirty="0"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1177" y="2734235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20172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74" y="3231189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750171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748734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prstClr val="black"/>
                </a:solidFill>
                <a:latin typeface="Times New Roman"/>
                <a:cs typeface="Arial" charset="0"/>
              </a:rPr>
              <a:t>164 × </a:t>
            </a:r>
            <a:r>
              <a:rPr lang="vi-VN" sz="2800" b="1" dirty="0">
                <a:solidFill>
                  <a:schemeClr val="tx1"/>
                </a:solidFill>
                <a:latin typeface="Times New Roman"/>
                <a:cs typeface="Arial" charset="0"/>
              </a:rPr>
              <a:t>( 100 + 2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Arial" charset="0"/>
              </a:rPr>
              <a:t>3</a:t>
            </a:r>
            <a:r>
              <a:rPr lang="vi-VN" sz="2800" b="1" dirty="0">
                <a:solidFill>
                  <a:schemeClr val="tx1"/>
                </a:solidFill>
                <a:latin typeface="Times New Roman"/>
                <a:cs typeface="Arial" charset="0"/>
              </a:rPr>
              <a:t> 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0346" y="4285994"/>
            <a:ext cx="4591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164 × </a:t>
            </a:r>
            <a:r>
              <a:rPr lang="vi-VN" sz="2800" b="1" dirty="0">
                <a:latin typeface="Times New Roman"/>
              </a:rPr>
              <a:t>100 + </a:t>
            </a:r>
            <a:r>
              <a:rPr lang="vi-VN" sz="2800" b="1">
                <a:latin typeface="Times New Roman"/>
              </a:rPr>
              <a:t>164 × 2</a:t>
            </a:r>
            <a:r>
              <a:rPr lang="en-US" sz="2800" b="1">
                <a:latin typeface="Times New Roman"/>
              </a:rPr>
              <a:t>3</a:t>
            </a:r>
            <a:endParaRPr lang="vi-VN" sz="2800" b="1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489380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4839480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4797527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1845" y="5379066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933455" y="1042985"/>
            <a:ext cx="0" cy="3767847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146639" y="872983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0532" y="6146284"/>
            <a:ext cx="8394492" cy="55399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 Box 60"/>
          <p:cNvSpPr txBox="1">
            <a:spLocks noChangeArrowheads="1"/>
          </p:cNvSpPr>
          <p:nvPr/>
        </p:nvSpPr>
        <p:spPr bwMode="auto">
          <a:xfrm>
            <a:off x="4985596" y="5342867"/>
            <a:ext cx="4749247" cy="646331"/>
          </a:xfrm>
          <a:prstGeom prst="rect">
            <a:avLst/>
          </a:prstGeom>
          <a:solidFill>
            <a:srgbClr val="FFC1C1"/>
          </a:solidFill>
          <a:ln>
            <a:solidFill>
              <a:srgbClr val="FFB7B9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</a:t>
            </a:r>
            <a:r>
              <a:rPr lang="vi-VN" sz="3600" b="1">
                <a:solidFill>
                  <a:prstClr val="black"/>
                </a:solidFill>
                <a:latin typeface="Times New Roman"/>
                <a:cs typeface="Arial" charset="0"/>
              </a:rPr>
              <a:t>×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 123 = 20172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35740" y="61600"/>
            <a:ext cx="3449688" cy="646331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0000"/>
                </a:solidFill>
                <a:latin typeface="+mj-lt"/>
              </a:rPr>
              <a:t>164</a:t>
            </a:r>
            <a:r>
              <a:rPr lang="en-US" sz="36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×</a:t>
            </a:r>
            <a:r>
              <a:rPr lang="en-US" sz="36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123 =</a:t>
            </a:r>
            <a:r>
              <a:rPr lang="en-US" sz="36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?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94824"/>
              </p:ext>
            </p:extLst>
          </p:nvPr>
        </p:nvGraphicFramePr>
        <p:xfrm>
          <a:off x="8742363" y="1427163"/>
          <a:ext cx="1560512" cy="325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45760" imgH="1269720" progId="Equation.3">
                  <p:embed/>
                </p:oleObj>
              </mc:Choice>
              <mc:Fallback>
                <p:oleObj name="Equation" r:id="rId3" imgW="545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363" y="1427163"/>
                        <a:ext cx="1560512" cy="3257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898366" y="4555416"/>
            <a:ext cx="121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20172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0895" y="2729415"/>
            <a:ext cx="455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2615" y="5343655"/>
            <a:ext cx="455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696927" y="1260988"/>
            <a:ext cx="1818673" cy="3924793"/>
          </a:xfrm>
          <a:prstGeom prst="roundRect">
            <a:avLst/>
          </a:prstGeom>
          <a:noFill/>
          <a:ln>
            <a:solidFill>
              <a:srgbClr val="FFB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150" grpId="0" animBg="1"/>
      <p:bldP spid="151" grpId="0" animBg="1"/>
      <p:bldP spid="3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127" y="351693"/>
            <a:ext cx="11483744" cy="629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23051"/>
              </p:ext>
            </p:extLst>
          </p:nvPr>
        </p:nvGraphicFramePr>
        <p:xfrm>
          <a:off x="577608" y="965238"/>
          <a:ext cx="1766887" cy="421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533160" imgH="1409400" progId="Equation.3">
                  <p:embed/>
                </p:oleObj>
              </mc:Choice>
              <mc:Fallback>
                <p:oleObj name="Equation" r:id="rId4" imgW="5331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08" y="965238"/>
                        <a:ext cx="1766887" cy="4213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138109" y="2776327"/>
            <a:ext cx="412772" cy="584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97977" y="2481525"/>
            <a:ext cx="25523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67008" y="3468953"/>
            <a:ext cx="504408" cy="287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46166" y="3152798"/>
            <a:ext cx="26041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40663" y="4135421"/>
            <a:ext cx="424933" cy="13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44496" y="3845009"/>
            <a:ext cx="24887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82480" y="4974537"/>
            <a:ext cx="415496" cy="1212"/>
          </a:xfrm>
          <a:prstGeom prst="straightConnector1">
            <a:avLst/>
          </a:prstGeom>
          <a:ln w="57150">
            <a:solidFill>
              <a:srgbClr val="0033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42922" y="4712599"/>
            <a:ext cx="23971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6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033803" y="1102942"/>
            <a:ext cx="0" cy="4102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84847" y="1102730"/>
            <a:ext cx="184467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70C0"/>
                </a:solidFill>
                <a:latin typeface="+mj-lt"/>
                <a:cs typeface="+mn-cs"/>
              </a:rPr>
              <a:t>Lưu ý:</a:t>
            </a:r>
            <a:endParaRPr lang="vi-VN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1036" y="3131659"/>
            <a:ext cx="678552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Tích riêng thứ hai viết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sang bên trái một cột so với tích riêng thứ nhất</a:t>
            </a: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Vì đây là </a:t>
            </a:r>
            <a:r>
              <a:rPr lang="vi-VN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 chục, </a:t>
            </a: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đầy đủ là 3280.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1973" y="4337452"/>
            <a:ext cx="675589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Tích riêng thứ ba viết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sang bên trái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cột so với tích riêng thứ nhất. </a:t>
            </a: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đây là </a:t>
            </a:r>
            <a:r>
              <a:rPr lang="vi-VN" sz="2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trăm, </a:t>
            </a:r>
            <a:r>
              <a:rPr lang="vi-VN" sz="2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đầy đủ là 16400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1258</Words>
  <Application>Microsoft Office PowerPoint</Application>
  <PresentationFormat>Widescreen</PresentationFormat>
  <Paragraphs>326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.VnTime</vt:lpstr>
      <vt:lpstr>Arial</vt:lpstr>
      <vt:lpstr>Calibri</vt:lpstr>
      <vt:lpstr>Calibri Light</vt:lpstr>
      <vt:lpstr>DFGothic-EB</vt:lpstr>
      <vt:lpstr>Times New Roman</vt:lpstr>
      <vt:lpstr>VnBangkok</vt:lpstr>
      <vt:lpstr>VNbritannic</vt:lpstr>
      <vt:lpstr>VNI-Times</vt:lpstr>
      <vt:lpstr>等线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DELL</cp:lastModifiedBy>
  <cp:revision>278</cp:revision>
  <dcterms:created xsi:type="dcterms:W3CDTF">2017-11-03T06:59:44Z</dcterms:created>
  <dcterms:modified xsi:type="dcterms:W3CDTF">2022-12-04T16:14:53Z</dcterms:modified>
</cp:coreProperties>
</file>