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  <p:sldMasterId id="2147483714" r:id="rId2"/>
    <p:sldMasterId id="2147483726" r:id="rId3"/>
    <p:sldMasterId id="2147483738" r:id="rId4"/>
  </p:sldMasterIdLst>
  <p:notesMasterIdLst>
    <p:notesMasterId r:id="rId33"/>
  </p:notesMasterIdLst>
  <p:sldIdLst>
    <p:sldId id="4380" r:id="rId5"/>
    <p:sldId id="4478" r:id="rId6"/>
    <p:sldId id="4479" r:id="rId7"/>
    <p:sldId id="4282" r:id="rId8"/>
    <p:sldId id="4446" r:id="rId9"/>
    <p:sldId id="4458" r:id="rId10"/>
    <p:sldId id="4460" r:id="rId11"/>
    <p:sldId id="4461" r:id="rId12"/>
    <p:sldId id="4462" r:id="rId13"/>
    <p:sldId id="4302" r:id="rId14"/>
    <p:sldId id="4290" r:id="rId15"/>
    <p:sldId id="4427" r:id="rId16"/>
    <p:sldId id="4456" r:id="rId17"/>
    <p:sldId id="4297" r:id="rId18"/>
    <p:sldId id="4298" r:id="rId19"/>
    <p:sldId id="4463" r:id="rId20"/>
    <p:sldId id="4464" r:id="rId21"/>
    <p:sldId id="4465" r:id="rId22"/>
    <p:sldId id="4466" r:id="rId23"/>
    <p:sldId id="4467" r:id="rId24"/>
    <p:sldId id="4469" r:id="rId25"/>
    <p:sldId id="4474" r:id="rId26"/>
    <p:sldId id="4475" r:id="rId27"/>
    <p:sldId id="4476" r:id="rId28"/>
    <p:sldId id="4470" r:id="rId29"/>
    <p:sldId id="4477" r:id="rId30"/>
    <p:sldId id="4472" r:id="rId31"/>
    <p:sldId id="4473" r:id="rId32"/>
  </p:sldIdLst>
  <p:sldSz cx="12192000" cy="6858000"/>
  <p:notesSz cx="6858000" cy="9144000"/>
  <p:embeddedFontLst>
    <p:embeddedFont>
      <p:font typeface="Dancing Script Medium" panose="020B0604020202020204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boto Black" panose="020B0604020202020204" charset="0"/>
      <p:regular r:id="rId45"/>
      <p:bold r:id="rId46"/>
      <p:boldItalic r:id="rId47"/>
    </p:embeddedFont>
    <p:embeddedFont>
      <p:font typeface="Pangolin" panose="020B0604020202020204" charset="0"/>
      <p:regular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01"/>
    <a:srgbClr val="E76E91"/>
    <a:srgbClr val="C8E9EC"/>
    <a:srgbClr val="F8C1D9"/>
    <a:srgbClr val="9865FE"/>
    <a:srgbClr val="4C99FE"/>
    <a:srgbClr val="CDE29A"/>
    <a:srgbClr val="1EDC92"/>
    <a:srgbClr val="9E8EF1"/>
    <a:srgbClr val="FFE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0" autoAdjust="0"/>
    <p:restoredTop sz="81137" autoAdjust="0"/>
  </p:normalViewPr>
  <p:slideViewPr>
    <p:cSldViewPr snapToGrid="0">
      <p:cViewPr varScale="1">
        <p:scale>
          <a:sx n="41" d="100"/>
          <a:sy n="41" d="100"/>
        </p:scale>
        <p:origin x="121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cho HS thảo</a:t>
            </a:r>
            <a:r>
              <a:rPr lang="en-US" baseline="0"/>
              <a:t> luận và trả lời câu hỏi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905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46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dẫn</a:t>
            </a:r>
            <a:r>
              <a:rPr lang="en-US" baseline="0"/>
              <a:t> dắt HS trả lời từng câu hỏi khi quan sát hình vẽ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70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53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03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44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535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935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25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1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chuột trái vào hình thoi số 1, cho học sinh nghe âm thanh. Đặt câu hỏi xem đó là tiếng kêu của con vật gì? Bấm vào hình tròn </a:t>
            </a:r>
            <a:r>
              <a:rPr lang="en-US"/>
              <a:t>vàng</a:t>
            </a:r>
            <a:r>
              <a:rPr lang="vi-VN"/>
              <a:t> số 1 để hiển thị đáp án.</a:t>
            </a:r>
          </a:p>
          <a:p>
            <a:r>
              <a:rPr lang="vi-VN"/>
              <a:t>Thao tác lần lượt với các hình còn lại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C34622-C64E-4EEC-AD00-1988AF01D89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46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sản phẩm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0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02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99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91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làm theo mẫu,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10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17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211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48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2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97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3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9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41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12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3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phổ</a:t>
            </a:r>
            <a:r>
              <a:rPr lang="en-US" baseline="0"/>
              <a:t> biến luật chơi và </a:t>
            </a:r>
            <a:r>
              <a:rPr lang="en-US"/>
              <a:t>tổ</a:t>
            </a:r>
            <a:r>
              <a:rPr lang="en-US" baseline="0"/>
              <a:t> chức cho HS chơi.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3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1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8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8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90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5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68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8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3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64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7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0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0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06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9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19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80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02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53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52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9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04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96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48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252D-095F-4A5B-94C2-2837A549B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83D0D-2166-4BF8-9C4C-0B4425185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C100-DCC2-4613-98D5-C785B0EA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39ABA-C77A-4B44-A6DA-59C7543D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CE46F-B370-4C06-B731-4CEE8C6B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81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6B2A-D2AD-4E9A-9C5F-BF7C8119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4607B-8F89-4FFB-A87C-5D7EEAF77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8E795-492A-4E42-9168-AF52F8F5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112C8-067C-496A-8FB8-6099D024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D7D99-10C3-4866-8FFB-73CD6F08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229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0A68-26CF-472E-A58C-C49C2D1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B4A-7AD3-4DBB-9F41-AA4B5647B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4788-F278-4B17-A4F5-33F220B9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A6884-2947-42E2-9CD2-2AC467C2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0181F-7ABF-40C4-A296-43F6B44B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617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E399-986B-4886-99D5-3E55437C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F70E6-9723-41D4-AB7A-8D27C14C9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3220E-05A4-4C07-96D8-C81A451AD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3BA77-DDBA-436A-B807-6AE898D5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679CC-5A79-404E-A07A-65F5CD5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FD33C-B189-42F7-9950-14EB047B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55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1AFF5-56A9-41DE-A50C-77FD26C6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096C-9E6D-4C0C-B73F-DE3944819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369E1-4197-4A3D-8546-40994BEDE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344A7E-5386-4AE7-800C-BF37763B5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814A2-9631-4507-94A9-ACDD6880E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CFE1C-5195-4474-AED6-2E677E02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67932-F7BE-483B-8AF6-28416A1A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A9637-F385-4A68-9865-090E8C13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7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3494D-278F-40FE-8B71-94BC4627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D2781-5147-4A51-A08B-39FBA301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C9938-B8B9-4972-9BEF-3C678F78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18901-D1D0-45AC-8B02-3386FAF7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71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89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4F368-9948-465B-89C1-E44A81A8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09B4B-B977-46EE-A855-CCF69DA9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EB85D-77C4-4920-A4C4-8CAC5CFE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82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2AB5-E4B7-4CF9-BFE3-7760582C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551BF-4547-435F-B2F8-8CABEC71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C50AC-FA97-404C-9922-A63F81627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0411E-45EF-4705-95CC-406D633F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F8F92-F866-4C9A-934B-B49BA09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E46A2-6588-4849-88E6-C9CB6B13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06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BD48-84C5-4A71-8A51-2CE70061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9FA69-B539-4133-B3E4-1E12052C6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FEE1B-9F97-41BB-867C-44D47517E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423A6-E44F-46F7-A912-B85B90561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6D3-B7DA-42FC-BA6A-BD182B81F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8FD0B-E16F-416F-88BB-B33FCE22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68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A0E30-0DD4-4059-88EB-1C073379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86AB4-EF18-48A0-B972-D38678D4B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3789E-AF1B-4A48-8983-152F11AE2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ADD4-2037-4C4D-8AD3-3E731870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A0AC-6FF9-4DF8-8BCC-5A18D41C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16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00957-1FA5-48EE-9EA0-AC942D07B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50B39-13BE-4BA5-9191-8BED6526B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A8AF-C590-4178-9F41-E9BDA4C1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EEA86-C207-4BA2-AB9C-39AFB63F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11F9-FE1B-48A8-9759-46F8319C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8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5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3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00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5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2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0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DD7A9-F69D-4EB7-9D3F-0A1240C17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FCDDD-2279-4415-8AB7-37F66DBA4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CE80A-763B-4E93-A7D7-A18DB0D9F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7D311-10D6-4507-A0F0-0C541477A7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64E37-2785-41E6-95D1-4564DD1AA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A1E5B-CCF5-4779-A1C9-89D67FAEF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15D69-49A1-4F1C-B5E8-4078E05EE9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0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.jpg"/><Relationship Id="rId18" Type="http://schemas.openxmlformats.org/officeDocument/2006/relationships/image" Target="../media/image8.jp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7.jpg"/><Relationship Id="rId2" Type="http://schemas.openxmlformats.org/officeDocument/2006/relationships/audio" Target="../media/media1.wav"/><Relationship Id="rId16" Type="http://schemas.openxmlformats.org/officeDocument/2006/relationships/image" Target="../media/image6.jp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35.xml"/><Relationship Id="rId5" Type="http://schemas.microsoft.com/office/2007/relationships/media" Target="../media/media3.wav"/><Relationship Id="rId15" Type="http://schemas.openxmlformats.org/officeDocument/2006/relationships/image" Target="../media/image5.jpg"/><Relationship Id="rId10" Type="http://schemas.openxmlformats.org/officeDocument/2006/relationships/audio" Target="../media/media5.wav"/><Relationship Id="rId19" Type="http://schemas.openxmlformats.org/officeDocument/2006/relationships/image" Target="../media/image9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9498" y="2693385"/>
            <a:ext cx="616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415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77" y="2050541"/>
            <a:ext cx="4662657" cy="37278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7" name="TextBox 116"/>
          <p:cNvSpPr txBox="1"/>
          <p:nvPr/>
        </p:nvSpPr>
        <p:spPr>
          <a:xfrm>
            <a:off x="4424350" y="467797"/>
            <a:ext cx="33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77"/>
            <a:ext cx="2246550" cy="15503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72959" y="1883569"/>
            <a:ext cx="4889332" cy="2842980"/>
            <a:chOff x="6372959" y="1883569"/>
            <a:chExt cx="4889332" cy="2842980"/>
          </a:xfrm>
        </p:grpSpPr>
        <p:sp>
          <p:nvSpPr>
            <p:cNvPr id="22" name="Isosceles Triangle 7"/>
            <p:cNvSpPr/>
            <p:nvPr/>
          </p:nvSpPr>
          <p:spPr>
            <a:xfrm rot="9756229" flipH="1">
              <a:off x="10133912" y="3761446"/>
              <a:ext cx="448864" cy="965103"/>
            </a:xfrm>
            <a:custGeom>
              <a:avLst/>
              <a:gdLst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552896"/>
                <a:gd name="connsiteY0" fmla="*/ 965103 h 965103"/>
                <a:gd name="connsiteX1" fmla="*/ 276448 w 552896"/>
                <a:gd name="connsiteY1" fmla="*/ 0 h 965103"/>
                <a:gd name="connsiteX2" fmla="*/ 552896 w 552896"/>
                <a:gd name="connsiteY2" fmla="*/ 965103 h 965103"/>
                <a:gd name="connsiteX3" fmla="*/ 0 w 552896"/>
                <a:gd name="connsiteY3" fmla="*/ 965103 h 965103"/>
                <a:gd name="connsiteX0" fmla="*/ 0 w 448864"/>
                <a:gd name="connsiteY0" fmla="*/ 965103 h 965103"/>
                <a:gd name="connsiteX1" fmla="*/ 276448 w 448864"/>
                <a:gd name="connsiteY1" fmla="*/ 0 h 965103"/>
                <a:gd name="connsiteX2" fmla="*/ 448864 w 448864"/>
                <a:gd name="connsiteY2" fmla="*/ 953128 h 965103"/>
                <a:gd name="connsiteX3" fmla="*/ 0 w 448864"/>
                <a:gd name="connsiteY3" fmla="*/ 965103 h 965103"/>
                <a:gd name="connsiteX0" fmla="*/ 0 w 448864"/>
                <a:gd name="connsiteY0" fmla="*/ 965103 h 965103"/>
                <a:gd name="connsiteX1" fmla="*/ 276448 w 448864"/>
                <a:gd name="connsiteY1" fmla="*/ 0 h 965103"/>
                <a:gd name="connsiteX2" fmla="*/ 448864 w 448864"/>
                <a:gd name="connsiteY2" fmla="*/ 953128 h 965103"/>
                <a:gd name="connsiteX3" fmla="*/ 0 w 448864"/>
                <a:gd name="connsiteY3" fmla="*/ 965103 h 96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864" h="965103">
                  <a:moveTo>
                    <a:pt x="0" y="965103"/>
                  </a:moveTo>
                  <a:cubicBezTo>
                    <a:pt x="58400" y="464558"/>
                    <a:pt x="184299" y="321701"/>
                    <a:pt x="276448" y="0"/>
                  </a:cubicBezTo>
                  <a:cubicBezTo>
                    <a:pt x="368597" y="321701"/>
                    <a:pt x="210748" y="521170"/>
                    <a:pt x="448864" y="953128"/>
                  </a:cubicBezTo>
                  <a:lnTo>
                    <a:pt x="0" y="965103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372959" y="1883569"/>
              <a:ext cx="4889332" cy="2335127"/>
            </a:xfrm>
            <a:custGeom>
              <a:avLst/>
              <a:gdLst>
                <a:gd name="connsiteX0" fmla="*/ 1929839 w 3429738"/>
                <a:gd name="connsiteY0" fmla="*/ 0 h 2366695"/>
                <a:gd name="connsiteX1" fmla="*/ 2439576 w 3429738"/>
                <a:gd name="connsiteY1" fmla="*/ 227287 h 2366695"/>
                <a:gd name="connsiteX2" fmla="*/ 2453155 w 3429738"/>
                <a:gd name="connsiteY2" fmla="*/ 256713 h 2366695"/>
                <a:gd name="connsiteX3" fmla="*/ 2482527 w 3429738"/>
                <a:gd name="connsiteY3" fmla="*/ 245356 h 2366695"/>
                <a:gd name="connsiteX4" fmla="*/ 3121238 w 3429738"/>
                <a:gd name="connsiteY4" fmla="*/ 436612 h 2366695"/>
                <a:gd name="connsiteX5" fmla="*/ 3092743 w 3429738"/>
                <a:gd name="connsiteY5" fmla="*/ 663341 h 2366695"/>
                <a:gd name="connsiteX6" fmla="*/ 3047809 w 3429738"/>
                <a:gd name="connsiteY6" fmla="*/ 731098 h 2366695"/>
                <a:gd name="connsiteX7" fmla="*/ 3082301 w 3429738"/>
                <a:gd name="connsiteY7" fmla="*/ 733879 h 2366695"/>
                <a:gd name="connsiteX8" fmla="*/ 3415859 w 3429738"/>
                <a:gd name="connsiteY8" fmla="*/ 985440 h 2366695"/>
                <a:gd name="connsiteX9" fmla="*/ 3205019 w 3429738"/>
                <a:gd name="connsiteY9" fmla="*/ 1445623 h 2366695"/>
                <a:gd name="connsiteX10" fmla="*/ 3148270 w 3429738"/>
                <a:gd name="connsiteY10" fmla="*/ 1478633 h 2366695"/>
                <a:gd name="connsiteX11" fmla="*/ 3184434 w 3429738"/>
                <a:gd name="connsiteY11" fmla="*/ 1569279 h 2366695"/>
                <a:gd name="connsiteX12" fmla="*/ 3137893 w 3429738"/>
                <a:gd name="connsiteY12" fmla="*/ 1936561 h 2366695"/>
                <a:gd name="connsiteX13" fmla="*/ 2617728 w 3429738"/>
                <a:gd name="connsiteY13" fmla="*/ 2114721 h 2366695"/>
                <a:gd name="connsiteX14" fmla="*/ 2579453 w 3429738"/>
                <a:gd name="connsiteY14" fmla="*/ 2102004 h 2366695"/>
                <a:gd name="connsiteX15" fmla="*/ 2544419 w 3429738"/>
                <a:gd name="connsiteY15" fmla="*/ 2172514 h 2366695"/>
                <a:gd name="connsiteX16" fmla="*/ 1823778 w 3429738"/>
                <a:gd name="connsiteY16" fmla="*/ 2263802 h 2366695"/>
                <a:gd name="connsiteX17" fmla="*/ 1782988 w 3429738"/>
                <a:gd name="connsiteY17" fmla="*/ 2231842 h 2366695"/>
                <a:gd name="connsiteX18" fmla="*/ 1716103 w 3429738"/>
                <a:gd name="connsiteY18" fmla="*/ 2283017 h 2366695"/>
                <a:gd name="connsiteX19" fmla="*/ 1126506 w 3429738"/>
                <a:gd name="connsiteY19" fmla="*/ 2253315 h 2366695"/>
                <a:gd name="connsiteX20" fmla="*/ 1038610 w 3429738"/>
                <a:gd name="connsiteY20" fmla="*/ 2184013 h 2366695"/>
                <a:gd name="connsiteX21" fmla="*/ 987710 w 3429738"/>
                <a:gd name="connsiteY21" fmla="*/ 2126526 h 2366695"/>
                <a:gd name="connsiteX22" fmla="*/ 925417 w 3429738"/>
                <a:gd name="connsiteY22" fmla="*/ 2173500 h 2366695"/>
                <a:gd name="connsiteX23" fmla="*/ 292356 w 3429738"/>
                <a:gd name="connsiteY23" fmla="*/ 2135517 h 2366695"/>
                <a:gd name="connsiteX24" fmla="*/ 74072 w 3429738"/>
                <a:gd name="connsiteY24" fmla="*/ 1377309 h 2366695"/>
                <a:gd name="connsiteX25" fmla="*/ 268817 w 3429738"/>
                <a:gd name="connsiteY25" fmla="*/ 1211254 h 2366695"/>
                <a:gd name="connsiteX26" fmla="*/ 293361 w 3429738"/>
                <a:gd name="connsiteY26" fmla="*/ 1201872 h 2366695"/>
                <a:gd name="connsiteX27" fmla="*/ 265456 w 3429738"/>
                <a:gd name="connsiteY27" fmla="*/ 1171881 h 2366695"/>
                <a:gd name="connsiteX28" fmla="*/ 200951 w 3429738"/>
                <a:gd name="connsiteY28" fmla="*/ 984620 h 2366695"/>
                <a:gd name="connsiteX29" fmla="*/ 265456 w 3429738"/>
                <a:gd name="connsiteY29" fmla="*/ 797360 h 2366695"/>
                <a:gd name="connsiteX30" fmla="*/ 292350 w 3429738"/>
                <a:gd name="connsiteY30" fmla="*/ 768455 h 2366695"/>
                <a:gd name="connsiteX31" fmla="*/ 261071 w 3429738"/>
                <a:gd name="connsiteY31" fmla="*/ 734838 h 2366695"/>
                <a:gd name="connsiteX32" fmla="*/ 196566 w 3429738"/>
                <a:gd name="connsiteY32" fmla="*/ 547577 h 2366695"/>
                <a:gd name="connsiteX33" fmla="*/ 574264 w 3429738"/>
                <a:gd name="connsiteY33" fmla="*/ 212651 h 2366695"/>
                <a:gd name="connsiteX34" fmla="*/ 721281 w 3429738"/>
                <a:gd name="connsiteY34" fmla="*/ 238971 h 2366695"/>
                <a:gd name="connsiteX35" fmla="*/ 777931 w 3429738"/>
                <a:gd name="connsiteY35" fmla="*/ 266238 h 2366695"/>
                <a:gd name="connsiteX36" fmla="*/ 804952 w 3429738"/>
                <a:gd name="connsiteY36" fmla="*/ 222094 h 2366695"/>
                <a:gd name="connsiteX37" fmla="*/ 1118145 w 3429738"/>
                <a:gd name="connsiteY37" fmla="*/ 74428 h 2366695"/>
                <a:gd name="connsiteX38" fmla="*/ 1385218 w 3429738"/>
                <a:gd name="connsiteY38" fmla="*/ 172525 h 2366695"/>
                <a:gd name="connsiteX39" fmla="*/ 1427565 w 3429738"/>
                <a:gd name="connsiteY39" fmla="*/ 218038 h 2366695"/>
                <a:gd name="connsiteX40" fmla="*/ 1471108 w 3429738"/>
                <a:gd name="connsiteY40" fmla="*/ 164073 h 2366695"/>
                <a:gd name="connsiteX41" fmla="*/ 1929839 w 3429738"/>
                <a:gd name="connsiteY41" fmla="*/ 0 h 236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29738" h="2366695">
                  <a:moveTo>
                    <a:pt x="1929839" y="0"/>
                  </a:moveTo>
                  <a:cubicBezTo>
                    <a:pt x="2158987" y="0"/>
                    <a:pt x="2355594" y="93720"/>
                    <a:pt x="2439576" y="227287"/>
                  </a:cubicBezTo>
                  <a:lnTo>
                    <a:pt x="2453155" y="256713"/>
                  </a:lnTo>
                  <a:lnTo>
                    <a:pt x="2482527" y="245356"/>
                  </a:lnTo>
                  <a:cubicBezTo>
                    <a:pt x="2774301" y="154710"/>
                    <a:pt x="3060261" y="240339"/>
                    <a:pt x="3121238" y="436612"/>
                  </a:cubicBezTo>
                  <a:cubicBezTo>
                    <a:pt x="3144104" y="510214"/>
                    <a:pt x="3132085" y="588925"/>
                    <a:pt x="3092743" y="663341"/>
                  </a:cubicBezTo>
                  <a:lnTo>
                    <a:pt x="3047809" y="731098"/>
                  </a:lnTo>
                  <a:lnTo>
                    <a:pt x="3082301" y="733879"/>
                  </a:lnTo>
                  <a:cubicBezTo>
                    <a:pt x="3244640" y="760421"/>
                    <a:pt x="3373968" y="850600"/>
                    <a:pt x="3415859" y="985440"/>
                  </a:cubicBezTo>
                  <a:cubicBezTo>
                    <a:pt x="3466128" y="1147247"/>
                    <a:pt x="3376212" y="1327412"/>
                    <a:pt x="3205019" y="1445623"/>
                  </a:cubicBezTo>
                  <a:lnTo>
                    <a:pt x="3148270" y="1478633"/>
                  </a:lnTo>
                  <a:lnTo>
                    <a:pt x="3184434" y="1569279"/>
                  </a:lnTo>
                  <a:cubicBezTo>
                    <a:pt x="3221608" y="1695366"/>
                    <a:pt x="3209031" y="1827755"/>
                    <a:pt x="3137893" y="1936561"/>
                  </a:cubicBezTo>
                  <a:cubicBezTo>
                    <a:pt x="3031187" y="2099769"/>
                    <a:pt x="2823024" y="2163561"/>
                    <a:pt x="2617728" y="2114721"/>
                  </a:cubicBezTo>
                  <a:lnTo>
                    <a:pt x="2579453" y="2102004"/>
                  </a:lnTo>
                  <a:lnTo>
                    <a:pt x="2544419" y="2172514"/>
                  </a:lnTo>
                  <a:cubicBezTo>
                    <a:pt x="2402144" y="2390125"/>
                    <a:pt x="2079502" y="2430995"/>
                    <a:pt x="1823778" y="2263802"/>
                  </a:cubicBezTo>
                  <a:lnTo>
                    <a:pt x="1782988" y="2231842"/>
                  </a:lnTo>
                  <a:lnTo>
                    <a:pt x="1716103" y="2283017"/>
                  </a:lnTo>
                  <a:cubicBezTo>
                    <a:pt x="1550050" y="2383528"/>
                    <a:pt x="1318299" y="2378711"/>
                    <a:pt x="1126506" y="2253315"/>
                  </a:cubicBezTo>
                  <a:cubicBezTo>
                    <a:pt x="1094541" y="2232416"/>
                    <a:pt x="1065198" y="2209157"/>
                    <a:pt x="1038610" y="2184013"/>
                  </a:cubicBezTo>
                  <a:lnTo>
                    <a:pt x="987710" y="2126526"/>
                  </a:lnTo>
                  <a:lnTo>
                    <a:pt x="925417" y="2173500"/>
                  </a:lnTo>
                  <a:cubicBezTo>
                    <a:pt x="748302" y="2278612"/>
                    <a:pt x="499542" y="2270976"/>
                    <a:pt x="292356" y="2135517"/>
                  </a:cubicBezTo>
                  <a:cubicBezTo>
                    <a:pt x="16108" y="1954904"/>
                    <a:pt x="-81621" y="1615443"/>
                    <a:pt x="74072" y="1377309"/>
                  </a:cubicBezTo>
                  <a:cubicBezTo>
                    <a:pt x="122726" y="1302892"/>
                    <a:pt x="190371" y="1247177"/>
                    <a:pt x="268817" y="1211254"/>
                  </a:cubicBezTo>
                  <a:lnTo>
                    <a:pt x="293361" y="1201872"/>
                  </a:lnTo>
                  <a:lnTo>
                    <a:pt x="265456" y="1171881"/>
                  </a:lnTo>
                  <a:cubicBezTo>
                    <a:pt x="224731" y="1118426"/>
                    <a:pt x="200951" y="1053986"/>
                    <a:pt x="200951" y="984620"/>
                  </a:cubicBezTo>
                  <a:cubicBezTo>
                    <a:pt x="200951" y="915255"/>
                    <a:pt x="224731" y="850814"/>
                    <a:pt x="265456" y="797360"/>
                  </a:cubicBezTo>
                  <a:lnTo>
                    <a:pt x="292350" y="768455"/>
                  </a:lnTo>
                  <a:lnTo>
                    <a:pt x="261071" y="734838"/>
                  </a:lnTo>
                  <a:cubicBezTo>
                    <a:pt x="220346" y="681383"/>
                    <a:pt x="196566" y="616943"/>
                    <a:pt x="196566" y="547577"/>
                  </a:cubicBezTo>
                  <a:cubicBezTo>
                    <a:pt x="196566" y="362602"/>
                    <a:pt x="365667" y="212651"/>
                    <a:pt x="574264" y="212651"/>
                  </a:cubicBezTo>
                  <a:cubicBezTo>
                    <a:pt x="626413" y="212651"/>
                    <a:pt x="676094" y="222023"/>
                    <a:pt x="721281" y="238971"/>
                  </a:cubicBezTo>
                  <a:lnTo>
                    <a:pt x="777931" y="266238"/>
                  </a:lnTo>
                  <a:lnTo>
                    <a:pt x="804952" y="222094"/>
                  </a:lnTo>
                  <a:cubicBezTo>
                    <a:pt x="872827" y="133002"/>
                    <a:pt x="987772" y="74428"/>
                    <a:pt x="1118145" y="74428"/>
                  </a:cubicBezTo>
                  <a:cubicBezTo>
                    <a:pt x="1222444" y="74428"/>
                    <a:pt x="1316868" y="111916"/>
                    <a:pt x="1385218" y="172525"/>
                  </a:cubicBezTo>
                  <a:lnTo>
                    <a:pt x="1427565" y="218038"/>
                  </a:lnTo>
                  <a:lnTo>
                    <a:pt x="1471108" y="164073"/>
                  </a:lnTo>
                  <a:cubicBezTo>
                    <a:pt x="1570524" y="65083"/>
                    <a:pt x="1738883" y="0"/>
                    <a:pt x="1929839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930606" y="2139183"/>
            <a:ext cx="3848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một chương trình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Scratch để thể hiện sự trao đổi khí, nước,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thức ăn của động vật với môi trường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88" y="3816841"/>
            <a:ext cx="2073689" cy="28775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44130" y="1821554"/>
            <a:ext cx="1836490" cy="669851"/>
            <a:chOff x="4225768" y="1598263"/>
            <a:chExt cx="956931" cy="669851"/>
          </a:xfrm>
        </p:grpSpPr>
        <p:sp>
          <p:nvSpPr>
            <p:cNvPr id="14" name="Freeform 6"/>
            <p:cNvSpPr/>
            <p:nvPr/>
          </p:nvSpPr>
          <p:spPr>
            <a:xfrm>
              <a:off x="4225768" y="1598263"/>
              <a:ext cx="956931" cy="66985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80862" y="1727427"/>
              <a:ext cx="4031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77386" y="5255608"/>
            <a:ext cx="1898020" cy="722226"/>
            <a:chOff x="4576082" y="2356016"/>
            <a:chExt cx="1190846" cy="861237"/>
          </a:xfrm>
        </p:grpSpPr>
        <p:sp>
          <p:nvSpPr>
            <p:cNvPr id="17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54442" y="2453361"/>
              <a:ext cx="739114" cy="5505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Cỏ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074" y="3716417"/>
            <a:ext cx="1834626" cy="691117"/>
            <a:chOff x="4545004" y="5518958"/>
            <a:chExt cx="1212111" cy="691117"/>
          </a:xfrm>
        </p:grpSpPr>
        <p:sp>
          <p:nvSpPr>
            <p:cNvPr id="24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67218" y="5646037"/>
              <a:ext cx="6635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3607411" y="2608088"/>
            <a:ext cx="62036" cy="652299"/>
          </a:xfrm>
          <a:prstGeom prst="straightConnector1">
            <a:avLst/>
          </a:prstGeom>
          <a:ln w="38100">
            <a:solidFill>
              <a:srgbClr val="1EDC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55517" y="3914442"/>
            <a:ext cx="823212" cy="147533"/>
          </a:xfrm>
          <a:prstGeom prst="straightConnector1">
            <a:avLst/>
          </a:prstGeom>
          <a:ln w="38100">
            <a:solidFill>
              <a:srgbClr val="1EDC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562375" y="4296893"/>
            <a:ext cx="0" cy="879693"/>
          </a:xfrm>
          <a:prstGeom prst="straightConnector1">
            <a:avLst/>
          </a:prstGeom>
          <a:ln w="38100">
            <a:solidFill>
              <a:srgbClr val="1EDC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07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5469" y="1679429"/>
            <a:ext cx="9973340" cy="50629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61394" y="496670"/>
            <a:ext cx="467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66" y="-34304"/>
            <a:ext cx="2246550" cy="15503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2980" y="2050355"/>
            <a:ext cx="8878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Trong trao đổi chất giữa người với môi trường, chất nào được thải ra và chất nào được hấp thu</a:t>
            </a:r>
          </a:p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thải ra:…………………………………….……………………………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</a:t>
            </a:r>
          </a:p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lấy vào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:………………………………………….……………………………………………</a:t>
            </a:r>
          </a:p>
          <a:p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Vẽ sơ đồ thể hiện sự trao đổi chất giữa người với môi trường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9838" y="2720438"/>
            <a:ext cx="6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89868" y="3101481"/>
            <a:ext cx="3602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ăn, Nước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759831" y="4640923"/>
            <a:ext cx="840688" cy="703096"/>
            <a:chOff x="8698741" y="3775370"/>
            <a:chExt cx="2557852" cy="1607922"/>
          </a:xfrm>
        </p:grpSpPr>
        <p:sp>
          <p:nvSpPr>
            <p:cNvPr id="22" name="Rectangle 21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98741" y="3990496"/>
              <a:ext cx="2530661" cy="84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</a:rPr>
                <a:t>LẤY VÀO</a:t>
              </a:r>
              <a:endParaRPr lang="vi-VN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6152" y="4693137"/>
            <a:ext cx="1031980" cy="439715"/>
            <a:chOff x="4625162" y="864743"/>
            <a:chExt cx="829340" cy="648586"/>
          </a:xfrm>
        </p:grpSpPr>
        <p:sp>
          <p:nvSpPr>
            <p:cNvPr id="28" name="Freeform 5"/>
            <p:cNvSpPr/>
            <p:nvPr/>
          </p:nvSpPr>
          <p:spPr>
            <a:xfrm>
              <a:off x="4625162" y="864743"/>
              <a:ext cx="829340" cy="64858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59259" y="946328"/>
              <a:ext cx="623361" cy="544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76952" y="5003280"/>
            <a:ext cx="993743" cy="409685"/>
            <a:chOff x="4225769" y="1598263"/>
            <a:chExt cx="956931" cy="685650"/>
          </a:xfrm>
        </p:grpSpPr>
        <p:sp>
          <p:nvSpPr>
            <p:cNvPr id="33" name="Freeform 6"/>
            <p:cNvSpPr/>
            <p:nvPr/>
          </p:nvSpPr>
          <p:spPr>
            <a:xfrm>
              <a:off x="4225769" y="1598263"/>
              <a:ext cx="956931" cy="66985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55394" y="1665798"/>
              <a:ext cx="66145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376952" y="5980866"/>
            <a:ext cx="993743" cy="431540"/>
            <a:chOff x="4576082" y="2356016"/>
            <a:chExt cx="1190846" cy="861237"/>
          </a:xfrm>
        </p:grpSpPr>
        <p:sp>
          <p:nvSpPr>
            <p:cNvPr id="36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37393" y="2409108"/>
              <a:ext cx="956164" cy="737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 sz="18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Cơm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26152" y="5319444"/>
            <a:ext cx="1111793" cy="428553"/>
            <a:chOff x="4748162" y="3305155"/>
            <a:chExt cx="1092115" cy="652172"/>
          </a:xfrm>
        </p:grpSpPr>
        <p:sp>
          <p:nvSpPr>
            <p:cNvPr id="39" name="Freeform 13"/>
            <p:cNvSpPr/>
            <p:nvPr/>
          </p:nvSpPr>
          <p:spPr>
            <a:xfrm>
              <a:off x="4748162" y="3305155"/>
              <a:ext cx="1018766" cy="6521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92111" y="3342555"/>
              <a:ext cx="1048166" cy="562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spc="-200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226151" y="5962723"/>
            <a:ext cx="1101434" cy="440474"/>
            <a:chOff x="4707920" y="4062908"/>
            <a:chExt cx="1955303" cy="701748"/>
          </a:xfrm>
        </p:grpSpPr>
        <p:sp>
          <p:nvSpPr>
            <p:cNvPr id="42" name="Freeform 15"/>
            <p:cNvSpPr/>
            <p:nvPr/>
          </p:nvSpPr>
          <p:spPr>
            <a:xfrm>
              <a:off x="4707920" y="4062908"/>
              <a:ext cx="1841134" cy="70174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65458" y="4079886"/>
              <a:ext cx="1797765" cy="588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26152" y="3887714"/>
            <a:ext cx="1117775" cy="646331"/>
            <a:chOff x="4675777" y="5212410"/>
            <a:chExt cx="1437470" cy="1029713"/>
          </a:xfrm>
        </p:grpSpPr>
        <p:sp>
          <p:nvSpPr>
            <p:cNvPr id="45" name="Freeform 16"/>
            <p:cNvSpPr/>
            <p:nvPr/>
          </p:nvSpPr>
          <p:spPr>
            <a:xfrm>
              <a:off x="4675777" y="5276957"/>
              <a:ext cx="1296032" cy="9628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18856" y="5212410"/>
              <a:ext cx="1394391" cy="10297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 Các- bô-nic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377960" y="4004432"/>
            <a:ext cx="1018601" cy="412952"/>
            <a:chOff x="4545004" y="5518958"/>
            <a:chExt cx="1243694" cy="691117"/>
          </a:xfrm>
        </p:grpSpPr>
        <p:sp>
          <p:nvSpPr>
            <p:cNvPr id="48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10382" y="5555459"/>
              <a:ext cx="97831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57328" y="4657779"/>
            <a:ext cx="826922" cy="703096"/>
            <a:chOff x="8725931" y="3775370"/>
            <a:chExt cx="2530662" cy="1607922"/>
          </a:xfrm>
        </p:grpSpPr>
        <p:sp>
          <p:nvSpPr>
            <p:cNvPr id="51" name="Rectangle 50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25931" y="3919270"/>
              <a:ext cx="2530661" cy="84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</a:rPr>
                <a:t>THẢI RA</a:t>
              </a:r>
              <a:endParaRPr lang="vi-VN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212282" y="4497083"/>
            <a:ext cx="1044796" cy="1085496"/>
            <a:chOff x="8734040" y="3775370"/>
            <a:chExt cx="2530661" cy="3805114"/>
          </a:xfrm>
        </p:grpSpPr>
        <p:sp>
          <p:nvSpPr>
            <p:cNvPr id="54" name="Rectangle 53"/>
            <p:cNvSpPr/>
            <p:nvPr/>
          </p:nvSpPr>
          <p:spPr>
            <a:xfrm rot="10800000">
              <a:off x="8742150" y="3775370"/>
              <a:ext cx="2514441" cy="3805114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34040" y="4719318"/>
              <a:ext cx="2530661" cy="147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</a:rPr>
                <a:t>CON NGƯỜI</a:t>
              </a:r>
              <a:endParaRPr lang="vi-VN" b="1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56" name="Straight Arrow Connector 55"/>
          <p:cNvCxnSpPr>
            <a:stCxn id="48" idx="3"/>
          </p:cNvCxnSpPr>
          <p:nvPr/>
        </p:nvCxnSpPr>
        <p:spPr>
          <a:xfrm>
            <a:off x="4370694" y="4210908"/>
            <a:ext cx="767293" cy="380612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3" idx="3"/>
          </p:cNvCxnSpPr>
          <p:nvPr/>
        </p:nvCxnSpPr>
        <p:spPr>
          <a:xfrm flipV="1">
            <a:off x="4370695" y="5003281"/>
            <a:ext cx="780360" cy="200123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6" idx="3"/>
          </p:cNvCxnSpPr>
          <p:nvPr/>
        </p:nvCxnSpPr>
        <p:spPr>
          <a:xfrm flipV="1">
            <a:off x="4370695" y="5422517"/>
            <a:ext cx="767292" cy="774119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46" idx="1"/>
          </p:cNvCxnSpPr>
          <p:nvPr/>
        </p:nvCxnSpPr>
        <p:spPr>
          <a:xfrm flipV="1">
            <a:off x="6406086" y="4210880"/>
            <a:ext cx="853564" cy="483705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5" idx="3"/>
            <a:endCxn id="28" idx="1"/>
          </p:cNvCxnSpPr>
          <p:nvPr/>
        </p:nvCxnSpPr>
        <p:spPr>
          <a:xfrm flipV="1">
            <a:off x="6257078" y="4912995"/>
            <a:ext cx="969074" cy="64203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39" idx="1"/>
          </p:cNvCxnSpPr>
          <p:nvPr/>
        </p:nvCxnSpPr>
        <p:spPr>
          <a:xfrm>
            <a:off x="6318303" y="5188029"/>
            <a:ext cx="907849" cy="345692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42" idx="1"/>
          </p:cNvCxnSpPr>
          <p:nvPr/>
        </p:nvCxnSpPr>
        <p:spPr>
          <a:xfrm>
            <a:off x="6331371" y="5344019"/>
            <a:ext cx="894780" cy="838941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9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45943" y="229525"/>
            <a:ext cx="8226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LỆNH LƯỚT, LỆNH ẨN, HIỆN NHÂN VẬT, THAY ĐỔI TRANG PHỤC, LỆNH ĐỢI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" y="-59310"/>
            <a:ext cx="2246550" cy="155036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591" y="1943584"/>
            <a:ext cx="2294713" cy="684621"/>
            <a:chOff x="8698741" y="3775370"/>
            <a:chExt cx="2557852" cy="1607922"/>
          </a:xfrm>
        </p:grpSpPr>
        <p:sp>
          <p:nvSpPr>
            <p:cNvPr id="20" name="Round Same Side Corner Rectangle 19"/>
            <p:cNvSpPr/>
            <p:nvPr/>
          </p:nvSpPr>
          <p:spPr>
            <a:xfrm rot="10800000" flipV="1">
              <a:off x="8742152" y="3775370"/>
              <a:ext cx="2514441" cy="1607922"/>
            </a:xfrm>
            <a:prstGeom prst="round2SameRect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98741" y="3990496"/>
              <a:ext cx="253066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NHÓM LỆNH</a:t>
              </a:r>
              <a:endParaRPr lang="vi-VN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07816" y="1929560"/>
            <a:ext cx="4412634" cy="703096"/>
            <a:chOff x="8904424" y="3775370"/>
            <a:chExt cx="2561894" cy="1607922"/>
          </a:xfrm>
        </p:grpSpPr>
        <p:sp>
          <p:nvSpPr>
            <p:cNvPr id="37" name="Round Same Side Corner Rectangle 36"/>
            <p:cNvSpPr/>
            <p:nvPr/>
          </p:nvSpPr>
          <p:spPr>
            <a:xfrm rot="10800000" flipV="1">
              <a:off x="8951877" y="3775370"/>
              <a:ext cx="2514441" cy="1607922"/>
            </a:xfrm>
            <a:prstGeom prst="round2SameRect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04424" y="4038333"/>
              <a:ext cx="253066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LỆNH</a:t>
              </a:r>
              <a:endParaRPr lang="vi-VN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0384" y="1920726"/>
            <a:ext cx="4331789" cy="703096"/>
            <a:chOff x="8668266" y="3775370"/>
            <a:chExt cx="2514441" cy="1607922"/>
          </a:xfrm>
        </p:grpSpPr>
        <p:sp>
          <p:nvSpPr>
            <p:cNvPr id="42" name="Round Same Side Corner Rectangle 41"/>
            <p:cNvSpPr/>
            <p:nvPr/>
          </p:nvSpPr>
          <p:spPr>
            <a:xfrm rot="10800000" flipV="1">
              <a:off x="8668266" y="3775370"/>
              <a:ext cx="2514441" cy="1607922"/>
            </a:xfrm>
            <a:prstGeom prst="round2SameRect">
              <a:avLst/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53938" y="4001246"/>
              <a:ext cx="199557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Ý NGHĨA</a:t>
              </a:r>
              <a:endParaRPr lang="vi-VN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74133" y="2675048"/>
            <a:ext cx="2293033" cy="1203478"/>
            <a:chOff x="474133" y="2675048"/>
            <a:chExt cx="2293033" cy="1203478"/>
          </a:xfrm>
        </p:grpSpPr>
        <p:grpSp>
          <p:nvGrpSpPr>
            <p:cNvPr id="33" name="Group 32"/>
            <p:cNvGrpSpPr/>
            <p:nvPr/>
          </p:nvGrpSpPr>
          <p:grpSpPr>
            <a:xfrm>
              <a:off x="474133" y="2675048"/>
              <a:ext cx="2293033" cy="1203478"/>
              <a:chOff x="4545004" y="5518958"/>
              <a:chExt cx="1232384" cy="691117"/>
            </a:xfrm>
          </p:grpSpPr>
          <p:sp>
            <p:nvSpPr>
              <p:cNvPr id="34" name="Freeform 17"/>
              <p:cNvSpPr/>
              <p:nvPr/>
            </p:nvSpPr>
            <p:spPr>
              <a:xfrm>
                <a:off x="4545004" y="5518958"/>
                <a:ext cx="1212111" cy="691117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2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609584" y="5875755"/>
                <a:ext cx="1167804" cy="265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harmonman" panose="00000500000000000000" pitchFamily="2" charset="-34"/>
                  </a:rPr>
                  <a:t>Chuyển động</a:t>
                </a:r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24756" y="2767375"/>
              <a:ext cx="492101" cy="492101"/>
            </a:xfrm>
            <a:prstGeom prst="ellipse">
              <a:avLst/>
            </a:prstGeom>
            <a:solidFill>
              <a:srgbClr val="4C9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363842" y="2700235"/>
            <a:ext cx="4367516" cy="1203478"/>
            <a:chOff x="4539656" y="5518958"/>
            <a:chExt cx="1217459" cy="691117"/>
          </a:xfrm>
        </p:grpSpPr>
        <p:sp>
          <p:nvSpPr>
            <p:cNvPr id="61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539656" y="5571977"/>
              <a:ext cx="1198036" cy="6362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Lướt trong 1 giây để đi tới vị trí</a:t>
              </a:r>
              <a:r>
                <a:rPr lang="en-US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 </a:t>
              </a:r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(10, 0) (Nhân vật sẽ di chuyển từ</a:t>
              </a:r>
              <a:r>
                <a:rPr lang="en-US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 </a:t>
              </a:r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từ đến vị trí yêu cầu)</a:t>
              </a:r>
              <a:endParaRPr lang="en-US" sz="2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harmonman" panose="00000500000000000000" pitchFamily="2" charset="-34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363842" y="3946105"/>
            <a:ext cx="4348331" cy="1203478"/>
            <a:chOff x="4545004" y="5518958"/>
            <a:chExt cx="1212111" cy="691117"/>
          </a:xfrm>
        </p:grpSpPr>
        <p:sp>
          <p:nvSpPr>
            <p:cNvPr id="65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1279" y="5736731"/>
              <a:ext cx="1151194" cy="247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Hiện, ẩn nhân vật trên sân khấu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363842" y="5191975"/>
            <a:ext cx="4348331" cy="1203478"/>
            <a:chOff x="4545004" y="5518958"/>
            <a:chExt cx="1212111" cy="691117"/>
          </a:xfrm>
        </p:grpSpPr>
        <p:sp>
          <p:nvSpPr>
            <p:cNvPr id="68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577768" y="5639730"/>
              <a:ext cx="1151194" cy="441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Nhân vật dừng lại 1 giây trước</a:t>
              </a:r>
            </a:p>
            <a:p>
              <a:r>
                <a:rPr lang="vi-VN" sz="2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khi thực hiện lệnh tiếp theo</a:t>
              </a:r>
              <a:endParaRPr lang="en-US" sz="2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Charmonman" panose="00000500000000000000" pitchFamily="2" charset="-34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72598" y="3920918"/>
            <a:ext cx="2255312" cy="1203478"/>
            <a:chOff x="472598" y="3920918"/>
            <a:chExt cx="2255312" cy="1203478"/>
          </a:xfrm>
        </p:grpSpPr>
        <p:grpSp>
          <p:nvGrpSpPr>
            <p:cNvPr id="44" name="Group 43"/>
            <p:cNvGrpSpPr/>
            <p:nvPr/>
          </p:nvGrpSpPr>
          <p:grpSpPr>
            <a:xfrm>
              <a:off x="472598" y="3920918"/>
              <a:ext cx="2255312" cy="1203478"/>
              <a:chOff x="4545004" y="5518958"/>
              <a:chExt cx="1212111" cy="691117"/>
            </a:xfrm>
          </p:grpSpPr>
          <p:sp>
            <p:nvSpPr>
              <p:cNvPr id="45" name="Freeform 17"/>
              <p:cNvSpPr/>
              <p:nvPr/>
            </p:nvSpPr>
            <p:spPr>
              <a:xfrm>
                <a:off x="4545004" y="5518958"/>
                <a:ext cx="1212111" cy="691117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2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773701" y="5897030"/>
                <a:ext cx="718733" cy="265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harmonman" panose="00000500000000000000" pitchFamily="2" charset="-34"/>
                  </a:rPr>
                  <a:t>Hiển thị</a:t>
                </a: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1224756" y="3991282"/>
              <a:ext cx="492101" cy="492101"/>
            </a:xfrm>
            <a:prstGeom prst="ellipse">
              <a:avLst/>
            </a:prstGeom>
            <a:solidFill>
              <a:srgbClr val="986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57591" y="5166788"/>
            <a:ext cx="2255312" cy="1203478"/>
            <a:chOff x="457591" y="5166788"/>
            <a:chExt cx="2255312" cy="1203478"/>
          </a:xfrm>
        </p:grpSpPr>
        <p:grpSp>
          <p:nvGrpSpPr>
            <p:cNvPr id="47" name="Group 46"/>
            <p:cNvGrpSpPr/>
            <p:nvPr/>
          </p:nvGrpSpPr>
          <p:grpSpPr>
            <a:xfrm>
              <a:off x="457591" y="5166788"/>
              <a:ext cx="2255312" cy="1203478"/>
              <a:chOff x="4545004" y="5518958"/>
              <a:chExt cx="1212111" cy="691117"/>
            </a:xfrm>
          </p:grpSpPr>
          <p:sp>
            <p:nvSpPr>
              <p:cNvPr id="48" name="Freeform 17"/>
              <p:cNvSpPr/>
              <p:nvPr/>
            </p:nvSpPr>
            <p:spPr>
              <a:xfrm>
                <a:off x="4545004" y="5518958"/>
                <a:ext cx="1212111" cy="691117"/>
              </a:xfrm>
              <a:prstGeom prst="rect">
                <a:avLst/>
              </a:prstGeom>
              <a:gradFill>
                <a:gsLst>
                  <a:gs pos="0">
                    <a:srgbClr val="92D05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2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728979" y="5890464"/>
                <a:ext cx="886267" cy="2651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harmonman" panose="00000500000000000000" pitchFamily="2" charset="-34"/>
                  </a:rPr>
                  <a:t>Điều khiển</a:t>
                </a:r>
              </a:p>
            </p:txBody>
          </p:sp>
        </p:grpSp>
        <p:sp>
          <p:nvSpPr>
            <p:cNvPr id="71" name="Oval 70"/>
            <p:cNvSpPr/>
            <p:nvPr/>
          </p:nvSpPr>
          <p:spPr>
            <a:xfrm>
              <a:off x="1224756" y="5341461"/>
              <a:ext cx="492101" cy="492101"/>
            </a:xfrm>
            <a:prstGeom prst="ellipse">
              <a:avLst/>
            </a:prstGeom>
            <a:solidFill>
              <a:srgbClr val="FFB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870786" y="2675048"/>
            <a:ext cx="4382559" cy="1203478"/>
            <a:chOff x="2870786" y="2675048"/>
            <a:chExt cx="4382559" cy="1203478"/>
          </a:xfrm>
        </p:grpSpPr>
        <p:sp>
          <p:nvSpPr>
            <p:cNvPr id="51" name="Freeform 17"/>
            <p:cNvSpPr/>
            <p:nvPr/>
          </p:nvSpPr>
          <p:spPr>
            <a:xfrm>
              <a:off x="2870786" y="2675048"/>
              <a:ext cx="4382559" cy="1203478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38" b="96552" l="892" r="98854">
                          <a14:foregroundMark x1="28790" y1="36552" x2="32866" y2="54483"/>
                          <a14:foregroundMark x1="70828" y1="39310" x2="75541" y2="54483"/>
                          <a14:foregroundMark x1="88917" y1="35172" x2="94013" y2="593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222" y="2923727"/>
              <a:ext cx="4034680" cy="745259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70786" y="5166788"/>
            <a:ext cx="4382559" cy="1203478"/>
            <a:chOff x="2870786" y="5166788"/>
            <a:chExt cx="4382559" cy="1203478"/>
          </a:xfrm>
        </p:grpSpPr>
        <p:sp>
          <p:nvSpPr>
            <p:cNvPr id="58" name="Freeform 17"/>
            <p:cNvSpPr/>
            <p:nvPr/>
          </p:nvSpPr>
          <p:spPr>
            <a:xfrm>
              <a:off x="2870786" y="5166788"/>
              <a:ext cx="4382559" cy="1203478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63" b="88601" l="1937" r="95157">
                          <a14:foregroundMark x1="14044" y1="38342" x2="29540" y2="42487"/>
                          <a14:foregroundMark x1="44794" y1="32124" x2="61985" y2="42487"/>
                          <a14:foregroundMark x1="49395" y1="24870" x2="48668" y2="30052"/>
                          <a14:foregroundMark x1="45763" y1="36269" x2="57385" y2="50777"/>
                          <a14:foregroundMark x1="74334" y1="40933" x2="89346" y2="43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902" y="5336674"/>
              <a:ext cx="1972757" cy="92189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870786" y="3920918"/>
            <a:ext cx="4382559" cy="1245870"/>
            <a:chOff x="2870786" y="3920918"/>
            <a:chExt cx="4382559" cy="1245870"/>
          </a:xfrm>
        </p:grpSpPr>
        <p:sp>
          <p:nvSpPr>
            <p:cNvPr id="55" name="Freeform 17"/>
            <p:cNvSpPr/>
            <p:nvPr/>
          </p:nvSpPr>
          <p:spPr>
            <a:xfrm>
              <a:off x="2870786" y="3920918"/>
              <a:ext cx="4382559" cy="1203478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105" l="9709" r="96602">
                          <a14:foregroundMark x1="33010" y1="18182" x2="62621" y2="60839"/>
                          <a14:foregroundMark x1="23786" y1="35664" x2="83981" y2="48951"/>
                          <a14:foregroundMark x1="88350" y1="16783" x2="47573" y2="93007"/>
                          <a14:foregroundMark x1="78155" y1="15385" x2="27184" y2="72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819" y="4082197"/>
              <a:ext cx="1235233" cy="8574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4686" l="0" r="89627">
                          <a14:foregroundMark x1="18257" y1="39130" x2="49793" y2="47826"/>
                          <a14:foregroundMark x1="22822" y1="29952" x2="26141" y2="594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930" y="4096793"/>
              <a:ext cx="1050272" cy="902101"/>
            </a:xfrm>
            <a:prstGeom prst="rect">
              <a:avLst/>
            </a:prstGeom>
          </p:spPr>
        </p:pic>
        <p:cxnSp>
          <p:nvCxnSpPr>
            <p:cNvPr id="75" name="Straight Connector 74"/>
            <p:cNvCxnSpPr>
              <a:endCxn id="58" idx="0"/>
            </p:cNvCxnSpPr>
            <p:nvPr/>
          </p:nvCxnSpPr>
          <p:spPr>
            <a:xfrm flipH="1">
              <a:off x="5062066" y="4240530"/>
              <a:ext cx="1424" cy="9262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957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665" y="1669312"/>
            <a:ext cx="9973340" cy="44763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61394" y="496670"/>
            <a:ext cx="467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66" y="-34304"/>
            <a:ext cx="2246550" cy="1550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63668" y="1916207"/>
            <a:ext cx="93599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1. Lệnh lướt thuộc nhóm lệnh nào? Ý nghĩa của lệnh lướt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2. Lệnh ẩn, hiện nhân vật thuộc nhóm lệnh nào? Ý nghĩa của lệnh ẩn, hiện nhân vật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3. Trong chương trình “Trao đổi chất giữa người với môi trường” có mấy nhân vật, đó là những nhân vật nào?</a:t>
            </a:r>
          </a:p>
          <a:p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</a:t>
            </a:r>
          </a:p>
          <a:p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3999" y="5126031"/>
            <a:ext cx="8756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chương trình có 8 nhân vật, gồm: 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 là bạn Abby,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ăn, Nước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3668" y="2278457"/>
            <a:ext cx="926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Lệnh lướt thuộc nhóm lệnh chuyển động.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 của lệnh lướt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Lướt trong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giây để đi tới vị trí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vi-VN" sz="24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3668" y="3697321"/>
            <a:ext cx="926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Lệnh ẩn, hiện nhân vật thuộc nhóm lệnh hiển thị.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 nghĩa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Hiện, ẩn nhân vật trên sân khấu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9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00536" y="483719"/>
            <a:ext cx="6299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603204" y="1364090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" y="90888"/>
            <a:ext cx="1893580" cy="13067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842" y="2201478"/>
            <a:ext cx="1895547" cy="1608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0" l="0" r="100000">
                        <a14:foregroundMark x1="32948" y1="37736" x2="18497" y2="30189"/>
                        <a14:foregroundMark x1="43931" y1="59434" x2="32948" y2="71698"/>
                        <a14:foregroundMark x1="45087" y1="46226" x2="34104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58025">
            <a:off x="8184888" y="2470113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7055728" y="2142232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536" y="2398351"/>
            <a:ext cx="1843768" cy="1156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68" y="3647929"/>
            <a:ext cx="9347559" cy="28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" y="154683"/>
            <a:ext cx="1893580" cy="13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ord 3"/>
          <p:cNvSpPr/>
          <p:nvPr/>
        </p:nvSpPr>
        <p:spPr>
          <a:xfrm rot="19883493">
            <a:off x="10995903" y="5624809"/>
            <a:ext cx="1063255" cy="1063255"/>
          </a:xfrm>
          <a:prstGeom prst="chor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0998485" y="6156436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" y="154161"/>
            <a:ext cx="2130839" cy="147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744917" y="356872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7108" y="1064758"/>
            <a:ext cx="7142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CHƯƠNG TRÌNH CỦA EM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7ECB63-F205-E517-1C5D-153A0B58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10" y="2081434"/>
            <a:ext cx="7054968" cy="4536667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9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183" cy="1180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3898" y="2663040"/>
            <a:ext cx="388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TIÊU CHÍ SẢN PHẨM</a:t>
            </a:r>
            <a:endParaRPr kumimoji="0" lang="vi-V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374976" y="3202873"/>
            <a:ext cx="2587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hiện được đầy đủ, trực quan sự trao đổi khí, nước, thức ăn của động vật với môi trường.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BF093-5AA9-CBF7-9DA7-36EB23028E80}"/>
              </a:ext>
            </a:extLst>
          </p:cNvPr>
          <p:cNvSpPr txBox="1"/>
          <p:nvPr/>
        </p:nvSpPr>
        <p:spPr>
          <a:xfrm>
            <a:off x="1579886" y="130952"/>
            <a:ext cx="9670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VÀ CÁCH TẠO CHƯƠNG TRÌNH SCRATCH THỂ HIỆN SỰ TRAO ĐỔI KHÍ,</a:t>
            </a: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NƯỚC, THỨC ĂN CỦA ĐỘNG VẬT VỚI MÔI TRƯỜNG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4B6033D-02E6-DC54-0345-08A2F7630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68" y="4770474"/>
            <a:ext cx="3575851" cy="201141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3304967" y="3200814"/>
            <a:ext cx="2587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các lệnh trong nhóm lệnh Chuyển động, Hiển thị, Sự kiện, Điều khiển một cách hợp lí.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6234958" y="3200814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 vật được lựa chọn, thiết kế một cách hợp lí, sáng tạo.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9164948" y="3200814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Lời thoại của nhân vật sáng tạo, phù hợp với nội dung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4009408" y="1848824"/>
            <a:ext cx="458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Thảo luận và chia sẻ ý tưởng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3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1739773" cy="1200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3021" y="243589"/>
            <a:ext cx="1049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LỰA CHỌN Ý TƯỞNG VÀ ĐỀ XUẤT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 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1121784" y="2440369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2400" b="0" i="0" u="none" strike="noStrike" kern="1200" cap="none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kumimoji="0" lang="en-US" sz="2400" b="0" i="0" u="none" strike="noStrike" kern="1200" cap="none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Lựa chọn nhân vật từ thư viện và tải được nhân vật lên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800" b="0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4572770" y="2440368"/>
            <a:ext cx="2587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 kịch bản chi tiết cho từng nhân vật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8233879" y="2440368"/>
            <a:ext cx="258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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 toán thời gian cho các hoạt động của nhân vật.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3761" y="5118493"/>
            <a:ext cx="993743" cy="409685"/>
            <a:chOff x="4225769" y="1598263"/>
            <a:chExt cx="956931" cy="685650"/>
          </a:xfrm>
        </p:grpSpPr>
        <p:sp>
          <p:nvSpPr>
            <p:cNvPr id="13" name="Freeform 6"/>
            <p:cNvSpPr/>
            <p:nvPr/>
          </p:nvSpPr>
          <p:spPr>
            <a:xfrm>
              <a:off x="4225769" y="1598263"/>
              <a:ext cx="956931" cy="66985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5394" y="1665798"/>
              <a:ext cx="66145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3761" y="6096079"/>
            <a:ext cx="993743" cy="431540"/>
            <a:chOff x="4576082" y="2356016"/>
            <a:chExt cx="1190846" cy="861237"/>
          </a:xfrm>
        </p:grpSpPr>
        <p:sp>
          <p:nvSpPr>
            <p:cNvPr id="16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393" y="2409108"/>
              <a:ext cx="956164" cy="737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 sz="18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63476" y="5267635"/>
            <a:ext cx="1111793" cy="428553"/>
            <a:chOff x="4748162" y="3305155"/>
            <a:chExt cx="1092115" cy="652172"/>
          </a:xfrm>
        </p:grpSpPr>
        <p:sp>
          <p:nvSpPr>
            <p:cNvPr id="19" name="Freeform 13"/>
            <p:cNvSpPr/>
            <p:nvPr/>
          </p:nvSpPr>
          <p:spPr>
            <a:xfrm>
              <a:off x="4748162" y="3305155"/>
              <a:ext cx="1018766" cy="6521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2111" y="3342555"/>
              <a:ext cx="1048166" cy="562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spc="-200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45701" y="5984182"/>
            <a:ext cx="1117775" cy="646331"/>
            <a:chOff x="4675777" y="5212410"/>
            <a:chExt cx="1437470" cy="1029713"/>
          </a:xfrm>
        </p:grpSpPr>
        <p:sp>
          <p:nvSpPr>
            <p:cNvPr id="26" name="Freeform 16"/>
            <p:cNvSpPr/>
            <p:nvPr/>
          </p:nvSpPr>
          <p:spPr>
            <a:xfrm>
              <a:off x="4675777" y="5276957"/>
              <a:ext cx="1296032" cy="9628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856" y="5212410"/>
              <a:ext cx="1394391" cy="10297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 Các- bô-nic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4769" y="4119645"/>
            <a:ext cx="1018601" cy="412952"/>
            <a:chOff x="4545004" y="5518958"/>
            <a:chExt cx="1243694" cy="691117"/>
          </a:xfrm>
        </p:grpSpPr>
        <p:sp>
          <p:nvSpPr>
            <p:cNvPr id="29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10382" y="5555459"/>
              <a:ext cx="978316" cy="618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03" y="4474663"/>
            <a:ext cx="1299495" cy="1221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4651" y="4141455"/>
            <a:ext cx="2375340" cy="2350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4875299" y="4423705"/>
            <a:ext cx="2346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Bắt đầu chương trình</a:t>
            </a:r>
          </a:p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Hiện</a:t>
            </a:r>
          </a:p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Nói “</a:t>
            </a: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Hello</a:t>
            </a:r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</a:t>
            </a:r>
          </a:p>
          <a:p>
            <a:pPr lvl="0" algn="just"/>
            <a:r>
              <a:rPr lang="vi-VN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Nói “</a:t>
            </a: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Bạn có biết tôi ăn gì không?”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10" y="4069052"/>
            <a:ext cx="1534040" cy="14304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91D44EF-7439-2BCE-8338-471B7CB421C4}"/>
              </a:ext>
            </a:extLst>
          </p:cNvPr>
          <p:cNvSpPr txBox="1"/>
          <p:nvPr/>
        </p:nvSpPr>
        <p:spPr>
          <a:xfrm>
            <a:off x="8558998" y="4103770"/>
            <a:ext cx="1058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1 giây</a:t>
            </a:r>
          </a:p>
          <a:p>
            <a:pPr lvl="0" algn="just"/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3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giây</a:t>
            </a:r>
          </a:p>
          <a:p>
            <a:pPr lvl="0" algn="just"/>
            <a:r>
              <a:rPr lang="en-US" sz="2000" baseline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2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giây</a:t>
            </a:r>
          </a:p>
          <a:p>
            <a:pPr lvl="0" algn="just"/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4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giây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1" grpId="0"/>
      <p:bldP spid="3" grpId="0" animBg="1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3885" y="1253580"/>
            <a:ext cx="10280476" cy="512436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9817" y="1509686"/>
            <a:ext cx="48850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Liệt kê các lệnh lướt có trong chương trình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Có bao nhiêu lệnh ẩn, lệnh hiện nhân vật có trong chương trình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7839" y="1509686"/>
            <a:ext cx="5103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Nhóm lệnh điều khiển gồm những lệnh nào? Lệnh có tác dụng gì?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Mô tả chương trình theo gợi ý sau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266721"/>
              </p:ext>
            </p:extLst>
          </p:nvPr>
        </p:nvGraphicFramePr>
        <p:xfrm>
          <a:off x="6057840" y="4347450"/>
          <a:ext cx="5017830" cy="18276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5008">
                  <a:extLst>
                    <a:ext uri="{9D8B030D-6E8A-4147-A177-3AD203B41FA5}">
                      <a16:colId xmlns:a16="http://schemas.microsoft.com/office/drawing/2014/main" val="3518551338"/>
                    </a:ext>
                  </a:extLst>
                </a:gridCol>
                <a:gridCol w="884486">
                  <a:extLst>
                    <a:ext uri="{9D8B030D-6E8A-4147-A177-3AD203B41FA5}">
                      <a16:colId xmlns:a16="http://schemas.microsoft.com/office/drawing/2014/main" val="2040628436"/>
                    </a:ext>
                  </a:extLst>
                </a:gridCol>
                <a:gridCol w="1239325">
                  <a:extLst>
                    <a:ext uri="{9D8B030D-6E8A-4147-A177-3AD203B41FA5}">
                      <a16:colId xmlns:a16="http://schemas.microsoft.com/office/drawing/2014/main" val="891346148"/>
                    </a:ext>
                  </a:extLst>
                </a:gridCol>
                <a:gridCol w="535910">
                  <a:extLst>
                    <a:ext uri="{9D8B030D-6E8A-4147-A177-3AD203B41FA5}">
                      <a16:colId xmlns:a16="http://schemas.microsoft.com/office/drawing/2014/main" val="3898182841"/>
                    </a:ext>
                  </a:extLst>
                </a:gridCol>
                <a:gridCol w="1473101">
                  <a:extLst>
                    <a:ext uri="{9D8B030D-6E8A-4147-A177-3AD203B41FA5}">
                      <a16:colId xmlns:a16="http://schemas.microsoft.com/office/drawing/2014/main" val="3003234490"/>
                    </a:ext>
                  </a:extLst>
                </a:gridCol>
              </a:tblGrid>
              <a:tr h="91384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Nhân vật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Hình dạng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Kịch bản chi tiết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Thời gian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Câu lệnh tương ứng</a:t>
                      </a:r>
                      <a:endParaRPr lang="en-US" sz="16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7304294"/>
                  </a:ext>
                </a:extLst>
              </a:tr>
              <a:tr h="3046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796612"/>
                  </a:ext>
                </a:extLst>
              </a:tr>
              <a:tr h="3046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9829072"/>
                  </a:ext>
                </a:extLst>
              </a:tr>
              <a:tr h="30461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4299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99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ò">
            <a:extLst>
              <a:ext uri="{FF2B5EF4-FFF2-40B4-BE49-F238E27FC236}">
                <a16:creationId xmlns:a16="http://schemas.microsoft.com/office/drawing/2014/main" id="{C13C4C79-28B5-528F-DA18-14CDCBD48528}"/>
              </a:ext>
            </a:extLst>
          </p:cNvPr>
          <p:cNvSpPr/>
          <p:nvPr/>
        </p:nvSpPr>
        <p:spPr>
          <a:xfrm>
            <a:off x="8641945" y="1450361"/>
            <a:ext cx="2270921" cy="2277789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6086326-BD74-40AD-BAAC-FE35D69D09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r="15819"/>
          <a:stretch/>
        </p:blipFill>
        <p:spPr>
          <a:xfrm>
            <a:off x="4406535" y="4170745"/>
            <a:ext cx="2427706" cy="2363189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E738C7-0E80-4439-A827-461193A04D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5" r="22355"/>
          <a:stretch/>
        </p:blipFill>
        <p:spPr>
          <a:xfrm>
            <a:off x="3068556" y="1450361"/>
            <a:ext cx="2264911" cy="2277788"/>
          </a:xfrm>
          <a:prstGeom prst="ellipse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E8E362D5-72A5-463D-B0A0-61DD0DD81F02}"/>
              </a:ext>
            </a:extLst>
          </p:cNvPr>
          <p:cNvSpPr/>
          <p:nvPr/>
        </p:nvSpPr>
        <p:spPr>
          <a:xfrm>
            <a:off x="2999649" y="1450361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0A43C-7BE4-45B8-98D5-BFCA6D0820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" b="1192"/>
          <a:stretch/>
        </p:blipFill>
        <p:spPr>
          <a:xfrm>
            <a:off x="5886037" y="1450361"/>
            <a:ext cx="2333426" cy="2277789"/>
          </a:xfrm>
          <a:prstGeom prst="ellipse">
            <a:avLst/>
          </a:prstGeom>
        </p:spPr>
      </p:pic>
      <p:sp>
        <p:nvSpPr>
          <p:cNvPr id="27" name="2">
            <a:extLst>
              <a:ext uri="{FF2B5EF4-FFF2-40B4-BE49-F238E27FC236}">
                <a16:creationId xmlns:a16="http://schemas.microsoft.com/office/drawing/2014/main" id="{B4DA20F3-D692-4963-BCD0-B1B65AFF4B2D}"/>
              </a:ext>
            </a:extLst>
          </p:cNvPr>
          <p:cNvSpPr/>
          <p:nvPr/>
        </p:nvSpPr>
        <p:spPr>
          <a:xfrm>
            <a:off x="5866181" y="1450361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EF1506-9DFF-4DDD-B36B-38B0725F4D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48"/>
          <a:stretch/>
        </p:blipFill>
        <p:spPr>
          <a:xfrm>
            <a:off x="7313197" y="4256145"/>
            <a:ext cx="2353282" cy="2277789"/>
          </a:xfrm>
          <a:prstGeom prst="ellipse">
            <a:avLst/>
          </a:prstGeom>
        </p:spPr>
      </p:pic>
      <p:sp>
        <p:nvSpPr>
          <p:cNvPr id="29" name="3">
            <a:extLst>
              <a:ext uri="{FF2B5EF4-FFF2-40B4-BE49-F238E27FC236}">
                <a16:creationId xmlns:a16="http://schemas.microsoft.com/office/drawing/2014/main" id="{D5C5E3B0-4710-4566-8C33-88A5C830BCFE}"/>
              </a:ext>
            </a:extLst>
          </p:cNvPr>
          <p:cNvSpPr/>
          <p:nvPr/>
        </p:nvSpPr>
        <p:spPr>
          <a:xfrm>
            <a:off x="4406535" y="4144163"/>
            <a:ext cx="2427706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E12F4004-4C95-4EBB-8B29-E75F2024E35C}"/>
              </a:ext>
            </a:extLst>
          </p:cNvPr>
          <p:cNvSpPr/>
          <p:nvPr/>
        </p:nvSpPr>
        <p:spPr>
          <a:xfrm>
            <a:off x="8600764" y="1450361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45" name="4">
            <a:extLst>
              <a:ext uri="{FF2B5EF4-FFF2-40B4-BE49-F238E27FC236}">
                <a16:creationId xmlns:a16="http://schemas.microsoft.com/office/drawing/2014/main" id="{BA75E71C-53CD-4478-971A-ADCBFEA43491}"/>
              </a:ext>
            </a:extLst>
          </p:cNvPr>
          <p:cNvSpPr/>
          <p:nvPr/>
        </p:nvSpPr>
        <p:spPr>
          <a:xfrm>
            <a:off x="7313197" y="4154796"/>
            <a:ext cx="2353282" cy="2389771"/>
          </a:xfrm>
          <a:prstGeom prst="ellipse">
            <a:avLst/>
          </a:prstGeom>
          <a:solidFill>
            <a:srgbClr val="FFB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E7BE6-27EB-8F96-D708-B4097E9C08F5}"/>
              </a:ext>
            </a:extLst>
          </p:cNvPr>
          <p:cNvSpPr txBox="1"/>
          <p:nvPr/>
        </p:nvSpPr>
        <p:spPr>
          <a:xfrm>
            <a:off x="1896341" y="221128"/>
            <a:ext cx="8363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CÁC CON HÃY LẮNG NGHE VÀ ĐOÁN XEM ĐÂY LÀ TIẾNG KÊU CỦA CON VẬT NÀO NHÉ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183122-D85E-78ED-B3F2-DEE38AEA4AC3}"/>
              </a:ext>
            </a:extLst>
          </p:cNvPr>
          <p:cNvGrpSpPr/>
          <p:nvPr/>
        </p:nvGrpSpPr>
        <p:grpSpPr>
          <a:xfrm>
            <a:off x="1505758" y="2011244"/>
            <a:ext cx="781167" cy="781167"/>
            <a:chOff x="1505758" y="2011244"/>
            <a:chExt cx="590359" cy="590359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7C05A2A0-A4A9-2D7C-DA83-D6848AA2B44B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DF6ABE-A459-A45C-BDB7-8AB674ACE83D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1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CD44CB-49A5-FBC7-5347-4303996D0836}"/>
              </a:ext>
            </a:extLst>
          </p:cNvPr>
          <p:cNvGrpSpPr/>
          <p:nvPr/>
        </p:nvGrpSpPr>
        <p:grpSpPr>
          <a:xfrm>
            <a:off x="1505758" y="2872481"/>
            <a:ext cx="781167" cy="781167"/>
            <a:chOff x="1505758" y="2011244"/>
            <a:chExt cx="590359" cy="590359"/>
          </a:xfrm>
        </p:grpSpPr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24225001-3854-BEF4-E435-95BDBF33B106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425B50-7747-E14B-94FC-01E2CC5209B7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D7493F-4F43-C4C6-F261-D327CABBE35F}"/>
              </a:ext>
            </a:extLst>
          </p:cNvPr>
          <p:cNvGrpSpPr/>
          <p:nvPr/>
        </p:nvGrpSpPr>
        <p:grpSpPr>
          <a:xfrm>
            <a:off x="1505758" y="3695565"/>
            <a:ext cx="781167" cy="781167"/>
            <a:chOff x="1505758" y="2011244"/>
            <a:chExt cx="590359" cy="590359"/>
          </a:xfrm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0676BD87-D951-DBF5-D4BC-206A515319BB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3C58DA0-461B-26B2-B053-7D428A609019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3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F1FC21-4FA1-0896-4E86-7A83F4E1C1C8}"/>
              </a:ext>
            </a:extLst>
          </p:cNvPr>
          <p:cNvGrpSpPr/>
          <p:nvPr/>
        </p:nvGrpSpPr>
        <p:grpSpPr>
          <a:xfrm>
            <a:off x="1505758" y="4557882"/>
            <a:ext cx="781167" cy="781167"/>
            <a:chOff x="1505758" y="2011244"/>
            <a:chExt cx="590359" cy="590359"/>
          </a:xfrm>
        </p:grpSpPr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id="{90DB8B0B-5811-EFB2-E506-6A0F866BFC88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0D35987-8E8B-3B5C-A5F0-FE6ADC34F27F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4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422E84-4DF3-DD57-70FA-629DB9B20B94}"/>
              </a:ext>
            </a:extLst>
          </p:cNvPr>
          <p:cNvGrpSpPr/>
          <p:nvPr/>
        </p:nvGrpSpPr>
        <p:grpSpPr>
          <a:xfrm>
            <a:off x="1505758" y="5379886"/>
            <a:ext cx="781167" cy="781167"/>
            <a:chOff x="1505758" y="2011244"/>
            <a:chExt cx="590359" cy="590359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1F51DD5F-0BF4-ECFF-305B-002972D74C9B}"/>
                </a:ext>
              </a:extLst>
            </p:cNvPr>
            <p:cNvSpPr/>
            <p:nvPr/>
          </p:nvSpPr>
          <p:spPr>
            <a:xfrm>
              <a:off x="1505758" y="2011244"/>
              <a:ext cx="590359" cy="590359"/>
            </a:xfrm>
            <a:prstGeom prst="diamond">
              <a:avLst/>
            </a:prstGeom>
            <a:solidFill>
              <a:srgbClr val="CE6C6B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652B483-921F-0F3E-6F0D-AB6ADD608B85}"/>
                </a:ext>
              </a:extLst>
            </p:cNvPr>
            <p:cNvSpPr txBox="1"/>
            <p:nvPr/>
          </p:nvSpPr>
          <p:spPr>
            <a:xfrm>
              <a:off x="1649111" y="2109074"/>
              <a:ext cx="377512" cy="34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+mn-ea"/>
                  <a:cs typeface="+mn-cs"/>
                </a:rPr>
                <a:t>5</a:t>
              </a: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0" name="t meo">
            <a:hlinkClick r:id="" action="ppaction://media"/>
            <a:extLst>
              <a:ext uri="{FF2B5EF4-FFF2-40B4-BE49-F238E27FC236}">
                <a16:creationId xmlns:a16="http://schemas.microsoft.com/office/drawing/2014/main" id="{13DBBDAF-4B09-FFFF-A601-ADF3F475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90196" y="1992759"/>
            <a:ext cx="609600" cy="609600"/>
          </a:xfrm>
          <a:prstGeom prst="rect">
            <a:avLst/>
          </a:prstGeom>
        </p:spPr>
      </p:pic>
      <p:pic>
        <p:nvPicPr>
          <p:cNvPr id="51" name="t cho">
            <a:hlinkClick r:id="" action="ppaction://media"/>
            <a:extLst>
              <a:ext uri="{FF2B5EF4-FFF2-40B4-BE49-F238E27FC236}">
                <a16:creationId xmlns:a16="http://schemas.microsoft.com/office/drawing/2014/main" id="{9BC858A4-316C-7855-642A-84943AF46F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80302" y="2720383"/>
            <a:ext cx="609600" cy="609600"/>
          </a:xfrm>
          <a:prstGeom prst="rect">
            <a:avLst/>
          </a:prstGeom>
        </p:spPr>
      </p:pic>
      <p:pic>
        <p:nvPicPr>
          <p:cNvPr id="52" name="t vit">
            <a:hlinkClick r:id="" action="ppaction://media"/>
            <a:extLst>
              <a:ext uri="{FF2B5EF4-FFF2-40B4-BE49-F238E27FC236}">
                <a16:creationId xmlns:a16="http://schemas.microsoft.com/office/drawing/2014/main" id="{2B34E64F-AD02-2F5D-B7F4-7774CE1C43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7819" y="3401792"/>
            <a:ext cx="609600" cy="609600"/>
          </a:xfrm>
          <a:prstGeom prst="rect">
            <a:avLst/>
          </a:prstGeom>
        </p:spPr>
      </p:pic>
      <p:pic>
        <p:nvPicPr>
          <p:cNvPr id="53" name="t ga">
            <a:hlinkClick r:id="" action="ppaction://media"/>
            <a:extLst>
              <a:ext uri="{FF2B5EF4-FFF2-40B4-BE49-F238E27FC236}">
                <a16:creationId xmlns:a16="http://schemas.microsoft.com/office/drawing/2014/main" id="{3507B199-9FB1-5F01-7172-AF009A7819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82104" y="3981880"/>
            <a:ext cx="609600" cy="609600"/>
          </a:xfrm>
          <a:prstGeom prst="rect">
            <a:avLst/>
          </a:prstGeom>
        </p:spPr>
      </p:pic>
      <p:pic>
        <p:nvPicPr>
          <p:cNvPr id="54" name="t bo">
            <a:hlinkClick r:id="" action="ppaction://media"/>
            <a:extLst>
              <a:ext uri="{FF2B5EF4-FFF2-40B4-BE49-F238E27FC236}">
                <a16:creationId xmlns:a16="http://schemas.microsoft.com/office/drawing/2014/main" id="{0E31710E-490C-7987-153A-DE3E729379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92736" y="4615443"/>
            <a:ext cx="609600" cy="60960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89749C8-DC67-2B67-2628-BF691C6CABF9}"/>
              </a:ext>
            </a:extLst>
          </p:cNvPr>
          <p:cNvSpPr/>
          <p:nvPr/>
        </p:nvSpPr>
        <p:spPr>
          <a:xfrm rot="3807457">
            <a:off x="10105960" y="-501165"/>
            <a:ext cx="2746787" cy="2147463"/>
          </a:xfrm>
          <a:custGeom>
            <a:avLst/>
            <a:gdLst>
              <a:gd name="connsiteX0" fmla="*/ 0 w 2746787"/>
              <a:gd name="connsiteY0" fmla="*/ 1856796 h 2147463"/>
              <a:gd name="connsiteX1" fmla="*/ 41224 w 2746787"/>
              <a:gd name="connsiteY1" fmla="*/ 1810346 h 2147463"/>
              <a:gd name="connsiteX2" fmla="*/ 997437 w 2746787"/>
              <a:gd name="connsiteY2" fmla="*/ 0 h 2147463"/>
              <a:gd name="connsiteX3" fmla="*/ 2746787 w 2746787"/>
              <a:gd name="connsiteY3" fmla="*/ 842165 h 2147463"/>
              <a:gd name="connsiteX4" fmla="*/ 2733421 w 2746787"/>
              <a:gd name="connsiteY4" fmla="*/ 947463 h 2147463"/>
              <a:gd name="connsiteX5" fmla="*/ 2298563 w 2746787"/>
              <a:gd name="connsiteY5" fmla="*/ 1359593 h 2147463"/>
              <a:gd name="connsiteX6" fmla="*/ 2142892 w 2746787"/>
              <a:gd name="connsiteY6" fmla="*/ 1712735 h 2147463"/>
              <a:gd name="connsiteX7" fmla="*/ 1612881 w 2746787"/>
              <a:gd name="connsiteY7" fmla="*/ 1755493 h 2147463"/>
              <a:gd name="connsiteX8" fmla="*/ 1234125 w 2746787"/>
              <a:gd name="connsiteY8" fmla="*/ 2132232 h 2147463"/>
              <a:gd name="connsiteX9" fmla="*/ 677226 w 2746787"/>
              <a:gd name="connsiteY9" fmla="*/ 1902273 h 2147463"/>
              <a:gd name="connsiteX10" fmla="*/ 9177 w 2746787"/>
              <a:gd name="connsiteY10" fmla="*/ 1865733 h 2147463"/>
              <a:gd name="connsiteX11" fmla="*/ 0 w 2746787"/>
              <a:gd name="connsiteY11" fmla="*/ 1856796 h 21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6787" h="2147463">
                <a:moveTo>
                  <a:pt x="0" y="1856796"/>
                </a:moveTo>
                <a:lnTo>
                  <a:pt x="41224" y="1810346"/>
                </a:lnTo>
                <a:cubicBezTo>
                  <a:pt x="387821" y="1371811"/>
                  <a:pt x="636910" y="356078"/>
                  <a:pt x="997437" y="0"/>
                </a:cubicBezTo>
                <a:lnTo>
                  <a:pt x="2746787" y="842165"/>
                </a:lnTo>
                <a:lnTo>
                  <a:pt x="2733421" y="947463"/>
                </a:lnTo>
                <a:cubicBezTo>
                  <a:pt x="2681504" y="1164966"/>
                  <a:pt x="2509638" y="1327854"/>
                  <a:pt x="2298563" y="1359593"/>
                </a:cubicBezTo>
                <a:cubicBezTo>
                  <a:pt x="2297556" y="1495353"/>
                  <a:pt x="2240758" y="1624105"/>
                  <a:pt x="2142892" y="1712735"/>
                </a:cubicBezTo>
                <a:cubicBezTo>
                  <a:pt x="1994194" y="1847418"/>
                  <a:pt x="1779401" y="1864724"/>
                  <a:pt x="1612881" y="1755493"/>
                </a:cubicBezTo>
                <a:cubicBezTo>
                  <a:pt x="1559027" y="1943114"/>
                  <a:pt x="1414825" y="2086540"/>
                  <a:pt x="1234125" y="2132232"/>
                </a:cubicBezTo>
                <a:cubicBezTo>
                  <a:pt x="1021191" y="2186069"/>
                  <a:pt x="798958" y="2094324"/>
                  <a:pt x="677226" y="1902273"/>
                </a:cubicBezTo>
                <a:cubicBezTo>
                  <a:pt x="461735" y="2038990"/>
                  <a:pt x="197949" y="2015534"/>
                  <a:pt x="9177" y="1865733"/>
                </a:cubicBezTo>
                <a:lnTo>
                  <a:pt x="0" y="1856796"/>
                </a:lnTo>
                <a:close/>
              </a:path>
            </a:pathLst>
          </a:custGeom>
          <a:solidFill>
            <a:srgbClr val="F5A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B7C3BFD-6072-8A67-07D3-BDAF340EFE53}"/>
              </a:ext>
            </a:extLst>
          </p:cNvPr>
          <p:cNvSpPr/>
          <p:nvPr/>
        </p:nvSpPr>
        <p:spPr>
          <a:xfrm rot="5400000">
            <a:off x="-129434" y="-155444"/>
            <a:ext cx="2163522" cy="2040796"/>
          </a:xfrm>
          <a:custGeom>
            <a:avLst/>
            <a:gdLst>
              <a:gd name="connsiteX0" fmla="*/ 0 w 2163522"/>
              <a:gd name="connsiteY0" fmla="*/ 261306 h 2040796"/>
              <a:gd name="connsiteX1" fmla="*/ 9227 w 2163522"/>
              <a:gd name="connsiteY1" fmla="*/ 242553 h 2040796"/>
              <a:gd name="connsiteX2" fmla="*/ 261010 w 2163522"/>
              <a:gd name="connsiteY2" fmla="*/ 65352 h 2040796"/>
              <a:gd name="connsiteX3" fmla="*/ 567965 w 2163522"/>
              <a:gd name="connsiteY3" fmla="*/ 92931 h 2040796"/>
              <a:gd name="connsiteX4" fmla="*/ 1042719 w 2163522"/>
              <a:gd name="connsiteY4" fmla="*/ 22969 h 2040796"/>
              <a:gd name="connsiteX5" fmla="*/ 1433346 w 2163522"/>
              <a:gd name="connsiteY5" fmla="*/ 477240 h 2040796"/>
              <a:gd name="connsiteX6" fmla="*/ 1778551 w 2163522"/>
              <a:gd name="connsiteY6" fmla="*/ 649800 h 2040796"/>
              <a:gd name="connsiteX7" fmla="*/ 1795638 w 2163522"/>
              <a:gd name="connsiteY7" fmla="*/ 1181259 h 2040796"/>
              <a:gd name="connsiteX8" fmla="*/ 2153627 w 2163522"/>
              <a:gd name="connsiteY8" fmla="*/ 1577783 h 2040796"/>
              <a:gd name="connsiteX9" fmla="*/ 2026636 w 2163522"/>
              <a:gd name="connsiteY9" fmla="*/ 2020634 h 2040796"/>
              <a:gd name="connsiteX10" fmla="*/ 2004801 w 2163522"/>
              <a:gd name="connsiteY10" fmla="*/ 2040796 h 2040796"/>
              <a:gd name="connsiteX11" fmla="*/ 2005606 w 2163522"/>
              <a:gd name="connsiteY11" fmla="*/ 2026386 h 2040796"/>
              <a:gd name="connsiteX12" fmla="*/ 49880 w 2163522"/>
              <a:gd name="connsiteY12" fmla="*/ 2026386 h 2040796"/>
              <a:gd name="connsiteX13" fmla="*/ 49881 w 2163522"/>
              <a:gd name="connsiteY13" fmla="*/ 259030 h 2040796"/>
              <a:gd name="connsiteX14" fmla="*/ 0 w 2163522"/>
              <a:gd name="connsiteY14" fmla="*/ 261306 h 204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3522" h="2040796">
                <a:moveTo>
                  <a:pt x="0" y="261306"/>
                </a:moveTo>
                <a:lnTo>
                  <a:pt x="9227" y="242553"/>
                </a:lnTo>
                <a:cubicBezTo>
                  <a:pt x="66156" y="156696"/>
                  <a:pt x="155359" y="92821"/>
                  <a:pt x="261010" y="65352"/>
                </a:cubicBezTo>
                <a:cubicBezTo>
                  <a:pt x="363263" y="38727"/>
                  <a:pt x="472447" y="48511"/>
                  <a:pt x="567965" y="92931"/>
                </a:cubicBezTo>
                <a:cubicBezTo>
                  <a:pt x="706316" y="1801"/>
                  <a:pt x="881192" y="-23947"/>
                  <a:pt x="1042719" y="22969"/>
                </a:cubicBezTo>
                <a:cubicBezTo>
                  <a:pt x="1257458" y="85339"/>
                  <a:pt x="1411847" y="264878"/>
                  <a:pt x="1433346" y="477240"/>
                </a:cubicBezTo>
                <a:cubicBezTo>
                  <a:pt x="1568898" y="484809"/>
                  <a:pt x="1694755" y="547764"/>
                  <a:pt x="1778551" y="649800"/>
                </a:cubicBezTo>
                <a:cubicBezTo>
                  <a:pt x="1905887" y="804834"/>
                  <a:pt x="1912791" y="1020214"/>
                  <a:pt x="1795638" y="1181259"/>
                </a:cubicBezTo>
                <a:cubicBezTo>
                  <a:pt x="1980437" y="1244118"/>
                  <a:pt x="2116723" y="1395087"/>
                  <a:pt x="2153627" y="1577783"/>
                </a:cubicBezTo>
                <a:cubicBezTo>
                  <a:pt x="2186238" y="1739249"/>
                  <a:pt x="2136801" y="1901981"/>
                  <a:pt x="2026636" y="2020634"/>
                </a:cubicBezTo>
                <a:lnTo>
                  <a:pt x="2004801" y="2040796"/>
                </a:lnTo>
                <a:lnTo>
                  <a:pt x="2005606" y="2026386"/>
                </a:lnTo>
                <a:lnTo>
                  <a:pt x="49880" y="2026386"/>
                </a:lnTo>
                <a:lnTo>
                  <a:pt x="49881" y="259030"/>
                </a:lnTo>
                <a:lnTo>
                  <a:pt x="0" y="261306"/>
                </a:lnTo>
                <a:close/>
              </a:path>
            </a:pathLst>
          </a:custGeom>
          <a:solidFill>
            <a:srgbClr val="9DD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8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7" grpId="0" animBg="1"/>
      <p:bldP spid="27" grpId="1" animBg="1"/>
      <p:bldP spid="29" grpId="0" animBg="1"/>
      <p:bldP spid="29" grpId="1" animBg="1"/>
      <p:bldP spid="39" grpId="0" animBg="1"/>
      <p:bldP spid="39" grpId="1" animBg="1"/>
      <p:bldP spid="45" grpId="0" animBg="1"/>
      <p:bldP spid="4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65945" y="1913245"/>
            <a:ext cx="55340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1653" y="229202"/>
            <a:ext cx="8530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 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EFCE1-959C-BE44-9E87-D0583BEF9FEB}"/>
              </a:ext>
            </a:extLst>
          </p:cNvPr>
          <p:cNvSpPr txBox="1"/>
          <p:nvPr/>
        </p:nvSpPr>
        <p:spPr>
          <a:xfrm>
            <a:off x="4448606" y="2812689"/>
            <a:ext cx="37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Giấy A4, bút màu, bút chì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1276827-0CA7-D3F3-506A-89CDEB51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26" y="3675188"/>
            <a:ext cx="2749889" cy="183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1653" y="3774559"/>
            <a:ext cx="1195194" cy="163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001793">
            <a:off x="2728221" y="3854962"/>
            <a:ext cx="1195194" cy="163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3716238">
            <a:off x="2847422" y="4308536"/>
            <a:ext cx="1195194" cy="1637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873" y="4591817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9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3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5989" y="2252072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79D6D03-6056-53B8-D7C3-E6CB3958A1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F1477E49-1573-C550-C1D0-F20E0CF72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296C1-2A05-02DB-83EF-508DA8237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3" t="2664" r="4391" b="7012"/>
          <a:stretch/>
        </p:blipFill>
        <p:spPr>
          <a:xfrm>
            <a:off x="2549993" y="2378693"/>
            <a:ext cx="7701612" cy="43141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3786" y="1923240"/>
            <a:ext cx="55340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định nhân vật và viết kịch bản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79D6D03-6056-53B8-D7C3-E6CB3958A1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F1477E49-1573-C550-C1D0-F20E0CF72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296C1-2A05-02DB-83EF-508DA823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03" y="2447291"/>
            <a:ext cx="8221081" cy="4314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48205" y="1957539"/>
            <a:ext cx="40003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Chương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trình 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48205" y="1957539"/>
            <a:ext cx="40003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Chương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trình 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8587" y="2743200"/>
            <a:ext cx="10974572" cy="3508744"/>
            <a:chOff x="648587" y="2743200"/>
            <a:chExt cx="10974572" cy="3508744"/>
          </a:xfrm>
        </p:grpSpPr>
        <p:sp>
          <p:nvSpPr>
            <p:cNvPr id="5" name="AutoShape 2">
              <a:extLst>
                <a:ext uri="{FF2B5EF4-FFF2-40B4-BE49-F238E27FC236}">
                  <a16:creationId xmlns:a16="http://schemas.microsoft.com/office/drawing/2014/main" id="{379D6D03-6056-53B8-D7C3-E6CB3958A1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F1477E49-1573-C550-C1D0-F20E0CF720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391" t="3205" r="1360"/>
            <a:stretch/>
          </p:blipFill>
          <p:spPr>
            <a:xfrm>
              <a:off x="648587" y="2743200"/>
              <a:ext cx="10898372" cy="3508744"/>
            </a:xfrm>
            <a:prstGeom prst="round2Same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97972" y="3351027"/>
              <a:ext cx="3062177" cy="2805223"/>
            </a:xfrm>
            <a:prstGeom prst="rect">
              <a:avLst/>
            </a:prstGeom>
            <a:solidFill>
              <a:srgbClr val="C8E9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88" b="89813" l="2673" r="94182">
                          <a14:foregroundMark x1="21855" y1="32258" x2="27673" y2="37012"/>
                          <a14:foregroundMark x1="34906" y1="43463" x2="44654" y2="48727"/>
                          <a14:foregroundMark x1="52673" y1="44482" x2="60692" y2="47538"/>
                          <a14:foregroundMark x1="26572" y1="67233" x2="40723" y2="70458"/>
                          <a14:foregroundMark x1="62736" y1="67402" x2="74843" y2="71307"/>
                          <a14:foregroundMark x1="78616" y1="66893" x2="89151" y2="704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176" y="3351028"/>
              <a:ext cx="3810983" cy="290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35" y="267459"/>
            <a:ext cx="819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CHƯƠNG TRÌNH SCRATCH THỂ HIỆN SỰ TRAO ĐỔI KHÍ, NƯỚC, THỨC ĂN CỦA ĐỘNG VẬT VỚI MÔI TRƯỜNG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70530" y="1936271"/>
            <a:ext cx="8867775" cy="4705350"/>
            <a:chOff x="1509712" y="2003794"/>
            <a:chExt cx="8867775" cy="47053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712" y="2003794"/>
              <a:ext cx="8867775" cy="47053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59692" y="2679184"/>
              <a:ext cx="2662503" cy="2328752"/>
            </a:xfrm>
            <a:prstGeom prst="rect">
              <a:avLst/>
            </a:prstGeom>
            <a:solidFill>
              <a:srgbClr val="C8E9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2" b="97737" l="0" r="100000">
                          <a14:foregroundMark x1="31434" y1="34156" x2="40079" y2="37654"/>
                          <a14:foregroundMark x1="47544" y1="32922" x2="59136" y2="36626"/>
                          <a14:foregroundMark x1="13556" y1="47531" x2="26916" y2="51235"/>
                          <a14:foregroundMark x1="25147" y1="73251" x2="35953" y2="77366"/>
                          <a14:foregroundMark x1="65619" y1="74074" x2="80354" y2="75103"/>
                          <a14:foregroundMark x1="84872" y1="72634" x2="99018" y2="761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626" y="2650006"/>
              <a:ext cx="2647875" cy="252822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363998" y="5261571"/>
              <a:ext cx="2662503" cy="1266819"/>
            </a:xfrm>
            <a:prstGeom prst="rect">
              <a:avLst/>
            </a:prstGeom>
            <a:solidFill>
              <a:srgbClr val="C8E9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6" b="97244" l="9962" r="89272">
                          <a14:foregroundMark x1="40230" y1="59055" x2="49042" y2="653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322" y="5234332"/>
              <a:ext cx="2056448" cy="123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281653" y="237419"/>
            <a:ext cx="799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THUYẾT TRÌNH GIỚI THIỆU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61596-2E83-E7CF-1CB6-1F3D81E7B758}"/>
              </a:ext>
            </a:extLst>
          </p:cNvPr>
          <p:cNvSpPr txBox="1"/>
          <p:nvPr/>
        </p:nvSpPr>
        <p:spPr>
          <a:xfrm>
            <a:off x="2111532" y="1290107"/>
            <a:ext cx="7999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Chạy chương trình và thuyết trình về chương trình đã tạo</a:t>
            </a:r>
          </a:p>
        </p:txBody>
      </p:sp>
      <p:pic>
        <p:nvPicPr>
          <p:cNvPr id="5" name="mim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6915" y="1787785"/>
            <a:ext cx="7913370" cy="44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865D755E-101A-5D81-EEBD-F64C1CD0BC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61596-2E83-E7CF-1CB6-1F3D81E7B758}"/>
              </a:ext>
            </a:extLst>
          </p:cNvPr>
          <p:cNvSpPr txBox="1"/>
          <p:nvPr/>
        </p:nvSpPr>
        <p:spPr>
          <a:xfrm>
            <a:off x="2079633" y="2018437"/>
            <a:ext cx="7999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CHIA SẺ VỀ CHƯƠNG TRÌNH, BÀI THUYẾT TRÌNH CỦA NHÓM MÀ EM ẤN TƯỢNG VÀ GIẢI</a:t>
            </a:r>
            <a:r>
              <a:rPr lang="en-US" sz="36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36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THÍCH LÍ DO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E5447-B5A3-415B-E2C5-4FB575206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40" y="990980"/>
            <a:ext cx="8322197" cy="5523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31488" y="1904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A4C325-73FF-8115-7C2C-BD149C7DE07F}"/>
              </a:ext>
            </a:extLst>
          </p:cNvPr>
          <p:cNvSpPr txBox="1"/>
          <p:nvPr/>
        </p:nvSpPr>
        <p:spPr>
          <a:xfrm>
            <a:off x="2585586" y="2775586"/>
            <a:ext cx="351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Thể hiện được đầy đủ, trực quan sự trao đổi khí, nước, thức ăn của động vật với môi trường.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D13F4-AA4C-F2C7-7899-7BB54903A9C8}"/>
              </a:ext>
            </a:extLst>
          </p:cNvPr>
          <p:cNvSpPr txBox="1"/>
          <p:nvPr/>
        </p:nvSpPr>
        <p:spPr>
          <a:xfrm>
            <a:off x="2564751" y="3668491"/>
            <a:ext cx="3552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các lệnh trong nhóm lệnh Chuyển động, Hiển thị, Sự kiện, Điều khiển một cách hợp lí.</a:t>
            </a: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4476D4-6770-984C-1007-8A916658E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7" t="7035" r="5654" b="3542"/>
          <a:stretch/>
        </p:blipFill>
        <p:spPr>
          <a:xfrm>
            <a:off x="6121746" y="2924643"/>
            <a:ext cx="868595" cy="868595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57DE6-3CBE-ED6B-D058-0E9F2BCEB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1" t="6413" r="10420" b="6660"/>
          <a:stretch/>
        </p:blipFill>
        <p:spPr>
          <a:xfrm>
            <a:off x="7217239" y="3668491"/>
            <a:ext cx="848933" cy="848933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45EACC-AE80-31FB-EDBD-C503476374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2" t="6399" r="6278" b="6897"/>
          <a:stretch/>
        </p:blipFill>
        <p:spPr>
          <a:xfrm>
            <a:off x="8507042" y="5367288"/>
            <a:ext cx="878797" cy="878797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849A1-0F3A-D553-8B9A-CCFBBC1C76FD}"/>
              </a:ext>
            </a:extLst>
          </p:cNvPr>
          <p:cNvSpPr txBox="1"/>
          <p:nvPr/>
        </p:nvSpPr>
        <p:spPr>
          <a:xfrm>
            <a:off x="6460122" y="1125437"/>
            <a:ext cx="3191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71423-7397-B5D4-2099-636C6D33E1A3}"/>
              </a:ext>
            </a:extLst>
          </p:cNvPr>
          <p:cNvSpPr txBox="1"/>
          <p:nvPr/>
        </p:nvSpPr>
        <p:spPr>
          <a:xfrm>
            <a:off x="2585586" y="4622598"/>
            <a:ext cx="326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 vật được lựa chọn, thiết kế một cách hợp lí, sáng tạo.</a:t>
            </a: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2A48E1-33A0-2974-8C4A-429A348DD31E}"/>
              </a:ext>
            </a:extLst>
          </p:cNvPr>
          <p:cNvSpPr txBox="1"/>
          <p:nvPr/>
        </p:nvSpPr>
        <p:spPr>
          <a:xfrm>
            <a:off x="2610359" y="5483522"/>
            <a:ext cx="355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Lời thoại của nhân vật sáng tạo, phù hợp với nội dung</a:t>
            </a: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57DE6-3CBE-ED6B-D058-0E9F2BCEB4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1" t="6413" r="10420" b="6660"/>
          <a:stretch/>
        </p:blipFill>
        <p:spPr>
          <a:xfrm>
            <a:off x="7248206" y="4521296"/>
            <a:ext cx="848933" cy="8489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10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1449651" y="1416789"/>
            <a:ext cx="9201819" cy="4952839"/>
          </a:xfrm>
          <a:prstGeom prst="roundRect">
            <a:avLst/>
          </a:prstGeom>
          <a:noFill/>
          <a:ln w="28575">
            <a:solidFill>
              <a:srgbClr val="956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51" y="1451587"/>
            <a:ext cx="2246550" cy="15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7"/>
            <a:ext cx="2246550" cy="1550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5164" y="1376516"/>
            <a:ext cx="8858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CHƯƠNG TRÌNH CỦA EM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358725" y="105104"/>
            <a:ext cx="1728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07476" y="6347222"/>
            <a:ext cx="1058090" cy="510778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72" y="2151699"/>
            <a:ext cx="5793870" cy="4649127"/>
          </a:xfrm>
          <a:prstGeom prst="roundRect">
            <a:avLst>
              <a:gd name="adj" fmla="val 15969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3142" y="4695247"/>
            <a:ext cx="2129452" cy="2105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939" y="2825156"/>
            <a:ext cx="2690438" cy="24068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0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99861" y="386087"/>
            <a:ext cx="418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ĐỌC TÌNH HUỐNG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938" y="1853289"/>
            <a:ext cx="4908398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An cần tạo chương trình giới thiệu “Trao đổi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chất giữa người với môi trường” để giúp các bạn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dễ hình dung về sự trao đổi khí, nước, thức ăn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cơ thể người với môi trường sống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9478" y="1807122"/>
            <a:ext cx="4908398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gồm có nhân vật Abby trình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bày về sự trao đổi chất giữa cơ thể người với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9478" y="3347903"/>
            <a:ext cx="4908398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lúc Abby trình bày, nhân vật Lay-vao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(bao gồm: Khí ô-xi, Thức ăn, Nước) sẽ di chuyển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 Abby để thể hiện hoạt động “Lấy vào”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rồi ẩn đi và nhân vật Thai-ra (bao gồm: Khí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hôi) sẽ đi ra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Abby để thể hiện sự “Thải ra” rồi ẩn đi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0938" y="4455899"/>
            <a:ext cx="4908398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khi Abby trình bày xong sẽ ẩn đi và trên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màn hình xuất hiện nhân vật So-do thể hiện sơ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 về sự trao đổi khí, nước, thức ăn của cơ thể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với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28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10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66" y="1882819"/>
            <a:ext cx="1729515" cy="449673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PHỎNG TÌNH HUỐNG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61867" y="1162525"/>
            <a:ext cx="3345027" cy="1682442"/>
            <a:chOff x="7914852" y="1428908"/>
            <a:chExt cx="3345027" cy="1682442"/>
          </a:xfrm>
        </p:grpSpPr>
        <p:sp>
          <p:nvSpPr>
            <p:cNvPr id="15" name="Rectangular Callout 14"/>
            <p:cNvSpPr/>
            <p:nvPr/>
          </p:nvSpPr>
          <p:spPr>
            <a:xfrm>
              <a:off x="7914852" y="1428908"/>
              <a:ext cx="3345027" cy="1626537"/>
            </a:xfrm>
            <a:prstGeom prst="wedgeRectCallout">
              <a:avLst>
                <a:gd name="adj1" fmla="val -60052"/>
                <a:gd name="adj2" fmla="val 3569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06751" y="1480134"/>
              <a:ext cx="296122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 thể sẽ lấy vào khí ô-xi thức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ăn, nước ở ngoài môi trường,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tổng hợp thành chất dinh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dưỡng để sống và phát triển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608888" y="2523266"/>
            <a:ext cx="2557852" cy="1607922"/>
            <a:chOff x="8698741" y="3775370"/>
            <a:chExt cx="2557852" cy="1607922"/>
          </a:xfrm>
        </p:grpSpPr>
        <p:sp>
          <p:nvSpPr>
            <p:cNvPr id="19" name="Rounded Rectangular Callout 18"/>
            <p:cNvSpPr/>
            <p:nvPr/>
          </p:nvSpPr>
          <p:spPr>
            <a:xfrm rot="10800000">
              <a:off x="8742152" y="3775370"/>
              <a:ext cx="2514441" cy="1607922"/>
            </a:xfrm>
            <a:prstGeom prst="wedgeRoundRectCallout">
              <a:avLst>
                <a:gd name="adj1" fmla="val -69885"/>
                <a:gd name="adj2" fmla="val 38791"/>
                <a:gd name="adj3" fmla="val 16667"/>
              </a:avLst>
            </a:prstGeom>
            <a:solidFill>
              <a:srgbClr val="E1F3FC"/>
            </a:solidFill>
            <a:ln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98741" y="3990495"/>
              <a:ext cx="25306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Cơ thể người sẽ thải ra khí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các-bô-níc, phân, nước tiểu</a:t>
              </a:r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 mồ hôi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63075" y="3125409"/>
            <a:ext cx="986115" cy="648586"/>
            <a:chOff x="4625163" y="861775"/>
            <a:chExt cx="986115" cy="648586"/>
          </a:xfrm>
        </p:grpSpPr>
        <p:sp>
          <p:nvSpPr>
            <p:cNvPr id="6" name="Freeform 5"/>
            <p:cNvSpPr/>
            <p:nvPr/>
          </p:nvSpPr>
          <p:spPr>
            <a:xfrm>
              <a:off x="4625163" y="861775"/>
              <a:ext cx="829340" cy="648586"/>
            </a:xfrm>
            <a:custGeom>
              <a:avLst/>
              <a:gdLst>
                <a:gd name="connsiteX0" fmla="*/ 95693 w 829340"/>
                <a:gd name="connsiteY0" fmla="*/ 574159 h 648586"/>
                <a:gd name="connsiteX1" fmla="*/ 63795 w 829340"/>
                <a:gd name="connsiteY1" fmla="*/ 499731 h 648586"/>
                <a:gd name="connsiteX2" fmla="*/ 0 w 829340"/>
                <a:gd name="connsiteY2" fmla="*/ 478466 h 648586"/>
                <a:gd name="connsiteX3" fmla="*/ 0 w 829340"/>
                <a:gd name="connsiteY3" fmla="*/ 382773 h 648586"/>
                <a:gd name="connsiteX4" fmla="*/ 0 w 829340"/>
                <a:gd name="connsiteY4" fmla="*/ 382773 h 648586"/>
                <a:gd name="connsiteX5" fmla="*/ 21265 w 829340"/>
                <a:gd name="connsiteY5" fmla="*/ 233917 h 648586"/>
                <a:gd name="connsiteX6" fmla="*/ 21265 w 829340"/>
                <a:gd name="connsiteY6" fmla="*/ 159489 h 648586"/>
                <a:gd name="connsiteX7" fmla="*/ 85060 w 829340"/>
                <a:gd name="connsiteY7" fmla="*/ 74428 h 648586"/>
                <a:gd name="connsiteX8" fmla="*/ 180753 w 829340"/>
                <a:gd name="connsiteY8" fmla="*/ 63796 h 648586"/>
                <a:gd name="connsiteX9" fmla="*/ 202019 w 829340"/>
                <a:gd name="connsiteY9" fmla="*/ 0 h 648586"/>
                <a:gd name="connsiteX10" fmla="*/ 457200 w 829340"/>
                <a:gd name="connsiteY10" fmla="*/ 31898 h 648586"/>
                <a:gd name="connsiteX11" fmla="*/ 606056 w 829340"/>
                <a:gd name="connsiteY11" fmla="*/ 53163 h 648586"/>
                <a:gd name="connsiteX12" fmla="*/ 723014 w 829340"/>
                <a:gd name="connsiteY12" fmla="*/ 116959 h 648586"/>
                <a:gd name="connsiteX13" fmla="*/ 765544 w 829340"/>
                <a:gd name="connsiteY13" fmla="*/ 202019 h 648586"/>
                <a:gd name="connsiteX14" fmla="*/ 808074 w 829340"/>
                <a:gd name="connsiteY14" fmla="*/ 308345 h 648586"/>
                <a:gd name="connsiteX15" fmla="*/ 829340 w 829340"/>
                <a:gd name="connsiteY15" fmla="*/ 425303 h 648586"/>
                <a:gd name="connsiteX16" fmla="*/ 786809 w 829340"/>
                <a:gd name="connsiteY16" fmla="*/ 542261 h 648586"/>
                <a:gd name="connsiteX17" fmla="*/ 648586 w 829340"/>
                <a:gd name="connsiteY17" fmla="*/ 595424 h 648586"/>
                <a:gd name="connsiteX18" fmla="*/ 414670 w 829340"/>
                <a:gd name="connsiteY18" fmla="*/ 637954 h 648586"/>
                <a:gd name="connsiteX19" fmla="*/ 244549 w 829340"/>
                <a:gd name="connsiteY19" fmla="*/ 648586 h 648586"/>
                <a:gd name="connsiteX20" fmla="*/ 148856 w 829340"/>
                <a:gd name="connsiteY20" fmla="*/ 584791 h 648586"/>
                <a:gd name="connsiteX21" fmla="*/ 95693 w 829340"/>
                <a:gd name="connsiteY21" fmla="*/ 574159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9340" h="648586">
                  <a:moveTo>
                    <a:pt x="95693" y="574159"/>
                  </a:moveTo>
                  <a:lnTo>
                    <a:pt x="63795" y="499731"/>
                  </a:lnTo>
                  <a:lnTo>
                    <a:pt x="0" y="478466"/>
                  </a:lnTo>
                  <a:lnTo>
                    <a:pt x="0" y="382773"/>
                  </a:lnTo>
                  <a:lnTo>
                    <a:pt x="0" y="382773"/>
                  </a:lnTo>
                  <a:lnTo>
                    <a:pt x="21265" y="233917"/>
                  </a:lnTo>
                  <a:lnTo>
                    <a:pt x="21265" y="159489"/>
                  </a:lnTo>
                  <a:lnTo>
                    <a:pt x="85060" y="74428"/>
                  </a:lnTo>
                  <a:lnTo>
                    <a:pt x="180753" y="63796"/>
                  </a:lnTo>
                  <a:lnTo>
                    <a:pt x="202019" y="0"/>
                  </a:lnTo>
                  <a:lnTo>
                    <a:pt x="457200" y="31898"/>
                  </a:lnTo>
                  <a:lnTo>
                    <a:pt x="606056" y="53163"/>
                  </a:lnTo>
                  <a:lnTo>
                    <a:pt x="723014" y="116959"/>
                  </a:lnTo>
                  <a:lnTo>
                    <a:pt x="765544" y="202019"/>
                  </a:lnTo>
                  <a:lnTo>
                    <a:pt x="808074" y="308345"/>
                  </a:lnTo>
                  <a:lnTo>
                    <a:pt x="829340" y="425303"/>
                  </a:lnTo>
                  <a:lnTo>
                    <a:pt x="786809" y="542261"/>
                  </a:lnTo>
                  <a:lnTo>
                    <a:pt x="648586" y="595424"/>
                  </a:lnTo>
                  <a:lnTo>
                    <a:pt x="414670" y="637954"/>
                  </a:lnTo>
                  <a:lnTo>
                    <a:pt x="244549" y="648586"/>
                  </a:lnTo>
                  <a:lnTo>
                    <a:pt x="148856" y="584791"/>
                  </a:lnTo>
                  <a:lnTo>
                    <a:pt x="95693" y="57415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5163" y="962728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63075" y="3989971"/>
            <a:ext cx="956931" cy="669851"/>
            <a:chOff x="4225769" y="1598263"/>
            <a:chExt cx="956931" cy="669851"/>
          </a:xfrm>
        </p:grpSpPr>
        <p:sp>
          <p:nvSpPr>
            <p:cNvPr id="7" name="Freeform 6"/>
            <p:cNvSpPr/>
            <p:nvPr/>
          </p:nvSpPr>
          <p:spPr>
            <a:xfrm>
              <a:off x="4225769" y="1598263"/>
              <a:ext cx="956931" cy="669851"/>
            </a:xfrm>
            <a:custGeom>
              <a:avLst/>
              <a:gdLst>
                <a:gd name="connsiteX0" fmla="*/ 0 w 956931"/>
                <a:gd name="connsiteY0" fmla="*/ 318976 h 669851"/>
                <a:gd name="connsiteX1" fmla="*/ 138224 w 956931"/>
                <a:gd name="connsiteY1" fmla="*/ 191386 h 669851"/>
                <a:gd name="connsiteX2" fmla="*/ 138224 w 956931"/>
                <a:gd name="connsiteY2" fmla="*/ 85060 h 669851"/>
                <a:gd name="connsiteX3" fmla="*/ 255182 w 956931"/>
                <a:gd name="connsiteY3" fmla="*/ 42530 h 669851"/>
                <a:gd name="connsiteX4" fmla="*/ 350875 w 956931"/>
                <a:gd name="connsiteY4" fmla="*/ 0 h 669851"/>
                <a:gd name="connsiteX5" fmla="*/ 435935 w 956931"/>
                <a:gd name="connsiteY5" fmla="*/ 53162 h 669851"/>
                <a:gd name="connsiteX6" fmla="*/ 520996 w 956931"/>
                <a:gd name="connsiteY6" fmla="*/ 0 h 669851"/>
                <a:gd name="connsiteX7" fmla="*/ 680484 w 956931"/>
                <a:gd name="connsiteY7" fmla="*/ 10632 h 669851"/>
                <a:gd name="connsiteX8" fmla="*/ 786810 w 956931"/>
                <a:gd name="connsiteY8" fmla="*/ 138223 h 669851"/>
                <a:gd name="connsiteX9" fmla="*/ 850605 w 956931"/>
                <a:gd name="connsiteY9" fmla="*/ 159488 h 669851"/>
                <a:gd name="connsiteX10" fmla="*/ 829340 w 956931"/>
                <a:gd name="connsiteY10" fmla="*/ 255181 h 669851"/>
                <a:gd name="connsiteX11" fmla="*/ 914400 w 956931"/>
                <a:gd name="connsiteY11" fmla="*/ 329609 h 669851"/>
                <a:gd name="connsiteX12" fmla="*/ 956931 w 956931"/>
                <a:gd name="connsiteY12" fmla="*/ 393404 h 669851"/>
                <a:gd name="connsiteX13" fmla="*/ 914400 w 956931"/>
                <a:gd name="connsiteY13" fmla="*/ 574158 h 669851"/>
                <a:gd name="connsiteX14" fmla="*/ 765544 w 956931"/>
                <a:gd name="connsiteY14" fmla="*/ 648586 h 669851"/>
                <a:gd name="connsiteX15" fmla="*/ 637954 w 956931"/>
                <a:gd name="connsiteY15" fmla="*/ 669851 h 669851"/>
                <a:gd name="connsiteX16" fmla="*/ 552893 w 956931"/>
                <a:gd name="connsiteY16" fmla="*/ 659218 h 669851"/>
                <a:gd name="connsiteX17" fmla="*/ 414670 w 956931"/>
                <a:gd name="connsiteY17" fmla="*/ 669851 h 669851"/>
                <a:gd name="connsiteX18" fmla="*/ 308344 w 956931"/>
                <a:gd name="connsiteY18" fmla="*/ 595423 h 669851"/>
                <a:gd name="connsiteX19" fmla="*/ 244549 w 956931"/>
                <a:gd name="connsiteY19" fmla="*/ 552893 h 669851"/>
                <a:gd name="connsiteX20" fmla="*/ 159489 w 956931"/>
                <a:gd name="connsiteY20" fmla="*/ 574158 h 669851"/>
                <a:gd name="connsiteX21" fmla="*/ 138224 w 956931"/>
                <a:gd name="connsiteY21" fmla="*/ 446567 h 669851"/>
                <a:gd name="connsiteX22" fmla="*/ 0 w 956931"/>
                <a:gd name="connsiteY22" fmla="*/ 318976 h 6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56931" h="669851">
                  <a:moveTo>
                    <a:pt x="0" y="318976"/>
                  </a:moveTo>
                  <a:lnTo>
                    <a:pt x="138224" y="191386"/>
                  </a:lnTo>
                  <a:lnTo>
                    <a:pt x="138224" y="85060"/>
                  </a:lnTo>
                  <a:lnTo>
                    <a:pt x="255182" y="42530"/>
                  </a:lnTo>
                  <a:lnTo>
                    <a:pt x="350875" y="0"/>
                  </a:lnTo>
                  <a:lnTo>
                    <a:pt x="435935" y="53162"/>
                  </a:lnTo>
                  <a:lnTo>
                    <a:pt x="520996" y="0"/>
                  </a:lnTo>
                  <a:lnTo>
                    <a:pt x="680484" y="10632"/>
                  </a:lnTo>
                  <a:lnTo>
                    <a:pt x="786810" y="138223"/>
                  </a:lnTo>
                  <a:lnTo>
                    <a:pt x="850605" y="159488"/>
                  </a:lnTo>
                  <a:lnTo>
                    <a:pt x="829340" y="255181"/>
                  </a:lnTo>
                  <a:lnTo>
                    <a:pt x="914400" y="329609"/>
                  </a:lnTo>
                  <a:lnTo>
                    <a:pt x="956931" y="393404"/>
                  </a:lnTo>
                  <a:lnTo>
                    <a:pt x="914400" y="574158"/>
                  </a:lnTo>
                  <a:lnTo>
                    <a:pt x="765544" y="648586"/>
                  </a:lnTo>
                  <a:lnTo>
                    <a:pt x="637954" y="669851"/>
                  </a:lnTo>
                  <a:lnTo>
                    <a:pt x="552893" y="659218"/>
                  </a:lnTo>
                  <a:lnTo>
                    <a:pt x="414670" y="669851"/>
                  </a:lnTo>
                  <a:lnTo>
                    <a:pt x="308344" y="595423"/>
                  </a:lnTo>
                  <a:lnTo>
                    <a:pt x="244549" y="552893"/>
                  </a:lnTo>
                  <a:lnTo>
                    <a:pt x="159489" y="574158"/>
                  </a:lnTo>
                  <a:lnTo>
                    <a:pt x="138224" y="446567"/>
                  </a:lnTo>
                  <a:lnTo>
                    <a:pt x="0" y="31897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29582" y="1739996"/>
              <a:ext cx="837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63075" y="4961766"/>
            <a:ext cx="1190846" cy="861237"/>
            <a:chOff x="4576082" y="2356016"/>
            <a:chExt cx="1190846" cy="861237"/>
          </a:xfrm>
        </p:grpSpPr>
        <p:sp>
          <p:nvSpPr>
            <p:cNvPr id="11" name="Freeform 10"/>
            <p:cNvSpPr/>
            <p:nvPr/>
          </p:nvSpPr>
          <p:spPr>
            <a:xfrm>
              <a:off x="4576082" y="2356016"/>
              <a:ext cx="1190846" cy="861237"/>
            </a:xfrm>
            <a:custGeom>
              <a:avLst/>
              <a:gdLst>
                <a:gd name="connsiteX0" fmla="*/ 499730 w 1190846"/>
                <a:gd name="connsiteY0" fmla="*/ 861237 h 861237"/>
                <a:gd name="connsiteX1" fmla="*/ 340242 w 1190846"/>
                <a:gd name="connsiteY1" fmla="*/ 744279 h 861237"/>
                <a:gd name="connsiteX2" fmla="*/ 127590 w 1190846"/>
                <a:gd name="connsiteY2" fmla="*/ 659218 h 861237"/>
                <a:gd name="connsiteX3" fmla="*/ 0 w 1190846"/>
                <a:gd name="connsiteY3" fmla="*/ 457200 h 861237"/>
                <a:gd name="connsiteX4" fmla="*/ 42530 w 1190846"/>
                <a:gd name="connsiteY4" fmla="*/ 297711 h 861237"/>
                <a:gd name="connsiteX5" fmla="*/ 53163 w 1190846"/>
                <a:gd name="connsiteY5" fmla="*/ 212651 h 861237"/>
                <a:gd name="connsiteX6" fmla="*/ 53163 w 1190846"/>
                <a:gd name="connsiteY6" fmla="*/ 148856 h 861237"/>
                <a:gd name="connsiteX7" fmla="*/ 255181 w 1190846"/>
                <a:gd name="connsiteY7" fmla="*/ 31897 h 861237"/>
                <a:gd name="connsiteX8" fmla="*/ 595423 w 1190846"/>
                <a:gd name="connsiteY8" fmla="*/ 0 h 861237"/>
                <a:gd name="connsiteX9" fmla="*/ 744279 w 1190846"/>
                <a:gd name="connsiteY9" fmla="*/ 31897 h 861237"/>
                <a:gd name="connsiteX10" fmla="*/ 946297 w 1190846"/>
                <a:gd name="connsiteY10" fmla="*/ 159488 h 861237"/>
                <a:gd name="connsiteX11" fmla="*/ 1095153 w 1190846"/>
                <a:gd name="connsiteY11" fmla="*/ 255181 h 861237"/>
                <a:gd name="connsiteX12" fmla="*/ 1190846 w 1190846"/>
                <a:gd name="connsiteY12" fmla="*/ 467832 h 861237"/>
                <a:gd name="connsiteX13" fmla="*/ 1116418 w 1190846"/>
                <a:gd name="connsiteY13" fmla="*/ 637953 h 861237"/>
                <a:gd name="connsiteX14" fmla="*/ 914400 w 1190846"/>
                <a:gd name="connsiteY14" fmla="*/ 723014 h 861237"/>
                <a:gd name="connsiteX15" fmla="*/ 552893 w 1190846"/>
                <a:gd name="connsiteY15" fmla="*/ 861237 h 861237"/>
                <a:gd name="connsiteX16" fmla="*/ 499730 w 1190846"/>
                <a:gd name="connsiteY16" fmla="*/ 861237 h 86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0846" h="861237">
                  <a:moveTo>
                    <a:pt x="499730" y="861237"/>
                  </a:moveTo>
                  <a:lnTo>
                    <a:pt x="340242" y="744279"/>
                  </a:lnTo>
                  <a:lnTo>
                    <a:pt x="127590" y="659218"/>
                  </a:lnTo>
                  <a:lnTo>
                    <a:pt x="0" y="457200"/>
                  </a:lnTo>
                  <a:lnTo>
                    <a:pt x="42530" y="297711"/>
                  </a:lnTo>
                  <a:lnTo>
                    <a:pt x="53163" y="212651"/>
                  </a:lnTo>
                  <a:lnTo>
                    <a:pt x="53163" y="148856"/>
                  </a:lnTo>
                  <a:lnTo>
                    <a:pt x="255181" y="31897"/>
                  </a:lnTo>
                  <a:lnTo>
                    <a:pt x="595423" y="0"/>
                  </a:lnTo>
                  <a:lnTo>
                    <a:pt x="744279" y="31897"/>
                  </a:lnTo>
                  <a:lnTo>
                    <a:pt x="946297" y="159488"/>
                  </a:lnTo>
                  <a:lnTo>
                    <a:pt x="1095153" y="255181"/>
                  </a:lnTo>
                  <a:lnTo>
                    <a:pt x="1190846" y="467832"/>
                  </a:lnTo>
                  <a:lnTo>
                    <a:pt x="1116418" y="637953"/>
                  </a:lnTo>
                  <a:lnTo>
                    <a:pt x="914400" y="723014"/>
                  </a:lnTo>
                  <a:lnTo>
                    <a:pt x="552893" y="861237"/>
                  </a:lnTo>
                  <a:lnTo>
                    <a:pt x="499730" y="86123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4764" y="2524994"/>
              <a:ext cx="739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/>
                <a:t>Cơm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64507" y="3409632"/>
            <a:ext cx="1113109" cy="652172"/>
            <a:chOff x="4719959" y="3305155"/>
            <a:chExt cx="1113109" cy="652172"/>
          </a:xfrm>
        </p:grpSpPr>
        <p:sp>
          <p:nvSpPr>
            <p:cNvPr id="14" name="Freeform 13"/>
            <p:cNvSpPr/>
            <p:nvPr/>
          </p:nvSpPr>
          <p:spPr>
            <a:xfrm>
              <a:off x="4748162" y="3305155"/>
              <a:ext cx="1018766" cy="652172"/>
            </a:xfrm>
            <a:custGeom>
              <a:avLst/>
              <a:gdLst>
                <a:gd name="connsiteX0" fmla="*/ 223284 w 818707"/>
                <a:gd name="connsiteY0" fmla="*/ 552893 h 595423"/>
                <a:gd name="connsiteX1" fmla="*/ 138224 w 818707"/>
                <a:gd name="connsiteY1" fmla="*/ 520995 h 595423"/>
                <a:gd name="connsiteX2" fmla="*/ 95693 w 818707"/>
                <a:gd name="connsiteY2" fmla="*/ 457200 h 595423"/>
                <a:gd name="connsiteX3" fmla="*/ 95693 w 818707"/>
                <a:gd name="connsiteY3" fmla="*/ 425302 h 595423"/>
                <a:gd name="connsiteX4" fmla="*/ 10633 w 818707"/>
                <a:gd name="connsiteY4" fmla="*/ 404037 h 595423"/>
                <a:gd name="connsiteX5" fmla="*/ 0 w 818707"/>
                <a:gd name="connsiteY5" fmla="*/ 372139 h 595423"/>
                <a:gd name="connsiteX6" fmla="*/ 0 w 818707"/>
                <a:gd name="connsiteY6" fmla="*/ 372139 h 595423"/>
                <a:gd name="connsiteX7" fmla="*/ 21265 w 818707"/>
                <a:gd name="connsiteY7" fmla="*/ 255181 h 595423"/>
                <a:gd name="connsiteX8" fmla="*/ 21265 w 818707"/>
                <a:gd name="connsiteY8" fmla="*/ 202019 h 595423"/>
                <a:gd name="connsiteX9" fmla="*/ 106326 w 818707"/>
                <a:gd name="connsiteY9" fmla="*/ 42530 h 595423"/>
                <a:gd name="connsiteX10" fmla="*/ 265814 w 818707"/>
                <a:gd name="connsiteY10" fmla="*/ 0 h 595423"/>
                <a:gd name="connsiteX11" fmla="*/ 414670 w 818707"/>
                <a:gd name="connsiteY11" fmla="*/ 0 h 595423"/>
                <a:gd name="connsiteX12" fmla="*/ 637954 w 818707"/>
                <a:gd name="connsiteY12" fmla="*/ 85060 h 595423"/>
                <a:gd name="connsiteX13" fmla="*/ 797442 w 818707"/>
                <a:gd name="connsiteY13" fmla="*/ 212651 h 595423"/>
                <a:gd name="connsiteX14" fmla="*/ 808075 w 818707"/>
                <a:gd name="connsiteY14" fmla="*/ 361507 h 595423"/>
                <a:gd name="connsiteX15" fmla="*/ 818707 w 818707"/>
                <a:gd name="connsiteY15" fmla="*/ 435935 h 595423"/>
                <a:gd name="connsiteX16" fmla="*/ 648586 w 818707"/>
                <a:gd name="connsiteY16" fmla="*/ 542260 h 595423"/>
                <a:gd name="connsiteX17" fmla="*/ 446568 w 818707"/>
                <a:gd name="connsiteY17" fmla="*/ 595423 h 595423"/>
                <a:gd name="connsiteX18" fmla="*/ 308344 w 818707"/>
                <a:gd name="connsiteY18" fmla="*/ 563526 h 595423"/>
                <a:gd name="connsiteX19" fmla="*/ 223284 w 818707"/>
                <a:gd name="connsiteY19" fmla="*/ 552893 h 5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8707" h="595423">
                  <a:moveTo>
                    <a:pt x="223284" y="552893"/>
                  </a:moveTo>
                  <a:lnTo>
                    <a:pt x="138224" y="520995"/>
                  </a:lnTo>
                  <a:lnTo>
                    <a:pt x="95693" y="457200"/>
                  </a:lnTo>
                  <a:lnTo>
                    <a:pt x="95693" y="425302"/>
                  </a:lnTo>
                  <a:lnTo>
                    <a:pt x="10633" y="404037"/>
                  </a:lnTo>
                  <a:lnTo>
                    <a:pt x="0" y="372139"/>
                  </a:lnTo>
                  <a:lnTo>
                    <a:pt x="0" y="372139"/>
                  </a:lnTo>
                  <a:lnTo>
                    <a:pt x="21265" y="255181"/>
                  </a:lnTo>
                  <a:lnTo>
                    <a:pt x="21265" y="202019"/>
                  </a:lnTo>
                  <a:lnTo>
                    <a:pt x="106326" y="42530"/>
                  </a:lnTo>
                  <a:lnTo>
                    <a:pt x="265814" y="0"/>
                  </a:lnTo>
                  <a:lnTo>
                    <a:pt x="414670" y="0"/>
                  </a:lnTo>
                  <a:lnTo>
                    <a:pt x="637954" y="85060"/>
                  </a:lnTo>
                  <a:lnTo>
                    <a:pt x="797442" y="212651"/>
                  </a:lnTo>
                  <a:lnTo>
                    <a:pt x="808075" y="361507"/>
                  </a:lnTo>
                  <a:lnTo>
                    <a:pt x="818707" y="435935"/>
                  </a:lnTo>
                  <a:lnTo>
                    <a:pt x="648586" y="542260"/>
                  </a:lnTo>
                  <a:lnTo>
                    <a:pt x="446568" y="595423"/>
                  </a:lnTo>
                  <a:lnTo>
                    <a:pt x="308344" y="563526"/>
                  </a:lnTo>
                  <a:lnTo>
                    <a:pt x="223284" y="55289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9959" y="3423919"/>
              <a:ext cx="1113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10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61418" y="3409632"/>
            <a:ext cx="1225819" cy="701748"/>
            <a:chOff x="4697642" y="4062908"/>
            <a:chExt cx="1225819" cy="701748"/>
          </a:xfrm>
        </p:grpSpPr>
        <p:sp>
          <p:nvSpPr>
            <p:cNvPr id="16" name="Freeform 15"/>
            <p:cNvSpPr/>
            <p:nvPr/>
          </p:nvSpPr>
          <p:spPr>
            <a:xfrm>
              <a:off x="4707920" y="4062908"/>
              <a:ext cx="946298" cy="701748"/>
            </a:xfrm>
            <a:custGeom>
              <a:avLst/>
              <a:gdLst>
                <a:gd name="connsiteX0" fmla="*/ 212651 w 946298"/>
                <a:gd name="connsiteY0" fmla="*/ 637953 h 701748"/>
                <a:gd name="connsiteX1" fmla="*/ 159488 w 946298"/>
                <a:gd name="connsiteY1" fmla="*/ 595423 h 701748"/>
                <a:gd name="connsiteX2" fmla="*/ 106326 w 946298"/>
                <a:gd name="connsiteY2" fmla="*/ 595423 h 701748"/>
                <a:gd name="connsiteX3" fmla="*/ 85061 w 946298"/>
                <a:gd name="connsiteY3" fmla="*/ 542260 h 701748"/>
                <a:gd name="connsiteX4" fmla="*/ 85061 w 946298"/>
                <a:gd name="connsiteY4" fmla="*/ 499730 h 701748"/>
                <a:gd name="connsiteX5" fmla="*/ 85061 w 946298"/>
                <a:gd name="connsiteY5" fmla="*/ 499730 h 701748"/>
                <a:gd name="connsiteX6" fmla="*/ 10633 w 946298"/>
                <a:gd name="connsiteY6" fmla="*/ 404037 h 701748"/>
                <a:gd name="connsiteX7" fmla="*/ 31898 w 946298"/>
                <a:gd name="connsiteY7" fmla="*/ 329609 h 701748"/>
                <a:gd name="connsiteX8" fmla="*/ 0 w 946298"/>
                <a:gd name="connsiteY8" fmla="*/ 287079 h 701748"/>
                <a:gd name="connsiteX9" fmla="*/ 10633 w 946298"/>
                <a:gd name="connsiteY9" fmla="*/ 233916 h 701748"/>
                <a:gd name="connsiteX10" fmla="*/ 74428 w 946298"/>
                <a:gd name="connsiteY10" fmla="*/ 170120 h 701748"/>
                <a:gd name="connsiteX11" fmla="*/ 74428 w 946298"/>
                <a:gd name="connsiteY11" fmla="*/ 127590 h 701748"/>
                <a:gd name="connsiteX12" fmla="*/ 148856 w 946298"/>
                <a:gd name="connsiteY12" fmla="*/ 85060 h 701748"/>
                <a:gd name="connsiteX13" fmla="*/ 191386 w 946298"/>
                <a:gd name="connsiteY13" fmla="*/ 31897 h 701748"/>
                <a:gd name="connsiteX14" fmla="*/ 223284 w 946298"/>
                <a:gd name="connsiteY14" fmla="*/ 0 h 701748"/>
                <a:gd name="connsiteX15" fmla="*/ 223284 w 946298"/>
                <a:gd name="connsiteY15" fmla="*/ 0 h 701748"/>
                <a:gd name="connsiteX16" fmla="*/ 361507 w 946298"/>
                <a:gd name="connsiteY16" fmla="*/ 21265 h 701748"/>
                <a:gd name="connsiteX17" fmla="*/ 414670 w 946298"/>
                <a:gd name="connsiteY17" fmla="*/ 53162 h 701748"/>
                <a:gd name="connsiteX18" fmla="*/ 510363 w 946298"/>
                <a:gd name="connsiteY18" fmla="*/ 42530 h 701748"/>
                <a:gd name="connsiteX19" fmla="*/ 733647 w 946298"/>
                <a:gd name="connsiteY19" fmla="*/ 180753 h 701748"/>
                <a:gd name="connsiteX20" fmla="*/ 861237 w 946298"/>
                <a:gd name="connsiteY20" fmla="*/ 308344 h 701748"/>
                <a:gd name="connsiteX21" fmla="*/ 935665 w 946298"/>
                <a:gd name="connsiteY21" fmla="*/ 382772 h 701748"/>
                <a:gd name="connsiteX22" fmla="*/ 946298 w 946298"/>
                <a:gd name="connsiteY22" fmla="*/ 457200 h 701748"/>
                <a:gd name="connsiteX23" fmla="*/ 893135 w 946298"/>
                <a:gd name="connsiteY23" fmla="*/ 542260 h 701748"/>
                <a:gd name="connsiteX24" fmla="*/ 765544 w 946298"/>
                <a:gd name="connsiteY24" fmla="*/ 616688 h 701748"/>
                <a:gd name="connsiteX25" fmla="*/ 648586 w 946298"/>
                <a:gd name="connsiteY25" fmla="*/ 669851 h 701748"/>
                <a:gd name="connsiteX26" fmla="*/ 425302 w 946298"/>
                <a:gd name="connsiteY26" fmla="*/ 701748 h 701748"/>
                <a:gd name="connsiteX27" fmla="*/ 318977 w 946298"/>
                <a:gd name="connsiteY27" fmla="*/ 659218 h 701748"/>
                <a:gd name="connsiteX28" fmla="*/ 212651 w 946298"/>
                <a:gd name="connsiteY28" fmla="*/ 637953 h 70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46298" h="701748">
                  <a:moveTo>
                    <a:pt x="212651" y="637953"/>
                  </a:moveTo>
                  <a:lnTo>
                    <a:pt x="159488" y="595423"/>
                  </a:lnTo>
                  <a:lnTo>
                    <a:pt x="106326" y="595423"/>
                  </a:lnTo>
                  <a:lnTo>
                    <a:pt x="85061" y="542260"/>
                  </a:lnTo>
                  <a:lnTo>
                    <a:pt x="85061" y="499730"/>
                  </a:lnTo>
                  <a:lnTo>
                    <a:pt x="85061" y="499730"/>
                  </a:lnTo>
                  <a:lnTo>
                    <a:pt x="10633" y="404037"/>
                  </a:lnTo>
                  <a:lnTo>
                    <a:pt x="31898" y="329609"/>
                  </a:lnTo>
                  <a:lnTo>
                    <a:pt x="0" y="287079"/>
                  </a:lnTo>
                  <a:lnTo>
                    <a:pt x="10633" y="233916"/>
                  </a:lnTo>
                  <a:lnTo>
                    <a:pt x="74428" y="170120"/>
                  </a:lnTo>
                  <a:lnTo>
                    <a:pt x="74428" y="127590"/>
                  </a:lnTo>
                  <a:lnTo>
                    <a:pt x="148856" y="85060"/>
                  </a:lnTo>
                  <a:lnTo>
                    <a:pt x="191386" y="31897"/>
                  </a:lnTo>
                  <a:lnTo>
                    <a:pt x="223284" y="0"/>
                  </a:lnTo>
                  <a:lnTo>
                    <a:pt x="223284" y="0"/>
                  </a:lnTo>
                  <a:lnTo>
                    <a:pt x="361507" y="21265"/>
                  </a:lnTo>
                  <a:lnTo>
                    <a:pt x="414670" y="53162"/>
                  </a:lnTo>
                  <a:lnTo>
                    <a:pt x="510363" y="42530"/>
                  </a:lnTo>
                  <a:lnTo>
                    <a:pt x="733647" y="180753"/>
                  </a:lnTo>
                  <a:lnTo>
                    <a:pt x="861237" y="308344"/>
                  </a:lnTo>
                  <a:lnTo>
                    <a:pt x="935665" y="382772"/>
                  </a:lnTo>
                  <a:lnTo>
                    <a:pt x="946298" y="457200"/>
                  </a:lnTo>
                  <a:lnTo>
                    <a:pt x="893135" y="542260"/>
                  </a:lnTo>
                  <a:lnTo>
                    <a:pt x="765544" y="616688"/>
                  </a:lnTo>
                  <a:lnTo>
                    <a:pt x="648586" y="669851"/>
                  </a:lnTo>
                  <a:lnTo>
                    <a:pt x="425302" y="701748"/>
                  </a:lnTo>
                  <a:lnTo>
                    <a:pt x="318977" y="659218"/>
                  </a:lnTo>
                  <a:lnTo>
                    <a:pt x="212651" y="63795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7642" y="4226746"/>
              <a:ext cx="12258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29295" y="3437677"/>
            <a:ext cx="1344700" cy="672636"/>
            <a:chOff x="4662535" y="4823008"/>
            <a:chExt cx="1344700" cy="672636"/>
          </a:xfrm>
        </p:grpSpPr>
        <p:sp>
          <p:nvSpPr>
            <p:cNvPr id="17" name="Freeform 16"/>
            <p:cNvSpPr/>
            <p:nvPr/>
          </p:nvSpPr>
          <p:spPr>
            <a:xfrm>
              <a:off x="4662535" y="4823008"/>
              <a:ext cx="1296032" cy="672636"/>
            </a:xfrm>
            <a:custGeom>
              <a:avLst/>
              <a:gdLst>
                <a:gd name="connsiteX0" fmla="*/ 425302 w 1105786"/>
                <a:gd name="connsiteY0" fmla="*/ 574158 h 584790"/>
                <a:gd name="connsiteX1" fmla="*/ 265814 w 1105786"/>
                <a:gd name="connsiteY1" fmla="*/ 478465 h 584790"/>
                <a:gd name="connsiteX2" fmla="*/ 180754 w 1105786"/>
                <a:gd name="connsiteY2" fmla="*/ 414669 h 584790"/>
                <a:gd name="connsiteX3" fmla="*/ 127591 w 1105786"/>
                <a:gd name="connsiteY3" fmla="*/ 404037 h 584790"/>
                <a:gd name="connsiteX4" fmla="*/ 85060 w 1105786"/>
                <a:gd name="connsiteY4" fmla="*/ 372139 h 584790"/>
                <a:gd name="connsiteX5" fmla="*/ 85060 w 1105786"/>
                <a:gd name="connsiteY5" fmla="*/ 340241 h 584790"/>
                <a:gd name="connsiteX6" fmla="*/ 106326 w 1105786"/>
                <a:gd name="connsiteY6" fmla="*/ 308344 h 584790"/>
                <a:gd name="connsiteX7" fmla="*/ 0 w 1105786"/>
                <a:gd name="connsiteY7" fmla="*/ 287079 h 584790"/>
                <a:gd name="connsiteX8" fmla="*/ 74428 w 1105786"/>
                <a:gd name="connsiteY8" fmla="*/ 223283 h 584790"/>
                <a:gd name="connsiteX9" fmla="*/ 106326 w 1105786"/>
                <a:gd name="connsiteY9" fmla="*/ 127590 h 584790"/>
                <a:gd name="connsiteX10" fmla="*/ 308344 w 1105786"/>
                <a:gd name="connsiteY10" fmla="*/ 53162 h 584790"/>
                <a:gd name="connsiteX11" fmla="*/ 425302 w 1105786"/>
                <a:gd name="connsiteY11" fmla="*/ 0 h 584790"/>
                <a:gd name="connsiteX12" fmla="*/ 520995 w 1105786"/>
                <a:gd name="connsiteY12" fmla="*/ 63795 h 584790"/>
                <a:gd name="connsiteX13" fmla="*/ 531628 w 1105786"/>
                <a:gd name="connsiteY13" fmla="*/ 127590 h 584790"/>
                <a:gd name="connsiteX14" fmla="*/ 659219 w 1105786"/>
                <a:gd name="connsiteY14" fmla="*/ 63795 h 584790"/>
                <a:gd name="connsiteX15" fmla="*/ 829340 w 1105786"/>
                <a:gd name="connsiteY15" fmla="*/ 106325 h 584790"/>
                <a:gd name="connsiteX16" fmla="*/ 978195 w 1105786"/>
                <a:gd name="connsiteY16" fmla="*/ 202018 h 584790"/>
                <a:gd name="connsiteX17" fmla="*/ 1095154 w 1105786"/>
                <a:gd name="connsiteY17" fmla="*/ 287079 h 584790"/>
                <a:gd name="connsiteX18" fmla="*/ 1105786 w 1105786"/>
                <a:gd name="connsiteY18" fmla="*/ 404037 h 584790"/>
                <a:gd name="connsiteX19" fmla="*/ 861237 w 1105786"/>
                <a:gd name="connsiteY19" fmla="*/ 542260 h 584790"/>
                <a:gd name="connsiteX20" fmla="*/ 648586 w 1105786"/>
                <a:gd name="connsiteY20" fmla="*/ 584790 h 584790"/>
                <a:gd name="connsiteX21" fmla="*/ 510363 w 1105786"/>
                <a:gd name="connsiteY21" fmla="*/ 584790 h 584790"/>
                <a:gd name="connsiteX22" fmla="*/ 425302 w 1105786"/>
                <a:gd name="connsiteY22" fmla="*/ 574158 h 5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05786" h="584790">
                  <a:moveTo>
                    <a:pt x="425302" y="574158"/>
                  </a:moveTo>
                  <a:lnTo>
                    <a:pt x="265814" y="478465"/>
                  </a:lnTo>
                  <a:lnTo>
                    <a:pt x="180754" y="414669"/>
                  </a:lnTo>
                  <a:lnTo>
                    <a:pt x="127591" y="404037"/>
                  </a:lnTo>
                  <a:lnTo>
                    <a:pt x="85060" y="372139"/>
                  </a:lnTo>
                  <a:lnTo>
                    <a:pt x="85060" y="340241"/>
                  </a:lnTo>
                  <a:lnTo>
                    <a:pt x="106326" y="308344"/>
                  </a:lnTo>
                  <a:lnTo>
                    <a:pt x="0" y="287079"/>
                  </a:lnTo>
                  <a:lnTo>
                    <a:pt x="74428" y="223283"/>
                  </a:lnTo>
                  <a:lnTo>
                    <a:pt x="106326" y="127590"/>
                  </a:lnTo>
                  <a:lnTo>
                    <a:pt x="308344" y="53162"/>
                  </a:lnTo>
                  <a:lnTo>
                    <a:pt x="425302" y="0"/>
                  </a:lnTo>
                  <a:lnTo>
                    <a:pt x="520995" y="63795"/>
                  </a:lnTo>
                  <a:lnTo>
                    <a:pt x="531628" y="127590"/>
                  </a:lnTo>
                  <a:lnTo>
                    <a:pt x="659219" y="63795"/>
                  </a:lnTo>
                  <a:lnTo>
                    <a:pt x="829340" y="106325"/>
                  </a:lnTo>
                  <a:lnTo>
                    <a:pt x="978195" y="202018"/>
                  </a:lnTo>
                  <a:lnTo>
                    <a:pt x="1095154" y="287079"/>
                  </a:lnTo>
                  <a:lnTo>
                    <a:pt x="1105786" y="404037"/>
                  </a:lnTo>
                  <a:lnTo>
                    <a:pt x="861237" y="542260"/>
                  </a:lnTo>
                  <a:lnTo>
                    <a:pt x="648586" y="584790"/>
                  </a:lnTo>
                  <a:lnTo>
                    <a:pt x="510363" y="584790"/>
                  </a:lnTo>
                  <a:lnTo>
                    <a:pt x="425302" y="57415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7308" y="4928494"/>
              <a:ext cx="1239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25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Các-bô-nic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68183" y="3414414"/>
            <a:ext cx="1212111" cy="691117"/>
            <a:chOff x="4545004" y="5518958"/>
            <a:chExt cx="1212111" cy="691117"/>
          </a:xfrm>
        </p:grpSpPr>
        <p:sp>
          <p:nvSpPr>
            <p:cNvPr id="18" name="Freeform 17"/>
            <p:cNvSpPr/>
            <p:nvPr/>
          </p:nvSpPr>
          <p:spPr>
            <a:xfrm>
              <a:off x="4545004" y="5518958"/>
              <a:ext cx="1212111" cy="691117"/>
            </a:xfrm>
            <a:custGeom>
              <a:avLst/>
              <a:gdLst>
                <a:gd name="connsiteX0" fmla="*/ 180753 w 1212111"/>
                <a:gd name="connsiteY0" fmla="*/ 606056 h 691117"/>
                <a:gd name="connsiteX1" fmla="*/ 180753 w 1212111"/>
                <a:gd name="connsiteY1" fmla="*/ 510363 h 691117"/>
                <a:gd name="connsiteX2" fmla="*/ 85060 w 1212111"/>
                <a:gd name="connsiteY2" fmla="*/ 510363 h 691117"/>
                <a:gd name="connsiteX3" fmla="*/ 53163 w 1212111"/>
                <a:gd name="connsiteY3" fmla="*/ 414670 h 691117"/>
                <a:gd name="connsiteX4" fmla="*/ 0 w 1212111"/>
                <a:gd name="connsiteY4" fmla="*/ 414670 h 691117"/>
                <a:gd name="connsiteX5" fmla="*/ 85060 w 1212111"/>
                <a:gd name="connsiteY5" fmla="*/ 350875 h 691117"/>
                <a:gd name="connsiteX6" fmla="*/ 63795 w 1212111"/>
                <a:gd name="connsiteY6" fmla="*/ 297712 h 691117"/>
                <a:gd name="connsiteX7" fmla="*/ 127590 w 1212111"/>
                <a:gd name="connsiteY7" fmla="*/ 265814 h 691117"/>
                <a:gd name="connsiteX8" fmla="*/ 127590 w 1212111"/>
                <a:gd name="connsiteY8" fmla="*/ 233917 h 691117"/>
                <a:gd name="connsiteX9" fmla="*/ 180753 w 1212111"/>
                <a:gd name="connsiteY9" fmla="*/ 202019 h 691117"/>
                <a:gd name="connsiteX10" fmla="*/ 159488 w 1212111"/>
                <a:gd name="connsiteY10" fmla="*/ 159489 h 691117"/>
                <a:gd name="connsiteX11" fmla="*/ 233916 w 1212111"/>
                <a:gd name="connsiteY11" fmla="*/ 127591 h 691117"/>
                <a:gd name="connsiteX12" fmla="*/ 233916 w 1212111"/>
                <a:gd name="connsiteY12" fmla="*/ 106326 h 691117"/>
                <a:gd name="connsiteX13" fmla="*/ 425302 w 1212111"/>
                <a:gd name="connsiteY13" fmla="*/ 10633 h 691117"/>
                <a:gd name="connsiteX14" fmla="*/ 520995 w 1212111"/>
                <a:gd name="connsiteY14" fmla="*/ 0 h 691117"/>
                <a:gd name="connsiteX15" fmla="*/ 542260 w 1212111"/>
                <a:gd name="connsiteY15" fmla="*/ 31898 h 691117"/>
                <a:gd name="connsiteX16" fmla="*/ 659218 w 1212111"/>
                <a:gd name="connsiteY16" fmla="*/ 31898 h 691117"/>
                <a:gd name="connsiteX17" fmla="*/ 893135 w 1212111"/>
                <a:gd name="connsiteY17" fmla="*/ 127591 h 691117"/>
                <a:gd name="connsiteX18" fmla="*/ 1148316 w 1212111"/>
                <a:gd name="connsiteY18" fmla="*/ 276447 h 691117"/>
                <a:gd name="connsiteX19" fmla="*/ 1212111 w 1212111"/>
                <a:gd name="connsiteY19" fmla="*/ 382772 h 691117"/>
                <a:gd name="connsiteX20" fmla="*/ 1169581 w 1212111"/>
                <a:gd name="connsiteY20" fmla="*/ 478465 h 691117"/>
                <a:gd name="connsiteX21" fmla="*/ 1052623 w 1212111"/>
                <a:gd name="connsiteY21" fmla="*/ 584791 h 691117"/>
                <a:gd name="connsiteX22" fmla="*/ 893135 w 1212111"/>
                <a:gd name="connsiteY22" fmla="*/ 659219 h 691117"/>
                <a:gd name="connsiteX23" fmla="*/ 744279 w 1212111"/>
                <a:gd name="connsiteY23" fmla="*/ 691117 h 691117"/>
                <a:gd name="connsiteX24" fmla="*/ 606056 w 1212111"/>
                <a:gd name="connsiteY24" fmla="*/ 648586 h 691117"/>
                <a:gd name="connsiteX25" fmla="*/ 457200 w 1212111"/>
                <a:gd name="connsiteY25" fmla="*/ 669851 h 691117"/>
                <a:gd name="connsiteX26" fmla="*/ 350874 w 1212111"/>
                <a:gd name="connsiteY26" fmla="*/ 627321 h 691117"/>
                <a:gd name="connsiteX27" fmla="*/ 191386 w 1212111"/>
                <a:gd name="connsiteY27" fmla="*/ 659219 h 691117"/>
                <a:gd name="connsiteX28" fmla="*/ 180753 w 1212111"/>
                <a:gd name="connsiteY28" fmla="*/ 606056 h 69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111" h="691117">
                  <a:moveTo>
                    <a:pt x="180753" y="606056"/>
                  </a:moveTo>
                  <a:lnTo>
                    <a:pt x="180753" y="510363"/>
                  </a:lnTo>
                  <a:lnTo>
                    <a:pt x="85060" y="510363"/>
                  </a:lnTo>
                  <a:lnTo>
                    <a:pt x="53163" y="414670"/>
                  </a:lnTo>
                  <a:lnTo>
                    <a:pt x="0" y="414670"/>
                  </a:lnTo>
                  <a:lnTo>
                    <a:pt x="85060" y="350875"/>
                  </a:lnTo>
                  <a:lnTo>
                    <a:pt x="63795" y="297712"/>
                  </a:lnTo>
                  <a:lnTo>
                    <a:pt x="127590" y="265814"/>
                  </a:lnTo>
                  <a:lnTo>
                    <a:pt x="127590" y="233917"/>
                  </a:lnTo>
                  <a:lnTo>
                    <a:pt x="180753" y="202019"/>
                  </a:lnTo>
                  <a:lnTo>
                    <a:pt x="159488" y="159489"/>
                  </a:lnTo>
                  <a:lnTo>
                    <a:pt x="233916" y="127591"/>
                  </a:lnTo>
                  <a:lnTo>
                    <a:pt x="233916" y="106326"/>
                  </a:lnTo>
                  <a:lnTo>
                    <a:pt x="425302" y="10633"/>
                  </a:lnTo>
                  <a:lnTo>
                    <a:pt x="520995" y="0"/>
                  </a:lnTo>
                  <a:lnTo>
                    <a:pt x="542260" y="31898"/>
                  </a:lnTo>
                  <a:lnTo>
                    <a:pt x="659218" y="31898"/>
                  </a:lnTo>
                  <a:lnTo>
                    <a:pt x="893135" y="127591"/>
                  </a:lnTo>
                  <a:lnTo>
                    <a:pt x="1148316" y="276447"/>
                  </a:lnTo>
                  <a:lnTo>
                    <a:pt x="1212111" y="382772"/>
                  </a:lnTo>
                  <a:lnTo>
                    <a:pt x="1169581" y="478465"/>
                  </a:lnTo>
                  <a:lnTo>
                    <a:pt x="1052623" y="584791"/>
                  </a:lnTo>
                  <a:lnTo>
                    <a:pt x="893135" y="659219"/>
                  </a:lnTo>
                  <a:lnTo>
                    <a:pt x="744279" y="691117"/>
                  </a:lnTo>
                  <a:lnTo>
                    <a:pt x="606056" y="648586"/>
                  </a:lnTo>
                  <a:lnTo>
                    <a:pt x="457200" y="669851"/>
                  </a:lnTo>
                  <a:lnTo>
                    <a:pt x="350874" y="627321"/>
                  </a:lnTo>
                  <a:lnTo>
                    <a:pt x="191386" y="659219"/>
                  </a:lnTo>
                  <a:lnTo>
                    <a:pt x="180753" y="60605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1177" y="5680945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pic>
        <p:nvPicPr>
          <p:cNvPr id="35" name="Cơ thể sẽ lấy vào k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2209" y="841850"/>
            <a:ext cx="609600" cy="609600"/>
          </a:xfrm>
          <a:prstGeom prst="rect">
            <a:avLst/>
          </a:prstGeom>
        </p:spPr>
      </p:pic>
      <p:pic>
        <p:nvPicPr>
          <p:cNvPr id="36" name="Cơ thể người sẽ thả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5158" y="1733447"/>
            <a:ext cx="609600" cy="6096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4946352"/>
            <a:ext cx="3593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phần giao diện chương trình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“Trao đổi chất giữa người với môi trường”</a:t>
            </a:r>
            <a:endParaRPr lang="en-US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88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4141 0.0342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88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488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24283 -0.083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488"/>
                            </p:stCondLst>
                            <p:childTnLst>
                              <p:par>
                                <p:cTn id="3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488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59259E-6 L -0.25169 -0.235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488"/>
                            </p:stCondLst>
                            <p:childTnLst>
                              <p:par>
                                <p:cTn id="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834 0.3953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00"/>
                            </p:stCondLst>
                            <p:childTnLst>
                              <p:par>
                                <p:cTn id="5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8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8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00703 0.3974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8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8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0547 0.4009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8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8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8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01433 0.3972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8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MÔ PHỎNG TÌNH HUỐNG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176570" y="1783177"/>
            <a:ext cx="2294713" cy="703096"/>
            <a:chOff x="8698741" y="3775370"/>
            <a:chExt cx="2557852" cy="1607922"/>
          </a:xfrm>
        </p:grpSpPr>
        <p:sp>
          <p:nvSpPr>
            <p:cNvPr id="19" name="Rectangle 18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98741" y="3990496"/>
              <a:ext cx="2530661" cy="1055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LẤY VÀO</a:t>
              </a:r>
              <a:endPara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34303" y="3757276"/>
            <a:ext cx="2244131" cy="700538"/>
            <a:chOff x="4625162" y="864743"/>
            <a:chExt cx="829340" cy="648586"/>
          </a:xfrm>
        </p:grpSpPr>
        <p:sp>
          <p:nvSpPr>
            <p:cNvPr id="6" name="Freeform 5"/>
            <p:cNvSpPr/>
            <p:nvPr/>
          </p:nvSpPr>
          <p:spPr>
            <a:xfrm>
              <a:off x="4625162" y="864743"/>
              <a:ext cx="829340" cy="64858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37178" y="979886"/>
              <a:ext cx="405309" cy="427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76570" y="4100135"/>
            <a:ext cx="2257603" cy="669851"/>
            <a:chOff x="4225769" y="1598263"/>
            <a:chExt cx="956931" cy="669851"/>
          </a:xfrm>
        </p:grpSpPr>
        <p:sp>
          <p:nvSpPr>
            <p:cNvPr id="7" name="Freeform 6"/>
            <p:cNvSpPr/>
            <p:nvPr/>
          </p:nvSpPr>
          <p:spPr>
            <a:xfrm>
              <a:off x="4225769" y="1598263"/>
              <a:ext cx="956931" cy="66985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80862" y="1727427"/>
              <a:ext cx="4031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76570" y="5077720"/>
            <a:ext cx="2257603" cy="722226"/>
            <a:chOff x="4576082" y="2356016"/>
            <a:chExt cx="1190846" cy="861237"/>
          </a:xfrm>
        </p:grpSpPr>
        <p:sp>
          <p:nvSpPr>
            <p:cNvPr id="11" name="Freeform 10"/>
            <p:cNvSpPr/>
            <p:nvPr/>
          </p:nvSpPr>
          <p:spPr>
            <a:xfrm>
              <a:off x="4576082" y="2356016"/>
              <a:ext cx="1190846" cy="8612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54442" y="2453361"/>
              <a:ext cx="7391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Cơm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34303" y="4724817"/>
            <a:ext cx="2255313" cy="682756"/>
            <a:chOff x="4748162" y="3305155"/>
            <a:chExt cx="1018766" cy="652172"/>
          </a:xfrm>
        </p:grpSpPr>
        <p:sp>
          <p:nvSpPr>
            <p:cNvPr id="14" name="Freeform 13"/>
            <p:cNvSpPr/>
            <p:nvPr/>
          </p:nvSpPr>
          <p:spPr>
            <a:xfrm>
              <a:off x="4748162" y="3305155"/>
              <a:ext cx="1018766" cy="6521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68422" y="3429664"/>
              <a:ext cx="775234" cy="440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spc="-1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34303" y="5674576"/>
            <a:ext cx="2255313" cy="701748"/>
            <a:chOff x="4707920" y="4062908"/>
            <a:chExt cx="1841134" cy="701748"/>
          </a:xfrm>
        </p:grpSpPr>
        <p:sp>
          <p:nvSpPr>
            <p:cNvPr id="16" name="Freeform 15"/>
            <p:cNvSpPr/>
            <p:nvPr/>
          </p:nvSpPr>
          <p:spPr>
            <a:xfrm>
              <a:off x="4707920" y="4062908"/>
              <a:ext cx="1841134" cy="70174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1758" y="4215636"/>
              <a:ext cx="114129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434303" y="2774893"/>
            <a:ext cx="2273223" cy="672636"/>
            <a:chOff x="4655922" y="4823008"/>
            <a:chExt cx="1344341" cy="672636"/>
          </a:xfrm>
        </p:grpSpPr>
        <p:sp>
          <p:nvSpPr>
            <p:cNvPr id="17" name="Freeform 16"/>
            <p:cNvSpPr/>
            <p:nvPr/>
          </p:nvSpPr>
          <p:spPr>
            <a:xfrm>
              <a:off x="4662535" y="4823008"/>
              <a:ext cx="1296032" cy="67263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55922" y="4922244"/>
              <a:ext cx="134434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Khí Các-bô-nic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78861" y="3101285"/>
            <a:ext cx="2255312" cy="691117"/>
            <a:chOff x="4545004" y="5518958"/>
            <a:chExt cx="1212111" cy="691117"/>
          </a:xfrm>
        </p:grpSpPr>
        <p:sp>
          <p:nvSpPr>
            <p:cNvPr id="18" name="Freeform 17"/>
            <p:cNvSpPr/>
            <p:nvPr/>
          </p:nvSpPr>
          <p:spPr>
            <a:xfrm>
              <a:off x="4545004" y="5518958"/>
              <a:ext cx="1212111" cy="6911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67218" y="5646037"/>
              <a:ext cx="6635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941883" y="800325"/>
            <a:ext cx="796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Sơ đồ sự t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 đổi chất giữa người với môi trường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34303" y="1717415"/>
            <a:ext cx="2209970" cy="703096"/>
            <a:chOff x="8734041" y="3775370"/>
            <a:chExt cx="2530661" cy="1607922"/>
          </a:xfrm>
        </p:grpSpPr>
        <p:sp>
          <p:nvSpPr>
            <p:cNvPr id="39" name="Rectangle 38"/>
            <p:cNvSpPr/>
            <p:nvPr/>
          </p:nvSpPr>
          <p:spPr>
            <a:xfrm rot="10800000">
              <a:off x="8742152" y="3775370"/>
              <a:ext cx="2514441" cy="1607922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34041" y="4156039"/>
              <a:ext cx="2530661" cy="84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THẢI RA</a:t>
              </a:r>
              <a:endPara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285039" y="3275614"/>
            <a:ext cx="1325987" cy="1663862"/>
            <a:chOff x="8734040" y="3775370"/>
            <a:chExt cx="2530661" cy="3805114"/>
          </a:xfrm>
        </p:grpSpPr>
        <p:sp>
          <p:nvSpPr>
            <p:cNvPr id="42" name="Rectangle 41"/>
            <p:cNvSpPr/>
            <p:nvPr/>
          </p:nvSpPr>
          <p:spPr>
            <a:xfrm rot="10800000">
              <a:off x="8742150" y="3775370"/>
              <a:ext cx="2514441" cy="3805114"/>
            </a:xfrm>
            <a:prstGeom prst="rect">
              <a:avLst/>
            </a:prstGeom>
            <a:solidFill>
              <a:srgbClr val="E1F3FC"/>
            </a:solidFill>
            <a:ln w="38100">
              <a:solidFill>
                <a:srgbClr val="1ED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34040" y="4719318"/>
              <a:ext cx="2530661" cy="1900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b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NGƯỜI</a:t>
              </a:r>
              <a:endPara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8" name="Straight Arrow Connector 7"/>
          <p:cNvCxnSpPr>
            <a:stCxn id="18" idx="3"/>
          </p:cNvCxnSpPr>
          <p:nvPr/>
        </p:nvCxnSpPr>
        <p:spPr>
          <a:xfrm>
            <a:off x="4434173" y="3446844"/>
            <a:ext cx="767292" cy="241530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7" idx="3"/>
          </p:cNvCxnSpPr>
          <p:nvPr/>
        </p:nvCxnSpPr>
        <p:spPr>
          <a:xfrm flipV="1">
            <a:off x="4434173" y="4100135"/>
            <a:ext cx="780360" cy="334926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3"/>
          </p:cNvCxnSpPr>
          <p:nvPr/>
        </p:nvCxnSpPr>
        <p:spPr>
          <a:xfrm flipV="1">
            <a:off x="4434173" y="4519371"/>
            <a:ext cx="767292" cy="919462"/>
          </a:xfrm>
          <a:prstGeom prst="straightConnector1">
            <a:avLst/>
          </a:prstGeom>
          <a:ln w="38100">
            <a:solidFill>
              <a:srgbClr val="9E8E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6" idx="1"/>
          </p:cNvCxnSpPr>
          <p:nvPr/>
        </p:nvCxnSpPr>
        <p:spPr>
          <a:xfrm flipV="1">
            <a:off x="6636893" y="3104962"/>
            <a:ext cx="797410" cy="687439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3" idx="3"/>
            <a:endCxn id="6" idx="1"/>
          </p:cNvCxnSpPr>
          <p:nvPr/>
        </p:nvCxnSpPr>
        <p:spPr>
          <a:xfrm>
            <a:off x="6611026" y="4103873"/>
            <a:ext cx="823277" cy="3672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4" idx="1"/>
          </p:cNvCxnSpPr>
          <p:nvPr/>
        </p:nvCxnSpPr>
        <p:spPr>
          <a:xfrm>
            <a:off x="6636893" y="4267598"/>
            <a:ext cx="797410" cy="798597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6" idx="1"/>
          </p:cNvCxnSpPr>
          <p:nvPr/>
        </p:nvCxnSpPr>
        <p:spPr>
          <a:xfrm>
            <a:off x="6636893" y="4491762"/>
            <a:ext cx="797410" cy="1533688"/>
          </a:xfrm>
          <a:prstGeom prst="straightConnector1">
            <a:avLst/>
          </a:prstGeom>
          <a:ln w="28575">
            <a:solidFill>
              <a:srgbClr val="E76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3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77" y="1794147"/>
            <a:ext cx="1729515" cy="449673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044025" y="2711526"/>
            <a:ext cx="986115" cy="648586"/>
            <a:chOff x="4625163" y="861775"/>
            <a:chExt cx="986115" cy="648586"/>
          </a:xfrm>
        </p:grpSpPr>
        <p:sp>
          <p:nvSpPr>
            <p:cNvPr id="6" name="Freeform 5"/>
            <p:cNvSpPr/>
            <p:nvPr/>
          </p:nvSpPr>
          <p:spPr>
            <a:xfrm>
              <a:off x="4625163" y="861775"/>
              <a:ext cx="829340" cy="648586"/>
            </a:xfrm>
            <a:custGeom>
              <a:avLst/>
              <a:gdLst>
                <a:gd name="connsiteX0" fmla="*/ 95693 w 829340"/>
                <a:gd name="connsiteY0" fmla="*/ 574159 h 648586"/>
                <a:gd name="connsiteX1" fmla="*/ 63795 w 829340"/>
                <a:gd name="connsiteY1" fmla="*/ 499731 h 648586"/>
                <a:gd name="connsiteX2" fmla="*/ 0 w 829340"/>
                <a:gd name="connsiteY2" fmla="*/ 478466 h 648586"/>
                <a:gd name="connsiteX3" fmla="*/ 0 w 829340"/>
                <a:gd name="connsiteY3" fmla="*/ 382773 h 648586"/>
                <a:gd name="connsiteX4" fmla="*/ 0 w 829340"/>
                <a:gd name="connsiteY4" fmla="*/ 382773 h 648586"/>
                <a:gd name="connsiteX5" fmla="*/ 21265 w 829340"/>
                <a:gd name="connsiteY5" fmla="*/ 233917 h 648586"/>
                <a:gd name="connsiteX6" fmla="*/ 21265 w 829340"/>
                <a:gd name="connsiteY6" fmla="*/ 159489 h 648586"/>
                <a:gd name="connsiteX7" fmla="*/ 85060 w 829340"/>
                <a:gd name="connsiteY7" fmla="*/ 74428 h 648586"/>
                <a:gd name="connsiteX8" fmla="*/ 180753 w 829340"/>
                <a:gd name="connsiteY8" fmla="*/ 63796 h 648586"/>
                <a:gd name="connsiteX9" fmla="*/ 202019 w 829340"/>
                <a:gd name="connsiteY9" fmla="*/ 0 h 648586"/>
                <a:gd name="connsiteX10" fmla="*/ 457200 w 829340"/>
                <a:gd name="connsiteY10" fmla="*/ 31898 h 648586"/>
                <a:gd name="connsiteX11" fmla="*/ 606056 w 829340"/>
                <a:gd name="connsiteY11" fmla="*/ 53163 h 648586"/>
                <a:gd name="connsiteX12" fmla="*/ 723014 w 829340"/>
                <a:gd name="connsiteY12" fmla="*/ 116959 h 648586"/>
                <a:gd name="connsiteX13" fmla="*/ 765544 w 829340"/>
                <a:gd name="connsiteY13" fmla="*/ 202019 h 648586"/>
                <a:gd name="connsiteX14" fmla="*/ 808074 w 829340"/>
                <a:gd name="connsiteY14" fmla="*/ 308345 h 648586"/>
                <a:gd name="connsiteX15" fmla="*/ 829340 w 829340"/>
                <a:gd name="connsiteY15" fmla="*/ 425303 h 648586"/>
                <a:gd name="connsiteX16" fmla="*/ 786809 w 829340"/>
                <a:gd name="connsiteY16" fmla="*/ 542261 h 648586"/>
                <a:gd name="connsiteX17" fmla="*/ 648586 w 829340"/>
                <a:gd name="connsiteY17" fmla="*/ 595424 h 648586"/>
                <a:gd name="connsiteX18" fmla="*/ 414670 w 829340"/>
                <a:gd name="connsiteY18" fmla="*/ 637954 h 648586"/>
                <a:gd name="connsiteX19" fmla="*/ 244549 w 829340"/>
                <a:gd name="connsiteY19" fmla="*/ 648586 h 648586"/>
                <a:gd name="connsiteX20" fmla="*/ 148856 w 829340"/>
                <a:gd name="connsiteY20" fmla="*/ 584791 h 648586"/>
                <a:gd name="connsiteX21" fmla="*/ 95693 w 829340"/>
                <a:gd name="connsiteY21" fmla="*/ 574159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29340" h="648586">
                  <a:moveTo>
                    <a:pt x="95693" y="574159"/>
                  </a:moveTo>
                  <a:lnTo>
                    <a:pt x="63795" y="499731"/>
                  </a:lnTo>
                  <a:lnTo>
                    <a:pt x="0" y="478466"/>
                  </a:lnTo>
                  <a:lnTo>
                    <a:pt x="0" y="382773"/>
                  </a:lnTo>
                  <a:lnTo>
                    <a:pt x="0" y="382773"/>
                  </a:lnTo>
                  <a:lnTo>
                    <a:pt x="21265" y="233917"/>
                  </a:lnTo>
                  <a:lnTo>
                    <a:pt x="21265" y="159489"/>
                  </a:lnTo>
                  <a:lnTo>
                    <a:pt x="85060" y="74428"/>
                  </a:lnTo>
                  <a:lnTo>
                    <a:pt x="180753" y="63796"/>
                  </a:lnTo>
                  <a:lnTo>
                    <a:pt x="202019" y="0"/>
                  </a:lnTo>
                  <a:lnTo>
                    <a:pt x="457200" y="31898"/>
                  </a:lnTo>
                  <a:lnTo>
                    <a:pt x="606056" y="53163"/>
                  </a:lnTo>
                  <a:lnTo>
                    <a:pt x="723014" y="116959"/>
                  </a:lnTo>
                  <a:lnTo>
                    <a:pt x="765544" y="202019"/>
                  </a:lnTo>
                  <a:lnTo>
                    <a:pt x="808074" y="308345"/>
                  </a:lnTo>
                  <a:lnTo>
                    <a:pt x="829340" y="425303"/>
                  </a:lnTo>
                  <a:lnTo>
                    <a:pt x="786809" y="542261"/>
                  </a:lnTo>
                  <a:lnTo>
                    <a:pt x="648586" y="595424"/>
                  </a:lnTo>
                  <a:lnTo>
                    <a:pt x="414670" y="637954"/>
                  </a:lnTo>
                  <a:lnTo>
                    <a:pt x="244549" y="648586"/>
                  </a:lnTo>
                  <a:lnTo>
                    <a:pt x="148856" y="584791"/>
                  </a:lnTo>
                  <a:lnTo>
                    <a:pt x="95693" y="57415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5163" y="962728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03895" y="3770604"/>
            <a:ext cx="956931" cy="669851"/>
            <a:chOff x="4225769" y="1598263"/>
            <a:chExt cx="956931" cy="669851"/>
          </a:xfrm>
        </p:grpSpPr>
        <p:sp>
          <p:nvSpPr>
            <p:cNvPr id="7" name="Freeform 6"/>
            <p:cNvSpPr/>
            <p:nvPr/>
          </p:nvSpPr>
          <p:spPr>
            <a:xfrm>
              <a:off x="4225769" y="1598263"/>
              <a:ext cx="956931" cy="669851"/>
            </a:xfrm>
            <a:custGeom>
              <a:avLst/>
              <a:gdLst>
                <a:gd name="connsiteX0" fmla="*/ 0 w 956931"/>
                <a:gd name="connsiteY0" fmla="*/ 318976 h 669851"/>
                <a:gd name="connsiteX1" fmla="*/ 138224 w 956931"/>
                <a:gd name="connsiteY1" fmla="*/ 191386 h 669851"/>
                <a:gd name="connsiteX2" fmla="*/ 138224 w 956931"/>
                <a:gd name="connsiteY2" fmla="*/ 85060 h 669851"/>
                <a:gd name="connsiteX3" fmla="*/ 255182 w 956931"/>
                <a:gd name="connsiteY3" fmla="*/ 42530 h 669851"/>
                <a:gd name="connsiteX4" fmla="*/ 350875 w 956931"/>
                <a:gd name="connsiteY4" fmla="*/ 0 h 669851"/>
                <a:gd name="connsiteX5" fmla="*/ 435935 w 956931"/>
                <a:gd name="connsiteY5" fmla="*/ 53162 h 669851"/>
                <a:gd name="connsiteX6" fmla="*/ 520996 w 956931"/>
                <a:gd name="connsiteY6" fmla="*/ 0 h 669851"/>
                <a:gd name="connsiteX7" fmla="*/ 680484 w 956931"/>
                <a:gd name="connsiteY7" fmla="*/ 10632 h 669851"/>
                <a:gd name="connsiteX8" fmla="*/ 786810 w 956931"/>
                <a:gd name="connsiteY8" fmla="*/ 138223 h 669851"/>
                <a:gd name="connsiteX9" fmla="*/ 850605 w 956931"/>
                <a:gd name="connsiteY9" fmla="*/ 159488 h 669851"/>
                <a:gd name="connsiteX10" fmla="*/ 829340 w 956931"/>
                <a:gd name="connsiteY10" fmla="*/ 255181 h 669851"/>
                <a:gd name="connsiteX11" fmla="*/ 914400 w 956931"/>
                <a:gd name="connsiteY11" fmla="*/ 329609 h 669851"/>
                <a:gd name="connsiteX12" fmla="*/ 956931 w 956931"/>
                <a:gd name="connsiteY12" fmla="*/ 393404 h 669851"/>
                <a:gd name="connsiteX13" fmla="*/ 914400 w 956931"/>
                <a:gd name="connsiteY13" fmla="*/ 574158 h 669851"/>
                <a:gd name="connsiteX14" fmla="*/ 765544 w 956931"/>
                <a:gd name="connsiteY14" fmla="*/ 648586 h 669851"/>
                <a:gd name="connsiteX15" fmla="*/ 637954 w 956931"/>
                <a:gd name="connsiteY15" fmla="*/ 669851 h 669851"/>
                <a:gd name="connsiteX16" fmla="*/ 552893 w 956931"/>
                <a:gd name="connsiteY16" fmla="*/ 659218 h 669851"/>
                <a:gd name="connsiteX17" fmla="*/ 414670 w 956931"/>
                <a:gd name="connsiteY17" fmla="*/ 669851 h 669851"/>
                <a:gd name="connsiteX18" fmla="*/ 308344 w 956931"/>
                <a:gd name="connsiteY18" fmla="*/ 595423 h 669851"/>
                <a:gd name="connsiteX19" fmla="*/ 244549 w 956931"/>
                <a:gd name="connsiteY19" fmla="*/ 552893 h 669851"/>
                <a:gd name="connsiteX20" fmla="*/ 159489 w 956931"/>
                <a:gd name="connsiteY20" fmla="*/ 574158 h 669851"/>
                <a:gd name="connsiteX21" fmla="*/ 138224 w 956931"/>
                <a:gd name="connsiteY21" fmla="*/ 446567 h 669851"/>
                <a:gd name="connsiteX22" fmla="*/ 0 w 956931"/>
                <a:gd name="connsiteY22" fmla="*/ 318976 h 6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56931" h="669851">
                  <a:moveTo>
                    <a:pt x="0" y="318976"/>
                  </a:moveTo>
                  <a:lnTo>
                    <a:pt x="138224" y="191386"/>
                  </a:lnTo>
                  <a:lnTo>
                    <a:pt x="138224" y="85060"/>
                  </a:lnTo>
                  <a:lnTo>
                    <a:pt x="255182" y="42530"/>
                  </a:lnTo>
                  <a:lnTo>
                    <a:pt x="350875" y="0"/>
                  </a:lnTo>
                  <a:lnTo>
                    <a:pt x="435935" y="53162"/>
                  </a:lnTo>
                  <a:lnTo>
                    <a:pt x="520996" y="0"/>
                  </a:lnTo>
                  <a:lnTo>
                    <a:pt x="680484" y="10632"/>
                  </a:lnTo>
                  <a:lnTo>
                    <a:pt x="786810" y="138223"/>
                  </a:lnTo>
                  <a:lnTo>
                    <a:pt x="850605" y="159488"/>
                  </a:lnTo>
                  <a:lnTo>
                    <a:pt x="829340" y="255181"/>
                  </a:lnTo>
                  <a:lnTo>
                    <a:pt x="914400" y="329609"/>
                  </a:lnTo>
                  <a:lnTo>
                    <a:pt x="956931" y="393404"/>
                  </a:lnTo>
                  <a:lnTo>
                    <a:pt x="914400" y="574158"/>
                  </a:lnTo>
                  <a:lnTo>
                    <a:pt x="765544" y="648586"/>
                  </a:lnTo>
                  <a:lnTo>
                    <a:pt x="637954" y="669851"/>
                  </a:lnTo>
                  <a:lnTo>
                    <a:pt x="552893" y="659218"/>
                  </a:lnTo>
                  <a:lnTo>
                    <a:pt x="414670" y="669851"/>
                  </a:lnTo>
                  <a:lnTo>
                    <a:pt x="308344" y="595423"/>
                  </a:lnTo>
                  <a:lnTo>
                    <a:pt x="244549" y="552893"/>
                  </a:lnTo>
                  <a:lnTo>
                    <a:pt x="159489" y="574158"/>
                  </a:lnTo>
                  <a:lnTo>
                    <a:pt x="138224" y="446567"/>
                  </a:lnTo>
                  <a:lnTo>
                    <a:pt x="0" y="31897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29582" y="1739996"/>
              <a:ext cx="837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Ô-xi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786937" y="4901379"/>
            <a:ext cx="1190846" cy="861237"/>
            <a:chOff x="4576082" y="2356016"/>
            <a:chExt cx="1190846" cy="861237"/>
          </a:xfrm>
        </p:grpSpPr>
        <p:sp>
          <p:nvSpPr>
            <p:cNvPr id="11" name="Freeform 10"/>
            <p:cNvSpPr/>
            <p:nvPr/>
          </p:nvSpPr>
          <p:spPr>
            <a:xfrm>
              <a:off x="4576082" y="2356016"/>
              <a:ext cx="1190846" cy="861237"/>
            </a:xfrm>
            <a:custGeom>
              <a:avLst/>
              <a:gdLst>
                <a:gd name="connsiteX0" fmla="*/ 499730 w 1190846"/>
                <a:gd name="connsiteY0" fmla="*/ 861237 h 861237"/>
                <a:gd name="connsiteX1" fmla="*/ 340242 w 1190846"/>
                <a:gd name="connsiteY1" fmla="*/ 744279 h 861237"/>
                <a:gd name="connsiteX2" fmla="*/ 127590 w 1190846"/>
                <a:gd name="connsiteY2" fmla="*/ 659218 h 861237"/>
                <a:gd name="connsiteX3" fmla="*/ 0 w 1190846"/>
                <a:gd name="connsiteY3" fmla="*/ 457200 h 861237"/>
                <a:gd name="connsiteX4" fmla="*/ 42530 w 1190846"/>
                <a:gd name="connsiteY4" fmla="*/ 297711 h 861237"/>
                <a:gd name="connsiteX5" fmla="*/ 53163 w 1190846"/>
                <a:gd name="connsiteY5" fmla="*/ 212651 h 861237"/>
                <a:gd name="connsiteX6" fmla="*/ 53163 w 1190846"/>
                <a:gd name="connsiteY6" fmla="*/ 148856 h 861237"/>
                <a:gd name="connsiteX7" fmla="*/ 255181 w 1190846"/>
                <a:gd name="connsiteY7" fmla="*/ 31897 h 861237"/>
                <a:gd name="connsiteX8" fmla="*/ 595423 w 1190846"/>
                <a:gd name="connsiteY8" fmla="*/ 0 h 861237"/>
                <a:gd name="connsiteX9" fmla="*/ 744279 w 1190846"/>
                <a:gd name="connsiteY9" fmla="*/ 31897 h 861237"/>
                <a:gd name="connsiteX10" fmla="*/ 946297 w 1190846"/>
                <a:gd name="connsiteY10" fmla="*/ 159488 h 861237"/>
                <a:gd name="connsiteX11" fmla="*/ 1095153 w 1190846"/>
                <a:gd name="connsiteY11" fmla="*/ 255181 h 861237"/>
                <a:gd name="connsiteX12" fmla="*/ 1190846 w 1190846"/>
                <a:gd name="connsiteY12" fmla="*/ 467832 h 861237"/>
                <a:gd name="connsiteX13" fmla="*/ 1116418 w 1190846"/>
                <a:gd name="connsiteY13" fmla="*/ 637953 h 861237"/>
                <a:gd name="connsiteX14" fmla="*/ 914400 w 1190846"/>
                <a:gd name="connsiteY14" fmla="*/ 723014 h 861237"/>
                <a:gd name="connsiteX15" fmla="*/ 552893 w 1190846"/>
                <a:gd name="connsiteY15" fmla="*/ 861237 h 861237"/>
                <a:gd name="connsiteX16" fmla="*/ 499730 w 1190846"/>
                <a:gd name="connsiteY16" fmla="*/ 861237 h 86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0846" h="861237">
                  <a:moveTo>
                    <a:pt x="499730" y="861237"/>
                  </a:moveTo>
                  <a:lnTo>
                    <a:pt x="340242" y="744279"/>
                  </a:lnTo>
                  <a:lnTo>
                    <a:pt x="127590" y="659218"/>
                  </a:lnTo>
                  <a:lnTo>
                    <a:pt x="0" y="457200"/>
                  </a:lnTo>
                  <a:lnTo>
                    <a:pt x="42530" y="297711"/>
                  </a:lnTo>
                  <a:lnTo>
                    <a:pt x="53163" y="212651"/>
                  </a:lnTo>
                  <a:lnTo>
                    <a:pt x="53163" y="148856"/>
                  </a:lnTo>
                  <a:lnTo>
                    <a:pt x="255181" y="31897"/>
                  </a:lnTo>
                  <a:lnTo>
                    <a:pt x="595423" y="0"/>
                  </a:lnTo>
                  <a:lnTo>
                    <a:pt x="744279" y="31897"/>
                  </a:lnTo>
                  <a:lnTo>
                    <a:pt x="946297" y="159488"/>
                  </a:lnTo>
                  <a:lnTo>
                    <a:pt x="1095153" y="255181"/>
                  </a:lnTo>
                  <a:lnTo>
                    <a:pt x="1190846" y="467832"/>
                  </a:lnTo>
                  <a:lnTo>
                    <a:pt x="1116418" y="637953"/>
                  </a:lnTo>
                  <a:lnTo>
                    <a:pt x="914400" y="723014"/>
                  </a:lnTo>
                  <a:lnTo>
                    <a:pt x="552893" y="861237"/>
                  </a:lnTo>
                  <a:lnTo>
                    <a:pt x="499730" y="86123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94764" y="2524994"/>
              <a:ext cx="739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defRPr>
              </a:lvl1pPr>
            </a:lstStyle>
            <a:p>
              <a:r>
                <a:rPr lang="en-US"/>
                <a:t>Cơm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8954" y="4309594"/>
            <a:ext cx="1113109" cy="652172"/>
            <a:chOff x="4719959" y="3305155"/>
            <a:chExt cx="1113109" cy="652172"/>
          </a:xfrm>
        </p:grpSpPr>
        <p:sp>
          <p:nvSpPr>
            <p:cNvPr id="14" name="Freeform 13"/>
            <p:cNvSpPr/>
            <p:nvPr/>
          </p:nvSpPr>
          <p:spPr>
            <a:xfrm>
              <a:off x="4748162" y="3305155"/>
              <a:ext cx="1018766" cy="652172"/>
            </a:xfrm>
            <a:custGeom>
              <a:avLst/>
              <a:gdLst>
                <a:gd name="connsiteX0" fmla="*/ 223284 w 818707"/>
                <a:gd name="connsiteY0" fmla="*/ 552893 h 595423"/>
                <a:gd name="connsiteX1" fmla="*/ 138224 w 818707"/>
                <a:gd name="connsiteY1" fmla="*/ 520995 h 595423"/>
                <a:gd name="connsiteX2" fmla="*/ 95693 w 818707"/>
                <a:gd name="connsiteY2" fmla="*/ 457200 h 595423"/>
                <a:gd name="connsiteX3" fmla="*/ 95693 w 818707"/>
                <a:gd name="connsiteY3" fmla="*/ 425302 h 595423"/>
                <a:gd name="connsiteX4" fmla="*/ 10633 w 818707"/>
                <a:gd name="connsiteY4" fmla="*/ 404037 h 595423"/>
                <a:gd name="connsiteX5" fmla="*/ 0 w 818707"/>
                <a:gd name="connsiteY5" fmla="*/ 372139 h 595423"/>
                <a:gd name="connsiteX6" fmla="*/ 0 w 818707"/>
                <a:gd name="connsiteY6" fmla="*/ 372139 h 595423"/>
                <a:gd name="connsiteX7" fmla="*/ 21265 w 818707"/>
                <a:gd name="connsiteY7" fmla="*/ 255181 h 595423"/>
                <a:gd name="connsiteX8" fmla="*/ 21265 w 818707"/>
                <a:gd name="connsiteY8" fmla="*/ 202019 h 595423"/>
                <a:gd name="connsiteX9" fmla="*/ 106326 w 818707"/>
                <a:gd name="connsiteY9" fmla="*/ 42530 h 595423"/>
                <a:gd name="connsiteX10" fmla="*/ 265814 w 818707"/>
                <a:gd name="connsiteY10" fmla="*/ 0 h 595423"/>
                <a:gd name="connsiteX11" fmla="*/ 414670 w 818707"/>
                <a:gd name="connsiteY11" fmla="*/ 0 h 595423"/>
                <a:gd name="connsiteX12" fmla="*/ 637954 w 818707"/>
                <a:gd name="connsiteY12" fmla="*/ 85060 h 595423"/>
                <a:gd name="connsiteX13" fmla="*/ 797442 w 818707"/>
                <a:gd name="connsiteY13" fmla="*/ 212651 h 595423"/>
                <a:gd name="connsiteX14" fmla="*/ 808075 w 818707"/>
                <a:gd name="connsiteY14" fmla="*/ 361507 h 595423"/>
                <a:gd name="connsiteX15" fmla="*/ 818707 w 818707"/>
                <a:gd name="connsiteY15" fmla="*/ 435935 h 595423"/>
                <a:gd name="connsiteX16" fmla="*/ 648586 w 818707"/>
                <a:gd name="connsiteY16" fmla="*/ 542260 h 595423"/>
                <a:gd name="connsiteX17" fmla="*/ 446568 w 818707"/>
                <a:gd name="connsiteY17" fmla="*/ 595423 h 595423"/>
                <a:gd name="connsiteX18" fmla="*/ 308344 w 818707"/>
                <a:gd name="connsiteY18" fmla="*/ 563526 h 595423"/>
                <a:gd name="connsiteX19" fmla="*/ 223284 w 818707"/>
                <a:gd name="connsiteY19" fmla="*/ 552893 h 5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8707" h="595423">
                  <a:moveTo>
                    <a:pt x="223284" y="552893"/>
                  </a:moveTo>
                  <a:lnTo>
                    <a:pt x="138224" y="520995"/>
                  </a:lnTo>
                  <a:lnTo>
                    <a:pt x="95693" y="457200"/>
                  </a:lnTo>
                  <a:lnTo>
                    <a:pt x="95693" y="425302"/>
                  </a:lnTo>
                  <a:lnTo>
                    <a:pt x="10633" y="404037"/>
                  </a:lnTo>
                  <a:lnTo>
                    <a:pt x="0" y="372139"/>
                  </a:lnTo>
                  <a:lnTo>
                    <a:pt x="0" y="372139"/>
                  </a:lnTo>
                  <a:lnTo>
                    <a:pt x="21265" y="255181"/>
                  </a:lnTo>
                  <a:lnTo>
                    <a:pt x="21265" y="202019"/>
                  </a:lnTo>
                  <a:lnTo>
                    <a:pt x="106326" y="42530"/>
                  </a:lnTo>
                  <a:lnTo>
                    <a:pt x="265814" y="0"/>
                  </a:lnTo>
                  <a:lnTo>
                    <a:pt x="414670" y="0"/>
                  </a:lnTo>
                  <a:lnTo>
                    <a:pt x="637954" y="85060"/>
                  </a:lnTo>
                  <a:lnTo>
                    <a:pt x="797442" y="212651"/>
                  </a:lnTo>
                  <a:lnTo>
                    <a:pt x="808075" y="361507"/>
                  </a:lnTo>
                  <a:lnTo>
                    <a:pt x="818707" y="435935"/>
                  </a:lnTo>
                  <a:lnTo>
                    <a:pt x="648586" y="542260"/>
                  </a:lnTo>
                  <a:lnTo>
                    <a:pt x="446568" y="595423"/>
                  </a:lnTo>
                  <a:lnTo>
                    <a:pt x="308344" y="563526"/>
                  </a:lnTo>
                  <a:lnTo>
                    <a:pt x="223284" y="55289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9959" y="3423919"/>
              <a:ext cx="1113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10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Nước tiểu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2266" y="5241535"/>
            <a:ext cx="1225819" cy="701748"/>
            <a:chOff x="4697642" y="4062908"/>
            <a:chExt cx="1225819" cy="701748"/>
          </a:xfrm>
        </p:grpSpPr>
        <p:sp>
          <p:nvSpPr>
            <p:cNvPr id="16" name="Freeform 15"/>
            <p:cNvSpPr/>
            <p:nvPr/>
          </p:nvSpPr>
          <p:spPr>
            <a:xfrm>
              <a:off x="4707920" y="4062908"/>
              <a:ext cx="946298" cy="701748"/>
            </a:xfrm>
            <a:custGeom>
              <a:avLst/>
              <a:gdLst>
                <a:gd name="connsiteX0" fmla="*/ 212651 w 946298"/>
                <a:gd name="connsiteY0" fmla="*/ 637953 h 701748"/>
                <a:gd name="connsiteX1" fmla="*/ 159488 w 946298"/>
                <a:gd name="connsiteY1" fmla="*/ 595423 h 701748"/>
                <a:gd name="connsiteX2" fmla="*/ 106326 w 946298"/>
                <a:gd name="connsiteY2" fmla="*/ 595423 h 701748"/>
                <a:gd name="connsiteX3" fmla="*/ 85061 w 946298"/>
                <a:gd name="connsiteY3" fmla="*/ 542260 h 701748"/>
                <a:gd name="connsiteX4" fmla="*/ 85061 w 946298"/>
                <a:gd name="connsiteY4" fmla="*/ 499730 h 701748"/>
                <a:gd name="connsiteX5" fmla="*/ 85061 w 946298"/>
                <a:gd name="connsiteY5" fmla="*/ 499730 h 701748"/>
                <a:gd name="connsiteX6" fmla="*/ 10633 w 946298"/>
                <a:gd name="connsiteY6" fmla="*/ 404037 h 701748"/>
                <a:gd name="connsiteX7" fmla="*/ 31898 w 946298"/>
                <a:gd name="connsiteY7" fmla="*/ 329609 h 701748"/>
                <a:gd name="connsiteX8" fmla="*/ 0 w 946298"/>
                <a:gd name="connsiteY8" fmla="*/ 287079 h 701748"/>
                <a:gd name="connsiteX9" fmla="*/ 10633 w 946298"/>
                <a:gd name="connsiteY9" fmla="*/ 233916 h 701748"/>
                <a:gd name="connsiteX10" fmla="*/ 74428 w 946298"/>
                <a:gd name="connsiteY10" fmla="*/ 170120 h 701748"/>
                <a:gd name="connsiteX11" fmla="*/ 74428 w 946298"/>
                <a:gd name="connsiteY11" fmla="*/ 127590 h 701748"/>
                <a:gd name="connsiteX12" fmla="*/ 148856 w 946298"/>
                <a:gd name="connsiteY12" fmla="*/ 85060 h 701748"/>
                <a:gd name="connsiteX13" fmla="*/ 191386 w 946298"/>
                <a:gd name="connsiteY13" fmla="*/ 31897 h 701748"/>
                <a:gd name="connsiteX14" fmla="*/ 223284 w 946298"/>
                <a:gd name="connsiteY14" fmla="*/ 0 h 701748"/>
                <a:gd name="connsiteX15" fmla="*/ 223284 w 946298"/>
                <a:gd name="connsiteY15" fmla="*/ 0 h 701748"/>
                <a:gd name="connsiteX16" fmla="*/ 361507 w 946298"/>
                <a:gd name="connsiteY16" fmla="*/ 21265 h 701748"/>
                <a:gd name="connsiteX17" fmla="*/ 414670 w 946298"/>
                <a:gd name="connsiteY17" fmla="*/ 53162 h 701748"/>
                <a:gd name="connsiteX18" fmla="*/ 510363 w 946298"/>
                <a:gd name="connsiteY18" fmla="*/ 42530 h 701748"/>
                <a:gd name="connsiteX19" fmla="*/ 733647 w 946298"/>
                <a:gd name="connsiteY19" fmla="*/ 180753 h 701748"/>
                <a:gd name="connsiteX20" fmla="*/ 861237 w 946298"/>
                <a:gd name="connsiteY20" fmla="*/ 308344 h 701748"/>
                <a:gd name="connsiteX21" fmla="*/ 935665 w 946298"/>
                <a:gd name="connsiteY21" fmla="*/ 382772 h 701748"/>
                <a:gd name="connsiteX22" fmla="*/ 946298 w 946298"/>
                <a:gd name="connsiteY22" fmla="*/ 457200 h 701748"/>
                <a:gd name="connsiteX23" fmla="*/ 893135 w 946298"/>
                <a:gd name="connsiteY23" fmla="*/ 542260 h 701748"/>
                <a:gd name="connsiteX24" fmla="*/ 765544 w 946298"/>
                <a:gd name="connsiteY24" fmla="*/ 616688 h 701748"/>
                <a:gd name="connsiteX25" fmla="*/ 648586 w 946298"/>
                <a:gd name="connsiteY25" fmla="*/ 669851 h 701748"/>
                <a:gd name="connsiteX26" fmla="*/ 425302 w 946298"/>
                <a:gd name="connsiteY26" fmla="*/ 701748 h 701748"/>
                <a:gd name="connsiteX27" fmla="*/ 318977 w 946298"/>
                <a:gd name="connsiteY27" fmla="*/ 659218 h 701748"/>
                <a:gd name="connsiteX28" fmla="*/ 212651 w 946298"/>
                <a:gd name="connsiteY28" fmla="*/ 637953 h 70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46298" h="701748">
                  <a:moveTo>
                    <a:pt x="212651" y="637953"/>
                  </a:moveTo>
                  <a:lnTo>
                    <a:pt x="159488" y="595423"/>
                  </a:lnTo>
                  <a:lnTo>
                    <a:pt x="106326" y="595423"/>
                  </a:lnTo>
                  <a:lnTo>
                    <a:pt x="85061" y="542260"/>
                  </a:lnTo>
                  <a:lnTo>
                    <a:pt x="85061" y="499730"/>
                  </a:lnTo>
                  <a:lnTo>
                    <a:pt x="85061" y="499730"/>
                  </a:lnTo>
                  <a:lnTo>
                    <a:pt x="10633" y="404037"/>
                  </a:lnTo>
                  <a:lnTo>
                    <a:pt x="31898" y="329609"/>
                  </a:lnTo>
                  <a:lnTo>
                    <a:pt x="0" y="287079"/>
                  </a:lnTo>
                  <a:lnTo>
                    <a:pt x="10633" y="233916"/>
                  </a:lnTo>
                  <a:lnTo>
                    <a:pt x="74428" y="170120"/>
                  </a:lnTo>
                  <a:lnTo>
                    <a:pt x="74428" y="127590"/>
                  </a:lnTo>
                  <a:lnTo>
                    <a:pt x="148856" y="85060"/>
                  </a:lnTo>
                  <a:lnTo>
                    <a:pt x="191386" y="31897"/>
                  </a:lnTo>
                  <a:lnTo>
                    <a:pt x="223284" y="0"/>
                  </a:lnTo>
                  <a:lnTo>
                    <a:pt x="223284" y="0"/>
                  </a:lnTo>
                  <a:lnTo>
                    <a:pt x="361507" y="21265"/>
                  </a:lnTo>
                  <a:lnTo>
                    <a:pt x="414670" y="53162"/>
                  </a:lnTo>
                  <a:lnTo>
                    <a:pt x="510363" y="42530"/>
                  </a:lnTo>
                  <a:lnTo>
                    <a:pt x="733647" y="180753"/>
                  </a:lnTo>
                  <a:lnTo>
                    <a:pt x="861237" y="308344"/>
                  </a:lnTo>
                  <a:lnTo>
                    <a:pt x="935665" y="382772"/>
                  </a:lnTo>
                  <a:lnTo>
                    <a:pt x="946298" y="457200"/>
                  </a:lnTo>
                  <a:lnTo>
                    <a:pt x="893135" y="542260"/>
                  </a:lnTo>
                  <a:lnTo>
                    <a:pt x="765544" y="616688"/>
                  </a:lnTo>
                  <a:lnTo>
                    <a:pt x="648586" y="669851"/>
                  </a:lnTo>
                  <a:lnTo>
                    <a:pt x="425302" y="701748"/>
                  </a:lnTo>
                  <a:lnTo>
                    <a:pt x="318977" y="659218"/>
                  </a:lnTo>
                  <a:lnTo>
                    <a:pt x="212651" y="63795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7642" y="4226746"/>
              <a:ext cx="12258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Mồ hôi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7493" y="2127403"/>
            <a:ext cx="1344700" cy="672636"/>
            <a:chOff x="4662535" y="4823008"/>
            <a:chExt cx="1344700" cy="672636"/>
          </a:xfrm>
        </p:grpSpPr>
        <p:sp>
          <p:nvSpPr>
            <p:cNvPr id="17" name="Freeform 16"/>
            <p:cNvSpPr/>
            <p:nvPr/>
          </p:nvSpPr>
          <p:spPr>
            <a:xfrm>
              <a:off x="4662535" y="4823008"/>
              <a:ext cx="1296032" cy="672636"/>
            </a:xfrm>
            <a:custGeom>
              <a:avLst/>
              <a:gdLst>
                <a:gd name="connsiteX0" fmla="*/ 425302 w 1105786"/>
                <a:gd name="connsiteY0" fmla="*/ 574158 h 584790"/>
                <a:gd name="connsiteX1" fmla="*/ 265814 w 1105786"/>
                <a:gd name="connsiteY1" fmla="*/ 478465 h 584790"/>
                <a:gd name="connsiteX2" fmla="*/ 180754 w 1105786"/>
                <a:gd name="connsiteY2" fmla="*/ 414669 h 584790"/>
                <a:gd name="connsiteX3" fmla="*/ 127591 w 1105786"/>
                <a:gd name="connsiteY3" fmla="*/ 404037 h 584790"/>
                <a:gd name="connsiteX4" fmla="*/ 85060 w 1105786"/>
                <a:gd name="connsiteY4" fmla="*/ 372139 h 584790"/>
                <a:gd name="connsiteX5" fmla="*/ 85060 w 1105786"/>
                <a:gd name="connsiteY5" fmla="*/ 340241 h 584790"/>
                <a:gd name="connsiteX6" fmla="*/ 106326 w 1105786"/>
                <a:gd name="connsiteY6" fmla="*/ 308344 h 584790"/>
                <a:gd name="connsiteX7" fmla="*/ 0 w 1105786"/>
                <a:gd name="connsiteY7" fmla="*/ 287079 h 584790"/>
                <a:gd name="connsiteX8" fmla="*/ 74428 w 1105786"/>
                <a:gd name="connsiteY8" fmla="*/ 223283 h 584790"/>
                <a:gd name="connsiteX9" fmla="*/ 106326 w 1105786"/>
                <a:gd name="connsiteY9" fmla="*/ 127590 h 584790"/>
                <a:gd name="connsiteX10" fmla="*/ 308344 w 1105786"/>
                <a:gd name="connsiteY10" fmla="*/ 53162 h 584790"/>
                <a:gd name="connsiteX11" fmla="*/ 425302 w 1105786"/>
                <a:gd name="connsiteY11" fmla="*/ 0 h 584790"/>
                <a:gd name="connsiteX12" fmla="*/ 520995 w 1105786"/>
                <a:gd name="connsiteY12" fmla="*/ 63795 h 584790"/>
                <a:gd name="connsiteX13" fmla="*/ 531628 w 1105786"/>
                <a:gd name="connsiteY13" fmla="*/ 127590 h 584790"/>
                <a:gd name="connsiteX14" fmla="*/ 659219 w 1105786"/>
                <a:gd name="connsiteY14" fmla="*/ 63795 h 584790"/>
                <a:gd name="connsiteX15" fmla="*/ 829340 w 1105786"/>
                <a:gd name="connsiteY15" fmla="*/ 106325 h 584790"/>
                <a:gd name="connsiteX16" fmla="*/ 978195 w 1105786"/>
                <a:gd name="connsiteY16" fmla="*/ 202018 h 584790"/>
                <a:gd name="connsiteX17" fmla="*/ 1095154 w 1105786"/>
                <a:gd name="connsiteY17" fmla="*/ 287079 h 584790"/>
                <a:gd name="connsiteX18" fmla="*/ 1105786 w 1105786"/>
                <a:gd name="connsiteY18" fmla="*/ 404037 h 584790"/>
                <a:gd name="connsiteX19" fmla="*/ 861237 w 1105786"/>
                <a:gd name="connsiteY19" fmla="*/ 542260 h 584790"/>
                <a:gd name="connsiteX20" fmla="*/ 648586 w 1105786"/>
                <a:gd name="connsiteY20" fmla="*/ 584790 h 584790"/>
                <a:gd name="connsiteX21" fmla="*/ 510363 w 1105786"/>
                <a:gd name="connsiteY21" fmla="*/ 584790 h 584790"/>
                <a:gd name="connsiteX22" fmla="*/ 425302 w 1105786"/>
                <a:gd name="connsiteY22" fmla="*/ 574158 h 58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05786" h="584790">
                  <a:moveTo>
                    <a:pt x="425302" y="574158"/>
                  </a:moveTo>
                  <a:lnTo>
                    <a:pt x="265814" y="478465"/>
                  </a:lnTo>
                  <a:lnTo>
                    <a:pt x="180754" y="414669"/>
                  </a:lnTo>
                  <a:lnTo>
                    <a:pt x="127591" y="404037"/>
                  </a:lnTo>
                  <a:lnTo>
                    <a:pt x="85060" y="372139"/>
                  </a:lnTo>
                  <a:lnTo>
                    <a:pt x="85060" y="340241"/>
                  </a:lnTo>
                  <a:lnTo>
                    <a:pt x="106326" y="308344"/>
                  </a:lnTo>
                  <a:lnTo>
                    <a:pt x="0" y="287079"/>
                  </a:lnTo>
                  <a:lnTo>
                    <a:pt x="74428" y="223283"/>
                  </a:lnTo>
                  <a:lnTo>
                    <a:pt x="106326" y="127590"/>
                  </a:lnTo>
                  <a:lnTo>
                    <a:pt x="308344" y="53162"/>
                  </a:lnTo>
                  <a:lnTo>
                    <a:pt x="425302" y="0"/>
                  </a:lnTo>
                  <a:lnTo>
                    <a:pt x="520995" y="63795"/>
                  </a:lnTo>
                  <a:lnTo>
                    <a:pt x="531628" y="127590"/>
                  </a:lnTo>
                  <a:lnTo>
                    <a:pt x="659219" y="63795"/>
                  </a:lnTo>
                  <a:lnTo>
                    <a:pt x="829340" y="106325"/>
                  </a:lnTo>
                  <a:lnTo>
                    <a:pt x="978195" y="202018"/>
                  </a:lnTo>
                  <a:lnTo>
                    <a:pt x="1095154" y="287079"/>
                  </a:lnTo>
                  <a:lnTo>
                    <a:pt x="1105786" y="404037"/>
                  </a:lnTo>
                  <a:lnTo>
                    <a:pt x="861237" y="542260"/>
                  </a:lnTo>
                  <a:lnTo>
                    <a:pt x="648586" y="584790"/>
                  </a:lnTo>
                  <a:lnTo>
                    <a:pt x="510363" y="584790"/>
                  </a:lnTo>
                  <a:lnTo>
                    <a:pt x="425302" y="57415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67308" y="4928494"/>
              <a:ext cx="12399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pc="-250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Các-bô-nic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rot="194899">
            <a:off x="448954" y="3317613"/>
            <a:ext cx="1212111" cy="691117"/>
            <a:chOff x="4545004" y="5518958"/>
            <a:chExt cx="1212111" cy="691117"/>
          </a:xfrm>
        </p:grpSpPr>
        <p:sp>
          <p:nvSpPr>
            <p:cNvPr id="18" name="Freeform 17"/>
            <p:cNvSpPr/>
            <p:nvPr/>
          </p:nvSpPr>
          <p:spPr>
            <a:xfrm>
              <a:off x="4545004" y="5518958"/>
              <a:ext cx="1212111" cy="691117"/>
            </a:xfrm>
            <a:custGeom>
              <a:avLst/>
              <a:gdLst>
                <a:gd name="connsiteX0" fmla="*/ 180753 w 1212111"/>
                <a:gd name="connsiteY0" fmla="*/ 606056 h 691117"/>
                <a:gd name="connsiteX1" fmla="*/ 180753 w 1212111"/>
                <a:gd name="connsiteY1" fmla="*/ 510363 h 691117"/>
                <a:gd name="connsiteX2" fmla="*/ 85060 w 1212111"/>
                <a:gd name="connsiteY2" fmla="*/ 510363 h 691117"/>
                <a:gd name="connsiteX3" fmla="*/ 53163 w 1212111"/>
                <a:gd name="connsiteY3" fmla="*/ 414670 h 691117"/>
                <a:gd name="connsiteX4" fmla="*/ 0 w 1212111"/>
                <a:gd name="connsiteY4" fmla="*/ 414670 h 691117"/>
                <a:gd name="connsiteX5" fmla="*/ 85060 w 1212111"/>
                <a:gd name="connsiteY5" fmla="*/ 350875 h 691117"/>
                <a:gd name="connsiteX6" fmla="*/ 63795 w 1212111"/>
                <a:gd name="connsiteY6" fmla="*/ 297712 h 691117"/>
                <a:gd name="connsiteX7" fmla="*/ 127590 w 1212111"/>
                <a:gd name="connsiteY7" fmla="*/ 265814 h 691117"/>
                <a:gd name="connsiteX8" fmla="*/ 127590 w 1212111"/>
                <a:gd name="connsiteY8" fmla="*/ 233917 h 691117"/>
                <a:gd name="connsiteX9" fmla="*/ 180753 w 1212111"/>
                <a:gd name="connsiteY9" fmla="*/ 202019 h 691117"/>
                <a:gd name="connsiteX10" fmla="*/ 159488 w 1212111"/>
                <a:gd name="connsiteY10" fmla="*/ 159489 h 691117"/>
                <a:gd name="connsiteX11" fmla="*/ 233916 w 1212111"/>
                <a:gd name="connsiteY11" fmla="*/ 127591 h 691117"/>
                <a:gd name="connsiteX12" fmla="*/ 233916 w 1212111"/>
                <a:gd name="connsiteY12" fmla="*/ 106326 h 691117"/>
                <a:gd name="connsiteX13" fmla="*/ 425302 w 1212111"/>
                <a:gd name="connsiteY13" fmla="*/ 10633 h 691117"/>
                <a:gd name="connsiteX14" fmla="*/ 520995 w 1212111"/>
                <a:gd name="connsiteY14" fmla="*/ 0 h 691117"/>
                <a:gd name="connsiteX15" fmla="*/ 542260 w 1212111"/>
                <a:gd name="connsiteY15" fmla="*/ 31898 h 691117"/>
                <a:gd name="connsiteX16" fmla="*/ 659218 w 1212111"/>
                <a:gd name="connsiteY16" fmla="*/ 31898 h 691117"/>
                <a:gd name="connsiteX17" fmla="*/ 893135 w 1212111"/>
                <a:gd name="connsiteY17" fmla="*/ 127591 h 691117"/>
                <a:gd name="connsiteX18" fmla="*/ 1148316 w 1212111"/>
                <a:gd name="connsiteY18" fmla="*/ 276447 h 691117"/>
                <a:gd name="connsiteX19" fmla="*/ 1212111 w 1212111"/>
                <a:gd name="connsiteY19" fmla="*/ 382772 h 691117"/>
                <a:gd name="connsiteX20" fmla="*/ 1169581 w 1212111"/>
                <a:gd name="connsiteY20" fmla="*/ 478465 h 691117"/>
                <a:gd name="connsiteX21" fmla="*/ 1052623 w 1212111"/>
                <a:gd name="connsiteY21" fmla="*/ 584791 h 691117"/>
                <a:gd name="connsiteX22" fmla="*/ 893135 w 1212111"/>
                <a:gd name="connsiteY22" fmla="*/ 659219 h 691117"/>
                <a:gd name="connsiteX23" fmla="*/ 744279 w 1212111"/>
                <a:gd name="connsiteY23" fmla="*/ 691117 h 691117"/>
                <a:gd name="connsiteX24" fmla="*/ 606056 w 1212111"/>
                <a:gd name="connsiteY24" fmla="*/ 648586 h 691117"/>
                <a:gd name="connsiteX25" fmla="*/ 457200 w 1212111"/>
                <a:gd name="connsiteY25" fmla="*/ 669851 h 691117"/>
                <a:gd name="connsiteX26" fmla="*/ 350874 w 1212111"/>
                <a:gd name="connsiteY26" fmla="*/ 627321 h 691117"/>
                <a:gd name="connsiteX27" fmla="*/ 191386 w 1212111"/>
                <a:gd name="connsiteY27" fmla="*/ 659219 h 691117"/>
                <a:gd name="connsiteX28" fmla="*/ 180753 w 1212111"/>
                <a:gd name="connsiteY28" fmla="*/ 606056 h 69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111" h="691117">
                  <a:moveTo>
                    <a:pt x="180753" y="606056"/>
                  </a:moveTo>
                  <a:lnTo>
                    <a:pt x="180753" y="510363"/>
                  </a:lnTo>
                  <a:lnTo>
                    <a:pt x="85060" y="510363"/>
                  </a:lnTo>
                  <a:lnTo>
                    <a:pt x="53163" y="414670"/>
                  </a:lnTo>
                  <a:lnTo>
                    <a:pt x="0" y="414670"/>
                  </a:lnTo>
                  <a:lnTo>
                    <a:pt x="85060" y="350875"/>
                  </a:lnTo>
                  <a:lnTo>
                    <a:pt x="63795" y="297712"/>
                  </a:lnTo>
                  <a:lnTo>
                    <a:pt x="127590" y="265814"/>
                  </a:lnTo>
                  <a:lnTo>
                    <a:pt x="127590" y="233917"/>
                  </a:lnTo>
                  <a:lnTo>
                    <a:pt x="180753" y="202019"/>
                  </a:lnTo>
                  <a:lnTo>
                    <a:pt x="159488" y="159489"/>
                  </a:lnTo>
                  <a:lnTo>
                    <a:pt x="233916" y="127591"/>
                  </a:lnTo>
                  <a:lnTo>
                    <a:pt x="233916" y="106326"/>
                  </a:lnTo>
                  <a:lnTo>
                    <a:pt x="425302" y="10633"/>
                  </a:lnTo>
                  <a:lnTo>
                    <a:pt x="520995" y="0"/>
                  </a:lnTo>
                  <a:lnTo>
                    <a:pt x="542260" y="31898"/>
                  </a:lnTo>
                  <a:lnTo>
                    <a:pt x="659218" y="31898"/>
                  </a:lnTo>
                  <a:lnTo>
                    <a:pt x="893135" y="127591"/>
                  </a:lnTo>
                  <a:lnTo>
                    <a:pt x="1148316" y="276447"/>
                  </a:lnTo>
                  <a:lnTo>
                    <a:pt x="1212111" y="382772"/>
                  </a:lnTo>
                  <a:lnTo>
                    <a:pt x="1169581" y="478465"/>
                  </a:lnTo>
                  <a:lnTo>
                    <a:pt x="1052623" y="584791"/>
                  </a:lnTo>
                  <a:lnTo>
                    <a:pt x="893135" y="659219"/>
                  </a:lnTo>
                  <a:lnTo>
                    <a:pt x="744279" y="691117"/>
                  </a:lnTo>
                  <a:lnTo>
                    <a:pt x="606056" y="648586"/>
                  </a:lnTo>
                  <a:lnTo>
                    <a:pt x="457200" y="669851"/>
                  </a:lnTo>
                  <a:lnTo>
                    <a:pt x="350874" y="627321"/>
                  </a:lnTo>
                  <a:lnTo>
                    <a:pt x="191386" y="659219"/>
                  </a:lnTo>
                  <a:lnTo>
                    <a:pt x="180753" y="606056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1177" y="5680945"/>
              <a:ext cx="98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Dancing Script Medium" pitchFamily="2" charset="0"/>
                  <a:cs typeface="Charmonman" panose="00000500000000000000" pitchFamily="2" charset="-34"/>
                </a:rPr>
                <a:t>Phân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052581" y="1340635"/>
            <a:ext cx="489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tình huống trên, bạn An cần tạo ra chương trình gì?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82830" y="2560190"/>
            <a:ext cx="489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ạn An cần tạo ra chương trình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sự trao đổi chất giữa cơ thể người với môi trường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82830" y="4228611"/>
            <a:ext cx="509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Tác dụng của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đó là gì?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82830" y="5176910"/>
            <a:ext cx="4635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sự trao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đổi khí, nước, thức ăn của 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người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6862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658140" y="215966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THẢO LUẬN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" y="-20918"/>
            <a:ext cx="2246550" cy="155036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77161" y="1661735"/>
            <a:ext cx="522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có bao nhiêu nhân vật?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0918" y="2263136"/>
            <a:ext cx="489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Chương trình có 8 nhân vật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3721" y="3120275"/>
            <a:ext cx="509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 là những nhân vật nào? 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7161" y="3846514"/>
            <a:ext cx="4952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 là bạn Abby,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ăn, Nước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86162" y="1661735"/>
            <a:ext cx="454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Hoạt động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từng nhân vật như thế nào?</a:t>
            </a:r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73726" y="2658610"/>
            <a:ext cx="383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vật Abby đứng yên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89689" y="3231536"/>
            <a:ext cx="3881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vật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 ô-xi, Thức ăn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 chuyển vào nhân vật Abby và biến mất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89689" y="4611320"/>
            <a:ext cx="3997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vật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các-bô-níc, Phân, Nước tiểu, Mồ hôi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xuất hiện bên trong nhân vật, di chuyển ra khỏi nhân vật Abby và biến mất </a:t>
            </a:r>
            <a:endParaRPr lang="vi-VN" sz="24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7" grpId="0"/>
      <p:bldP spid="38" grpId="0"/>
      <p:bldP spid="39" grpId="0"/>
      <p:bldP spid="40" grpId="0"/>
      <p:bldP spid="33" grpId="0"/>
      <p:bldP spid="35" grpId="0"/>
      <p:bldP spid="36" grpId="0"/>
      <p:bldP spid="4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8615</TotalTime>
  <Words>1954</Words>
  <Application>Microsoft Office PowerPoint</Application>
  <PresentationFormat>Widescreen</PresentationFormat>
  <Paragraphs>245</Paragraphs>
  <Slides>28</Slides>
  <Notes>28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Dancing Script Medium</vt:lpstr>
      <vt:lpstr>Calibri Light</vt:lpstr>
      <vt:lpstr>Roboto</vt:lpstr>
      <vt:lpstr>Wingdings</vt:lpstr>
      <vt:lpstr>Calibri</vt:lpstr>
      <vt:lpstr>Roboto Black</vt:lpstr>
      <vt:lpstr>Pangolin</vt:lpstr>
      <vt:lpstr>UVN Binh Duong</vt:lpstr>
      <vt:lpstr>Charmonman</vt:lpstr>
      <vt:lpstr>Arial</vt:lpstr>
      <vt:lpstr>Times New Roman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454</cp:revision>
  <dcterms:created xsi:type="dcterms:W3CDTF">2023-04-01T23:44:56Z</dcterms:created>
  <dcterms:modified xsi:type="dcterms:W3CDTF">2023-10-17T09:35:23Z</dcterms:modified>
</cp:coreProperties>
</file>