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266" r:id="rId3"/>
    <p:sldId id="256" r:id="rId4"/>
    <p:sldId id="304" r:id="rId5"/>
    <p:sldId id="268" r:id="rId6"/>
    <p:sldId id="271" r:id="rId7"/>
    <p:sldId id="305" r:id="rId8"/>
    <p:sldId id="272" r:id="rId9"/>
    <p:sldId id="309" r:id="rId10"/>
    <p:sldId id="318" r:id="rId11"/>
    <p:sldId id="319" r:id="rId12"/>
    <p:sldId id="320" r:id="rId13"/>
    <p:sldId id="322" r:id="rId14"/>
    <p:sldId id="321" r:id="rId15"/>
    <p:sldId id="327" r:id="rId16"/>
    <p:sldId id="324" r:id="rId17"/>
    <p:sldId id="326" r:id="rId18"/>
    <p:sldId id="323" r:id="rId19"/>
    <p:sldId id="325" r:id="rId20"/>
    <p:sldId id="32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FDC7E"/>
    <a:srgbClr val="C4E59F"/>
    <a:srgbClr val="A9DA74"/>
    <a:srgbClr val="F6C6E3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8" autoAdjust="0"/>
    <p:restoredTop sz="86813" autoAdjust="0"/>
  </p:normalViewPr>
  <p:slideViewPr>
    <p:cSldViewPr>
      <p:cViewPr varScale="1">
        <p:scale>
          <a:sx n="54" d="100"/>
          <a:sy n="54" d="100"/>
        </p:scale>
        <p:origin x="7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1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: “Go bananas”</a:t>
            </a:r>
          </a:p>
          <a:p>
            <a:r>
              <a:rPr lang="en-US" dirty="0"/>
              <a:t>https://www.youtube.com/watch?v=PKyuJhHQCfI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44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GV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cho</a:t>
            </a:r>
            <a:r>
              <a:rPr lang="en-US" altLang="en-US" baseline="0" dirty="0"/>
              <a:t> HS </a:t>
            </a:r>
            <a:r>
              <a:rPr lang="en-US" altLang="en-US" baseline="0" dirty="0" err="1"/>
              <a:t>nhìn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từng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bức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tranh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đọc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từng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câu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theo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cả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lớp</a:t>
            </a:r>
            <a:r>
              <a:rPr lang="en-US" altLang="en-US" baseline="0" dirty="0"/>
              <a:t>/ </a:t>
            </a:r>
            <a:r>
              <a:rPr lang="en-US" altLang="en-US" baseline="0" dirty="0" err="1"/>
              <a:t>nhóm</a:t>
            </a:r>
            <a:r>
              <a:rPr lang="en-US" altLang="en-US" baseline="0" dirty="0"/>
              <a:t>. </a:t>
            </a:r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831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GV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1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1 </a:t>
            </a:r>
            <a:r>
              <a:rPr lang="en-US" baseline="0" dirty="0" err="1"/>
              <a:t>nửa</a:t>
            </a:r>
            <a:r>
              <a:rPr lang="en-US" baseline="0" dirty="0"/>
              <a:t>, HS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:  “ I am…”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r>
              <a:rPr lang="en-US" baseline="0" dirty="0"/>
              <a:t>HS. 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13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chấn</a:t>
            </a:r>
            <a:r>
              <a:rPr lang="en-US" baseline="0" dirty="0"/>
              <a:t> CHECK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ấn</a:t>
            </a:r>
            <a:r>
              <a:rPr lang="en-US" baseline="0" dirty="0"/>
              <a:t> MŨI TÊN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11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chấn</a:t>
            </a:r>
            <a:r>
              <a:rPr lang="en-US" baseline="0" dirty="0"/>
              <a:t> CHECK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ấn</a:t>
            </a:r>
            <a:r>
              <a:rPr lang="en-US" baseline="0" dirty="0"/>
              <a:t> MŨI TÊN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78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chấn</a:t>
            </a:r>
            <a:r>
              <a:rPr lang="en-US" baseline="0" dirty="0"/>
              <a:t> CHECK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ấn</a:t>
            </a:r>
            <a:r>
              <a:rPr lang="en-US" baseline="0" dirty="0"/>
              <a:t> MŨI TÊN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65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chấn</a:t>
            </a:r>
            <a:r>
              <a:rPr lang="en-US" baseline="0" dirty="0"/>
              <a:t> CHECK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ấn</a:t>
            </a:r>
            <a:r>
              <a:rPr lang="en-US" baseline="0" dirty="0"/>
              <a:t> MŨI TÊN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63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chấn</a:t>
            </a:r>
            <a:r>
              <a:rPr lang="en-US" baseline="0" dirty="0"/>
              <a:t> CHECK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ấn</a:t>
            </a:r>
            <a:r>
              <a:rPr lang="en-US" baseline="0" dirty="0"/>
              <a:t> MŨI TÊN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52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chấn</a:t>
            </a:r>
            <a:r>
              <a:rPr lang="en-US" baseline="0" dirty="0"/>
              <a:t> CHECK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ấn</a:t>
            </a:r>
            <a:r>
              <a:rPr lang="en-US" baseline="0" dirty="0"/>
              <a:t> MŨI TÊN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68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44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GV click </a:t>
            </a:r>
            <a:r>
              <a:rPr lang="vi-VN" dirty="0"/>
              <a:t>để</a:t>
            </a:r>
            <a:r>
              <a:rPr lang="vi-VN" baseline="0" dirty="0"/>
              <a:t> hiện các nét viết của từng chữ.</a:t>
            </a:r>
          </a:p>
          <a:p>
            <a:r>
              <a:rPr lang="vi-VN" baseline="0" dirty="0"/>
              <a:t>Sau đó, GV</a:t>
            </a:r>
            <a:r>
              <a:rPr lang="en-US" baseline="0" dirty="0"/>
              <a:t> </a:t>
            </a: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tô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Qq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87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vi-VN" altLang="en-US" dirty="0"/>
              <a:t>GV</a:t>
            </a:r>
            <a:r>
              <a:rPr lang="vi-VN" altLang="en-US" baseline="0" dirty="0"/>
              <a:t> click chuột để hiện ra từng hình thức luyện tập viết cho học sinh: Viết trên không khí/ trên má/ trên lưng bạn. 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398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tô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Students’ book</a:t>
            </a:r>
            <a:r>
              <a:rPr lang="vi-VN" baseline="0" dirty="0"/>
              <a:t> (Trang 22)</a:t>
            </a:r>
          </a:p>
          <a:p>
            <a:r>
              <a:rPr lang="vi-VN" baseline="0" dirty="0"/>
              <a:t>GV đi xung quanh bao quát lớp và kiểm tra phần viết của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6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vi-VN" altLang="en-US" dirty="0"/>
              <a:t>GV hướng</a:t>
            </a:r>
            <a:r>
              <a:rPr lang="vi-VN" altLang="en-US" baseline="0" dirty="0"/>
              <a:t> dẫn yêu cầu đề bài cho HS</a:t>
            </a:r>
          </a:p>
          <a:p>
            <a:r>
              <a:rPr lang="vi-VN" altLang="en-US" baseline="0" dirty="0"/>
              <a:t>GV cho HS làm các bức tranh còn lại trong 2 phút. </a:t>
            </a:r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46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GV click </a:t>
            </a:r>
            <a:r>
              <a:rPr lang="en-US" altLang="en-US" dirty="0" err="1"/>
              <a:t>chuột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hiện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đáp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án</a:t>
            </a:r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767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GV click </a:t>
            </a:r>
            <a:r>
              <a:rPr lang="en-US" altLang="en-US" dirty="0" err="1"/>
              <a:t>chuột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hiện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đáp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án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9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GV click </a:t>
            </a:r>
            <a:r>
              <a:rPr lang="en-US" altLang="en-US" dirty="0" err="1"/>
              <a:t>chuột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hiện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đáp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án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39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W7X64\Desktop\BGĐT PS2\Untitled.pn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0" y="2669406"/>
            <a:ext cx="9144000" cy="4188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00" y="2635195"/>
            <a:ext cx="4696149" cy="4075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81400" y="-7620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791713"/>
            <a:ext cx="5459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vi-VN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Choose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, write and say.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65456" y="-50367"/>
            <a:ext cx="1075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3629" y="-9427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19200" y="1652137"/>
            <a:ext cx="6953573" cy="648700"/>
            <a:chOff x="1219200" y="1652137"/>
            <a:chExt cx="6953573" cy="648700"/>
          </a:xfrm>
        </p:grpSpPr>
        <p:sp>
          <p:nvSpPr>
            <p:cNvPr id="3" name="Rounded Rectangle 2"/>
            <p:cNvSpPr/>
            <p:nvPr/>
          </p:nvSpPr>
          <p:spPr>
            <a:xfrm>
              <a:off x="1219200" y="1652137"/>
              <a:ext cx="6953573" cy="648700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>
                  <a:solidFill>
                    <a:schemeClr val="tx1"/>
                  </a:solidFill>
                  <a:effectLst/>
                </a:rPr>
                <a:t>jumping      doing      swimming        eating</a:t>
              </a:r>
              <a:endParaRPr lang="en-US" sz="2800" dirty="0"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1265694" y="1875294"/>
              <a:ext cx="15240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flipH="1" flipV="1">
            <a:off x="3124200" y="1875295"/>
            <a:ext cx="990600" cy="304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40071" y="6083083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</a:rPr>
              <a:t>eating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6939367" y="1824087"/>
            <a:ext cx="990600" cy="304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214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94" y="2453375"/>
            <a:ext cx="4731920" cy="43375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81400" y="-7620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791713"/>
            <a:ext cx="5459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vi-VN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Choose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, write and say.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65456" y="-50367"/>
            <a:ext cx="1075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3629" y="-9427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19200" y="1652137"/>
            <a:ext cx="6953573" cy="648700"/>
            <a:chOff x="1219200" y="1652137"/>
            <a:chExt cx="6953573" cy="648700"/>
          </a:xfrm>
        </p:grpSpPr>
        <p:sp>
          <p:nvSpPr>
            <p:cNvPr id="3" name="Rounded Rectangle 2"/>
            <p:cNvSpPr/>
            <p:nvPr/>
          </p:nvSpPr>
          <p:spPr>
            <a:xfrm>
              <a:off x="1219200" y="1652137"/>
              <a:ext cx="6953573" cy="648700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>
                  <a:solidFill>
                    <a:schemeClr val="tx1"/>
                  </a:solidFill>
                  <a:effectLst/>
                </a:rPr>
                <a:t>jumping      doing      swimming        eating</a:t>
              </a:r>
              <a:endParaRPr lang="en-US" sz="2800" dirty="0"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1265694" y="1875294"/>
              <a:ext cx="15240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flipH="1" flipV="1">
            <a:off x="3124200" y="1875295"/>
            <a:ext cx="990600" cy="304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12396" y="6095998"/>
            <a:ext cx="2526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</a:rPr>
              <a:t>swimming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6939367" y="1824087"/>
            <a:ext cx="990600" cy="304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615105" y="1824087"/>
            <a:ext cx="1709495" cy="304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876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45" b="881"/>
          <a:stretch/>
        </p:blipFill>
        <p:spPr>
          <a:xfrm>
            <a:off x="1295400" y="1219200"/>
            <a:ext cx="6458199" cy="5590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5207" y="1278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9196" y="663714"/>
            <a:ext cx="5459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vi-VN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Choose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, write and say.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6239263" y="38613"/>
            <a:ext cx="1075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7436" y="-529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37622" y="6324600"/>
            <a:ext cx="1501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9576" y="3886200"/>
            <a:ext cx="1501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doing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8403" y="6366302"/>
            <a:ext cx="1501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eating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3668212" y="1454553"/>
            <a:ext cx="609600" cy="182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092461" y="1479545"/>
            <a:ext cx="499763" cy="157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789882" y="1479545"/>
            <a:ext cx="795094" cy="157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807384"/>
      </p:ext>
    </p:extLst>
  </p:cSld>
  <p:clrMapOvr>
    <a:masterClrMapping/>
  </p:clrMapOvr>
  <p:transition spd="med">
    <p:pull/>
    <p:sndAc>
      <p:stSnd>
        <p:snd r:embed="rId3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4166E70-C654-4B32-A069-348E6727D93D}"/>
              </a:ext>
            </a:extLst>
          </p:cNvPr>
          <p:cNvSpPr/>
          <p:nvPr/>
        </p:nvSpPr>
        <p:spPr>
          <a:xfrm>
            <a:off x="2417733" y="3307597"/>
            <a:ext cx="3810002" cy="2459260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4" name="Botón de acción: ir hacia delante o siguiente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935E911-A271-4C89-86CE-FA70A2CB26B7}"/>
              </a:ext>
            </a:extLst>
          </p:cNvPr>
          <p:cNvSpPr/>
          <p:nvPr/>
        </p:nvSpPr>
        <p:spPr>
          <a:xfrm>
            <a:off x="8472676" y="6243880"/>
            <a:ext cx="677863" cy="633412"/>
          </a:xfrm>
          <a:prstGeom prst="actionButtonForwardNex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pic>
        <p:nvPicPr>
          <p:cNvPr id="6148" name="Picture 4" descr="Garden Party |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/>
          <a:stretch/>
        </p:blipFill>
        <p:spPr bwMode="auto">
          <a:xfrm>
            <a:off x="0" y="-298729"/>
            <a:ext cx="5706737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arden Party |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83">
            <a:off x="2917834" y="-261161"/>
            <a:ext cx="6421788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ee Questions Clipart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" b="100000" l="586" r="100000">
                        <a14:foregroundMark x1="37695" y1="11811" x2="39648" y2="28084"/>
                        <a14:foregroundMark x1="34570" y1="14436" x2="35742" y2="25459"/>
                        <a14:foregroundMark x1="47461" y1="29921" x2="55859" y2="53281"/>
                        <a14:foregroundMark x1="42773" y1="37795" x2="55078" y2="52493"/>
                        <a14:foregroundMark x1="69141" y1="21260" x2="77734" y2="33596"/>
                        <a14:foregroundMark x1="64648" y1="65617" x2="68164" y2="81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42" y="3381766"/>
            <a:ext cx="3137303" cy="233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1514948"/>
            <a:ext cx="74131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GAME: </a:t>
            </a:r>
          </a:p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WHAT ARE YOU DOING?</a:t>
            </a:r>
          </a:p>
        </p:txBody>
      </p:sp>
    </p:spTree>
    <p:extLst>
      <p:ext uri="{BB962C8B-B14F-4D97-AF65-F5344CB8AC3E}">
        <p14:creationId xmlns:p14="http://schemas.microsoft.com/office/powerpoint/2010/main" val="65634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arden Party |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/>
          <a:stretch/>
        </p:blipFill>
        <p:spPr bwMode="auto">
          <a:xfrm>
            <a:off x="0" y="-298729"/>
            <a:ext cx="5706737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arden Party |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83">
            <a:off x="2917834" y="-261161"/>
            <a:ext cx="6421788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4166E70-C654-4B32-A069-348E6727D93D}"/>
              </a:ext>
            </a:extLst>
          </p:cNvPr>
          <p:cNvSpPr/>
          <p:nvPr/>
        </p:nvSpPr>
        <p:spPr>
          <a:xfrm>
            <a:off x="4787900" y="1117803"/>
            <a:ext cx="3987800" cy="4076219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2B0D70-91D8-419F-B758-3406CB04689F}"/>
              </a:ext>
            </a:extLst>
          </p:cNvPr>
          <p:cNvSpPr txBox="1"/>
          <p:nvPr/>
        </p:nvSpPr>
        <p:spPr>
          <a:xfrm>
            <a:off x="174625" y="2887663"/>
            <a:ext cx="4613275" cy="868362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am ___ .</a:t>
            </a:r>
            <a:endParaRPr lang="es-ES" alt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0823221-0FA5-42E9-BBD1-DB4B11BF34D3}"/>
              </a:ext>
            </a:extLst>
          </p:cNvPr>
          <p:cNvSpPr/>
          <p:nvPr/>
        </p:nvSpPr>
        <p:spPr>
          <a:xfrm>
            <a:off x="609601" y="3879731"/>
            <a:ext cx="3743558" cy="1464464"/>
          </a:xfrm>
          <a:prstGeom prst="roundRect">
            <a:avLst>
              <a:gd name="adj" fmla="val 1839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037D2B-A6E1-4572-AA3A-4F033C8364D7}"/>
              </a:ext>
            </a:extLst>
          </p:cNvPr>
          <p:cNvSpPr txBox="1"/>
          <p:nvPr/>
        </p:nvSpPr>
        <p:spPr>
          <a:xfrm>
            <a:off x="609600" y="4194175"/>
            <a:ext cx="3743325" cy="784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>
                <a:solidFill>
                  <a:srgbClr val="000000"/>
                </a:solidFill>
              </a:rPr>
              <a:t>jumping</a:t>
            </a:r>
            <a:endParaRPr lang="es-ES" altLang="en-US" sz="4500" b="1" dirty="0">
              <a:solidFill>
                <a:srgbClr val="00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FE8006-3662-4B58-ACE3-F62D8CEA379F}"/>
              </a:ext>
            </a:extLst>
          </p:cNvPr>
          <p:cNvSpPr txBox="1"/>
          <p:nvPr/>
        </p:nvSpPr>
        <p:spPr>
          <a:xfrm>
            <a:off x="7931150" y="1249363"/>
            <a:ext cx="844550" cy="300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s-ES_tradnl" altLang="en-US" sz="1300" b="1">
                <a:solidFill>
                  <a:schemeClr val="bg1"/>
                </a:solidFill>
              </a:rPr>
              <a:t>1/15</a:t>
            </a:r>
            <a:endParaRPr lang="es-ES" altLang="en-US" sz="1300" b="1">
              <a:solidFill>
                <a:schemeClr val="bg1"/>
              </a:solidFill>
            </a:endParaRPr>
          </a:p>
        </p:txBody>
      </p:sp>
      <p:sp>
        <p:nvSpPr>
          <p:cNvPr id="13" name="Botón de acción: ir hacia delante o siguiente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2AD5A7F-C152-4095-8B6A-4A02B3FFF651}"/>
              </a:ext>
            </a:extLst>
          </p:cNvPr>
          <p:cNvSpPr/>
          <p:nvPr/>
        </p:nvSpPr>
        <p:spPr>
          <a:xfrm>
            <a:off x="8183106" y="5767388"/>
            <a:ext cx="677863" cy="633412"/>
          </a:xfrm>
          <a:prstGeom prst="actionButtonForwardNex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C9EF816-10F5-4372-BF73-CDDE96729FE3}"/>
              </a:ext>
            </a:extLst>
          </p:cNvPr>
          <p:cNvSpPr/>
          <p:nvPr/>
        </p:nvSpPr>
        <p:spPr>
          <a:xfrm>
            <a:off x="6858000" y="5767388"/>
            <a:ext cx="1228725" cy="633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2800" b="1" dirty="0"/>
              <a:t>CHECK</a:t>
            </a:r>
            <a:endParaRPr lang="es-ES" altLang="en-US" sz="2800" b="1" dirty="0"/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41" y="1275069"/>
            <a:ext cx="3407398" cy="36597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76980" y="1226289"/>
            <a:ext cx="1781020" cy="3860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3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Garden Party |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/>
          <a:stretch/>
        </p:blipFill>
        <p:spPr bwMode="auto">
          <a:xfrm>
            <a:off x="0" y="-298729"/>
            <a:ext cx="5706737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arden Party |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83">
            <a:off x="2917834" y="-261161"/>
            <a:ext cx="6421788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4166E70-C654-4B32-A069-348E6727D93D}"/>
              </a:ext>
            </a:extLst>
          </p:cNvPr>
          <p:cNvSpPr/>
          <p:nvPr/>
        </p:nvSpPr>
        <p:spPr>
          <a:xfrm>
            <a:off x="4851804" y="1249363"/>
            <a:ext cx="3682596" cy="3931065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6CF4925-C4C3-4901-B8E2-64A86B7075B4}"/>
              </a:ext>
            </a:extLst>
          </p:cNvPr>
          <p:cNvSpPr/>
          <p:nvPr/>
        </p:nvSpPr>
        <p:spPr>
          <a:xfrm>
            <a:off x="356001" y="3332096"/>
            <a:ext cx="4292199" cy="1464464"/>
          </a:xfrm>
          <a:prstGeom prst="roundRect">
            <a:avLst>
              <a:gd name="adj" fmla="val 1839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037D2B-A6E1-4572-AA3A-4F033C8364D7}"/>
              </a:ext>
            </a:extLst>
          </p:cNvPr>
          <p:cNvSpPr txBox="1"/>
          <p:nvPr/>
        </p:nvSpPr>
        <p:spPr>
          <a:xfrm>
            <a:off x="293174" y="3638550"/>
            <a:ext cx="43550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 err="1">
                <a:solidFill>
                  <a:srgbClr val="000000"/>
                </a:solidFill>
              </a:rPr>
              <a:t>eating</a:t>
            </a:r>
            <a:r>
              <a:rPr lang="es-ES_tradnl" altLang="en-US" sz="4500" b="1" dirty="0">
                <a:solidFill>
                  <a:srgbClr val="000000"/>
                </a:solidFill>
              </a:rPr>
              <a:t> </a:t>
            </a:r>
            <a:r>
              <a:rPr lang="es-ES_tradnl" altLang="en-US" sz="4500" b="1" dirty="0" err="1">
                <a:solidFill>
                  <a:srgbClr val="000000"/>
                </a:solidFill>
              </a:rPr>
              <a:t>an</a:t>
            </a:r>
            <a:r>
              <a:rPr lang="es-ES_tradnl" altLang="en-US" sz="4500" b="1" dirty="0">
                <a:solidFill>
                  <a:srgbClr val="000000"/>
                </a:solidFill>
              </a:rPr>
              <a:t> </a:t>
            </a:r>
            <a:r>
              <a:rPr lang="es-ES_tradnl" altLang="en-US" sz="4500" b="1" dirty="0" err="1">
                <a:solidFill>
                  <a:srgbClr val="000000"/>
                </a:solidFill>
              </a:rPr>
              <a:t>orange</a:t>
            </a:r>
            <a:endParaRPr lang="es-ES" altLang="en-US" sz="4500" b="1" dirty="0">
              <a:solidFill>
                <a:srgbClr val="000000"/>
              </a:solidFill>
            </a:endParaRPr>
          </a:p>
        </p:txBody>
      </p:sp>
      <p:sp>
        <p:nvSpPr>
          <p:cNvPr id="14" name="Botón de acción: ir hacia delante o siguiente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935E911-A271-4C89-86CE-FA70A2CB26B7}"/>
              </a:ext>
            </a:extLst>
          </p:cNvPr>
          <p:cNvSpPr/>
          <p:nvPr/>
        </p:nvSpPr>
        <p:spPr>
          <a:xfrm>
            <a:off x="8229600" y="5767388"/>
            <a:ext cx="677863" cy="633412"/>
          </a:xfrm>
          <a:prstGeom prst="actionButtonForwardNex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8D987F-B46E-4701-B82F-DF2E4FB0E431}"/>
              </a:ext>
            </a:extLst>
          </p:cNvPr>
          <p:cNvSpPr/>
          <p:nvPr/>
        </p:nvSpPr>
        <p:spPr>
          <a:xfrm>
            <a:off x="6934200" y="5767388"/>
            <a:ext cx="1152525" cy="633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2800" b="1" dirty="0"/>
              <a:t>CHECK</a:t>
            </a:r>
            <a:endParaRPr lang="es-ES" altLang="en-US" sz="2800" b="1" dirty="0"/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DE2B0D70-91D8-419F-B758-3406CB04689F}"/>
              </a:ext>
            </a:extLst>
          </p:cNvPr>
          <p:cNvSpPr txBox="1"/>
          <p:nvPr/>
        </p:nvSpPr>
        <p:spPr>
          <a:xfrm>
            <a:off x="174625" y="2376220"/>
            <a:ext cx="4613275" cy="868362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am ___ .</a:t>
            </a:r>
            <a:endParaRPr lang="es-ES" alt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22" y="1563084"/>
            <a:ext cx="3278012" cy="330362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62805" y="1404395"/>
            <a:ext cx="1847470" cy="368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arden Party |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/>
          <a:stretch/>
        </p:blipFill>
        <p:spPr bwMode="auto">
          <a:xfrm>
            <a:off x="0" y="-298729"/>
            <a:ext cx="5706737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arden Party |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83">
            <a:off x="2917834" y="-261161"/>
            <a:ext cx="6421788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4166E70-C654-4B32-A069-348E6727D93D}"/>
              </a:ext>
            </a:extLst>
          </p:cNvPr>
          <p:cNvSpPr/>
          <p:nvPr/>
        </p:nvSpPr>
        <p:spPr>
          <a:xfrm>
            <a:off x="4787900" y="1117803"/>
            <a:ext cx="3987800" cy="4076219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2B0D70-91D8-419F-B758-3406CB04689F}"/>
              </a:ext>
            </a:extLst>
          </p:cNvPr>
          <p:cNvSpPr txBox="1"/>
          <p:nvPr/>
        </p:nvSpPr>
        <p:spPr>
          <a:xfrm>
            <a:off x="174625" y="2887663"/>
            <a:ext cx="4613275" cy="868362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am ___ .</a:t>
            </a:r>
            <a:endParaRPr lang="es-ES" alt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0823221-0FA5-42E9-BBD1-DB4B11BF34D3}"/>
              </a:ext>
            </a:extLst>
          </p:cNvPr>
          <p:cNvSpPr/>
          <p:nvPr/>
        </p:nvSpPr>
        <p:spPr>
          <a:xfrm>
            <a:off x="609601" y="3879731"/>
            <a:ext cx="3743558" cy="1464464"/>
          </a:xfrm>
          <a:prstGeom prst="roundRect">
            <a:avLst>
              <a:gd name="adj" fmla="val 1839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037D2B-A6E1-4572-AA3A-4F033C8364D7}"/>
              </a:ext>
            </a:extLst>
          </p:cNvPr>
          <p:cNvSpPr txBox="1"/>
          <p:nvPr/>
        </p:nvSpPr>
        <p:spPr>
          <a:xfrm>
            <a:off x="609600" y="4194175"/>
            <a:ext cx="3743325" cy="784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 err="1">
                <a:solidFill>
                  <a:srgbClr val="000000"/>
                </a:solidFill>
              </a:rPr>
              <a:t>swimming</a:t>
            </a:r>
            <a:endParaRPr lang="es-ES" altLang="en-US" sz="4500" b="1" dirty="0">
              <a:solidFill>
                <a:srgbClr val="00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FE8006-3662-4B58-ACE3-F62D8CEA379F}"/>
              </a:ext>
            </a:extLst>
          </p:cNvPr>
          <p:cNvSpPr txBox="1"/>
          <p:nvPr/>
        </p:nvSpPr>
        <p:spPr>
          <a:xfrm>
            <a:off x="7931150" y="1249363"/>
            <a:ext cx="844550" cy="300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s-ES_tradnl" altLang="en-US" sz="1300" b="1">
                <a:solidFill>
                  <a:schemeClr val="bg1"/>
                </a:solidFill>
              </a:rPr>
              <a:t>1/15</a:t>
            </a:r>
            <a:endParaRPr lang="es-ES" altLang="en-US" sz="1300" b="1">
              <a:solidFill>
                <a:schemeClr val="bg1"/>
              </a:solidFill>
            </a:endParaRPr>
          </a:p>
        </p:txBody>
      </p:sp>
      <p:sp>
        <p:nvSpPr>
          <p:cNvPr id="13" name="Botón de acción: ir hacia delante o siguiente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2AD5A7F-C152-4095-8B6A-4A02B3FFF651}"/>
              </a:ext>
            </a:extLst>
          </p:cNvPr>
          <p:cNvSpPr/>
          <p:nvPr/>
        </p:nvSpPr>
        <p:spPr>
          <a:xfrm>
            <a:off x="8183106" y="5767388"/>
            <a:ext cx="677863" cy="633412"/>
          </a:xfrm>
          <a:prstGeom prst="actionButtonForwardNex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C9EF816-10F5-4372-BF73-CDDE96729FE3}"/>
              </a:ext>
            </a:extLst>
          </p:cNvPr>
          <p:cNvSpPr/>
          <p:nvPr/>
        </p:nvSpPr>
        <p:spPr>
          <a:xfrm>
            <a:off x="6781800" y="5767388"/>
            <a:ext cx="1304925" cy="633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2800" b="1" dirty="0"/>
              <a:t>CHECK</a:t>
            </a:r>
            <a:endParaRPr lang="es-ES" altLang="en-US" sz="2800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09" y="2277192"/>
            <a:ext cx="3875351" cy="19602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5972861" y="864791"/>
            <a:ext cx="1676400" cy="3860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3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Garden Party |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/>
          <a:stretch/>
        </p:blipFill>
        <p:spPr bwMode="auto">
          <a:xfrm>
            <a:off x="0" y="-298729"/>
            <a:ext cx="5706737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arden Party |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83">
            <a:off x="2917834" y="-261161"/>
            <a:ext cx="6421788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4166E70-C654-4B32-A069-348E6727D93D}"/>
              </a:ext>
            </a:extLst>
          </p:cNvPr>
          <p:cNvSpPr/>
          <p:nvPr/>
        </p:nvSpPr>
        <p:spPr>
          <a:xfrm>
            <a:off x="4787900" y="1117803"/>
            <a:ext cx="3987800" cy="4076219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2B0D70-91D8-419F-B758-3406CB04689F}"/>
              </a:ext>
            </a:extLst>
          </p:cNvPr>
          <p:cNvSpPr txBox="1"/>
          <p:nvPr/>
        </p:nvSpPr>
        <p:spPr>
          <a:xfrm>
            <a:off x="174625" y="2887663"/>
            <a:ext cx="4613275" cy="868362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am ___ .</a:t>
            </a:r>
            <a:endParaRPr lang="es-ES" alt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0823221-0FA5-42E9-BBD1-DB4B11BF34D3}"/>
              </a:ext>
            </a:extLst>
          </p:cNvPr>
          <p:cNvSpPr/>
          <p:nvPr/>
        </p:nvSpPr>
        <p:spPr>
          <a:xfrm>
            <a:off x="609601" y="3879731"/>
            <a:ext cx="3743558" cy="1464464"/>
          </a:xfrm>
          <a:prstGeom prst="roundRect">
            <a:avLst>
              <a:gd name="adj" fmla="val 1839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037D2B-A6E1-4572-AA3A-4F033C8364D7}"/>
              </a:ext>
            </a:extLst>
          </p:cNvPr>
          <p:cNvSpPr txBox="1"/>
          <p:nvPr/>
        </p:nvSpPr>
        <p:spPr>
          <a:xfrm>
            <a:off x="609600" y="4194175"/>
            <a:ext cx="3743325" cy="784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 err="1">
                <a:solidFill>
                  <a:srgbClr val="000000"/>
                </a:solidFill>
              </a:rPr>
              <a:t>eating</a:t>
            </a:r>
            <a:r>
              <a:rPr lang="es-ES_tradnl" altLang="en-US" sz="4500" b="1" dirty="0">
                <a:solidFill>
                  <a:srgbClr val="000000"/>
                </a:solidFill>
              </a:rPr>
              <a:t> a cake</a:t>
            </a:r>
            <a:endParaRPr lang="es-ES" altLang="en-US" sz="4500" b="1" dirty="0">
              <a:solidFill>
                <a:srgbClr val="00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FE8006-3662-4B58-ACE3-F62D8CEA379F}"/>
              </a:ext>
            </a:extLst>
          </p:cNvPr>
          <p:cNvSpPr txBox="1"/>
          <p:nvPr/>
        </p:nvSpPr>
        <p:spPr>
          <a:xfrm>
            <a:off x="7931150" y="1249363"/>
            <a:ext cx="844550" cy="300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s-ES_tradnl" altLang="en-US" sz="1300" b="1">
                <a:solidFill>
                  <a:schemeClr val="bg1"/>
                </a:solidFill>
              </a:rPr>
              <a:t>1/15</a:t>
            </a:r>
            <a:endParaRPr lang="es-ES" altLang="en-US" sz="1300" b="1">
              <a:solidFill>
                <a:schemeClr val="bg1"/>
              </a:solidFill>
            </a:endParaRPr>
          </a:p>
        </p:txBody>
      </p:sp>
      <p:sp>
        <p:nvSpPr>
          <p:cNvPr id="13" name="Botón de acción: ir hacia delante o siguiente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2AD5A7F-C152-4095-8B6A-4A02B3FFF651}"/>
              </a:ext>
            </a:extLst>
          </p:cNvPr>
          <p:cNvSpPr/>
          <p:nvPr/>
        </p:nvSpPr>
        <p:spPr>
          <a:xfrm>
            <a:off x="8183106" y="5767388"/>
            <a:ext cx="677863" cy="633412"/>
          </a:xfrm>
          <a:prstGeom prst="actionButtonForwardNex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C9EF816-10F5-4372-BF73-CDDE96729FE3}"/>
              </a:ext>
            </a:extLst>
          </p:cNvPr>
          <p:cNvSpPr/>
          <p:nvPr/>
        </p:nvSpPr>
        <p:spPr>
          <a:xfrm>
            <a:off x="6934200" y="5767388"/>
            <a:ext cx="1152525" cy="633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2800" b="1" dirty="0"/>
              <a:t>CHECK</a:t>
            </a:r>
            <a:endParaRPr lang="es-ES" altLang="en-US" sz="2800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05" y="1280894"/>
            <a:ext cx="2941320" cy="38074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2102" y="1249363"/>
            <a:ext cx="3596897" cy="234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9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Garden Party |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/>
          <a:stretch/>
        </p:blipFill>
        <p:spPr bwMode="auto">
          <a:xfrm>
            <a:off x="0" y="-298729"/>
            <a:ext cx="5706737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arden Party |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83">
            <a:off x="2917834" y="-261161"/>
            <a:ext cx="6421788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4166E70-C654-4B32-A069-348E6727D93D}"/>
              </a:ext>
            </a:extLst>
          </p:cNvPr>
          <p:cNvSpPr/>
          <p:nvPr/>
        </p:nvSpPr>
        <p:spPr>
          <a:xfrm>
            <a:off x="4851803" y="1249363"/>
            <a:ext cx="4055659" cy="3931065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6CF4925-C4C3-4901-B8E2-64A86B7075B4}"/>
              </a:ext>
            </a:extLst>
          </p:cNvPr>
          <p:cNvSpPr/>
          <p:nvPr/>
        </p:nvSpPr>
        <p:spPr>
          <a:xfrm>
            <a:off x="548641" y="3332096"/>
            <a:ext cx="3743558" cy="1464464"/>
          </a:xfrm>
          <a:prstGeom prst="roundRect">
            <a:avLst>
              <a:gd name="adj" fmla="val 1839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037D2B-A6E1-4572-AA3A-4F033C8364D7}"/>
              </a:ext>
            </a:extLst>
          </p:cNvPr>
          <p:cNvSpPr txBox="1"/>
          <p:nvPr/>
        </p:nvSpPr>
        <p:spPr>
          <a:xfrm>
            <a:off x="433901" y="3638550"/>
            <a:ext cx="3921125" cy="784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 err="1">
                <a:solidFill>
                  <a:srgbClr val="000000"/>
                </a:solidFill>
              </a:rPr>
              <a:t>doing</a:t>
            </a:r>
            <a:r>
              <a:rPr lang="es-ES_tradnl" altLang="en-US" sz="4500" b="1" dirty="0">
                <a:solidFill>
                  <a:srgbClr val="000000"/>
                </a:solidFill>
              </a:rPr>
              <a:t> a </a:t>
            </a:r>
            <a:r>
              <a:rPr lang="es-ES_tradnl" altLang="en-US" sz="4500" b="1" dirty="0" err="1">
                <a:solidFill>
                  <a:srgbClr val="000000"/>
                </a:solidFill>
              </a:rPr>
              <a:t>quiz</a:t>
            </a:r>
            <a:endParaRPr lang="es-ES" altLang="en-US" sz="4500" b="1" dirty="0">
              <a:solidFill>
                <a:srgbClr val="000000"/>
              </a:solidFill>
            </a:endParaRPr>
          </a:p>
        </p:txBody>
      </p:sp>
      <p:sp>
        <p:nvSpPr>
          <p:cNvPr id="14" name="Botón de acción: ir hacia delante o siguiente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935E911-A271-4C89-86CE-FA70A2CB26B7}"/>
              </a:ext>
            </a:extLst>
          </p:cNvPr>
          <p:cNvSpPr/>
          <p:nvPr/>
        </p:nvSpPr>
        <p:spPr>
          <a:xfrm>
            <a:off x="8229600" y="5767388"/>
            <a:ext cx="677863" cy="633412"/>
          </a:xfrm>
          <a:prstGeom prst="actionButtonForwardNex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8D987F-B46E-4701-B82F-DF2E4FB0E431}"/>
              </a:ext>
            </a:extLst>
          </p:cNvPr>
          <p:cNvSpPr/>
          <p:nvPr/>
        </p:nvSpPr>
        <p:spPr>
          <a:xfrm>
            <a:off x="6934200" y="5767388"/>
            <a:ext cx="1152525" cy="633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2800" b="1" dirty="0"/>
              <a:t>CHECK</a:t>
            </a:r>
            <a:endParaRPr lang="es-ES" altLang="en-US" sz="2800" b="1" dirty="0"/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DE2B0D70-91D8-419F-B758-3406CB04689F}"/>
              </a:ext>
            </a:extLst>
          </p:cNvPr>
          <p:cNvSpPr txBox="1"/>
          <p:nvPr/>
        </p:nvSpPr>
        <p:spPr>
          <a:xfrm>
            <a:off x="174625" y="2376220"/>
            <a:ext cx="4613275" cy="868362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am ___ .</a:t>
            </a:r>
            <a:endParaRPr lang="es-ES" alt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92" y="1438234"/>
            <a:ext cx="2168216" cy="355332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5693835" y="777265"/>
            <a:ext cx="2371594" cy="369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1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Garden Party |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/>
          <a:stretch/>
        </p:blipFill>
        <p:spPr bwMode="auto">
          <a:xfrm>
            <a:off x="0" y="-298729"/>
            <a:ext cx="5706737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arden Party |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83">
            <a:off x="2917834" y="-261161"/>
            <a:ext cx="6421788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4166E70-C654-4B32-A069-348E6727D93D}"/>
              </a:ext>
            </a:extLst>
          </p:cNvPr>
          <p:cNvSpPr/>
          <p:nvPr/>
        </p:nvSpPr>
        <p:spPr>
          <a:xfrm>
            <a:off x="4851803" y="1249363"/>
            <a:ext cx="4055659" cy="3931065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6CF4925-C4C3-4901-B8E2-64A86B7075B4}"/>
              </a:ext>
            </a:extLst>
          </p:cNvPr>
          <p:cNvSpPr/>
          <p:nvPr/>
        </p:nvSpPr>
        <p:spPr>
          <a:xfrm>
            <a:off x="548641" y="3332096"/>
            <a:ext cx="3743558" cy="1464464"/>
          </a:xfrm>
          <a:prstGeom prst="roundRect">
            <a:avLst>
              <a:gd name="adj" fmla="val 1839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037D2B-A6E1-4572-AA3A-4F033C8364D7}"/>
              </a:ext>
            </a:extLst>
          </p:cNvPr>
          <p:cNvSpPr txBox="1"/>
          <p:nvPr/>
        </p:nvSpPr>
        <p:spPr>
          <a:xfrm>
            <a:off x="433901" y="3638550"/>
            <a:ext cx="3921125" cy="784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 err="1">
                <a:solidFill>
                  <a:srgbClr val="000000"/>
                </a:solidFill>
              </a:rPr>
              <a:t>running</a:t>
            </a:r>
            <a:endParaRPr lang="es-ES" altLang="en-US" sz="4500" b="1" dirty="0">
              <a:solidFill>
                <a:srgbClr val="000000"/>
              </a:solidFill>
            </a:endParaRPr>
          </a:p>
        </p:txBody>
      </p:sp>
      <p:sp>
        <p:nvSpPr>
          <p:cNvPr id="14" name="Botón de acción: ir hacia delante o siguiente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935E911-A271-4C89-86CE-FA70A2CB26B7}"/>
              </a:ext>
            </a:extLst>
          </p:cNvPr>
          <p:cNvSpPr/>
          <p:nvPr/>
        </p:nvSpPr>
        <p:spPr>
          <a:xfrm>
            <a:off x="8229600" y="5767388"/>
            <a:ext cx="677863" cy="633412"/>
          </a:xfrm>
          <a:prstGeom prst="actionButtonForwardNex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ES" altLang="en-US" sz="1300">
              <a:solidFill>
                <a:srgbClr val="00000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8D987F-B46E-4701-B82F-DF2E4FB0E431}"/>
              </a:ext>
            </a:extLst>
          </p:cNvPr>
          <p:cNvSpPr/>
          <p:nvPr/>
        </p:nvSpPr>
        <p:spPr>
          <a:xfrm>
            <a:off x="6934200" y="5767388"/>
            <a:ext cx="1152525" cy="633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2800" b="1" dirty="0"/>
              <a:t>CHECK</a:t>
            </a:r>
            <a:endParaRPr lang="es-ES" altLang="en-US" sz="2800" b="1" dirty="0"/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DE2B0D70-91D8-419F-B758-3406CB04689F}"/>
              </a:ext>
            </a:extLst>
          </p:cNvPr>
          <p:cNvSpPr txBox="1"/>
          <p:nvPr/>
        </p:nvSpPr>
        <p:spPr>
          <a:xfrm>
            <a:off x="174625" y="2376220"/>
            <a:ext cx="4613275" cy="868362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am ___ .</a:t>
            </a:r>
            <a:endParaRPr lang="es-ES" alt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80" y="1699215"/>
            <a:ext cx="2534658" cy="302298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63074" y="1354266"/>
            <a:ext cx="1566526" cy="369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463"/>
            <a:ext cx="9144000" cy="59185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99955" y="0"/>
            <a:ext cx="2117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81155" y="-8930"/>
            <a:ext cx="2629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6000087Well Done6ct – Belbal Retai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79" y="682834"/>
            <a:ext cx="6296816" cy="62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arden Party |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/>
          <a:stretch/>
        </p:blipFill>
        <p:spPr bwMode="auto">
          <a:xfrm>
            <a:off x="0" y="-298729"/>
            <a:ext cx="5706737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arden Party |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83">
            <a:off x="2917834" y="-261161"/>
            <a:ext cx="6421788" cy="1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9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44942" y="102453"/>
            <a:ext cx="25941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Warm-up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Go Bananas _ Dance Along _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1" b="8210"/>
          <a:stretch/>
        </p:blipFill>
        <p:spPr>
          <a:xfrm>
            <a:off x="679293" y="1384305"/>
            <a:ext cx="7778907" cy="54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4200" y="102453"/>
            <a:ext cx="26356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24000" y="5915524"/>
            <a:ext cx="25454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>
                <a:solidFill>
                  <a:srgbClr val="FF0000"/>
                </a:solidFill>
                <a:latin typeface="Comic Sans MS" pitchFamily="66" charset="0"/>
              </a:rPr>
              <a:t>q</a:t>
            </a:r>
            <a:r>
              <a:rPr lang="en-US" altLang="en-US" sz="5400" dirty="0">
                <a:latin typeface="Comic Sans MS" pitchFamily="66" charset="0"/>
              </a:rPr>
              <a:t>uite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05658" y="5915524"/>
            <a:ext cx="1905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400" dirty="0">
                <a:solidFill>
                  <a:srgbClr val="FF0000"/>
                </a:solidFill>
                <a:latin typeface="Comic Sans MS" pitchFamily="66" charset="0"/>
              </a:rPr>
              <a:t>q</a:t>
            </a:r>
            <a:r>
              <a:rPr lang="en-US" altLang="en-US" sz="5400" dirty="0">
                <a:latin typeface="Comic Sans MS" pitchFamily="66" charset="0"/>
              </a:rPr>
              <a:t>uiz</a:t>
            </a:r>
          </a:p>
        </p:txBody>
      </p:sp>
      <p:pic>
        <p:nvPicPr>
          <p:cNvPr id="11" name="Letter O"/>
          <p:cNvPicPr>
            <a:picLocks noChangeAspect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31" y="848763"/>
            <a:ext cx="3639308" cy="2573134"/>
          </a:xfrm>
          <a:prstGeom prst="rect">
            <a:avLst/>
          </a:prstGeom>
        </p:spPr>
      </p:pic>
      <p:pic>
        <p:nvPicPr>
          <p:cNvPr id="21" name="sound /o/"/>
          <p:cNvPicPr>
            <a:picLocks noChangeAspect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37" y="823434"/>
            <a:ext cx="3712483" cy="2625618"/>
          </a:xfrm>
          <a:prstGeom prst="rect">
            <a:avLst/>
          </a:prstGeom>
        </p:spPr>
      </p:pic>
      <p:pic>
        <p:nvPicPr>
          <p:cNvPr id="26" name="orange"/>
          <p:cNvPicPr>
            <a:picLocks noChangeAspect="1"/>
          </p:cNvPicPr>
          <p:nvPr/>
        </p:nvPicPr>
        <p:blipFill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9" y="3433083"/>
            <a:ext cx="3727426" cy="2636187"/>
          </a:xfrm>
          <a:prstGeom prst="rect">
            <a:avLst/>
          </a:prstGeom>
        </p:spPr>
      </p:pic>
      <p:pic>
        <p:nvPicPr>
          <p:cNvPr id="28" name="olive"/>
          <p:cNvPicPr>
            <a:picLocks noChangeAspect="1"/>
          </p:cNvPicPr>
          <p:nvPr/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34" y="3429000"/>
            <a:ext cx="3782441" cy="26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39198" y="237530"/>
            <a:ext cx="1075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848" y="1068527"/>
            <a:ext cx="2995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trace.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7646" y="1452861"/>
            <a:ext cx="317747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1106" y="1776413"/>
            <a:ext cx="232467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21" name="Arc 20"/>
          <p:cNvSpPr/>
          <p:nvPr/>
        </p:nvSpPr>
        <p:spPr>
          <a:xfrm rot="20803347" flipH="1">
            <a:off x="1796598" y="2197388"/>
            <a:ext cx="2707458" cy="2514600"/>
          </a:xfrm>
          <a:prstGeom prst="arc">
            <a:avLst>
              <a:gd name="adj1" fmla="val 13445055"/>
              <a:gd name="adj2" fmla="val 20915447"/>
            </a:avLst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593405" y="4343400"/>
            <a:ext cx="1078992" cy="685800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21527" y="1791752"/>
            <a:ext cx="297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4012" y="3935687"/>
            <a:ext cx="297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27" name="Arc 26"/>
          <p:cNvSpPr/>
          <p:nvPr/>
        </p:nvSpPr>
        <p:spPr>
          <a:xfrm rot="11718199" flipV="1">
            <a:off x="5768040" y="3887124"/>
            <a:ext cx="847823" cy="1214437"/>
          </a:xfrm>
          <a:prstGeom prst="arc">
            <a:avLst>
              <a:gd name="adj1" fmla="val 16124893"/>
              <a:gd name="adj2" fmla="val 2334195"/>
            </a:avLst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195015" y="3916891"/>
            <a:ext cx="297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238629" y="3750651"/>
            <a:ext cx="41" cy="1533881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044223" y="3129363"/>
            <a:ext cx="297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/>
      <p:bldP spid="11" grpId="0"/>
      <p:bldP spid="21" grpId="0" animBg="1"/>
      <p:bldP spid="24" grpId="0"/>
      <p:bldP spid="25" grpId="0"/>
      <p:bldP spid="27" grpId="0" animBg="1"/>
      <p:bldP spid="28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4109" y="-9427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0179" y="-85348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6423" y="753671"/>
            <a:ext cx="2995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trace.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5" y="2514599"/>
            <a:ext cx="2663825" cy="2792119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96" y="2514600"/>
            <a:ext cx="2799477" cy="2792119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539198" y="-77326"/>
            <a:ext cx="1075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Fifth Disease in Babies &amp; Kids: Symptoms &amp; Treatm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667" r="81061">
                        <a14:foregroundMark x1="20909" y1="5450" x2="12879" y2="1362"/>
                        <a14:foregroundMark x1="13182" y1="11172" x2="12879" y2="27793"/>
                        <a14:foregroundMark x1="23030" y1="26431" x2="32879" y2="50409"/>
                        <a14:foregroundMark x1="22273" y1="35967" x2="29697" y2="44142"/>
                        <a14:foregroundMark x1="46667" y1="11989" x2="44091" y2="24251"/>
                        <a14:foregroundMark x1="76515" y1="4360" x2="75455" y2="86104"/>
                        <a14:foregroundMark x1="77879" y1="8992" x2="78182" y2="8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38" r="20283"/>
          <a:stretch/>
        </p:blipFill>
        <p:spPr bwMode="auto">
          <a:xfrm>
            <a:off x="3037749" y="2439095"/>
            <a:ext cx="2965238" cy="2792800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07472" y="1461557"/>
            <a:ext cx="2459928" cy="609600"/>
          </a:xfrm>
          <a:prstGeom prst="roundRect">
            <a:avLst>
              <a:gd name="adj" fmla="val 4971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Practice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868" y="5411450"/>
            <a:ext cx="2124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</a:rPr>
              <a:t>write in the air</a:t>
            </a:r>
            <a:endParaRPr lang="en-US" sz="4000" b="1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69927" y="5411450"/>
            <a:ext cx="249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</a:rPr>
              <a:t>write on the cheek</a:t>
            </a:r>
            <a:endParaRPr lang="en-US" sz="4000" b="1" dirty="0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5596" y="5404576"/>
            <a:ext cx="3309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</a:rPr>
              <a:t>write on</a:t>
            </a:r>
            <a:r>
              <a:rPr lang="en-US" sz="4000" b="1" dirty="0">
                <a:latin typeface="Calibri" panose="020F0502020204030204" pitchFamily="34" charset="0"/>
              </a:rPr>
              <a:t> a</a:t>
            </a:r>
            <a:r>
              <a:rPr lang="vi-VN" sz="4000" b="1" dirty="0">
                <a:latin typeface="Calibri" panose="020F0502020204030204" pitchFamily="34" charset="0"/>
              </a:rPr>
              <a:t> friend’s back</a:t>
            </a:r>
            <a:endParaRPr lang="en-US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303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5"/>
          <a:stretch>
            <a:fillRect/>
          </a:stretch>
        </p:blipFill>
        <p:spPr>
          <a:xfrm>
            <a:off x="533400" y="2286000"/>
            <a:ext cx="8119738" cy="3733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21709" y="-3872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5058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3: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847725"/>
            <a:ext cx="2995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trace.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37417" y="-3873"/>
            <a:ext cx="1075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1638853" cy="131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90415" y="1859797"/>
            <a:ext cx="953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45" b="881"/>
          <a:stretch/>
        </p:blipFill>
        <p:spPr>
          <a:xfrm>
            <a:off x="1416086" y="1295400"/>
            <a:ext cx="6356314" cy="5502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5207" y="1278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9196" y="663714"/>
            <a:ext cx="5459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vi-VN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Choose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, write and say.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6239263" y="38613"/>
            <a:ext cx="1075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7436" y="-529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</p:spTree>
    <p:extLst>
      <p:ext uri="{BB962C8B-B14F-4D97-AF65-F5344CB8AC3E}">
        <p14:creationId xmlns:p14="http://schemas.microsoft.com/office/powerpoint/2010/main" val="14933905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81400" y="-7620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791713"/>
            <a:ext cx="5459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vi-VN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Choose</a:t>
            </a:r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, write and say.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65456" y="-50367"/>
            <a:ext cx="1075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3629" y="-9427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19200" y="1652137"/>
            <a:ext cx="6953573" cy="648700"/>
            <a:chOff x="1219200" y="1652137"/>
            <a:chExt cx="6953573" cy="648700"/>
          </a:xfrm>
        </p:grpSpPr>
        <p:sp>
          <p:nvSpPr>
            <p:cNvPr id="3" name="Rounded Rectangle 2"/>
            <p:cNvSpPr/>
            <p:nvPr/>
          </p:nvSpPr>
          <p:spPr>
            <a:xfrm>
              <a:off x="1219200" y="1652137"/>
              <a:ext cx="6953573" cy="648700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>
                  <a:solidFill>
                    <a:schemeClr val="tx1"/>
                  </a:solidFill>
                  <a:effectLst/>
                </a:rPr>
                <a:t>jumping      doing      swimming        eating</a:t>
              </a:r>
              <a:endParaRPr lang="en-US" sz="2800" dirty="0"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1265694" y="1875294"/>
              <a:ext cx="152400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/>
          <a:stretch/>
        </p:blipFill>
        <p:spPr>
          <a:xfrm>
            <a:off x="2362200" y="2743200"/>
            <a:ext cx="4324889" cy="396966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 flipV="1">
            <a:off x="3124200" y="1875295"/>
            <a:ext cx="990600" cy="304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40071" y="6083083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</a:rPr>
              <a:t>doing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57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527</Words>
  <Application>Microsoft Office PowerPoint</Application>
  <PresentationFormat>On-screen Show (4:3)</PresentationFormat>
  <Paragraphs>127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sony</cp:lastModifiedBy>
  <cp:revision>250</cp:revision>
  <dcterms:created xsi:type="dcterms:W3CDTF">2006-08-16T00:00:00Z</dcterms:created>
  <dcterms:modified xsi:type="dcterms:W3CDTF">2023-11-06T10:21:01Z</dcterms:modified>
</cp:coreProperties>
</file>