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12520" r:id="rId2"/>
    <p:sldId id="2007577456" r:id="rId3"/>
    <p:sldId id="2007577457" r:id="rId4"/>
    <p:sldId id="2007577458" r:id="rId5"/>
    <p:sldId id="2007577459" r:id="rId6"/>
    <p:sldId id="2007577451" r:id="rId7"/>
    <p:sldId id="7622" r:id="rId8"/>
    <p:sldId id="9615" r:id="rId9"/>
    <p:sldId id="2007577460" r:id="rId10"/>
    <p:sldId id="9591" r:id="rId11"/>
    <p:sldId id="9631" r:id="rId12"/>
    <p:sldId id="9637" r:id="rId13"/>
    <p:sldId id="2007577461" r:id="rId14"/>
    <p:sldId id="2007577452" r:id="rId15"/>
    <p:sldId id="365" r:id="rId16"/>
    <p:sldId id="525" r:id="rId17"/>
    <p:sldId id="526" r:id="rId18"/>
    <p:sldId id="529" r:id="rId19"/>
    <p:sldId id="2007577462" r:id="rId20"/>
    <p:sldId id="2007577453" r:id="rId21"/>
    <p:sldId id="3184" r:id="rId22"/>
    <p:sldId id="290" r:id="rId23"/>
    <p:sldId id="296" r:id="rId24"/>
    <p:sldId id="2007577463" r:id="rId25"/>
    <p:sldId id="2007577464" r:id="rId26"/>
    <p:sldId id="200757746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0000FF"/>
    <a:srgbClr val="EDFAFA"/>
    <a:srgbClr val="ECFAFA"/>
    <a:srgbClr val="B9E8E2"/>
    <a:srgbClr val="DDF7F6"/>
    <a:srgbClr val="D4663B"/>
    <a:srgbClr val="D7663A"/>
    <a:srgbClr val="4C672F"/>
    <a:srgbClr val="5A7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30" autoAdjust="0"/>
    <p:restoredTop sz="94660"/>
  </p:normalViewPr>
  <p:slideViewPr>
    <p:cSldViewPr snapToGrid="0" showGuides="1">
      <p:cViewPr varScale="1">
        <p:scale>
          <a:sx n="61" d="100"/>
          <a:sy n="61" d="100"/>
        </p:scale>
        <p:origin x="1848" y="5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39547-7009-4ED8-A0AB-0DA5AA78026A}" type="datetimeFigureOut">
              <a:rPr lang="zh-CN" altLang="en-US" smtClean="0"/>
              <a:t>2022/10/20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3FB9-716A-4E96-A61F-AE3A63A7E49B}" type="slidenum">
              <a:rPr lang="zh-CN" altLang="en-US" smtClean="0"/>
              <a:t>‹#›</a:t>
            </a:fld>
            <a:endParaRPr lang="zh-CN" altLang="en-US"/>
          </a:p>
        </p:txBody>
      </p:sp>
    </p:spTree>
    <p:extLst>
      <p:ext uri="{BB962C8B-B14F-4D97-AF65-F5344CB8AC3E}">
        <p14:creationId xmlns:p14="http://schemas.microsoft.com/office/powerpoint/2010/main" val="30097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1</a:t>
            </a:fld>
            <a:endParaRPr lang="zh-CN" altLang="en-US"/>
          </a:p>
        </p:txBody>
      </p:sp>
    </p:spTree>
    <p:extLst>
      <p:ext uri="{BB962C8B-B14F-4D97-AF65-F5344CB8AC3E}">
        <p14:creationId xmlns:p14="http://schemas.microsoft.com/office/powerpoint/2010/main" val="21168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15</a:t>
            </a:fld>
            <a:endParaRPr lang="zh-CN" altLang="en-US"/>
          </a:p>
        </p:txBody>
      </p:sp>
    </p:spTree>
    <p:extLst>
      <p:ext uri="{BB962C8B-B14F-4D97-AF65-F5344CB8AC3E}">
        <p14:creationId xmlns:p14="http://schemas.microsoft.com/office/powerpoint/2010/main" val="174018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95225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10499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186470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8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0A6816F-7DAB-4EFC-B6B3-BD5BBF42BBE9}" type="slidenum">
              <a:rPr lang="zh-CN" altLang="en-US" smtClean="0"/>
              <a:t>21</a:t>
            </a:fld>
            <a:endParaRPr lang="zh-CN" altLang="en-US"/>
          </a:p>
        </p:txBody>
      </p:sp>
    </p:spTree>
    <p:extLst>
      <p:ext uri="{BB962C8B-B14F-4D97-AF65-F5344CB8AC3E}">
        <p14:creationId xmlns:p14="http://schemas.microsoft.com/office/powerpoint/2010/main" val="202175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22</a:t>
            </a:fld>
            <a:endParaRPr lang="zh-CN" altLang="en-US"/>
          </a:p>
        </p:txBody>
      </p:sp>
    </p:spTree>
    <p:extLst>
      <p:ext uri="{BB962C8B-B14F-4D97-AF65-F5344CB8AC3E}">
        <p14:creationId xmlns:p14="http://schemas.microsoft.com/office/powerpoint/2010/main" val="13584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23</a:t>
            </a:fld>
            <a:endParaRPr lang="zh-CN" altLang="en-US"/>
          </a:p>
        </p:txBody>
      </p:sp>
    </p:spTree>
    <p:extLst>
      <p:ext uri="{BB962C8B-B14F-4D97-AF65-F5344CB8AC3E}">
        <p14:creationId xmlns:p14="http://schemas.microsoft.com/office/powerpoint/2010/main" val="169580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5</a:t>
            </a:fld>
            <a:endParaRPr lang="zh-CN" altLang="en-US"/>
          </a:p>
        </p:txBody>
      </p:sp>
    </p:spTree>
    <p:extLst>
      <p:ext uri="{BB962C8B-B14F-4D97-AF65-F5344CB8AC3E}">
        <p14:creationId xmlns:p14="http://schemas.microsoft.com/office/powerpoint/2010/main" val="191222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9CF561-8AA3-4DCC-B756-FB5AB5BD8981}" type="slidenum">
              <a:rPr lang="zh-CN" altLang="en-US" smtClean="0"/>
              <a:t>6</a:t>
            </a:fld>
            <a:endParaRPr lang="zh-CN" altLang="en-US"/>
          </a:p>
        </p:txBody>
      </p:sp>
    </p:spTree>
    <p:extLst>
      <p:ext uri="{BB962C8B-B14F-4D97-AF65-F5344CB8AC3E}">
        <p14:creationId xmlns:p14="http://schemas.microsoft.com/office/powerpoint/2010/main" val="290594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9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8</a:t>
            </a:fld>
            <a:endParaRPr lang="zh-CN" altLang="en-US"/>
          </a:p>
        </p:txBody>
      </p:sp>
    </p:spTree>
    <p:extLst>
      <p:ext uri="{BB962C8B-B14F-4D97-AF65-F5344CB8AC3E}">
        <p14:creationId xmlns:p14="http://schemas.microsoft.com/office/powerpoint/2010/main" val="349945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873042-6AC7-42AE-BC71-2E1FEE4EBE0C}" type="slidenum">
              <a:rPr lang="zh-CN" altLang="en-US" smtClean="0"/>
              <a:t>10</a:t>
            </a:fld>
            <a:endParaRPr lang="zh-CN" altLang="en-US"/>
          </a:p>
        </p:txBody>
      </p:sp>
    </p:spTree>
    <p:extLst>
      <p:ext uri="{BB962C8B-B14F-4D97-AF65-F5344CB8AC3E}">
        <p14:creationId xmlns:p14="http://schemas.microsoft.com/office/powerpoint/2010/main" val="272366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11</a:t>
            </a:fld>
            <a:endParaRPr lang="zh-CN" altLang="en-US"/>
          </a:p>
        </p:txBody>
      </p:sp>
    </p:spTree>
    <p:extLst>
      <p:ext uri="{BB962C8B-B14F-4D97-AF65-F5344CB8AC3E}">
        <p14:creationId xmlns:p14="http://schemas.microsoft.com/office/powerpoint/2010/main" val="2900154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12</a:t>
            </a:fld>
            <a:endParaRPr lang="zh-CN" altLang="en-US"/>
          </a:p>
        </p:txBody>
      </p:sp>
    </p:spTree>
    <p:extLst>
      <p:ext uri="{BB962C8B-B14F-4D97-AF65-F5344CB8AC3E}">
        <p14:creationId xmlns:p14="http://schemas.microsoft.com/office/powerpoint/2010/main" val="3458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1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74B3870-FFC3-449B-AFFE-EF03BF741E24}"/>
              </a:ext>
            </a:extLst>
          </p:cNvPr>
          <p:cNvSpPr>
            <a:spLocks noGrp="1"/>
          </p:cNvSpPr>
          <p:nvPr>
            <p:ph type="dt" sz="half" idx="10"/>
          </p:nvPr>
        </p:nvSpPr>
        <p:spPr/>
        <p:txBody>
          <a:bodyPr/>
          <a:lstStyle/>
          <a:p>
            <a:fld id="{0708E9ED-452A-4405-B9B6-A5DFFF7D82DB}"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6641445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85060C-A477-4711-AEAE-45F23A4DD4CE}"/>
              </a:ext>
            </a:extLst>
          </p:cNvPr>
          <p:cNvSpPr>
            <a:spLocks noGrp="1"/>
          </p:cNvSpPr>
          <p:nvPr>
            <p:ph type="dt" sz="half" idx="10"/>
          </p:nvPr>
        </p:nvSpPr>
        <p:spPr/>
        <p:txBody>
          <a:bodyPr/>
          <a:lstStyle/>
          <a:p>
            <a:fld id="{0708E9ED-452A-4405-B9B6-A5DFFF7D82DB}"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431218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03EFC1-F46F-4F48-8549-093EBC6EE58C}"/>
              </a:ext>
            </a:extLst>
          </p:cNvPr>
          <p:cNvSpPr>
            <a:spLocks noGrp="1"/>
          </p:cNvSpPr>
          <p:nvPr>
            <p:ph type="dt" sz="half" idx="10"/>
          </p:nvPr>
        </p:nvSpPr>
        <p:spPr/>
        <p:txBody>
          <a:bodyPr/>
          <a:lstStyle/>
          <a:p>
            <a:fld id="{0708E9ED-452A-4405-B9B6-A5DFFF7D82DB}"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1365299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818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90612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6AFDAF-9384-44E4-A910-CA0CE8673E37}"/>
              </a:ext>
            </a:extLst>
          </p:cNvPr>
          <p:cNvSpPr>
            <a:spLocks noGrp="1"/>
          </p:cNvSpPr>
          <p:nvPr>
            <p:ph type="dt" sz="half" idx="10"/>
          </p:nvPr>
        </p:nvSpPr>
        <p:spPr/>
        <p:txBody>
          <a:bodyPr/>
          <a:lstStyle/>
          <a:p>
            <a:fld id="{0708E9ED-452A-4405-B9B6-A5DFFF7D82DB}"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927413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04BA2C6-25DD-4185-A362-4A38EC4F674E}"/>
              </a:ext>
            </a:extLst>
          </p:cNvPr>
          <p:cNvSpPr>
            <a:spLocks noGrp="1"/>
          </p:cNvSpPr>
          <p:nvPr>
            <p:ph type="dt" sz="half" idx="10"/>
          </p:nvPr>
        </p:nvSpPr>
        <p:spPr/>
        <p:txBody>
          <a:bodyPr/>
          <a:lstStyle/>
          <a:p>
            <a:fld id="{0708E9ED-452A-4405-B9B6-A5DFFF7D82DB}"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2062097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BC5C9C-E893-4B29-88D9-34A2E288F94B}"/>
              </a:ext>
            </a:extLst>
          </p:cNvPr>
          <p:cNvSpPr>
            <a:spLocks noGrp="1"/>
          </p:cNvSpPr>
          <p:nvPr>
            <p:ph type="dt" sz="half" idx="10"/>
          </p:nvPr>
        </p:nvSpPr>
        <p:spPr/>
        <p:txBody>
          <a:bodyPr/>
          <a:lstStyle/>
          <a:p>
            <a:fld id="{0708E9ED-452A-4405-B9B6-A5DFFF7D82DB}" type="datetimeFigureOut">
              <a:rPr lang="zh-CN" altLang="en-US" smtClean="0"/>
              <a:t>2022/10/20</a:t>
            </a:fld>
            <a:endParaRPr lang="zh-CN" altLang="en-US"/>
          </a:p>
        </p:txBody>
      </p:sp>
      <p:sp>
        <p:nvSpPr>
          <p:cNvPr id="6" name="页脚占位符 5">
            <a:extLst>
              <a:ext uri="{FF2B5EF4-FFF2-40B4-BE49-F238E27FC236}">
                <a16:creationId xmlns:a16="http://schemas.microsoft.com/office/drawing/2014/main"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36985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1223D09-8F37-42B2-8D8D-1A2F1EA4A06A}"/>
              </a:ext>
            </a:extLst>
          </p:cNvPr>
          <p:cNvSpPr>
            <a:spLocks noGrp="1"/>
          </p:cNvSpPr>
          <p:nvPr>
            <p:ph type="dt" sz="half" idx="10"/>
          </p:nvPr>
        </p:nvSpPr>
        <p:spPr/>
        <p:txBody>
          <a:bodyPr/>
          <a:lstStyle/>
          <a:p>
            <a:fld id="{0708E9ED-452A-4405-B9B6-A5DFFF7D82DB}" type="datetimeFigureOut">
              <a:rPr lang="zh-CN" altLang="en-US" smtClean="0"/>
              <a:t>2022/10/20</a:t>
            </a:fld>
            <a:endParaRPr lang="zh-CN" altLang="en-US"/>
          </a:p>
        </p:txBody>
      </p:sp>
      <p:sp>
        <p:nvSpPr>
          <p:cNvPr id="8" name="页脚占位符 7">
            <a:extLst>
              <a:ext uri="{FF2B5EF4-FFF2-40B4-BE49-F238E27FC236}">
                <a16:creationId xmlns:a16="http://schemas.microsoft.com/office/drawing/2014/main"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2710753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DF64C1-C9DF-47D1-BE64-F7E78F083E64}"/>
              </a:ext>
            </a:extLst>
          </p:cNvPr>
          <p:cNvSpPr>
            <a:spLocks noGrp="1"/>
          </p:cNvSpPr>
          <p:nvPr>
            <p:ph type="dt" sz="half" idx="10"/>
          </p:nvPr>
        </p:nvSpPr>
        <p:spPr/>
        <p:txBody>
          <a:bodyPr/>
          <a:lstStyle/>
          <a:p>
            <a:fld id="{0708E9ED-452A-4405-B9B6-A5DFFF7D82DB}" type="datetimeFigureOut">
              <a:rPr lang="zh-CN" altLang="en-US" smtClean="0"/>
              <a:t>2022/10/20</a:t>
            </a:fld>
            <a:endParaRPr lang="zh-CN" altLang="en-US"/>
          </a:p>
        </p:txBody>
      </p:sp>
      <p:sp>
        <p:nvSpPr>
          <p:cNvPr id="4" name="页脚占位符 3">
            <a:extLst>
              <a:ext uri="{FF2B5EF4-FFF2-40B4-BE49-F238E27FC236}">
                <a16:creationId xmlns:a16="http://schemas.microsoft.com/office/drawing/2014/main"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145325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5" r="9373" b="29311"/>
          <a:stretch/>
        </p:blipFill>
        <p:spPr>
          <a:xfrm>
            <a:off x="0" y="0"/>
            <a:ext cx="12192000" cy="6858000"/>
          </a:xfrm>
          <a:prstGeom prst="rect">
            <a:avLst/>
          </a:prstGeom>
        </p:spPr>
      </p:pic>
    </p:spTree>
    <p:extLst>
      <p:ext uri="{BB962C8B-B14F-4D97-AF65-F5344CB8AC3E}">
        <p14:creationId xmlns:p14="http://schemas.microsoft.com/office/powerpoint/2010/main" val="290045587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6F80A9-48D9-4D72-A018-827BB5DC8470}"/>
              </a:ext>
            </a:extLst>
          </p:cNvPr>
          <p:cNvSpPr>
            <a:spLocks noGrp="1"/>
          </p:cNvSpPr>
          <p:nvPr>
            <p:ph type="dt" sz="half" idx="10"/>
          </p:nvPr>
        </p:nvSpPr>
        <p:spPr/>
        <p:txBody>
          <a:bodyPr/>
          <a:lstStyle/>
          <a:p>
            <a:fld id="{0708E9ED-452A-4405-B9B6-A5DFFF7D82DB}" type="datetimeFigureOut">
              <a:rPr lang="zh-CN" altLang="en-US" smtClean="0"/>
              <a:t>2022/10/20</a:t>
            </a:fld>
            <a:endParaRPr lang="zh-CN" altLang="en-US"/>
          </a:p>
        </p:txBody>
      </p:sp>
      <p:sp>
        <p:nvSpPr>
          <p:cNvPr id="6" name="页脚占位符 5">
            <a:extLst>
              <a:ext uri="{FF2B5EF4-FFF2-40B4-BE49-F238E27FC236}">
                <a16:creationId xmlns:a16="http://schemas.microsoft.com/office/drawing/2014/main"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13389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74189A-C31C-414A-BCF4-285413F837C5}"/>
              </a:ext>
            </a:extLst>
          </p:cNvPr>
          <p:cNvSpPr>
            <a:spLocks noGrp="1"/>
          </p:cNvSpPr>
          <p:nvPr>
            <p:ph type="dt" sz="half" idx="10"/>
          </p:nvPr>
        </p:nvSpPr>
        <p:spPr/>
        <p:txBody>
          <a:bodyPr/>
          <a:lstStyle/>
          <a:p>
            <a:fld id="{0708E9ED-452A-4405-B9B6-A5DFFF7D82DB}" type="datetimeFigureOut">
              <a:rPr lang="zh-CN" altLang="en-US" smtClean="0"/>
              <a:t>2022/10/20</a:t>
            </a:fld>
            <a:endParaRPr lang="zh-CN" altLang="en-US"/>
          </a:p>
        </p:txBody>
      </p:sp>
      <p:sp>
        <p:nvSpPr>
          <p:cNvPr id="6" name="页脚占位符 5">
            <a:extLst>
              <a:ext uri="{FF2B5EF4-FFF2-40B4-BE49-F238E27FC236}">
                <a16:creationId xmlns:a16="http://schemas.microsoft.com/office/drawing/2014/main"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752479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F3C9842-F28B-4AFF-A3F7-CA07DAC378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2022/10/20</a:t>
            </a:fld>
            <a:endParaRPr lang="zh-CN" altLang="en-US"/>
          </a:p>
        </p:txBody>
      </p:sp>
      <p:sp>
        <p:nvSpPr>
          <p:cNvPr id="5" name="页脚占位符 4">
            <a:extLst>
              <a:ext uri="{FF2B5EF4-FFF2-40B4-BE49-F238E27FC236}">
                <a16:creationId xmlns:a16="http://schemas.microsoft.com/office/drawing/2014/main"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sp>
        <p:nvSpPr>
          <p:cNvPr id="8" name="Oval 7">
            <a:extLst>
              <a:ext uri="{FF2B5EF4-FFF2-40B4-BE49-F238E27FC236}">
                <a16:creationId xmlns:a16="http://schemas.microsoft.com/office/drawing/2014/main" id="{0AE42624-788D-4EF2-A5F0-EF4FFC7B8EEB}"/>
              </a:ext>
            </a:extLst>
          </p:cNvPr>
          <p:cNvSpPr/>
          <p:nvPr userDrawn="1"/>
        </p:nvSpPr>
        <p:spPr>
          <a:xfrm>
            <a:off x="-2293257" y="-246743"/>
            <a:ext cx="1233714" cy="1233714"/>
          </a:xfrm>
          <a:prstGeom prst="ellipse">
            <a:avLst/>
          </a:prstGeom>
          <a:blipFill dpi="0" rotWithShape="1">
            <a:blip r:embed="rId15">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B10909E-D792-4173-B9EB-8A45C52A5DBD}"/>
              </a:ext>
            </a:extLst>
          </p:cNvPr>
          <p:cNvSpPr/>
          <p:nvPr userDrawn="1"/>
        </p:nvSpPr>
        <p:spPr>
          <a:xfrm>
            <a:off x="-4782457" y="2742180"/>
            <a:ext cx="1233714" cy="1233714"/>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66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jpeg"/><Relationship Id="rId10"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vi.wikipedia.org/w/index.php?title=Le_Paria&amp;action=edit&amp;redlink=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5.png"/><Relationship Id="rId12" Type="http://schemas.microsoft.com/office/2007/relationships/hdphoto" Target="../media/hdphoto5.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10" Type="http://schemas.openxmlformats.org/officeDocument/2006/relationships/image" Target="../media/image12.jpg"/><Relationship Id="rId4" Type="http://schemas.openxmlformats.org/officeDocument/2006/relationships/notesSlide" Target="../notesSlides/notesSlide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48043" y="-4266"/>
            <a:ext cx="8004877" cy="5465370"/>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4" name="文本框 13">
            <a:extLst>
              <a:ext uri="{FF2B5EF4-FFF2-40B4-BE49-F238E27FC236}">
                <a16:creationId xmlns:a16="http://schemas.microsoft.com/office/drawing/2014/main" id="{3BFBA031-EC80-4D62-987A-B8FEA7AE11A9}"/>
              </a:ext>
            </a:extLst>
          </p:cNvPr>
          <p:cNvSpPr txBox="1"/>
          <p:nvPr/>
        </p:nvSpPr>
        <p:spPr>
          <a:xfrm>
            <a:off x="7801534" y="1496717"/>
            <a:ext cx="4160113"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LỊCH SỬ</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6544874" y="4241758"/>
            <a:ext cx="4490356" cy="3069579"/>
          </a:xfrm>
          <a:prstGeom prst="rect">
            <a:avLst/>
          </a:prstGeom>
        </p:spPr>
      </p:pic>
      <p:pic>
        <p:nvPicPr>
          <p:cNvPr id="22" name="Picture 21"/>
          <p:cNvPicPr>
            <a:picLocks noChangeAspect="1"/>
          </p:cNvPicPr>
          <p:nvPr/>
        </p:nvPicPr>
        <p:blipFill>
          <a:blip r:embed="rId10">
            <a:extLst>
              <a:ext uri="{BEBA8EAE-BF5A-486C-A8C5-ECC9F3942E4B}">
                <a14:imgProps xmlns:a14="http://schemas.microsoft.com/office/drawing/2010/main">
                  <a14:imgLayer r:embed="rId11">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4343213" y="4255553"/>
            <a:ext cx="4477359" cy="3060695"/>
          </a:xfrm>
          <a:prstGeom prst="rect">
            <a:avLst/>
          </a:prstGeom>
        </p:spPr>
      </p:pic>
    </p:spTree>
    <p:extLst>
      <p:ext uri="{BB962C8B-B14F-4D97-AF65-F5344CB8AC3E}">
        <p14:creationId xmlns:p14="http://schemas.microsoft.com/office/powerpoint/2010/main" val="5698643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hold" display="0">
                  <p:stCondLst>
                    <p:cond delay="indefinite"/>
                  </p:stCondLst>
                  <p:endCondLst>
                    <p:cond evt="onStopAudio" delay="0">
                      <p:tgtEl>
                        <p:sldTgt/>
                      </p:tgtEl>
                    </p:cond>
                  </p:endCondLst>
                </p:cTn>
                <p:tgtEl>
                  <p:spTgt spid="9"/>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43D23B3-A101-40EF-A9B9-039763026724}"/>
              </a:ext>
            </a:extLst>
          </p:cNvPr>
          <p:cNvSpPr/>
          <p:nvPr/>
        </p:nvSpPr>
        <p:spPr>
          <a:xfrm>
            <a:off x="1" y="1335901"/>
            <a:ext cx="6963508" cy="1815882"/>
          </a:xfrm>
          <a:prstGeom prst="rect">
            <a:avLst/>
          </a:prstGeom>
          <a:solidFill>
            <a:schemeClr val="bg1">
              <a:alpha val="66000"/>
            </a:schemeClr>
          </a:solidFill>
        </p:spPr>
        <p:txBody>
          <a:bodyPr wrap="square">
            <a:spAutoFit/>
          </a:bodyPr>
          <a:lstStyle/>
          <a:p>
            <a:r>
              <a:rPr lang="en-US" altLang="en-US" sz="2800" b="1">
                <a:solidFill>
                  <a:schemeClr val="accent1"/>
                </a:solidFill>
                <a:latin typeface="Times New Roman" panose="02020603050405020304" pitchFamily="18" charset="0"/>
                <a:sym typeface=".VnTime" pitchFamily="34" charset="0"/>
              </a:rPr>
              <a:t>Có 3 tổ chức Cộng sản Đảng lần lượt ra đời:</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đảng (6/1929)</a:t>
            </a:r>
          </a:p>
          <a:p>
            <a:pPr marL="342900" indent="-342900">
              <a:buFontTx/>
              <a:buChar char="-"/>
            </a:pPr>
            <a:r>
              <a:rPr lang="en-US" altLang="en-US" sz="2800" b="1">
                <a:latin typeface="Times New Roman" panose="02020603050405020304" pitchFamily="18" charset="0"/>
                <a:sym typeface="Times New Roman" panose="02020603050405020304" pitchFamily="18" charset="0"/>
              </a:rPr>
              <a:t>An Nam Cộng sản đảng (8/1929)</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liên đo</a:t>
            </a:r>
            <a:r>
              <a:rPr lang="en-US" altLang="en-US" sz="2800" b="1">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2800" b="1">
                <a:latin typeface="Times New Roman" panose="02020603050405020304" pitchFamily="18" charset="0"/>
                <a:sym typeface="Times New Roman" panose="02020603050405020304" pitchFamily="18" charset="0"/>
              </a:rPr>
              <a:t>n (9/1929)</a:t>
            </a:r>
          </a:p>
        </p:txBody>
      </p:sp>
      <p:grpSp>
        <p:nvGrpSpPr>
          <p:cNvPr id="6"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9" name="TextBox 8"/>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558" t="4184" r="1600"/>
          <a:stretch/>
        </p:blipFill>
        <p:spPr>
          <a:xfrm>
            <a:off x="7104186" y="1032224"/>
            <a:ext cx="5087814" cy="5691581"/>
          </a:xfrm>
          <a:prstGeom prst="rect">
            <a:avLst/>
          </a:prstGeom>
        </p:spPr>
      </p:pic>
      <p:sp>
        <p:nvSpPr>
          <p:cNvPr id="13" name="Rectangle 13"/>
          <p:cNvSpPr>
            <a:spLocks noChangeArrowheads="1"/>
          </p:cNvSpPr>
          <p:nvPr/>
        </p:nvSpPr>
        <p:spPr bwMode="auto">
          <a:xfrm>
            <a:off x="7858835" y="1628289"/>
            <a:ext cx="30717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ĐẢNG</a:t>
            </a:r>
          </a:p>
        </p:txBody>
      </p:sp>
      <p:sp>
        <p:nvSpPr>
          <p:cNvPr id="14" name="Text Box 18"/>
          <p:cNvSpPr txBox="1">
            <a:spLocks noChangeArrowheads="1"/>
          </p:cNvSpPr>
          <p:nvPr/>
        </p:nvSpPr>
        <p:spPr bwMode="auto">
          <a:xfrm>
            <a:off x="8218728" y="3370184"/>
            <a:ext cx="37431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LIÊN ĐOÀN </a:t>
            </a:r>
          </a:p>
        </p:txBody>
      </p:sp>
      <p:sp>
        <p:nvSpPr>
          <p:cNvPr id="15" name="Text Box 16"/>
          <p:cNvSpPr txBox="1">
            <a:spLocks noChangeArrowheads="1"/>
          </p:cNvSpPr>
          <p:nvPr/>
        </p:nvSpPr>
        <p:spPr bwMode="auto">
          <a:xfrm>
            <a:off x="7572780" y="5620044"/>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AN NAM CỘNG SẢN ĐẢNG</a:t>
            </a:r>
          </a:p>
        </p:txBody>
      </p:sp>
      <p:sp>
        <p:nvSpPr>
          <p:cNvPr id="17" name="TextBox 16"/>
          <p:cNvSpPr txBox="1"/>
          <p:nvPr/>
        </p:nvSpPr>
        <p:spPr>
          <a:xfrm>
            <a:off x="189720" y="3231683"/>
            <a:ext cx="7737230" cy="646331"/>
          </a:xfrm>
          <a:prstGeom prst="rect">
            <a:avLst/>
          </a:prstGeom>
          <a:noFill/>
        </p:spPr>
        <p:txBody>
          <a:bodyPr wrap="square" rtlCol="0">
            <a:spAutoFit/>
          </a:bodyPr>
          <a:lstStyle/>
          <a:p>
            <a:r>
              <a:rPr lang="en-US" sz="3600" b="1">
                <a:solidFill>
                  <a:srgbClr val="C00000"/>
                </a:solidFill>
                <a:latin typeface="Times New Roman" panose="02020603050405020304" pitchFamily="18" charset="0"/>
                <a:cs typeface="Times New Roman" panose="02020603050405020304" pitchFamily="18" charset="0"/>
              </a:rPr>
              <a:t>Tình hình trên đặt ra yêu cầu gì?</a:t>
            </a:r>
          </a:p>
        </p:txBody>
      </p:sp>
      <p:sp>
        <p:nvSpPr>
          <p:cNvPr id="18" name="Text Box 28"/>
          <p:cNvSpPr txBox="1">
            <a:spLocks noChangeArrowheads="1"/>
          </p:cNvSpPr>
          <p:nvPr/>
        </p:nvSpPr>
        <p:spPr bwMode="auto">
          <a:xfrm>
            <a:off x="365567" y="3663758"/>
            <a:ext cx="6232375" cy="2062103"/>
          </a:xfrm>
          <a:prstGeom prst="rect">
            <a:avLst/>
          </a:prstGeom>
          <a:solidFill>
            <a:srgbClr val="EDFAFA"/>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b="1">
                <a:solidFill>
                  <a:sysClr val="windowText" lastClr="000000"/>
                </a:solidFill>
                <a:latin typeface="Times New Roman" panose="02020603050405020304" pitchFamily="18" charset="0"/>
                <a:sym typeface="Wingdings" panose="05000000000000000000" pitchFamily="2" charset="2"/>
              </a:rPr>
              <a:t> </a:t>
            </a:r>
            <a:r>
              <a:rPr lang="en-US" altLang="en-US" b="1">
                <a:solidFill>
                  <a:sysClr val="windowText" lastClr="000000"/>
                </a:solidFill>
                <a:latin typeface="Times New Roman" panose="02020603050405020304" pitchFamily="18" charset="0"/>
                <a:sym typeface="Times New Roman" panose="02020603050405020304" pitchFamily="18" charset="0"/>
              </a:rPr>
              <a:t>Cần phải sớm hợp nhất 3 tổ chức Cộng sản th</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nh một Đảng duy nhất </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để cùng đo</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 kết chống kẻ thù</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chung.</a:t>
            </a:r>
            <a:endParaRPr lang="en-US" altLang="en-US">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55521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fade">
                                      <p:cBhvr>
                                        <p:cTn id="22" dur="800" decel="100000"/>
                                        <p:tgtEl>
                                          <p:spTgt spid="2">
                                            <p:bg/>
                                          </p:spTgt>
                                        </p:tgtEl>
                                      </p:cBhvr>
                                    </p:animEffect>
                                    <p:anim calcmode="lin" valueType="num">
                                      <p:cBhvr>
                                        <p:cTn id="23" dur="800" decel="100000" fill="hold"/>
                                        <p:tgtEl>
                                          <p:spTgt spid="2">
                                            <p:bg/>
                                          </p:spTgt>
                                        </p:tgtEl>
                                        <p:attrNameLst>
                                          <p:attrName>style.rotation</p:attrName>
                                        </p:attrNameLst>
                                      </p:cBhvr>
                                      <p:tavLst>
                                        <p:tav tm="0">
                                          <p:val>
                                            <p:fltVal val="-90"/>
                                          </p:val>
                                        </p:tav>
                                        <p:tav tm="100000">
                                          <p:val>
                                            <p:fltVal val="0"/>
                                          </p:val>
                                        </p:tav>
                                      </p:tavLst>
                                    </p:anim>
                                    <p:anim calcmode="lin" valueType="num">
                                      <p:cBhvr>
                                        <p:cTn id="24" dur="800" decel="100000" fill="hold"/>
                                        <p:tgtEl>
                                          <p:spTgt spid="2">
                                            <p:bg/>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2">
                                            <p:bg/>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
                                            <p:bg/>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
                                            <p:bg/>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800" decel="100000"/>
                                        <p:tgtEl>
                                          <p:spTgt spid="2">
                                            <p:txEl>
                                              <p:pRg st="0" end="0"/>
                                            </p:txEl>
                                          </p:spTgt>
                                        </p:tgtEl>
                                      </p:cBhvr>
                                    </p:animEffect>
                                    <p:anim calcmode="lin" valueType="num">
                                      <p:cBhvr>
                                        <p:cTn id="33"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800" decel="100000"/>
                                        <p:tgtEl>
                                          <p:spTgt spid="2">
                                            <p:txEl>
                                              <p:pRg st="1" end="1"/>
                                            </p:txEl>
                                          </p:spTgt>
                                        </p:tgtEl>
                                      </p:cBhvr>
                                    </p:animEffect>
                                    <p:anim calcmode="lin" valueType="num">
                                      <p:cBhvr>
                                        <p:cTn id="43"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par>
                          <p:cTn id="48" fill="hold">
                            <p:stCondLst>
                              <p:cond delay="1000"/>
                            </p:stCondLst>
                            <p:childTnLst>
                              <p:par>
                                <p:cTn id="49" presetID="8"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amond(in)">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grpId="0" nodeType="click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fade">
                                      <p:cBhvr>
                                        <p:cTn id="56" dur="800" decel="100000"/>
                                        <p:tgtEl>
                                          <p:spTgt spid="2">
                                            <p:txEl>
                                              <p:pRg st="2" end="2"/>
                                            </p:txEl>
                                          </p:spTgt>
                                        </p:tgtEl>
                                      </p:cBhvr>
                                    </p:animEffect>
                                    <p:anim calcmode="lin" valueType="num">
                                      <p:cBhvr>
                                        <p:cTn id="57"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58"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59"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par>
                          <p:cTn id="62" fill="hold">
                            <p:stCondLst>
                              <p:cond delay="1000"/>
                            </p:stCondLst>
                            <p:childTnLst>
                              <p:par>
                                <p:cTn id="63" presetID="8" presetClass="entr" presetSubtype="16"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diamond(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grpId="0" nodeType="click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fade">
                                      <p:cBhvr>
                                        <p:cTn id="70" dur="800" decel="100000"/>
                                        <p:tgtEl>
                                          <p:spTgt spid="2">
                                            <p:txEl>
                                              <p:pRg st="3" end="3"/>
                                            </p:txEl>
                                          </p:spTgt>
                                        </p:tgtEl>
                                      </p:cBhvr>
                                    </p:animEffect>
                                    <p:anim calcmode="lin" valueType="num">
                                      <p:cBhvr>
                                        <p:cTn id="71" dur="800" decel="100000" fill="hold"/>
                                        <p:tgtEl>
                                          <p:spTgt spid="2">
                                            <p:txEl>
                                              <p:pRg st="3" end="3"/>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2">
                                            <p:txEl>
                                              <p:pRg st="3" end="3"/>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2">
                                            <p:txEl>
                                              <p:pRg st="3" end="3"/>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2">
                                            <p:txEl>
                                              <p:pRg st="3" end="3"/>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2">
                                            <p:txEl>
                                              <p:pRg st="3" end="3"/>
                                            </p:txEl>
                                          </p:spTgt>
                                        </p:tgtEl>
                                        <p:attrNameLst>
                                          <p:attrName>ppt_y</p:attrName>
                                        </p:attrNameLst>
                                      </p:cBhvr>
                                      <p:tavLst>
                                        <p:tav tm="0">
                                          <p:val>
                                            <p:strVal val="#ppt_y+0.1"/>
                                          </p:val>
                                        </p:tav>
                                        <p:tav tm="100000">
                                          <p:val>
                                            <p:strVal val="#ppt_y"/>
                                          </p:val>
                                        </p:tav>
                                      </p:tavLst>
                                    </p:anim>
                                  </p:childTnLst>
                                </p:cTn>
                              </p:par>
                            </p:childTnLst>
                          </p:cTn>
                        </p:par>
                        <p:par>
                          <p:cTn id="76" fill="hold">
                            <p:stCondLst>
                              <p:cond delay="2000"/>
                            </p:stCondLst>
                            <p:childTnLst>
                              <p:par>
                                <p:cTn id="77" presetID="8" presetClass="entr" presetSubtype="16"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amond(in)">
                                      <p:cBhvr>
                                        <p:cTn id="79" dur="1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42"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9" grpId="0"/>
      <p:bldP spid="13" grpId="0"/>
      <p:bldP spid="14" grpId="0"/>
      <p:bldP spid="15" grpId="0"/>
      <p:bldP spid="17" grpId="0"/>
      <p:bldP spid="17" grpId="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10"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1"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2" name="TextBox 11"/>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15" name="TextBox 14"/>
          <p:cNvSpPr txBox="1"/>
          <p:nvPr/>
        </p:nvSpPr>
        <p:spPr>
          <a:xfrm>
            <a:off x="414868" y="1056743"/>
            <a:ext cx="8046721" cy="1569660"/>
          </a:xfrm>
          <a:prstGeom prst="rect">
            <a:avLst/>
          </a:prstGeom>
          <a:noFill/>
        </p:spPr>
        <p:txBody>
          <a:bodyPr wrap="square" rtlCol="0">
            <a:spAutoFit/>
          </a:bodyPr>
          <a:lstStyle/>
          <a:p>
            <a:pPr algn="just"/>
            <a:r>
              <a:rPr lang="en-US" sz="3200" b="1">
                <a:solidFill>
                  <a:srgbClr val="0000FF"/>
                </a:solidFill>
                <a:latin typeface="Times New Roman" panose="02020603050405020304" pitchFamily="18" charset="0"/>
                <a:cs typeface="Times New Roman" panose="02020603050405020304" pitchFamily="18" charset="0"/>
              </a:rPr>
              <a:t>Việc hợp nhất các tổ chức cộng sản đòi hỏi phải có một lãnh tụ đủ uy tín và năng lực mới làm được. Vậy đó là ai?</a:t>
            </a:r>
          </a:p>
        </p:txBody>
      </p:sp>
      <p:sp>
        <p:nvSpPr>
          <p:cNvPr id="19" name="Rounded Rectangle 18"/>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20" name="TextBox 19"/>
          <p:cNvSpPr txBox="1"/>
          <p:nvPr/>
        </p:nvSpPr>
        <p:spPr>
          <a:xfrm>
            <a:off x="564132" y="2652219"/>
            <a:ext cx="7897457"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21" name="TextBox 20"/>
          <p:cNvSpPr txBox="1"/>
          <p:nvPr/>
        </p:nvSpPr>
        <p:spPr>
          <a:xfrm>
            <a:off x="956603" y="4221879"/>
            <a:ext cx="790604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Mời các em xem video và trả lời câu hỏi trên.</a:t>
            </a:r>
          </a:p>
        </p:txBody>
      </p:sp>
      <p:pic>
        <p:nvPicPr>
          <p:cNvPr id="22" name="Picture 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316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5" grpId="1"/>
      <p:bldP spid="19"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85402" y="3044280"/>
            <a:ext cx="8448655" cy="769441"/>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Video về Lãnh tụ Nguyễn Ái Quốc</a:t>
            </a:r>
          </a:p>
        </p:txBody>
      </p:sp>
    </p:spTree>
    <p:extLst>
      <p:ext uri="{BB962C8B-B14F-4D97-AF65-F5344CB8AC3E}">
        <p14:creationId xmlns:p14="http://schemas.microsoft.com/office/powerpoint/2010/main" val="30785245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3"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5" name="TextBox 4"/>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8" name="Rounded Rectangle 7"/>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9" name="TextBox 8"/>
          <p:cNvSpPr txBox="1"/>
          <p:nvPr/>
        </p:nvSpPr>
        <p:spPr>
          <a:xfrm>
            <a:off x="919338" y="2944724"/>
            <a:ext cx="7827118"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11" name="Text Box 21"/>
          <p:cNvSpPr txBox="1">
            <a:spLocks noChangeArrowheads="1"/>
          </p:cNvSpPr>
          <p:nvPr/>
        </p:nvSpPr>
        <p:spPr bwMode="auto">
          <a:xfrm>
            <a:off x="324076" y="2529225"/>
            <a:ext cx="8422380" cy="3970318"/>
          </a:xfrm>
          <a:prstGeom prst="rect">
            <a:avLst/>
          </a:prstGeom>
          <a:solidFill>
            <a:srgbClr val="F3F3F3"/>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sz="3600" b="1">
                <a:solidFill>
                  <a:sysClr val="windowText" lastClr="000000"/>
                </a:solidFill>
                <a:latin typeface="Times New Roman" panose="02020603050405020304" pitchFamily="18" charset="0"/>
                <a:sym typeface="Times New Roman" panose="02020603050405020304" pitchFamily="18" charset="0"/>
              </a:rPr>
              <a:t>   Vì từ khi hoạt động ở nước ngo</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i, Người đã được bạn bè thế giới khâm phục. Nguyễn Ái Quốc l</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người hiểu biết sâu sắc về lí luận v</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thực tiễn cách mạng, có uy tín trong phong tr</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o cách mạng Quốc tế; được nhiều người Việt Nam yêu nước ngưỡng mộ </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3600">
              <a:solidFill>
                <a:sysClr val="windowText" lastClr="000000"/>
              </a:solidFill>
              <a:latin typeface="Times New Roman" panose="02020603050405020304" pitchFamily="18" charset="0"/>
              <a:cs typeface="Times New Roman" panose="02020603050405020304" pitchFamily="18" charset="0"/>
            </a:endParaRPr>
          </a:p>
        </p:txBody>
      </p:sp>
      <p:pic>
        <p:nvPicPr>
          <p:cNvPr id="12" name="Picture 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574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5"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6" name="组合 3">
            <a:extLst>
              <a:ext uri="{FF2B5EF4-FFF2-40B4-BE49-F238E27FC236}">
                <a16:creationId xmlns:a16="http://schemas.microsoft.com/office/drawing/2014/main" id="{1368A4F1-E0FA-4849-AA1D-45FE94CFF944}"/>
              </a:ext>
            </a:extLst>
          </p:cNvPr>
          <p:cNvGrpSpPr/>
          <p:nvPr/>
        </p:nvGrpSpPr>
        <p:grpSpPr>
          <a:xfrm>
            <a:off x="609397" y="403866"/>
            <a:ext cx="1918924" cy="1918924"/>
            <a:chOff x="786667" y="172511"/>
            <a:chExt cx="1918924" cy="1918924"/>
          </a:xfrm>
        </p:grpSpPr>
        <p:sp>
          <p:nvSpPr>
            <p:cNvPr id="1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id="{2D35ACB7-07B8-4913-B001-ABB9D931361E}"/>
                </a:ext>
              </a:extLst>
            </p:cNvPr>
            <p:cNvSpPr txBox="1"/>
            <p:nvPr/>
          </p:nvSpPr>
          <p:spPr>
            <a:xfrm>
              <a:off x="943796" y="317818"/>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6" name="TextBox 25"/>
          <p:cNvSpPr txBox="1"/>
          <p:nvPr/>
        </p:nvSpPr>
        <p:spPr>
          <a:xfrm>
            <a:off x="3037142" y="701608"/>
            <a:ext cx="6106858"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Hội nghị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86000"/>
            <a:ext cx="6096000" cy="4572000"/>
          </a:xfrm>
          <a:prstGeom prst="rect">
            <a:avLst/>
          </a:prstGeom>
        </p:spPr>
      </p:pic>
      <p:grpSp>
        <p:nvGrpSpPr>
          <p:cNvPr id="28" name="Group 27"/>
          <p:cNvGrpSpPr/>
          <p:nvPr/>
        </p:nvGrpSpPr>
        <p:grpSpPr>
          <a:xfrm>
            <a:off x="9102453" y="645"/>
            <a:ext cx="3382086" cy="2733398"/>
            <a:chOff x="17570" y="0"/>
            <a:chExt cx="8004877" cy="5465370"/>
          </a:xfrm>
        </p:grpSpPr>
        <p:pic>
          <p:nvPicPr>
            <p:cNvPr id="29" name="图片 4">
              <a:extLst>
                <a:ext uri="{FF2B5EF4-FFF2-40B4-BE49-F238E27FC236}">
                  <a16:creationId xmlns:a16="http://schemas.microsoft.com/office/drawing/2014/main" id="{41E1BFFD-3EC3-4EE1-B37F-932B3B9FAC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30" name="Picture 29"/>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18011157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9311" y="915971"/>
            <a:ext cx="939721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Video về Hội nghị thành lập Đảng Cộng sản Việt Nam</a:t>
            </a:r>
          </a:p>
        </p:txBody>
      </p:sp>
    </p:spTree>
    <p:extLst>
      <p:ext uri="{BB962C8B-B14F-4D97-AF65-F5344CB8AC3E}">
        <p14:creationId xmlns:p14="http://schemas.microsoft.com/office/powerpoint/2010/main" val="297414441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2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7" name="文本框 6">
              <a:extLst>
                <a:ext uri="{FF2B5EF4-FFF2-40B4-BE49-F238E27FC236}">
                  <a16:creationId xmlns:a16="http://schemas.microsoft.com/office/drawing/2014/main"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8" name="TextBox 27"/>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 name="TextBox 1"/>
          <p:cNvSpPr txBox="1"/>
          <p:nvPr/>
        </p:nvSpPr>
        <p:spPr>
          <a:xfrm>
            <a:off x="-42789" y="907871"/>
            <a:ext cx="4994031"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Hãy hoàn thành bảng sau:</a:t>
            </a:r>
          </a:p>
        </p:txBody>
      </p:sp>
      <p:sp>
        <p:nvSpPr>
          <p:cNvPr id="29" name="Text Box 4"/>
          <p:cNvSpPr txBox="1">
            <a:spLocks noChangeArrowheads="1"/>
          </p:cNvSpPr>
          <p:nvPr/>
        </p:nvSpPr>
        <p:spPr bwMode="auto">
          <a:xfrm>
            <a:off x="2227369" y="1439038"/>
            <a:ext cx="8001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400" b="1">
                <a:ln>
                  <a:solidFill>
                    <a:srgbClr val="333399"/>
                  </a:solidFill>
                </a:ln>
                <a:solidFill>
                  <a:srgbClr val="6600FF"/>
                </a:solidFill>
                <a:latin typeface="Times New Roman" pitchFamily="18" charset="0"/>
                <a:ea typeface="HP001 4H" pitchFamily="34" charset="-127"/>
                <a:cs typeface="Times New Roman" pitchFamily="18" charset="0"/>
              </a:rPr>
              <a:t>HỘI NGHỊ THÀNH LẬP ĐẢNG CỘNG SẢN VIỆT NAM</a:t>
            </a:r>
          </a:p>
        </p:txBody>
      </p:sp>
      <p:graphicFrame>
        <p:nvGraphicFramePr>
          <p:cNvPr id="30" name="Table 29"/>
          <p:cNvGraphicFramePr>
            <a:graphicFrameLocks noGrp="1"/>
          </p:cNvGraphicFramePr>
          <p:nvPr>
            <p:extLst>
              <p:ext uri="{D42A27DB-BD31-4B8C-83A1-F6EECF244321}">
                <p14:modId xmlns:p14="http://schemas.microsoft.com/office/powerpoint/2010/main" val="2487255424"/>
              </p:ext>
            </p:extLst>
          </p:nvPr>
        </p:nvGraphicFramePr>
        <p:xfrm>
          <a:off x="1699846" y="2186995"/>
          <a:ext cx="8824156" cy="3968341"/>
        </p:xfrm>
        <a:graphic>
          <a:graphicData uri="http://schemas.openxmlformats.org/drawingml/2006/table">
            <a:tbl>
              <a:tblPr firstRow="1" bandRow="1">
                <a:tableStyleId>{284E427A-3D55-4303-BF80-6455036E1DE7}</a:tableStyleId>
              </a:tblPr>
              <a:tblGrid>
                <a:gridCol w="2286000">
                  <a:extLst>
                    <a:ext uri="{9D8B030D-6E8A-4147-A177-3AD203B41FA5}">
                      <a16:colId xmlns:a16="http://schemas.microsoft.com/office/drawing/2014/main" val="20000"/>
                    </a:ext>
                  </a:extLst>
                </a:gridCol>
                <a:gridCol w="6538156">
                  <a:extLst>
                    <a:ext uri="{9D8B030D-6E8A-4147-A177-3AD203B41FA5}">
                      <a16:colId xmlns:a16="http://schemas.microsoft.com/office/drawing/2014/main" val="20001"/>
                    </a:ext>
                  </a:extLst>
                </a:gridCol>
              </a:tblGrid>
              <a:tr h="744633">
                <a:tc>
                  <a:txBody>
                    <a:bodyPr/>
                    <a:lstStyle/>
                    <a:p>
                      <a:pPr algn="ctr"/>
                      <a:r>
                        <a:rPr lang="en-US" sz="2800">
                          <a:solidFill>
                            <a:srgbClr val="C00000"/>
                          </a:solidFill>
                          <a:latin typeface="Times New Roman" pitchFamily="18" charset="0"/>
                          <a:cs typeface="Times New Roman" pitchFamily="18" charset="0"/>
                        </a:rPr>
                        <a:t>Thời</a:t>
                      </a:r>
                      <a:r>
                        <a:rPr lang="en-US" sz="2800" baseline="0">
                          <a:solidFill>
                            <a:srgbClr val="C00000"/>
                          </a:solidFill>
                          <a:latin typeface="Times New Roman" pitchFamily="18" charset="0"/>
                          <a:cs typeface="Times New Roman" pitchFamily="18" charset="0"/>
                        </a:rPr>
                        <a:t> gian</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744633">
                <a:tc>
                  <a:txBody>
                    <a:bodyPr/>
                    <a:lstStyle/>
                    <a:p>
                      <a:pPr algn="ctr"/>
                      <a:r>
                        <a:rPr lang="en-US" sz="2800" b="1">
                          <a:solidFill>
                            <a:srgbClr val="C00000"/>
                          </a:solidFill>
                          <a:latin typeface="Times New Roman" pitchFamily="18" charset="0"/>
                          <a:cs typeface="Times New Roman" pitchFamily="18" charset="0"/>
                        </a:rPr>
                        <a:t>Địa</a:t>
                      </a:r>
                      <a:r>
                        <a:rPr lang="en-US" sz="2800" b="1" baseline="0">
                          <a:solidFill>
                            <a:srgbClr val="C00000"/>
                          </a:solidFill>
                          <a:latin typeface="Times New Roman" pitchFamily="18" charset="0"/>
                          <a:cs typeface="Times New Roman" pitchFamily="18" charset="0"/>
                        </a:rPr>
                        <a:t> điểm</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680755">
                <a:tc>
                  <a:txBody>
                    <a:bodyPr/>
                    <a:lstStyle/>
                    <a:p>
                      <a:r>
                        <a:rPr lang="en-US" sz="2800" b="1">
                          <a:solidFill>
                            <a:srgbClr val="C00000"/>
                          </a:solidFill>
                          <a:latin typeface="Times New Roman" pitchFamily="18" charset="0"/>
                          <a:cs typeface="Times New Roman" pitchFamily="18" charset="0"/>
                        </a:rPr>
                        <a:t>Người</a:t>
                      </a:r>
                      <a:r>
                        <a:rPr lang="en-US" sz="2800" b="1" baseline="0">
                          <a:solidFill>
                            <a:srgbClr val="C00000"/>
                          </a:solidFill>
                          <a:latin typeface="Times New Roman" pitchFamily="18" charset="0"/>
                          <a:cs typeface="Times New Roman" pitchFamily="18" charset="0"/>
                        </a:rPr>
                        <a:t> chủ trì</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1765948">
                <a:tc>
                  <a:txBody>
                    <a:bodyPr/>
                    <a:lstStyle/>
                    <a:p>
                      <a:endParaRPr lang="en-US" sz="2800" baseline="0"/>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Times New Roman" pitchFamily="18" charset="0"/>
                          <a:cs typeface="Times New Roman" pitchFamily="18" charset="0"/>
                        </a:rPr>
                        <a:t>Kết</a:t>
                      </a:r>
                      <a:r>
                        <a:rPr lang="en-US" sz="2800" b="1" baseline="0">
                          <a:solidFill>
                            <a:srgbClr val="C00000"/>
                          </a:solidFill>
                          <a:latin typeface="Times New Roman" pitchFamily="18" charset="0"/>
                          <a:cs typeface="Times New Roman" pitchFamily="18" charset="0"/>
                        </a:rPr>
                        <a:t> quả</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a:p>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31" name="TextBox 30"/>
          <p:cNvSpPr txBox="1"/>
          <p:nvPr/>
        </p:nvSpPr>
        <p:spPr>
          <a:xfrm>
            <a:off x="3985845" y="2274863"/>
            <a:ext cx="5540291"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Đầu xuân 1930 (03/02/1930)</a:t>
            </a:r>
          </a:p>
        </p:txBody>
      </p:sp>
      <p:sp>
        <p:nvSpPr>
          <p:cNvPr id="32" name="TextBox 31"/>
          <p:cNvSpPr txBox="1"/>
          <p:nvPr/>
        </p:nvSpPr>
        <p:spPr>
          <a:xfrm>
            <a:off x="3985846" y="2997334"/>
            <a:ext cx="47244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Hồng Công (Trung Quốc)</a:t>
            </a:r>
          </a:p>
        </p:txBody>
      </p:sp>
      <p:sp>
        <p:nvSpPr>
          <p:cNvPr id="33" name="TextBox 32"/>
          <p:cNvSpPr txBox="1"/>
          <p:nvPr/>
        </p:nvSpPr>
        <p:spPr>
          <a:xfrm>
            <a:off x="3985846" y="3694743"/>
            <a:ext cx="48006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Lãnh tụ Nguyễn Ái Quốc</a:t>
            </a:r>
          </a:p>
        </p:txBody>
      </p:sp>
      <p:sp>
        <p:nvSpPr>
          <p:cNvPr id="34" name="TextBox 33"/>
          <p:cNvSpPr txBox="1"/>
          <p:nvPr/>
        </p:nvSpPr>
        <p:spPr>
          <a:xfrm>
            <a:off x="3985846" y="4370363"/>
            <a:ext cx="6553200" cy="1815882"/>
          </a:xfrm>
          <a:prstGeom prst="rect">
            <a:avLst/>
          </a:prstGeom>
          <a:noFill/>
        </p:spPr>
        <p:txBody>
          <a:bodyPr wrap="square" rtlCol="0">
            <a:spAutoFit/>
          </a:bodyPr>
          <a:lstStyle/>
          <a:p>
            <a:pPr algn="just"/>
            <a:r>
              <a:rPr lang="en-US" sz="2800" b="1">
                <a:ln>
                  <a:solidFill>
                    <a:srgbClr val="000000"/>
                  </a:solidFill>
                </a:ln>
                <a:solidFill>
                  <a:srgbClr val="000000"/>
                </a:solidFill>
                <a:latin typeface="Times New Roman" pitchFamily="18" charset="0"/>
                <a:cs typeface="Times New Roman" pitchFamily="18" charset="0"/>
              </a:rPr>
              <a:t>Hợp nhất các tổ chức cộng sản thành một đảng cộng sản duy nhất, lấy tên là Đảng Cộng sản Việt Nam, hội nghị cũng đề ra đường lối cho cách mạng Việt Nam.</a:t>
            </a:r>
          </a:p>
        </p:txBody>
      </p:sp>
    </p:spTree>
    <p:extLst>
      <p:ext uri="{BB962C8B-B14F-4D97-AF65-F5344CB8AC3E}">
        <p14:creationId xmlns:p14="http://schemas.microsoft.com/office/powerpoint/2010/main" val="379612689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ppt_x"/>
                                          </p:val>
                                        </p:tav>
                                        <p:tav tm="100000">
                                          <p:val>
                                            <p:strVal val="#ppt_x"/>
                                          </p:val>
                                        </p:tav>
                                      </p:tavLst>
                                    </p:anim>
                                    <p:anim calcmode="lin" valueType="num">
                                      <p:cBhvr additive="base">
                                        <p:cTn id="2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29"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290" y="610286"/>
            <a:ext cx="6958335" cy="427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a:spLocks noChangeArrowheads="1"/>
          </p:cNvSpPr>
          <p:nvPr/>
        </p:nvSpPr>
        <p:spPr bwMode="auto">
          <a:xfrm>
            <a:off x="1424843" y="5006058"/>
            <a:ext cx="11109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a:t>
            </a: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2 đại biểu Đông Dương Cộng sản Đảng: Trịnh Đình Cửu, Nguyễn Đức Cảnh </a:t>
            </a:r>
            <a:endParaRPr lang="en-US" altLang="en-US" sz="2400">
              <a:latin typeface="Arial" panose="020B0604020202020204" pitchFamily="34" charset="0"/>
            </a:endParaRPr>
          </a:p>
        </p:txBody>
      </p:sp>
      <p:sp>
        <p:nvSpPr>
          <p:cNvPr id="14" name="Text Box 6"/>
          <p:cNvSpPr>
            <a:spLocks noChangeArrowheads="1"/>
          </p:cNvSpPr>
          <p:nvPr/>
        </p:nvSpPr>
        <p:spPr bwMode="auto">
          <a:xfrm>
            <a:off x="1824003" y="5383123"/>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An Nam Cộng sản Đảng: Nguyễn Thiệu, Châu Văn Liêm </a:t>
            </a:r>
            <a:endParaRPr lang="en-US" altLang="en-US" sz="2400">
              <a:latin typeface="Times New Roman" panose="02020603050405020304" pitchFamily="18" charset="0"/>
            </a:endParaRPr>
          </a:p>
        </p:txBody>
      </p:sp>
      <p:sp>
        <p:nvSpPr>
          <p:cNvPr id="15" name="Text Box 7"/>
          <p:cNvSpPr>
            <a:spLocks noChangeArrowheads="1"/>
          </p:cNvSpPr>
          <p:nvPr/>
        </p:nvSpPr>
        <p:spPr bwMode="auto">
          <a:xfrm>
            <a:off x="2081671" y="5760188"/>
            <a:ext cx="9182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 Đồng chí Nguyễn Ái Quốc đại diện cho Quốc tế Cộng Sản.</a:t>
            </a:r>
            <a:endParaRPr lang="en-US" altLang="en-US" sz="2400">
              <a:latin typeface="Times New Roman" panose="02020603050405020304" pitchFamily="18" charset="0"/>
            </a:endParaRPr>
          </a:p>
        </p:txBody>
      </p:sp>
      <p:grpSp>
        <p:nvGrpSpPr>
          <p:cNvPr id="16" name="组合 3">
            <a:extLst>
              <a:ext uri="{FF2B5EF4-FFF2-40B4-BE49-F238E27FC236}">
                <a16:creationId xmlns:a16="http://schemas.microsoft.com/office/drawing/2014/main" id="{1368A4F1-E0FA-4849-AA1D-45FE94CFF944}"/>
              </a:ext>
            </a:extLst>
          </p:cNvPr>
          <p:cNvGrpSpPr/>
          <p:nvPr/>
        </p:nvGrpSpPr>
        <p:grpSpPr>
          <a:xfrm>
            <a:off x="154745" y="25511"/>
            <a:ext cx="1086290" cy="959565"/>
            <a:chOff x="786667" y="172511"/>
            <a:chExt cx="1918924" cy="1918924"/>
          </a:xfrm>
        </p:grpSpPr>
        <p:sp>
          <p:nvSpPr>
            <p:cNvPr id="1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id="{2D35ACB7-07B8-4913-B001-ABB9D931361E}"/>
                </a:ext>
              </a:extLst>
            </p:cNvPr>
            <p:cNvSpPr txBox="1"/>
            <p:nvPr/>
          </p:nvSpPr>
          <p:spPr>
            <a:xfrm>
              <a:off x="905098"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9" name="TextBox 18"/>
          <p:cNvSpPr txBox="1"/>
          <p:nvPr/>
        </p:nvSpPr>
        <p:spPr>
          <a:xfrm>
            <a:off x="2194560" y="2551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0" name="Text Box 6"/>
          <p:cNvSpPr>
            <a:spLocks noChangeArrowheads="1"/>
          </p:cNvSpPr>
          <p:nvPr/>
        </p:nvSpPr>
        <p:spPr bwMode="auto">
          <a:xfrm>
            <a:off x="2494563" y="6137252"/>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hải ngoại: Hồ Tùng Mậu, Lê Hồng Sơn</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22055393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p:cNvGrpSpPr>
          <p:nvPr/>
        </p:nvGrpSpPr>
        <p:grpSpPr bwMode="auto">
          <a:xfrm>
            <a:off x="1885070" y="1097281"/>
            <a:ext cx="8554712" cy="5515494"/>
            <a:chOff x="-192" y="-297"/>
            <a:chExt cx="6342" cy="4959"/>
          </a:xfrm>
        </p:grpSpPr>
        <p:pic>
          <p:nvPicPr>
            <p:cNvPr id="7" name="Picture 7" descr="IMG0022A.jpg 6 người có mặt trong cuộc họp thành lập Đảng CSVN (1930) picture by april_in_rain">
              <a:hlinkClick r:id="rId3" tooltip="Le Paria (chưa được viế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97"/>
              <a:ext cx="6342" cy="4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829" y="1394"/>
              <a:ext cx="128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Lê Hồng Sơn</a:t>
              </a:r>
            </a:p>
          </p:txBody>
        </p:sp>
        <p:sp>
          <p:nvSpPr>
            <p:cNvPr id="9" name="Rectangle 9"/>
            <p:cNvSpPr>
              <a:spLocks noChangeArrowheads="1"/>
            </p:cNvSpPr>
            <p:nvPr/>
          </p:nvSpPr>
          <p:spPr bwMode="auto">
            <a:xfrm>
              <a:off x="535" y="4114"/>
              <a:ext cx="131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Châu Văn Liêm</a:t>
              </a:r>
            </a:p>
          </p:txBody>
        </p:sp>
        <p:sp>
          <p:nvSpPr>
            <p:cNvPr id="11" name="Rectangle 10"/>
            <p:cNvSpPr>
              <a:spLocks noChangeArrowheads="1"/>
            </p:cNvSpPr>
            <p:nvPr/>
          </p:nvSpPr>
          <p:spPr bwMode="auto">
            <a:xfrm>
              <a:off x="2254" y="1377"/>
              <a:ext cx="1177"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Hồ Tùng Mậu</a:t>
              </a:r>
            </a:p>
          </p:txBody>
        </p:sp>
        <p:sp>
          <p:nvSpPr>
            <p:cNvPr id="12" name="Rectangle 11"/>
            <p:cNvSpPr>
              <a:spLocks noChangeArrowheads="1"/>
            </p:cNvSpPr>
            <p:nvPr/>
          </p:nvSpPr>
          <p:spPr bwMode="auto">
            <a:xfrm>
              <a:off x="3632" y="1357"/>
              <a:ext cx="1328"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Trịnh Đình Cửu</a:t>
              </a:r>
            </a:p>
          </p:txBody>
        </p:sp>
        <p:sp>
          <p:nvSpPr>
            <p:cNvPr id="13" name="Rectangle 12"/>
            <p:cNvSpPr>
              <a:spLocks noChangeArrowheads="1"/>
            </p:cNvSpPr>
            <p:nvPr/>
          </p:nvSpPr>
          <p:spPr bwMode="auto">
            <a:xfrm>
              <a:off x="2096" y="4131"/>
              <a:ext cx="1493"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Đức Cảnh</a:t>
              </a:r>
            </a:p>
          </p:txBody>
        </p:sp>
        <p:sp>
          <p:nvSpPr>
            <p:cNvPr id="14" name="Rectangle 13"/>
            <p:cNvSpPr>
              <a:spLocks noChangeArrowheads="1"/>
            </p:cNvSpPr>
            <p:nvPr/>
          </p:nvSpPr>
          <p:spPr bwMode="auto">
            <a:xfrm>
              <a:off x="3806" y="4117"/>
              <a:ext cx="11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Thiệu</a:t>
              </a:r>
            </a:p>
          </p:txBody>
        </p:sp>
      </p:grpSp>
      <p:grpSp>
        <p:nvGrpSpPr>
          <p:cNvPr id="15"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1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id="{2D35ACB7-07B8-4913-B001-ABB9D931361E}"/>
                </a:ext>
              </a:extLst>
            </p:cNvPr>
            <p:cNvSpPr txBox="1"/>
            <p:nvPr/>
          </p:nvSpPr>
          <p:spPr>
            <a:xfrm>
              <a:off x="865232"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Tree>
    <p:extLst>
      <p:ext uri="{BB962C8B-B14F-4D97-AF65-F5344CB8AC3E}">
        <p14:creationId xmlns:p14="http://schemas.microsoft.com/office/powerpoint/2010/main" val="16698180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500"/>
                            </p:stCondLst>
                            <p:childTnLst>
                              <p:par>
                                <p:cTn id="13" presetID="2" presetClass="entr" presetSubtype="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50px-Co_bua_liem_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575" y="1684880"/>
            <a:ext cx="6170715" cy="376795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4"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6">
              <a:extLst>
                <a:ext uri="{FF2B5EF4-FFF2-40B4-BE49-F238E27FC236}">
                  <a16:creationId xmlns:a16="http://schemas.microsoft.com/office/drawing/2014/main" id="{2D35ACB7-07B8-4913-B001-ABB9D931361E}"/>
                </a:ext>
              </a:extLst>
            </p:cNvPr>
            <p:cNvSpPr txBox="1"/>
            <p:nvPr/>
          </p:nvSpPr>
          <p:spPr>
            <a:xfrm>
              <a:off x="864193"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6" name="TextBox 5"/>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7" name="Text Box 3"/>
          <p:cNvSpPr>
            <a:spLocks noChangeArrowheads="1"/>
          </p:cNvSpPr>
          <p:nvPr/>
        </p:nvSpPr>
        <p:spPr bwMode="auto">
          <a:xfrm>
            <a:off x="946541" y="1032226"/>
            <a:ext cx="5313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b="1">
                <a:latin typeface="Times New Roman" panose="02020603050405020304" pitchFamily="18" charset="0"/>
                <a:sym typeface="Times New Roman" panose="02020603050405020304" pitchFamily="18" charset="0"/>
              </a:rPr>
              <a:t>Ý nghĩa về lá cờ Đảng: </a:t>
            </a:r>
            <a:endParaRPr lang="en-US" altLang="en-US">
              <a:latin typeface="Arial" panose="020B0604020202020204" pitchFamily="34" charset="0"/>
            </a:endParaRPr>
          </a:p>
        </p:txBody>
      </p:sp>
      <p:sp>
        <p:nvSpPr>
          <p:cNvPr id="8" name="Rectangle 7"/>
          <p:cNvSpPr/>
          <p:nvPr/>
        </p:nvSpPr>
        <p:spPr>
          <a:xfrm>
            <a:off x="510612" y="1876393"/>
            <a:ext cx="4919345" cy="3416320"/>
          </a:xfrm>
          <a:prstGeom prst="rect">
            <a:avLst/>
          </a:prstGeom>
          <a:solidFill>
            <a:schemeClr val="bg1">
              <a:lumMod val="95000"/>
            </a:schemeClr>
          </a:solidFill>
        </p:spPr>
        <p:txBody>
          <a:bodyPr wrap="square">
            <a:spAutoFit/>
          </a:bodyPr>
          <a:lstStyle/>
          <a:p>
            <a:pPr algn="just"/>
            <a:r>
              <a:rPr lang="vi-VN" sz="2400" b="1">
                <a:solidFill>
                  <a:srgbClr val="202122"/>
                </a:solidFill>
                <a:latin typeface="+mj-lt"/>
              </a:rPr>
              <a:t>Biểu tượng này được thể hiện bằng một cái búa và một cái liềm đặt chéo nhau. Hai công cụ này tượng trưng tương ứng cho </a:t>
            </a:r>
            <a:r>
              <a:rPr lang="en-US" sz="2400" b="1">
                <a:solidFill>
                  <a:srgbClr val="202122"/>
                </a:solidFill>
                <a:latin typeface="Times New Roman" panose="02020603050405020304" pitchFamily="18" charset="0"/>
                <a:cs typeface="Times New Roman" panose="02020603050405020304" pitchFamily="18" charset="0"/>
              </a:rPr>
              <a:t>công nhân </a:t>
            </a:r>
            <a:r>
              <a:rPr lang="vi-VN" sz="2400" b="1">
                <a:latin typeface="+mj-lt"/>
              </a:rPr>
              <a:t>và nông dân</a:t>
            </a:r>
            <a:r>
              <a:rPr lang="en-US" sz="2400" b="1">
                <a:solidFill>
                  <a:srgbClr val="202122"/>
                </a:solidFill>
                <a:latin typeface="+mj-lt"/>
              </a:rPr>
              <a:t>. </a:t>
            </a:r>
            <a:r>
              <a:rPr lang="en-US" sz="2400" b="1">
                <a:solidFill>
                  <a:srgbClr val="202122"/>
                </a:solidFill>
                <a:latin typeface="Times New Roman" panose="02020603050405020304" pitchFamily="18" charset="0"/>
                <a:cs typeface="Times New Roman" panose="02020603050405020304" pitchFamily="18" charset="0"/>
              </a:rPr>
              <a:t>S</a:t>
            </a:r>
            <a:r>
              <a:rPr lang="vi-VN" sz="2400" b="1">
                <a:solidFill>
                  <a:srgbClr val="202122"/>
                </a:solidFill>
                <a:latin typeface="+mj-lt"/>
              </a:rPr>
              <a:t>ự đặt chồng lên nhau tượng trưng cho sự thống nhất của hai giai cấp lao động. Biểu tượng này được hình thành trong cuộc Cách mạng Nga.</a:t>
            </a:r>
            <a:endParaRPr lang="en-US" sz="2400" b="1">
              <a:latin typeface="+mj-lt"/>
            </a:endParaRPr>
          </a:p>
        </p:txBody>
      </p:sp>
    </p:spTree>
    <p:extLst>
      <p:ext uri="{BB962C8B-B14F-4D97-AF65-F5344CB8AC3E}">
        <p14:creationId xmlns:p14="http://schemas.microsoft.com/office/powerpoint/2010/main" val="384169364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5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5963" y="259308"/>
            <a:ext cx="4612943" cy="1015663"/>
          </a:xfrm>
          <a:prstGeom prst="rect">
            <a:avLst/>
          </a:prstGeom>
          <a:noFill/>
        </p:spPr>
        <p:txBody>
          <a:bodyPr wrap="square" rtlCol="0">
            <a:spAutoFit/>
          </a:bodyPr>
          <a:lstStyle/>
          <a:p>
            <a:r>
              <a:rPr lang="en-US" sz="6000">
                <a:solidFill>
                  <a:srgbClr val="4C672F"/>
                </a:solidFill>
                <a:latin typeface="UTM Alberta Heavy" panose="02040603050506020204" pitchFamily="18" charset="0"/>
              </a:rPr>
              <a:t>KHỞI ĐỘNG</a:t>
            </a:r>
          </a:p>
        </p:txBody>
      </p:sp>
      <p:sp>
        <p:nvSpPr>
          <p:cNvPr id="3" name="TextBox 2"/>
          <p:cNvSpPr txBox="1"/>
          <p:nvPr/>
        </p:nvSpPr>
        <p:spPr>
          <a:xfrm>
            <a:off x="1419368" y="2134784"/>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1. Nguyễn Tất Thành ra đi tìm đường cứu nước vào ngày tháng năm nào?</a:t>
            </a:r>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7126" y="-157280"/>
            <a:ext cx="1848837" cy="1848837"/>
          </a:xfrm>
          <a:prstGeom prst="rect">
            <a:avLst/>
          </a:prstGeom>
        </p:spPr>
      </p:pic>
      <p:sp>
        <p:nvSpPr>
          <p:cNvPr id="5" name="Rectangle 4"/>
          <p:cNvSpPr/>
          <p:nvPr/>
        </p:nvSpPr>
        <p:spPr>
          <a:xfrm>
            <a:off x="1528549" y="3371001"/>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Ngày 6/5/1911</a:t>
            </a:r>
          </a:p>
        </p:txBody>
      </p:sp>
      <p:sp>
        <p:nvSpPr>
          <p:cNvPr id="9" name="Rectangle 8"/>
          <p:cNvSpPr/>
          <p:nvPr/>
        </p:nvSpPr>
        <p:spPr>
          <a:xfrm>
            <a:off x="7212842" y="32983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Ngày 5/6/1911</a:t>
            </a:r>
          </a:p>
        </p:txBody>
      </p:sp>
      <p:sp>
        <p:nvSpPr>
          <p:cNvPr id="10" name="Rectangle 9"/>
          <p:cNvSpPr/>
          <p:nvPr/>
        </p:nvSpPr>
        <p:spPr>
          <a:xfrm>
            <a:off x="1528548" y="4558356"/>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Ngày 15/6/1911</a:t>
            </a:r>
          </a:p>
        </p:txBody>
      </p:sp>
      <p:sp>
        <p:nvSpPr>
          <p:cNvPr id="11" name="Rectangle 10"/>
          <p:cNvSpPr/>
          <p:nvPr/>
        </p:nvSpPr>
        <p:spPr>
          <a:xfrm>
            <a:off x="7212842" y="45945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Ngày 11/6/1911</a:t>
            </a:r>
          </a:p>
        </p:txBody>
      </p:sp>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32270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3348" y="30503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47416" y="1075959"/>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319821" y="4048952"/>
            <a:ext cx="1997750" cy="3020564"/>
          </a:xfrm>
          <a:prstGeom prst="rect">
            <a:avLst/>
          </a:prstGeom>
        </p:spPr>
      </p:pic>
    </p:spTree>
    <p:extLst>
      <p:ext uri="{BB962C8B-B14F-4D97-AF65-F5344CB8AC3E}">
        <p14:creationId xmlns:p14="http://schemas.microsoft.com/office/powerpoint/2010/main" val="23399068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bldLst>
      <p:bldP spid="2" grpId="0"/>
      <p:bldP spid="3" grpId="0"/>
      <p:bldP spid="5" grpId="0" animBg="1"/>
      <p:bldP spid="9" grpId="0" animBg="1"/>
      <p:bldP spid="10" grpId="0" animBg="1"/>
      <p:bldP spid="11"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5" name="组合 3">
            <a:extLst>
              <a:ext uri="{FF2B5EF4-FFF2-40B4-BE49-F238E27FC236}">
                <a16:creationId xmlns:a16="http://schemas.microsoft.com/office/drawing/2014/main" id="{1368A4F1-E0FA-4849-AA1D-45FE94CFF944}"/>
              </a:ext>
            </a:extLst>
          </p:cNvPr>
          <p:cNvGrpSpPr/>
          <p:nvPr/>
        </p:nvGrpSpPr>
        <p:grpSpPr>
          <a:xfrm>
            <a:off x="609397" y="403866"/>
            <a:ext cx="1918924" cy="1918924"/>
            <a:chOff x="786667" y="172511"/>
            <a:chExt cx="1918924" cy="1918924"/>
          </a:xfrm>
        </p:grpSpPr>
        <p:sp>
          <p:nvSpPr>
            <p:cNvPr id="16"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id="{2D35ACB7-07B8-4913-B001-ABB9D931361E}"/>
                </a:ext>
              </a:extLst>
            </p:cNvPr>
            <p:cNvSpPr txBox="1"/>
            <p:nvPr/>
          </p:nvSpPr>
          <p:spPr>
            <a:xfrm>
              <a:off x="786667" y="317454"/>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3037141" y="701608"/>
            <a:ext cx="6528889"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Ý nghĩa của việc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1446" y="2164923"/>
            <a:ext cx="6460881" cy="430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926572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8"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文本框 6">
              <a:extLst>
                <a:ext uri="{FF2B5EF4-FFF2-40B4-BE49-F238E27FC236}">
                  <a16:creationId xmlns:a16="http://schemas.microsoft.com/office/drawing/2014/main"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0" name="TextBox 9"/>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Ý nghĩa của việc thành lập Đảng Cộng sản Việt Nam</a:t>
            </a:r>
          </a:p>
        </p:txBody>
      </p:sp>
      <p:sp>
        <p:nvSpPr>
          <p:cNvPr id="11" name="Rectangle 10"/>
          <p:cNvSpPr/>
          <p:nvPr/>
        </p:nvSpPr>
        <p:spPr>
          <a:xfrm>
            <a:off x="1416146" y="959565"/>
            <a:ext cx="10006819" cy="1569660"/>
          </a:xfrm>
          <a:prstGeom prst="rect">
            <a:avLst/>
          </a:prstGeom>
          <a:solidFill>
            <a:srgbClr val="EFF8FF"/>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3200" b="1">
                <a:solidFill>
                  <a:srgbClr val="FF0000"/>
                </a:solidFill>
                <a:latin typeface="Times New Roman" panose="02020603050405020304" pitchFamily="18" charset="0"/>
                <a:ea typeface="HP001 4H" pitchFamily="34" charset="-127"/>
                <a:cs typeface="Times New Roman" panose="02020603050405020304" pitchFamily="18" charset="0"/>
              </a:rPr>
              <a:t>Sự thống nhất ba tổ chức cộng sản thành Đảng Cộng sản Việt Nam đã đáp ứng được yêu cầu gì của cách mạng Việt Nam?</a:t>
            </a: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69"/>
          <p:cNvSpPr>
            <a:spLocks noChangeArrowheads="1"/>
          </p:cNvSpPr>
          <p:nvPr/>
        </p:nvSpPr>
        <p:spPr bwMode="auto">
          <a:xfrm>
            <a:off x="4138246" y="1769012"/>
            <a:ext cx="3810000" cy="3352800"/>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600" b="1">
                <a:solidFill>
                  <a:srgbClr val="FF0000"/>
                </a:solidFill>
                <a:latin typeface="Times New Roman" pitchFamily="18" charset="0"/>
                <a:cs typeface="Times New Roman" pitchFamily="18" charset="0"/>
              </a:rPr>
              <a:t>Sự thống nhất </a:t>
            </a:r>
          </a:p>
          <a:p>
            <a:pPr algn="ctr"/>
            <a:r>
              <a:rPr lang="en-US" sz="2600" b="1">
                <a:solidFill>
                  <a:srgbClr val="FF0000"/>
                </a:solidFill>
                <a:latin typeface="Times New Roman" pitchFamily="18" charset="0"/>
                <a:cs typeface="Times New Roman" pitchFamily="18" charset="0"/>
              </a:rPr>
              <a:t>ba tổ chức cộng sản </a:t>
            </a:r>
          </a:p>
          <a:p>
            <a:pPr algn="ctr"/>
            <a:r>
              <a:rPr lang="en-US" sz="2600" b="1">
                <a:solidFill>
                  <a:srgbClr val="FF0000"/>
                </a:solidFill>
                <a:latin typeface="Times New Roman" pitchFamily="18" charset="0"/>
                <a:cs typeface="Times New Roman" pitchFamily="18" charset="0"/>
              </a:rPr>
              <a:t>thành Đảng Cộng sản </a:t>
            </a:r>
          </a:p>
          <a:p>
            <a:pPr algn="ctr"/>
            <a:r>
              <a:rPr lang="en-US" sz="2600" b="1">
                <a:solidFill>
                  <a:srgbClr val="FF0000"/>
                </a:solidFill>
                <a:latin typeface="Times New Roman" pitchFamily="18" charset="0"/>
                <a:cs typeface="Times New Roman" pitchFamily="18" charset="0"/>
              </a:rPr>
              <a:t>Việt Nam đã đáp ứng</a:t>
            </a:r>
          </a:p>
          <a:p>
            <a:pPr algn="ctr"/>
            <a:r>
              <a:rPr lang="en-US" sz="2600" b="1">
                <a:solidFill>
                  <a:srgbClr val="FF0000"/>
                </a:solidFill>
                <a:latin typeface="Times New Roman" pitchFamily="18" charset="0"/>
                <a:cs typeface="Times New Roman" pitchFamily="18" charset="0"/>
              </a:rPr>
              <a:t>được yêu cầu của </a:t>
            </a:r>
          </a:p>
          <a:p>
            <a:pPr algn="ctr"/>
            <a:r>
              <a:rPr lang="en-US" sz="2600" b="1">
                <a:solidFill>
                  <a:srgbClr val="FF0000"/>
                </a:solidFill>
                <a:latin typeface="Times New Roman" pitchFamily="18" charset="0"/>
                <a:cs typeface="Times New Roman" pitchFamily="18" charset="0"/>
              </a:rPr>
              <a:t>cách mạng Việt Nam</a:t>
            </a:r>
          </a:p>
        </p:txBody>
      </p:sp>
      <p:sp>
        <p:nvSpPr>
          <p:cNvPr id="16" name="Text Box 78"/>
          <p:cNvSpPr txBox="1">
            <a:spLocks noChangeArrowheads="1"/>
          </p:cNvSpPr>
          <p:nvPr/>
        </p:nvSpPr>
        <p:spPr bwMode="auto">
          <a:xfrm>
            <a:off x="4190798" y="5883812"/>
            <a:ext cx="3944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solidFill>
                  <a:sysClr val="windowText" lastClr="000000"/>
                </a:solidFill>
                <a:latin typeface="Times New Roman" pitchFamily="18" charset="0"/>
                <a:cs typeface="Times New Roman" pitchFamily="18" charset="0"/>
              </a:rPr>
              <a:t>Cuộc đấu tranh cách mạng đi đúng hướng.</a:t>
            </a:r>
          </a:p>
        </p:txBody>
      </p:sp>
      <p:sp>
        <p:nvSpPr>
          <p:cNvPr id="17" name="Rectangle 79"/>
          <p:cNvSpPr>
            <a:spLocks noChangeArrowheads="1"/>
          </p:cNvSpPr>
          <p:nvPr/>
        </p:nvSpPr>
        <p:spPr bwMode="auto">
          <a:xfrm>
            <a:off x="8024446" y="4671815"/>
            <a:ext cx="28191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solidFill>
                  <a:srgbClr val="000000"/>
                </a:solidFill>
                <a:latin typeface="Times New Roman" pitchFamily="18" charset="0"/>
                <a:cs typeface="Times New Roman" pitchFamily="18" charset="0"/>
              </a:rPr>
              <a:t>Thống nhất được</a:t>
            </a:r>
          </a:p>
          <a:p>
            <a:pPr algn="ctr"/>
            <a:r>
              <a:rPr lang="en-US" sz="2400" b="1">
                <a:solidFill>
                  <a:srgbClr val="000000"/>
                </a:solidFill>
                <a:latin typeface="Times New Roman" pitchFamily="18" charset="0"/>
                <a:cs typeface="Times New Roman" pitchFamily="18" charset="0"/>
              </a:rPr>
              <a:t> lực lượng.</a:t>
            </a:r>
          </a:p>
        </p:txBody>
      </p:sp>
      <p:sp>
        <p:nvSpPr>
          <p:cNvPr id="18" name="Rectangle 80"/>
          <p:cNvSpPr>
            <a:spLocks noChangeArrowheads="1"/>
          </p:cNvSpPr>
          <p:nvPr/>
        </p:nvSpPr>
        <p:spPr bwMode="auto">
          <a:xfrm>
            <a:off x="4796077" y="321212"/>
            <a:ext cx="26949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Có người lãnh đạo </a:t>
            </a:r>
          </a:p>
          <a:p>
            <a:pPr algn="ctr"/>
            <a:r>
              <a:rPr lang="en-US" sz="2400" b="1">
                <a:solidFill>
                  <a:srgbClr val="000000"/>
                </a:solidFill>
                <a:latin typeface="Times New Roman" pitchFamily="18" charset="0"/>
                <a:cs typeface="Times New Roman" pitchFamily="18" charset="0"/>
              </a:rPr>
              <a:t>đầy uy tín.</a:t>
            </a:r>
          </a:p>
        </p:txBody>
      </p:sp>
      <p:sp>
        <p:nvSpPr>
          <p:cNvPr id="19" name="Rectangle 81"/>
          <p:cNvSpPr>
            <a:spLocks noChangeArrowheads="1"/>
          </p:cNvSpPr>
          <p:nvPr/>
        </p:nvSpPr>
        <p:spPr bwMode="auto">
          <a:xfrm>
            <a:off x="7795846" y="1439025"/>
            <a:ext cx="30755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000000"/>
                </a:solidFill>
                <a:latin typeface="Times New Roman" pitchFamily="18" charset="0"/>
                <a:cs typeface="Times New Roman" pitchFamily="18" charset="0"/>
              </a:rPr>
              <a:t>Cách mạng Việt Nam </a:t>
            </a:r>
          </a:p>
          <a:p>
            <a:r>
              <a:rPr lang="en-US" sz="2400" b="1">
                <a:solidFill>
                  <a:srgbClr val="000000"/>
                </a:solidFill>
                <a:latin typeface="Times New Roman" pitchFamily="18" charset="0"/>
                <a:cs typeface="Times New Roman" pitchFamily="18" charset="0"/>
              </a:rPr>
              <a:t>tăng thêm sức mạnh.</a:t>
            </a:r>
          </a:p>
        </p:txBody>
      </p:sp>
      <p:sp>
        <p:nvSpPr>
          <p:cNvPr id="20" name="Rectangle 82"/>
          <p:cNvSpPr>
            <a:spLocks noChangeArrowheads="1"/>
          </p:cNvSpPr>
          <p:nvPr/>
        </p:nvSpPr>
        <p:spPr bwMode="auto">
          <a:xfrm>
            <a:off x="1837763" y="1448337"/>
            <a:ext cx="26340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Giành được nhiều </a:t>
            </a:r>
          </a:p>
          <a:p>
            <a:pPr algn="ctr"/>
            <a:r>
              <a:rPr lang="en-US" sz="2400" b="1">
                <a:solidFill>
                  <a:srgbClr val="000000"/>
                </a:solidFill>
                <a:latin typeface="Times New Roman" pitchFamily="18" charset="0"/>
                <a:cs typeface="Times New Roman" pitchFamily="18" charset="0"/>
              </a:rPr>
              <a:t>thắng lợi.</a:t>
            </a:r>
          </a:p>
        </p:txBody>
      </p:sp>
      <p:sp>
        <p:nvSpPr>
          <p:cNvPr id="21" name="Rectangle 83"/>
          <p:cNvSpPr>
            <a:spLocks noChangeArrowheads="1"/>
          </p:cNvSpPr>
          <p:nvPr/>
        </p:nvSpPr>
        <p:spPr bwMode="auto">
          <a:xfrm>
            <a:off x="1684301" y="4748015"/>
            <a:ext cx="3215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Tạo điều kiện liên lạc </a:t>
            </a:r>
          </a:p>
          <a:p>
            <a:pPr algn="ctr"/>
            <a:r>
              <a:rPr lang="en-US" sz="2400" b="1">
                <a:solidFill>
                  <a:srgbClr val="000000"/>
                </a:solidFill>
                <a:latin typeface="Times New Roman" pitchFamily="18" charset="0"/>
                <a:cs typeface="Times New Roman" pitchFamily="18" charset="0"/>
              </a:rPr>
              <a:t>với cách mạng thế giới.</a:t>
            </a:r>
          </a:p>
        </p:txBody>
      </p:sp>
      <p:cxnSp>
        <p:nvCxnSpPr>
          <p:cNvPr id="22" name="Straight Arrow Connector 21"/>
          <p:cNvCxnSpPr/>
          <p:nvPr/>
        </p:nvCxnSpPr>
        <p:spPr bwMode="auto">
          <a:xfrm flipH="1">
            <a:off x="6040618" y="5121812"/>
            <a:ext cx="2628" cy="74612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7795846" y="4207412"/>
            <a:ext cx="685800" cy="4644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V="1">
            <a:off x="7795846" y="2270022"/>
            <a:ext cx="685800" cy="49757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6040618" y="1083212"/>
            <a:ext cx="2628" cy="71162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H="1">
            <a:off x="3681046" y="4207412"/>
            <a:ext cx="612228" cy="5406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flipV="1">
            <a:off x="3681046" y="2337374"/>
            <a:ext cx="612228" cy="4651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99401747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750"/>
                                        <p:tgtEl>
                                          <p:spTgt spid="18"/>
                                        </p:tgtEl>
                                      </p:cBhvr>
                                    </p:animEffect>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750"/>
                                        <p:tgtEl>
                                          <p:spTgt spid="19"/>
                                        </p:tgtEl>
                                      </p:cBhvr>
                                    </p:animEffect>
                                  </p:childTnLst>
                                </p:cTn>
                              </p:par>
                              <p:par>
                                <p:cTn id="22" presetID="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edge">
                                      <p:cBhvr>
                                        <p:cTn id="30" dur="750"/>
                                        <p:tgtEl>
                                          <p:spTgt spid="17"/>
                                        </p:tgtEl>
                                      </p:cBhvr>
                                    </p:animEffect>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edge">
                                      <p:cBhvr>
                                        <p:cTn id="39" dur="750"/>
                                        <p:tgtEl>
                                          <p:spTgt spid="16"/>
                                        </p:tgtEl>
                                      </p:cBhvr>
                                    </p:animEffect>
                                  </p:childTnLst>
                                </p:cTn>
                              </p:par>
                              <p:par>
                                <p:cTn id="40" presetID="3"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25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edge">
                                      <p:cBhvr>
                                        <p:cTn id="47" dur="750"/>
                                        <p:tgtEl>
                                          <p:spTgt spid="21"/>
                                        </p:tgtEl>
                                      </p:cBhvr>
                                    </p:animEffect>
                                  </p:childTnLst>
                                </p:cTn>
                              </p:par>
                              <p:par>
                                <p:cTn id="48" presetID="3" presetClass="entr" presetSubtype="1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edge">
                                      <p:cBhvr>
                                        <p:cTn id="55" dur="750"/>
                                        <p:tgtEl>
                                          <p:spTgt spid="20"/>
                                        </p:tgtEl>
                                      </p:cBhvr>
                                    </p:animEffect>
                                  </p:childTnLst>
                                </p:cTn>
                              </p:par>
                              <p:par>
                                <p:cTn id="56" presetID="3" presetClass="entr" presetSubtype="1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8467" y="4127691"/>
            <a:ext cx="11045756" cy="1569660"/>
          </a:xfrm>
          <a:prstGeom prst="rect">
            <a:avLst/>
          </a:prstGeom>
          <a:solidFill>
            <a:srgbClr val="FFDDDD"/>
          </a:solidFill>
          <a:ln>
            <a:solidFill>
              <a:srgbClr val="993366"/>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en-US" sz="3200">
                <a:solidFill>
                  <a:srgbClr val="000000"/>
                </a:solidFill>
                <a:latin typeface="Times New Roman" pitchFamily="18" charset="0"/>
                <a:cs typeface="Times New Roman" pitchFamily="18" charset="0"/>
              </a:rPr>
              <a:t>Đầu xuân năm 1930, Đảng Cộng  sản Việt Nam ra đời. Từ đó, cách mạng nước ta có Đảng lãnh đạo và đã giành được nhiều thắng lợi vẻ vang.</a:t>
            </a:r>
          </a:p>
        </p:txBody>
      </p:sp>
      <p:sp>
        <p:nvSpPr>
          <p:cNvPr id="8" name="TextBox 7"/>
          <p:cNvSpPr txBox="1"/>
          <p:nvPr/>
        </p:nvSpPr>
        <p:spPr>
          <a:xfrm>
            <a:off x="618467" y="3274367"/>
            <a:ext cx="2115921" cy="646331"/>
          </a:xfrm>
          <a:prstGeom prst="rect">
            <a:avLst/>
          </a:prstGeom>
          <a:noFill/>
        </p:spPr>
        <p:txBody>
          <a:bodyPr wrap="square" rtlCol="0">
            <a:spAutoFit/>
          </a:bodyPr>
          <a:lstStyle/>
          <a:p>
            <a:r>
              <a:rPr lang="en-US" sz="3600" b="1" u="sng">
                <a:solidFill>
                  <a:srgbClr val="C00000"/>
                </a:solidFill>
                <a:latin typeface="Times New Roman" pitchFamily="18" charset="0"/>
                <a:cs typeface="Times New Roman" pitchFamily="18" charset="0"/>
              </a:rPr>
              <a:t>Ghi nhớ:</a:t>
            </a:r>
          </a:p>
        </p:txBody>
      </p:sp>
      <p:sp>
        <p:nvSpPr>
          <p:cNvPr id="11" name="文本框 13">
            <a:extLst>
              <a:ext uri="{FF2B5EF4-FFF2-40B4-BE49-F238E27FC236}">
                <a16:creationId xmlns:a16="http://schemas.microsoft.com/office/drawing/2014/main" id="{3BFBA031-EC80-4D62-987A-B8FEA7AE11A9}"/>
              </a:ext>
            </a:extLst>
          </p:cNvPr>
          <p:cNvSpPr txBox="1"/>
          <p:nvPr/>
        </p:nvSpPr>
        <p:spPr>
          <a:xfrm>
            <a:off x="1425523" y="1135379"/>
            <a:ext cx="10238700" cy="2123658"/>
          </a:xfrm>
          <a:prstGeom prst="rect">
            <a:avLst/>
          </a:prstGeom>
          <a:noFill/>
        </p:spPr>
        <p:txBody>
          <a:bodyPr wrap="none" rtlCol="0">
            <a:spAutoFit/>
          </a:bodyPr>
          <a:lstStyle/>
          <a:p>
            <a:pPr lvl="0" algn="ctr">
              <a:defRPr/>
            </a:pPr>
            <a:r>
              <a:rPr lang="en-US" altLang="zh-CN" sz="66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6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6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6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id="{7ADB1A97-0858-4D3C-84E9-AB0133759EDB}"/>
              </a:ext>
            </a:extLst>
          </p:cNvPr>
          <p:cNvSpPr txBox="1"/>
          <p:nvPr/>
        </p:nvSpPr>
        <p:spPr>
          <a:xfrm>
            <a:off x="5346981" y="304382"/>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53515686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3" name="文本框 24">
            <a:extLst>
              <a:ext uri="{FF2B5EF4-FFF2-40B4-BE49-F238E27FC236}">
                <a16:creationId xmlns:a16="http://schemas.microsoft.com/office/drawing/2014/main"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4" name="Rectangle 3"/>
          <p:cNvSpPr/>
          <p:nvPr/>
        </p:nvSpPr>
        <p:spPr>
          <a:xfrm>
            <a:off x="2102892" y="1781710"/>
            <a:ext cx="7994576" cy="4031873"/>
          </a:xfrm>
          <a:prstGeom prst="rect">
            <a:avLst/>
          </a:prstGeom>
        </p:spPr>
        <p:txBody>
          <a:bodyPr wrap="square">
            <a:spAutoFit/>
          </a:bodyPr>
          <a:lstStyle/>
          <a:p>
            <a:pPr marL="609600" indent="-609600">
              <a:buFontTx/>
              <a:buNone/>
            </a:pPr>
            <a:r>
              <a:rPr lang="en-US" sz="3200" b="1" u="sng">
                <a:solidFill>
                  <a:srgbClr val="003300"/>
                </a:solidFill>
                <a:latin typeface="Times New Roman" pitchFamily="18" charset="0"/>
                <a:cs typeface="Times New Roman" pitchFamily="18" charset="0"/>
              </a:rPr>
              <a:t>Câu 1:</a:t>
            </a:r>
          </a:p>
          <a:p>
            <a:pPr marL="609600" indent="-609600" algn="ctr">
              <a:buFontTx/>
              <a:buNone/>
            </a:pPr>
            <a:r>
              <a:rPr lang="en-US" sz="3200" b="1">
                <a:solidFill>
                  <a:srgbClr val="FF0066"/>
                </a:solidFill>
                <a:latin typeface="Times New Roman" pitchFamily="18" charset="0"/>
                <a:cs typeface="Times New Roman" pitchFamily="18" charset="0"/>
              </a:rPr>
              <a:t>Đảng Cộng sản Việt Nam ra đời :</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1931</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1931</a:t>
            </a:r>
          </a:p>
        </p:txBody>
      </p:sp>
      <p:sp>
        <p:nvSpPr>
          <p:cNvPr id="5" name="Oval 4"/>
          <p:cNvSpPr/>
          <p:nvPr/>
        </p:nvSpPr>
        <p:spPr bwMode="auto">
          <a:xfrm>
            <a:off x="4236492" y="4258210"/>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13097122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991" y="1908412"/>
            <a:ext cx="9571630" cy="3933384"/>
          </a:xfrm>
          <a:prstGeom prst="rect">
            <a:avLst/>
          </a:prstGeom>
        </p:spPr>
        <p:txBody>
          <a:bodyPr wrap="square">
            <a:spAutoFit/>
          </a:bodyPr>
          <a:lstStyle/>
          <a:p>
            <a:pPr marL="609600" indent="-609600">
              <a:lnSpc>
                <a:spcPct val="90000"/>
              </a:lnSpc>
              <a:buFontTx/>
              <a:buNone/>
            </a:pPr>
            <a:r>
              <a:rPr lang="en-US" sz="3200" b="1" u="sng">
                <a:solidFill>
                  <a:srgbClr val="000000"/>
                </a:solidFill>
                <a:latin typeface="Times New Roman" pitchFamily="18" charset="0"/>
                <a:cs typeface="Times New Roman" pitchFamily="18" charset="0"/>
              </a:rPr>
              <a:t>Câu 2:</a:t>
            </a:r>
          </a:p>
          <a:p>
            <a:pPr>
              <a:lnSpc>
                <a:spcPct val="90000"/>
              </a:lnSpc>
              <a:buFontTx/>
              <a:buNone/>
            </a:pPr>
            <a:r>
              <a:rPr lang="en-US" sz="3200" b="1">
                <a:solidFill>
                  <a:srgbClr val="FF0066"/>
                </a:solidFill>
                <a:latin typeface="Times New Roman" pitchFamily="18" charset="0"/>
                <a:cs typeface="Times New Roman" pitchFamily="18" charset="0"/>
              </a:rPr>
              <a:t>Người chủ trì hội nghị hợp nhất 3 tổ chức cộng sản là:</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Bội Châu.</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Nguyễn Ái Quốc.</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Châu Trinh.</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Trần Phú.</a:t>
            </a:r>
          </a:p>
        </p:txBody>
      </p:sp>
      <p:sp>
        <p:nvSpPr>
          <p:cNvPr id="3" name="Oval 2"/>
          <p:cNvSpPr/>
          <p:nvPr/>
        </p:nvSpPr>
        <p:spPr bwMode="auto">
          <a:xfrm>
            <a:off x="3469943" y="3591636"/>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文本框 13">
            <a:extLst>
              <a:ext uri="{FF2B5EF4-FFF2-40B4-BE49-F238E27FC236}">
                <a16:creationId xmlns:a16="http://schemas.microsoft.com/office/drawing/2014/main"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5" name="文本框 24">
            <a:extLst>
              <a:ext uri="{FF2B5EF4-FFF2-40B4-BE49-F238E27FC236}">
                <a16:creationId xmlns:a16="http://schemas.microsoft.com/office/drawing/2014/main"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8852937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B3496659-D1A2-4B73-BFA7-6464F4AA9B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文本框 24">
            <a:extLst>
              <a:ext uri="{FF2B5EF4-FFF2-40B4-BE49-F238E27FC236}">
                <a16:creationId xmlns:a16="http://schemas.microsoft.com/office/drawing/2014/main" id="{7ADB1A97-0858-4D3C-84E9-AB0133759EDB}"/>
              </a:ext>
            </a:extLst>
          </p:cNvPr>
          <p:cNvSpPr txBox="1"/>
          <p:nvPr/>
        </p:nvSpPr>
        <p:spPr>
          <a:xfrm>
            <a:off x="9292261" y="2072704"/>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4"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5791200" y="-664783"/>
            <a:ext cx="609600" cy="609600"/>
          </a:xfrm>
          <a:prstGeom prst="rect">
            <a:avLst/>
          </a:prstGeom>
        </p:spPr>
      </p:pic>
      <p:grpSp>
        <p:nvGrpSpPr>
          <p:cNvPr id="5" name="Group 4"/>
          <p:cNvGrpSpPr/>
          <p:nvPr/>
        </p:nvGrpSpPr>
        <p:grpSpPr>
          <a:xfrm>
            <a:off x="-554480" y="0"/>
            <a:ext cx="6955280" cy="4604401"/>
            <a:chOff x="17570" y="0"/>
            <a:chExt cx="8004877" cy="5465370"/>
          </a:xfrm>
        </p:grpSpPr>
        <p:pic>
          <p:nvPicPr>
            <p:cNvPr id="6" name="图片 4">
              <a:extLst>
                <a:ext uri="{FF2B5EF4-FFF2-40B4-BE49-F238E27FC236}">
                  <a16:creationId xmlns:a16="http://schemas.microsoft.com/office/drawing/2014/main" id="{41E1BFFD-3EC3-4EE1-B37F-932B3B9FAC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8" name="文本框 13">
            <a:extLst>
              <a:ext uri="{FF2B5EF4-FFF2-40B4-BE49-F238E27FC236}">
                <a16:creationId xmlns:a16="http://schemas.microsoft.com/office/drawing/2014/main" id="{3BFBA031-EC80-4D62-987A-B8FEA7AE11A9}"/>
              </a:ext>
            </a:extLst>
          </p:cNvPr>
          <p:cNvSpPr txBox="1"/>
          <p:nvPr/>
        </p:nvSpPr>
        <p:spPr>
          <a:xfrm>
            <a:off x="4706627" y="2526243"/>
            <a:ext cx="4842992"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Tạm biệt</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4957293" y="3972793"/>
            <a:ext cx="2163477" cy="3271140"/>
          </a:xfrm>
          <a:prstGeom prst="rect">
            <a:avLst/>
          </a:prstGeom>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7120770" y="4182136"/>
            <a:ext cx="2247771" cy="2989535"/>
          </a:xfrm>
          <a:prstGeom prst="rect">
            <a:avLst/>
          </a:prstGeom>
        </p:spPr>
      </p:pic>
    </p:spTree>
    <p:extLst>
      <p:ext uri="{BB962C8B-B14F-4D97-AF65-F5344CB8AC3E}">
        <p14:creationId xmlns:p14="http://schemas.microsoft.com/office/powerpoint/2010/main" val="3938489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4"/>
                </p:tgtEl>
              </p:cMediaNode>
            </p:audio>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2. Nguyễn Tất Thành rời Việt nam ra đi tìm đường cứu nước ở đâu?</a:t>
            </a:r>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4339" y="-149691"/>
            <a:ext cx="1848837" cy="1848837"/>
          </a:xfrm>
          <a:prstGeom prst="rect">
            <a:avLst/>
          </a:prstGeom>
        </p:spPr>
      </p:pic>
      <p:sp>
        <p:nvSpPr>
          <p:cNvPr id="8" name="Rectangle 7"/>
          <p:cNvSpPr/>
          <p:nvPr/>
        </p:nvSpPr>
        <p:spPr>
          <a:xfrm>
            <a:off x="1195755" y="2511188"/>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Bến cảng Nhà Rồng</a:t>
            </a:r>
          </a:p>
        </p:txBody>
      </p:sp>
      <p:sp>
        <p:nvSpPr>
          <p:cNvPr id="9" name="Rectangle 8"/>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Cảng Đà Nẵng</a:t>
            </a:r>
          </a:p>
        </p:txBody>
      </p:sp>
      <p:sp>
        <p:nvSpPr>
          <p:cNvPr id="10" name="Rectangle 9"/>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Bến cảng Hải Phòng</a:t>
            </a:r>
          </a:p>
        </p:txBody>
      </p:sp>
      <p:sp>
        <p:nvSpPr>
          <p:cNvPr id="11" name="Rectangle 10"/>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Sông Đồng Nai</a:t>
            </a:r>
          </a:p>
        </p:txBody>
      </p:sp>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0194250" y="4006252"/>
            <a:ext cx="1997750" cy="3020564"/>
          </a:xfrm>
          <a:prstGeom prst="rect">
            <a:avLst/>
          </a:prstGeom>
        </p:spPr>
      </p:pic>
    </p:spTree>
    <p:extLst>
      <p:ext uri="{BB962C8B-B14F-4D97-AF65-F5344CB8AC3E}">
        <p14:creationId xmlns:p14="http://schemas.microsoft.com/office/powerpoint/2010/main" val="390919286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m-thanh-tra-loi-sai-www_nhacchuongvui_com.wav"/>
                                        </p:tgtEl>
                                      </p:cMediaNode>
                                    </p:audio>
                                  </p:subTnLst>
                                </p:cTn>
                              </p:par>
                            </p:childTnLst>
                          </p:cTn>
                        </p:par>
                        <p:par>
                          <p:cTn id="39" fill="hold">
                            <p:stCondLst>
                              <p:cond delay="0"/>
                            </p:stCondLst>
                            <p:childTnLst>
                              <p:par>
                                <p:cTn id="40" presetID="10" presetClass="exit" presetSubtype="0" fill="hold" nodeType="afterEffect">
                                  <p:stCondLst>
                                    <p:cond delay="50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3. Nguyễn Tất Thành quyết chí ra đi tìm đường cứu nước vì:</a:t>
            </a:r>
          </a:p>
        </p:txBody>
      </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449" y="-71384"/>
            <a:ext cx="1848837" cy="1848837"/>
          </a:xfrm>
          <a:prstGeom prst="rect">
            <a:avLst/>
          </a:prstGeom>
        </p:spPr>
      </p:pic>
      <p:sp>
        <p:nvSpPr>
          <p:cNvPr id="6" name="Rectangle 5"/>
          <p:cNvSpPr/>
          <p:nvPr/>
        </p:nvSpPr>
        <p:spPr>
          <a:xfrm>
            <a:off x="880449" y="2290634"/>
            <a:ext cx="427840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a:t>
            </a:r>
            <a:r>
              <a:rPr lang="en-US" sz="2800">
                <a:solidFill>
                  <a:schemeClr val="tx1"/>
                </a:solidFill>
                <a:latin typeface="Times New Roman" panose="02020603050405020304" pitchFamily="18" charset="0"/>
                <a:cs typeface="Times New Roman" panose="02020603050405020304" pitchFamily="18" charset="0"/>
              </a:rPr>
              <a:t>Muốn được ra nước ngoài du lịch.</a:t>
            </a:r>
          </a:p>
        </p:txBody>
      </p:sp>
      <p:sp>
        <p:nvSpPr>
          <p:cNvPr id="7" name="Rectangle 6"/>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b) Ở Việt Nam lúc đó khó khăn không sống được.</a:t>
            </a:r>
          </a:p>
        </p:txBody>
      </p:sp>
      <p:sp>
        <p:nvSpPr>
          <p:cNvPr id="8" name="Rectangle 7"/>
          <p:cNvSpPr/>
          <p:nvPr/>
        </p:nvSpPr>
        <p:spPr>
          <a:xfrm>
            <a:off x="880449" y="3698543"/>
            <a:ext cx="427840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c) Người có tấm lòng yêu nước, yêu đồng bào sâu sắc.</a:t>
            </a:r>
          </a:p>
        </p:txBody>
      </p:sp>
      <p:sp>
        <p:nvSpPr>
          <p:cNvPr id="9" name="Rectangle 8"/>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d) Muốn làm việc để có nhiều tiền.</a:t>
            </a:r>
          </a:p>
        </p:txBody>
      </p:sp>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59835" y="4389120"/>
            <a:ext cx="1704322" cy="2576906"/>
          </a:xfrm>
          <a:prstGeom prst="rect">
            <a:avLst/>
          </a:prstGeom>
        </p:spPr>
      </p:pic>
    </p:spTree>
    <p:extLst>
      <p:ext uri="{BB962C8B-B14F-4D97-AF65-F5344CB8AC3E}">
        <p14:creationId xmlns:p14="http://schemas.microsoft.com/office/powerpoint/2010/main" val="32543178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0" presetClass="exit" presetSubtype="0" fill="hold" nodeType="afterEffect">
                                  <p:stCondLst>
                                    <p:cond delay="50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0"/>
                            </p:stCondLst>
                            <p:childTnLst>
                              <p:par>
                                <p:cTn id="62" presetID="10" presetClass="exit" presetSubtype="0" fill="hold" nodeType="afterEffect">
                                  <p:stCondLst>
                                    <p:cond delay="50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6" grpId="0" animBg="1"/>
      <p:bldP spid="7" grpId="0" animBg="1"/>
      <p:bldP spid="8" grpId="0" animBg="1"/>
      <p:bldP spid="9"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3496659-D1A2-4B73-BFA7-6464F4AA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25" name="文本框 24">
            <a:extLst>
              <a:ext uri="{FF2B5EF4-FFF2-40B4-BE49-F238E27FC236}">
                <a16:creationId xmlns:a16="http://schemas.microsoft.com/office/drawing/2014/main" id="{7ADB1A97-0858-4D3C-84E9-AB0133759EDB}"/>
              </a:ext>
            </a:extLst>
          </p:cNvPr>
          <p:cNvSpPr txBox="1"/>
          <p:nvPr/>
        </p:nvSpPr>
        <p:spPr>
          <a:xfrm>
            <a:off x="10219252" y="5861811"/>
            <a:ext cx="1921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Trang 16,17</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53164" y="103"/>
            <a:ext cx="2728608" cy="2345323"/>
            <a:chOff x="17570" y="0"/>
            <a:chExt cx="8004877" cy="5465370"/>
          </a:xfrm>
        </p:grpSpPr>
        <p:pic>
          <p:nvPicPr>
            <p:cNvPr id="5" name="图片 4">
              <a:extLst>
                <a:ext uri="{FF2B5EF4-FFF2-40B4-BE49-F238E27FC236}">
                  <a16:creationId xmlns:a16="http://schemas.microsoft.com/office/drawing/2014/main" id="{41E1BFFD-3EC3-4EE1-B37F-932B3B9FAC7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1" name="文本框 13">
            <a:extLst>
              <a:ext uri="{FF2B5EF4-FFF2-40B4-BE49-F238E27FC236}">
                <a16:creationId xmlns:a16="http://schemas.microsoft.com/office/drawing/2014/main" id="{3BFBA031-EC80-4D62-987A-B8FEA7AE11A9}"/>
              </a:ext>
            </a:extLst>
          </p:cNvPr>
          <p:cNvSpPr txBox="1"/>
          <p:nvPr/>
        </p:nvSpPr>
        <p:spPr>
          <a:xfrm>
            <a:off x="1019211" y="1257631"/>
            <a:ext cx="10036984" cy="1938992"/>
          </a:xfrm>
          <a:prstGeom prst="rect">
            <a:avLst/>
          </a:prstGeom>
          <a:noFill/>
        </p:spPr>
        <p:txBody>
          <a:bodyPr wrap="square" rtlCol="0">
            <a:spAutoFit/>
          </a:bodyPr>
          <a:lstStyle/>
          <a:p>
            <a:pPr lvl="0" algn="ctr">
              <a:defRPr/>
            </a:pPr>
            <a:r>
              <a:rPr lang="en-US" altLang="zh-CN" sz="60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0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0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0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id="{7ADB1A97-0858-4D3C-84E9-AB0133759EDB}"/>
              </a:ext>
            </a:extLst>
          </p:cNvPr>
          <p:cNvSpPr txBox="1"/>
          <p:nvPr/>
        </p:nvSpPr>
        <p:spPr>
          <a:xfrm>
            <a:off x="9475450" y="6392427"/>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14" name="文本框 24">
            <a:extLst>
              <a:ext uri="{FF2B5EF4-FFF2-40B4-BE49-F238E27FC236}">
                <a16:creationId xmlns:a16="http://schemas.microsoft.com/office/drawing/2014/main" id="{7ADB1A97-0858-4D3C-84E9-AB0133759EDB}"/>
              </a:ext>
            </a:extLst>
          </p:cNvPr>
          <p:cNvSpPr txBox="1"/>
          <p:nvPr/>
        </p:nvSpPr>
        <p:spPr>
          <a:xfrm>
            <a:off x="4824876" y="229081"/>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9745" y="3218494"/>
            <a:ext cx="6135916" cy="3635598"/>
          </a:xfrm>
          <a:prstGeom prst="rect">
            <a:avLst/>
          </a:prstGeom>
        </p:spPr>
      </p:pic>
    </p:spTree>
    <p:extLst>
      <p:ext uri="{BB962C8B-B14F-4D97-AF65-F5344CB8AC3E}">
        <p14:creationId xmlns:p14="http://schemas.microsoft.com/office/powerpoint/2010/main" val="40572181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3A905162-6B94-4DE8-98FD-55E838A89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14" name="矩形 17">
            <a:extLst>
              <a:ext uri="{FF2B5EF4-FFF2-40B4-BE49-F238E27FC236}">
                <a16:creationId xmlns:a16="http://schemas.microsoft.com/office/drawing/2014/main" id="{5CCF7D64-FDAB-4400-84A5-F2831E087693}"/>
              </a:ext>
            </a:extLst>
          </p:cNvPr>
          <p:cNvSpPr/>
          <p:nvPr/>
        </p:nvSpPr>
        <p:spPr>
          <a:xfrm>
            <a:off x="965661" y="1203783"/>
            <a:ext cx="11062216" cy="313213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TextBox 1"/>
          <p:cNvSpPr txBox="1"/>
          <p:nvPr/>
        </p:nvSpPr>
        <p:spPr>
          <a:xfrm>
            <a:off x="4899548" y="280453"/>
            <a:ext cx="3848668" cy="923330"/>
          </a:xfrm>
          <a:prstGeom prst="rect">
            <a:avLst/>
          </a:prstGeom>
          <a:noFill/>
        </p:spPr>
        <p:txBody>
          <a:bodyPr wrap="square" rtlCol="0">
            <a:spAutoFit/>
          </a:bodyPr>
          <a:lstStyle/>
          <a:p>
            <a:r>
              <a:rPr lang="en-US" sz="5400">
                <a:solidFill>
                  <a:srgbClr val="D4663B"/>
                </a:solidFill>
                <a:latin typeface="UTM Alberta Heavy" panose="02040603050506020204" pitchFamily="18" charset="0"/>
              </a:rPr>
              <a:t>Mục tiêu</a:t>
            </a:r>
          </a:p>
        </p:txBody>
      </p:sp>
      <p:sp>
        <p:nvSpPr>
          <p:cNvPr id="8" name="TextBox 7"/>
          <p:cNvSpPr txBox="1"/>
          <p:nvPr/>
        </p:nvSpPr>
        <p:spPr>
          <a:xfrm>
            <a:off x="2261596" y="1266774"/>
            <a:ext cx="9514392"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Lãnh tụ Nguyễn Ái Quốc là người chủ trì Hội nghị thành lập Đảng Cộng sản Việt Nam.</a:t>
            </a:r>
          </a:p>
        </p:txBody>
      </p:sp>
      <p:sp>
        <p:nvSpPr>
          <p:cNvPr id="9" name="TextBox 8"/>
          <p:cNvSpPr txBox="1"/>
          <p:nvPr/>
        </p:nvSpPr>
        <p:spPr>
          <a:xfrm>
            <a:off x="2254400" y="2440181"/>
            <a:ext cx="9521588" cy="15696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Đảng ra đời là một sự kiện lịch sử trọng đại, đánh dấu thời kì cách mạng nước ta có sự lãnh đạo đúng đắn, giành nhiều thắng lợi to lớn.</a:t>
            </a: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flipH="1">
            <a:off x="8000813" y="4335914"/>
            <a:ext cx="4477359" cy="3060695"/>
          </a:xfrm>
          <a:prstGeom prst="rect">
            <a:avLst/>
          </a:prstGeom>
        </p:spPr>
      </p:pic>
      <p:sp>
        <p:nvSpPr>
          <p:cNvPr id="46" name="椭圆 18">
            <a:extLst>
              <a:ext uri="{FF2B5EF4-FFF2-40B4-BE49-F238E27FC236}">
                <a16:creationId xmlns:a16="http://schemas.microsoft.com/office/drawing/2014/main" id="{A2F0BFE8-A050-48A8-BC4E-4E8A5B46322A}"/>
              </a:ext>
            </a:extLst>
          </p:cNvPr>
          <p:cNvSpPr/>
          <p:nvPr/>
        </p:nvSpPr>
        <p:spPr>
          <a:xfrm>
            <a:off x="1228546" y="1440961"/>
            <a:ext cx="874642" cy="849193"/>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8" name="文本框 6">
            <a:extLst>
              <a:ext uri="{FF2B5EF4-FFF2-40B4-BE49-F238E27FC236}">
                <a16:creationId xmlns:a16="http://schemas.microsoft.com/office/drawing/2014/main" id="{2D35ACB7-07B8-4913-B001-ABB9D931361E}"/>
              </a:ext>
            </a:extLst>
          </p:cNvPr>
          <p:cNvSpPr txBox="1"/>
          <p:nvPr/>
        </p:nvSpPr>
        <p:spPr>
          <a:xfrm>
            <a:off x="1138447" y="1528468"/>
            <a:ext cx="1123149"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9" name="椭圆 18">
            <a:extLst>
              <a:ext uri="{FF2B5EF4-FFF2-40B4-BE49-F238E27FC236}">
                <a16:creationId xmlns:a16="http://schemas.microsoft.com/office/drawing/2014/main" id="{A2F0BFE8-A050-48A8-BC4E-4E8A5B46322A}"/>
              </a:ext>
            </a:extLst>
          </p:cNvPr>
          <p:cNvSpPr/>
          <p:nvPr/>
        </p:nvSpPr>
        <p:spPr>
          <a:xfrm>
            <a:off x="1140484" y="2680474"/>
            <a:ext cx="962704" cy="892720"/>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0" name="文本框 6">
            <a:extLst>
              <a:ext uri="{FF2B5EF4-FFF2-40B4-BE49-F238E27FC236}">
                <a16:creationId xmlns:a16="http://schemas.microsoft.com/office/drawing/2014/main" id="{2D35ACB7-07B8-4913-B001-ABB9D931361E}"/>
              </a:ext>
            </a:extLst>
          </p:cNvPr>
          <p:cNvSpPr txBox="1"/>
          <p:nvPr/>
        </p:nvSpPr>
        <p:spPr>
          <a:xfrm>
            <a:off x="1138447" y="2826607"/>
            <a:ext cx="964741"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11" name="Group 10"/>
          <p:cNvGrpSpPr/>
          <p:nvPr/>
        </p:nvGrpSpPr>
        <p:grpSpPr>
          <a:xfrm>
            <a:off x="10227213" y="3711"/>
            <a:ext cx="2079726" cy="1437250"/>
            <a:chOff x="17570" y="0"/>
            <a:chExt cx="8004877" cy="5465370"/>
          </a:xfrm>
        </p:grpSpPr>
        <p:pic>
          <p:nvPicPr>
            <p:cNvPr id="12" name="图片 4">
              <a:extLst>
                <a:ext uri="{FF2B5EF4-FFF2-40B4-BE49-F238E27FC236}">
                  <a16:creationId xmlns:a16="http://schemas.microsoft.com/office/drawing/2014/main" id="{41E1BFFD-3EC3-4EE1-B37F-932B3B9FAC7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2820508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1+#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750" fill="hold"/>
                                        <p:tgtEl>
                                          <p:spTgt spid="46"/>
                                        </p:tgtEl>
                                        <p:attrNameLst>
                                          <p:attrName>ppt_x</p:attrName>
                                        </p:attrNameLst>
                                      </p:cBhvr>
                                      <p:tavLst>
                                        <p:tav tm="0">
                                          <p:val>
                                            <p:strVal val="0-#ppt_w/2"/>
                                          </p:val>
                                        </p:tav>
                                        <p:tav tm="100000">
                                          <p:val>
                                            <p:strVal val="#ppt_x"/>
                                          </p:val>
                                        </p:tav>
                                      </p:tavLst>
                                    </p:anim>
                                    <p:anim calcmode="lin" valueType="num">
                                      <p:cBhvr additive="base">
                                        <p:cTn id="33" dur="750" fill="hold"/>
                                        <p:tgtEl>
                                          <p:spTgt spid="46"/>
                                        </p:tgtEl>
                                        <p:attrNameLst>
                                          <p:attrName>ppt_y</p:attrName>
                                        </p:attrNameLst>
                                      </p:cBhvr>
                                      <p:tavLst>
                                        <p:tav tm="0">
                                          <p:val>
                                            <p:strVal val="#ppt_y"/>
                                          </p:val>
                                        </p:tav>
                                        <p:tav tm="100000">
                                          <p:val>
                                            <p:strVal val="#ppt_y"/>
                                          </p:val>
                                        </p:tav>
                                      </p:tavLst>
                                    </p:anim>
                                  </p:childTnLst>
                                </p:cTn>
                              </p:par>
                            </p:childTnLst>
                          </p:cTn>
                        </p:par>
                        <p:par>
                          <p:cTn id="34" fill="hold">
                            <p:stCondLst>
                              <p:cond delay="750"/>
                            </p:stCondLst>
                            <p:childTnLst>
                              <p:par>
                                <p:cTn id="35" presetID="6" presetClass="entr" presetSubtype="16"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ircle(in)">
                                      <p:cBhvr>
                                        <p:cTn id="37" dur="75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750" fill="hold"/>
                                        <p:tgtEl>
                                          <p:spTgt spid="49"/>
                                        </p:tgtEl>
                                        <p:attrNameLst>
                                          <p:attrName>ppt_x</p:attrName>
                                        </p:attrNameLst>
                                      </p:cBhvr>
                                      <p:tavLst>
                                        <p:tav tm="0">
                                          <p:val>
                                            <p:strVal val="0-#ppt_w/2"/>
                                          </p:val>
                                        </p:tav>
                                        <p:tav tm="100000">
                                          <p:val>
                                            <p:strVal val="#ppt_x"/>
                                          </p:val>
                                        </p:tav>
                                      </p:tavLst>
                                    </p:anim>
                                    <p:anim calcmode="lin" valueType="num">
                                      <p:cBhvr additive="base">
                                        <p:cTn id="48" dur="750" fill="hold"/>
                                        <p:tgtEl>
                                          <p:spTgt spid="49"/>
                                        </p:tgtEl>
                                        <p:attrNameLst>
                                          <p:attrName>ppt_y</p:attrName>
                                        </p:attrNameLst>
                                      </p:cBhvr>
                                      <p:tavLst>
                                        <p:tav tm="0">
                                          <p:val>
                                            <p:strVal val="#ppt_y"/>
                                          </p:val>
                                        </p:tav>
                                        <p:tav tm="100000">
                                          <p:val>
                                            <p:strVal val="#ppt_y"/>
                                          </p:val>
                                        </p:tav>
                                      </p:tavLst>
                                    </p:anim>
                                  </p:childTnLst>
                                </p:cTn>
                              </p:par>
                            </p:childTnLst>
                          </p:cTn>
                        </p:par>
                        <p:par>
                          <p:cTn id="49" fill="hold">
                            <p:stCondLst>
                              <p:cond delay="750"/>
                            </p:stCondLst>
                            <p:childTnLst>
                              <p:par>
                                <p:cTn id="50" presetID="6" presetClass="entr" presetSubtype="16"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circle(in)">
                                      <p:cBhvr>
                                        <p:cTn id="52" dur="75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8" grpId="0"/>
      <p:bldP spid="9" grpId="0"/>
      <p:bldP spid="46" grpId="0" animBg="1"/>
      <p:bldP spid="48" grpId="0"/>
      <p:bldP spid="49"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6FA196D-E2C6-4CD7-A915-493A291B2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4" name="组合 3">
            <a:extLst>
              <a:ext uri="{FF2B5EF4-FFF2-40B4-BE49-F238E27FC236}">
                <a16:creationId xmlns:a16="http://schemas.microsoft.com/office/drawing/2014/main" id="{1368A4F1-E0FA-4849-AA1D-45FE94CFF944}"/>
              </a:ext>
            </a:extLst>
          </p:cNvPr>
          <p:cNvGrpSpPr/>
          <p:nvPr/>
        </p:nvGrpSpPr>
        <p:grpSpPr>
          <a:xfrm>
            <a:off x="1148893" y="301880"/>
            <a:ext cx="1918924" cy="1918924"/>
            <a:chOff x="786667" y="172511"/>
            <a:chExt cx="1918924" cy="1918924"/>
          </a:xfrm>
        </p:grpSpPr>
        <p:sp>
          <p:nvSpPr>
            <p:cNvPr id="19"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id="{2D35ACB7-07B8-4913-B001-ABB9D931361E}"/>
                </a:ext>
              </a:extLst>
            </p:cNvPr>
            <p:cNvSpPr txBox="1"/>
            <p:nvPr/>
          </p:nvSpPr>
          <p:spPr>
            <a:xfrm>
              <a:off x="943796" y="317818"/>
              <a:ext cx="1761795" cy="1476238"/>
            </a:xfrm>
            <a:prstGeom prst="rect">
              <a:avLst/>
            </a:prstGeom>
            <a:noFill/>
            <a:scene3d>
              <a:camera prst="orthographicFront"/>
              <a:lightRig rig="threePt" dir="t"/>
            </a:scene3d>
            <a:sp3d>
              <a:bevelT prst="angle"/>
            </a:sp3d>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 name="TextBox 1"/>
          <p:cNvSpPr txBox="1"/>
          <p:nvPr/>
        </p:nvSpPr>
        <p:spPr>
          <a:xfrm>
            <a:off x="3536545" y="549173"/>
            <a:ext cx="6106858" cy="132343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a:solidFill>
                  <a:srgbClr val="D7663A"/>
                </a:solidFill>
                <a:latin typeface="UTM Alberta Heavy" panose="02040603050506020204" pitchFamily="18" charset="0"/>
              </a:rPr>
              <a:t>Hoàn cảnh ra đời của</a:t>
            </a:r>
          </a:p>
          <a:p>
            <a:r>
              <a:rPr lang="en-US" sz="4000">
                <a:solidFill>
                  <a:srgbClr val="D7663A"/>
                </a:solidFill>
                <a:latin typeface="UTM Alberta Heavy" panose="02040603050506020204" pitchFamily="18" charset="0"/>
              </a:rPr>
              <a:t>Đảng Cộng sản Việt Nam</a:t>
            </a:r>
          </a:p>
        </p:txBody>
      </p:sp>
      <p:pic>
        <p:nvPicPr>
          <p:cNvPr id="9" name="Picture 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885" y="2220804"/>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111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5CCF7D64-FDAB-4400-84A5-F2831E087693}"/>
              </a:ext>
            </a:extLst>
          </p:cNvPr>
          <p:cNvSpPr/>
          <p:nvPr/>
        </p:nvSpPr>
        <p:spPr>
          <a:xfrm>
            <a:off x="965661" y="931723"/>
            <a:ext cx="10260678" cy="592627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6" name="组合 3">
            <a:extLst>
              <a:ext uri="{FF2B5EF4-FFF2-40B4-BE49-F238E27FC236}">
                <a16:creationId xmlns:a16="http://schemas.microsoft.com/office/drawing/2014/main"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3" name="TextBox 2"/>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2" name="TextBox 1"/>
          <p:cNvSpPr txBox="1"/>
          <p:nvPr/>
        </p:nvSpPr>
        <p:spPr>
          <a:xfrm>
            <a:off x="1624083" y="1215915"/>
            <a:ext cx="7806519" cy="584775"/>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Quan sát video và cho biết:</a:t>
            </a:r>
          </a:p>
        </p:txBody>
      </p:sp>
      <p:sp>
        <p:nvSpPr>
          <p:cNvPr id="4" name="TextBox 3"/>
          <p:cNvSpPr txBox="1"/>
          <p:nvPr/>
        </p:nvSpPr>
        <p:spPr>
          <a:xfrm>
            <a:off x="1624083" y="1924334"/>
            <a:ext cx="9498842"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Từ tháng 6 đến tháng 9 năm 1929, Việt Nam lần lượt ra đời mấy tổ chức cộng sản? Hãy nêu tên những tổ chức đó.</a:t>
            </a: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693784" y="3732071"/>
            <a:ext cx="2163477" cy="327114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9430602" y="4120110"/>
            <a:ext cx="2247771" cy="298953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4184"/>
          <a:stretch/>
        </p:blipFill>
        <p:spPr>
          <a:xfrm>
            <a:off x="4728175" y="3176552"/>
            <a:ext cx="2735650" cy="3681448"/>
          </a:xfrm>
          <a:prstGeom prst="rect">
            <a:avLst/>
          </a:prstGeom>
        </p:spPr>
      </p:pic>
    </p:spTree>
    <p:extLst>
      <p:ext uri="{BB962C8B-B14F-4D97-AF65-F5344CB8AC3E}">
        <p14:creationId xmlns:p14="http://schemas.microsoft.com/office/powerpoint/2010/main" val="3177291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1000"/>
                            </p:stCondLst>
                            <p:childTnLst>
                              <p:par>
                                <p:cTn id="32" presetID="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4549" y="729211"/>
            <a:ext cx="6877002" cy="369332"/>
          </a:xfrm>
          <a:prstGeom prst="rect">
            <a:avLst/>
          </a:prstGeom>
          <a:noFill/>
        </p:spPr>
        <p:txBody>
          <a:bodyPr wrap="square" rtlCol="0">
            <a:spAutoFit/>
          </a:bodyPr>
          <a:lstStyle/>
          <a:p>
            <a:r>
              <a:rPr lang="en-US"/>
              <a:t>Video về hoàn cảnh ra đời của Đảng Cộng sản Việt Nam</a:t>
            </a:r>
          </a:p>
        </p:txBody>
      </p:sp>
    </p:spTree>
    <p:extLst>
      <p:ext uri="{BB962C8B-B14F-4D97-AF65-F5344CB8AC3E}">
        <p14:creationId xmlns:p14="http://schemas.microsoft.com/office/powerpoint/2010/main" val="1274047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775</TotalTime>
  <Words>1150</Words>
  <Application>Microsoft Office PowerPoint</Application>
  <PresentationFormat>Widescreen</PresentationFormat>
  <Paragraphs>161</Paragraphs>
  <Slides>26</Slides>
  <Notes>17</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等线</vt:lpstr>
      <vt:lpstr>等线 Light</vt:lpstr>
      <vt:lpstr>Arial</vt:lpstr>
      <vt:lpstr>Source Han Serif SC</vt:lpstr>
      <vt:lpstr>Times New Roman</vt:lpstr>
      <vt:lpstr>UTM Alberta Heavy</vt:lpstr>
      <vt:lpstr>UTM Cookies</vt:lpstr>
      <vt:lpstr>Verdana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Admin</cp:lastModifiedBy>
  <cp:revision>68</cp:revision>
  <dcterms:created xsi:type="dcterms:W3CDTF">2019-05-28T06:54:44Z</dcterms:created>
  <dcterms:modified xsi:type="dcterms:W3CDTF">2022-10-20T03:21:38Z</dcterms:modified>
  <cp:category>9Slide.vn</cp:category>
</cp:coreProperties>
</file>