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  <p:sldMasterId id="2147483745" r:id="rId3"/>
    <p:sldMasterId id="2147483757" r:id="rId4"/>
    <p:sldMasterId id="2147483769" r:id="rId5"/>
    <p:sldMasterId id="2147483781" r:id="rId6"/>
    <p:sldMasterId id="2147483793" r:id="rId7"/>
    <p:sldMasterId id="2147483805" r:id="rId8"/>
  </p:sldMasterIdLst>
  <p:notesMasterIdLst>
    <p:notesMasterId r:id="rId34"/>
  </p:notesMasterIdLst>
  <p:sldIdLst>
    <p:sldId id="311" r:id="rId9"/>
    <p:sldId id="396" r:id="rId10"/>
    <p:sldId id="298" r:id="rId11"/>
    <p:sldId id="296" r:id="rId12"/>
    <p:sldId id="397" r:id="rId13"/>
    <p:sldId id="414" r:id="rId14"/>
    <p:sldId id="400" r:id="rId15"/>
    <p:sldId id="401" r:id="rId16"/>
    <p:sldId id="402" r:id="rId17"/>
    <p:sldId id="403" r:id="rId18"/>
    <p:sldId id="404" r:id="rId19"/>
    <p:sldId id="399" r:id="rId20"/>
    <p:sldId id="272" r:id="rId21"/>
    <p:sldId id="408" r:id="rId22"/>
    <p:sldId id="409" r:id="rId23"/>
    <p:sldId id="273" r:id="rId24"/>
    <p:sldId id="274" r:id="rId25"/>
    <p:sldId id="347" r:id="rId26"/>
    <p:sldId id="410" r:id="rId27"/>
    <p:sldId id="411" r:id="rId28"/>
    <p:sldId id="412" r:id="rId29"/>
    <p:sldId id="413" r:id="rId30"/>
    <p:sldId id="405" r:id="rId31"/>
    <p:sldId id="406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BBAD-FEEA-486C-8FEF-2A5B8378D103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DAEE-F40D-4C57-A829-4BE278F5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442;p17:notes">
            <a:extLst>
              <a:ext uri="{FF2B5EF4-FFF2-40B4-BE49-F238E27FC236}">
                <a16:creationId xmlns="" xmlns:a16="http://schemas.microsoft.com/office/drawing/2014/main" id="{980CCCDD-43A4-47CC-8ADE-2FAC3B7EB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Google Shape;443;p17:notes">
            <a:extLst>
              <a:ext uri="{FF2B5EF4-FFF2-40B4-BE49-F238E27FC236}">
                <a16:creationId xmlns="" xmlns:a16="http://schemas.microsoft.com/office/drawing/2014/main" id="{2DF22372-A6EA-4A0B-80F3-6456496B42B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028950" y="857250"/>
            <a:ext cx="3086100" cy="23145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6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8170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85446"/>
      </p:ext>
    </p:extLst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0159"/>
      </p:ext>
    </p:extLst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1427"/>
      </p:ext>
    </p:extLst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8773"/>
      </p:ext>
    </p:extLst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8762"/>
      </p:ext>
    </p:extLst>
  </p:cSld>
  <p:clrMapOvr>
    <a:masterClrMapping/>
  </p:clrMapOvr>
  <p:transition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4981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9409"/>
      </p:ext>
    </p:extLst>
  </p:cSld>
  <p:clrMapOvr>
    <a:masterClrMapping/>
  </p:clrMapOvr>
  <p:transition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3928"/>
      </p:ext>
    </p:extLst>
  </p:cSld>
  <p:clrMapOvr>
    <a:masterClrMapping/>
  </p:clrMapOvr>
  <p:transition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5914"/>
      </p:ext>
    </p:extLst>
  </p:cSld>
  <p:clrMapOvr>
    <a:masterClrMapping/>
  </p:clrMapOvr>
  <p:transition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40503"/>
      </p:ext>
    </p:extLst>
  </p:cSld>
  <p:clrMapOvr>
    <a:masterClrMapping/>
  </p:clrMapOvr>
  <p:transition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2812"/>
      </p:ext>
    </p:extLst>
  </p:cSld>
  <p:clrMapOvr>
    <a:masterClrMapping/>
  </p:clrMapOvr>
  <p:transition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2138"/>
      </p:ext>
    </p:extLst>
  </p:cSld>
  <p:clrMapOvr>
    <a:masterClrMapping/>
  </p:clrMapOvr>
  <p:transition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4227"/>
      </p:ext>
    </p:extLst>
  </p:cSld>
  <p:clrMapOvr>
    <a:masterClrMapping/>
  </p:clrMapOvr>
  <p:transition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80017"/>
      </p:ext>
    </p:extLst>
  </p:cSld>
  <p:clrMapOvr>
    <a:masterClrMapping/>
  </p:clrMapOvr>
  <p:transition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5068"/>
      </p:ext>
    </p:extLst>
  </p:cSld>
  <p:clrMapOvr>
    <a:masterClrMapping/>
  </p:clrMapOvr>
  <p:transition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8952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0796"/>
      </p:ext>
    </p:extLst>
  </p:cSld>
  <p:clrMapOvr>
    <a:masterClrMapping/>
  </p:clrMapOvr>
  <p:transition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48326"/>
      </p:ext>
    </p:extLst>
  </p:cSld>
  <p:clrMapOvr>
    <a:masterClrMapping/>
  </p:clrMapOvr>
  <p:transition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7122"/>
      </p:ext>
    </p:extLst>
  </p:cSld>
  <p:clrMapOvr>
    <a:masterClrMapping/>
  </p:clrMapOvr>
  <p:transition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1757"/>
      </p:ext>
    </p:extLst>
  </p:cSld>
  <p:clrMapOvr>
    <a:masterClrMapping/>
  </p:clrMapOvr>
  <p:transition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1847"/>
      </p:ext>
    </p:extLst>
  </p:cSld>
  <p:clrMapOvr>
    <a:masterClrMapping/>
  </p:clrMapOvr>
  <p:transition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6759"/>
      </p:ext>
    </p:extLst>
  </p:cSld>
  <p:clrMapOvr>
    <a:masterClrMapping/>
  </p:clrMapOvr>
  <p:transition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096"/>
      </p:ext>
    </p:extLst>
  </p:cSld>
  <p:clrMapOvr>
    <a:masterClrMapping/>
  </p:clrMapOvr>
  <p:transition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489"/>
      </p:ext>
    </p:extLst>
  </p:cSld>
  <p:clrMapOvr>
    <a:masterClrMapping/>
  </p:clrMapOvr>
  <p:transition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8592"/>
      </p:ext>
    </p:extLst>
  </p:cSld>
  <p:clrMapOvr>
    <a:masterClrMapping/>
  </p:clrMapOvr>
  <p:transition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4457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3272"/>
      </p:ext>
    </p:extLst>
  </p:cSld>
  <p:clrMapOvr>
    <a:masterClrMapping/>
  </p:clrMapOvr>
  <p:transition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825"/>
      </p:ext>
    </p:extLst>
  </p:cSld>
  <p:clrMapOvr>
    <a:masterClrMapping/>
  </p:clrMapOvr>
  <p:transition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0854"/>
      </p:ext>
    </p:extLst>
  </p:cSld>
  <p:clrMapOvr>
    <a:masterClrMapping/>
  </p:clrMapOvr>
  <p:transition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2119"/>
      </p:ext>
    </p:extLst>
  </p:cSld>
  <p:clrMapOvr>
    <a:masterClrMapping/>
  </p:clrMapOvr>
  <p:transition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7786"/>
      </p:ext>
    </p:extLst>
  </p:cSld>
  <p:clrMapOvr>
    <a:masterClrMapping/>
  </p:clrMapOvr>
  <p:transition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9604"/>
      </p:ext>
    </p:extLst>
  </p:cSld>
  <p:clrMapOvr>
    <a:masterClrMapping/>
  </p:clrMapOvr>
  <p:transition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5967"/>
      </p:ext>
    </p:extLst>
  </p:cSld>
  <p:clrMapOvr>
    <a:masterClrMapping/>
  </p:clrMapOvr>
  <p:transition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3723"/>
      </p:ext>
    </p:extLst>
  </p:cSld>
  <p:clrMapOvr>
    <a:masterClrMapping/>
  </p:clrMapOvr>
  <p:transition>
    <p:wheel spokes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1304"/>
      </p:ext>
    </p:extLst>
  </p:cSld>
  <p:clrMapOvr>
    <a:masterClrMapping/>
  </p:clrMapOvr>
  <p:transition>
    <p:wheel spokes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0586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8804"/>
      </p:ext>
    </p:extLst>
  </p:cSld>
  <p:clrMapOvr>
    <a:masterClrMapping/>
  </p:clrMapOvr>
  <p:transition>
    <p:wheel spokes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97337"/>
      </p:ext>
    </p:extLst>
  </p:cSld>
  <p:clrMapOvr>
    <a:masterClrMapping/>
  </p:clrMapOvr>
  <p:transition>
    <p:wheel spokes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7091"/>
      </p:ext>
    </p:extLst>
  </p:cSld>
  <p:clrMapOvr>
    <a:masterClrMapping/>
  </p:clrMapOvr>
  <p:transition>
    <p:wheel spokes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61167"/>
      </p:ext>
    </p:extLst>
  </p:cSld>
  <p:clrMapOvr>
    <a:masterClrMapping/>
  </p:clrMapOvr>
  <p:transition>
    <p:wheel spokes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0473"/>
      </p:ext>
    </p:extLst>
  </p:cSld>
  <p:clrMapOvr>
    <a:masterClrMapping/>
  </p:clrMapOvr>
  <p:transition>
    <p:wheel spokes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237"/>
      </p:ext>
    </p:extLst>
  </p:cSld>
  <p:clrMapOvr>
    <a:masterClrMapping/>
  </p:clrMapOvr>
  <p:transition>
    <p:wheel spokes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7157"/>
      </p:ext>
    </p:extLst>
  </p:cSld>
  <p:clrMapOvr>
    <a:masterClrMapping/>
  </p:clrMapOvr>
  <p:transition>
    <p:wheel spokes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1F5-C48F-4295-93FE-E98B6318A6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7588-2451-499D-A1C8-B3C6408A3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2617"/>
      </p:ext>
    </p:extLst>
  </p:cSld>
  <p:clrMapOvr>
    <a:masterClrMapping/>
  </p:clrMapOvr>
  <p:transition>
    <p:wheel spokes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CA-1154-46C6-B001-DDF3A34FA0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49886-FF2E-4F7E-A312-028B6671B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0114"/>
      </p:ext>
    </p:extLst>
  </p:cSld>
  <p:clrMapOvr>
    <a:masterClrMapping/>
  </p:clrMapOvr>
  <p:transition>
    <p:wheel spokes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3895-E7E9-4D8F-8430-E1C8D0E876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2F6C-0FAD-4949-A066-C896E7714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1823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FDEA-DD70-4D35-8169-DE520741CF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302-E965-4B1A-A71D-2275E58BF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0524"/>
      </p:ext>
    </p:extLst>
  </p:cSld>
  <p:clrMapOvr>
    <a:masterClrMapping/>
  </p:clrMapOvr>
  <p:transition>
    <p:wheel spokes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A9AA-6087-4AD9-B955-F6EF22B66E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F61-AF58-49C9-97FD-7A472F2C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1555"/>
      </p:ext>
    </p:extLst>
  </p:cSld>
  <p:clrMapOvr>
    <a:masterClrMapping/>
  </p:clrMapOvr>
  <p:transition>
    <p:wheel spokes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CE-E542-4F01-BBC2-546CA86983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73A3-0200-471D-8181-15CBAE4D9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41672"/>
      </p:ext>
    </p:extLst>
  </p:cSld>
  <p:clrMapOvr>
    <a:masterClrMapping/>
  </p:clrMapOvr>
  <p:transition>
    <p:wheel spokes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F42-A02E-4323-B437-DA50609819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D883-2809-4830-866C-42B030D0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13537"/>
      </p:ext>
    </p:extLst>
  </p:cSld>
  <p:clrMapOvr>
    <a:masterClrMapping/>
  </p:clrMapOvr>
  <p:transition>
    <p:wheel spokes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EE4E-C0CF-42C3-B775-80E9589872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1D55-4F41-4324-B36B-AFE50AF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30748"/>
      </p:ext>
    </p:extLst>
  </p:cSld>
  <p:clrMapOvr>
    <a:masterClrMapping/>
  </p:clrMapOvr>
  <p:transition>
    <p:wheel spokes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EDCB-769C-42E9-90D2-9D6F247131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A4AA-5BE7-4E3D-AB3B-7DCEA9EB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1631"/>
      </p:ext>
    </p:extLst>
  </p:cSld>
  <p:clrMapOvr>
    <a:masterClrMapping/>
  </p:clrMapOvr>
  <p:transition>
    <p:wheel spokes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D994-37C3-4921-9ED8-38E20126F3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3F89-0952-4CC6-AA2E-7FADF5E8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160"/>
      </p:ext>
    </p:extLst>
  </p:cSld>
  <p:clrMapOvr>
    <a:masterClrMapping/>
  </p:clrMapOvr>
  <p:transition>
    <p:wheel spokes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8B29-091D-4285-A7AC-F05734831B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85B1-7E77-44FC-B975-DBFF4FEEC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2923"/>
      </p:ext>
    </p:extLst>
  </p:cSld>
  <p:clrMapOvr>
    <a:masterClrMapping/>
  </p:clrMapOvr>
  <p:transition>
    <p:wheel spokes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FFF0-F709-45B8-B405-F851F4DD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8D06-C9DF-41A8-818A-69778A40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9198"/>
      </p:ext>
    </p:extLst>
  </p:cSld>
  <p:clrMapOvr>
    <a:masterClrMapping/>
  </p:clrMapOvr>
  <p:transition>
    <p:wheel spokes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D97B-C8C9-4231-AF9A-BE3113A26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EE82-59C8-48F9-92AD-58BCC79EF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4647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6159-FB0C-40EA-ABFD-F481179EDB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FEE7-61F7-4AC3-8784-FD2744D35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1019"/>
      </p:ext>
    </p:extLst>
  </p:cSld>
  <p:clrMapOvr>
    <a:masterClrMapping/>
  </p:clrMapOvr>
  <p:transition>
    <p:wheel spokes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1D19-8FAE-4744-98F7-8294A5AF0C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15A4-7BD2-4AF1-AC5E-3EC8A14E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1418"/>
      </p:ext>
    </p:extLst>
  </p:cSld>
  <p:clrMapOvr>
    <a:masterClrMapping/>
  </p:clrMapOvr>
  <p:transition>
    <p:wheel spokes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C00F-9ED0-44A3-833F-BE4FF4A380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A4BC-6B0C-4C8F-9A3C-7DB3113E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3642"/>
      </p:ext>
    </p:extLst>
  </p:cSld>
  <p:clrMapOvr>
    <a:masterClrMapping/>
  </p:clrMapOvr>
  <p:transition>
    <p:wheel spokes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B700-970B-45B1-AAAE-9827DACDC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A122-A6C1-4C7D-A9EC-CE20F4FE7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5622"/>
      </p:ext>
    </p:extLst>
  </p:cSld>
  <p:clrMapOvr>
    <a:masterClrMapping/>
  </p:clrMapOvr>
  <p:transition>
    <p:wheel spokes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1679-35B2-438A-935D-A6AEF0BA04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187E-6DFB-4642-B3E0-505487DF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0707"/>
      </p:ext>
    </p:extLst>
  </p:cSld>
  <p:clrMapOvr>
    <a:masterClrMapping/>
  </p:clrMapOvr>
  <p:transition>
    <p:wheel spokes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66B-0AA1-429A-9112-88ED0A095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9238-0656-4650-AA27-8FF6D3CF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1474"/>
      </p:ext>
    </p:extLst>
  </p:cSld>
  <p:clrMapOvr>
    <a:masterClrMapping/>
  </p:clrMapOvr>
  <p:transition>
    <p:wheel spokes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72ED-E01F-47AF-A93B-420CAB6A5B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A245-09A1-4513-B5D6-44E0CC16D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581"/>
      </p:ext>
    </p:extLst>
  </p:cSld>
  <p:clrMapOvr>
    <a:masterClrMapping/>
  </p:clrMapOvr>
  <p:transition>
    <p:wheel spokes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AEC6-6F70-431D-8710-7DE194082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C70E-2ECB-440E-9687-4CCEEF10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245"/>
      </p:ext>
    </p:extLst>
  </p:cSld>
  <p:clrMapOvr>
    <a:masterClrMapping/>
  </p:clrMapOvr>
  <p:transition>
    <p:wheel spokes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DD2D-4798-485B-AA0F-F7BF6A2CC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687A-9FB1-47D3-BBE5-4EE6355C8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8097"/>
      </p:ext>
    </p:extLst>
  </p:cSld>
  <p:clrMapOvr>
    <a:masterClrMapping/>
  </p:clrMapOvr>
  <p:transition>
    <p:wheel spokes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FFF0-F709-45B8-B405-F851F4DDF4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8D06-C9DF-41A8-818A-69778A40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704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D97B-C8C9-4231-AF9A-BE3113A267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EE82-59C8-48F9-92AD-58BCC79EF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765"/>
      </p:ext>
    </p:extLst>
  </p:cSld>
  <p:clrMapOvr>
    <a:masterClrMapping/>
  </p:clrMapOvr>
  <p:transition>
    <p:wheel spokes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6159-FB0C-40EA-ABFD-F481179EDB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FEE7-61F7-4AC3-8784-FD2744D35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0600"/>
      </p:ext>
    </p:extLst>
  </p:cSld>
  <p:clrMapOvr>
    <a:masterClrMapping/>
  </p:clrMapOvr>
  <p:transition>
    <p:wheel spokes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1D19-8FAE-4744-98F7-8294A5AF0C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15A4-7BD2-4AF1-AC5E-3EC8A14E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65172"/>
      </p:ext>
    </p:extLst>
  </p:cSld>
  <p:clrMapOvr>
    <a:masterClrMapping/>
  </p:clrMapOvr>
  <p:transition>
    <p:wheel spokes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C00F-9ED0-44A3-833F-BE4FF4A380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A4BC-6B0C-4C8F-9A3C-7DB3113E8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0854"/>
      </p:ext>
    </p:extLst>
  </p:cSld>
  <p:clrMapOvr>
    <a:masterClrMapping/>
  </p:clrMapOvr>
  <p:transition>
    <p:wheel spokes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B700-970B-45B1-AAAE-9827DACDC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A122-A6C1-4C7D-A9EC-CE20F4FE7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33934"/>
      </p:ext>
    </p:extLst>
  </p:cSld>
  <p:clrMapOvr>
    <a:masterClrMapping/>
  </p:clrMapOvr>
  <p:transition>
    <p:wheel spokes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1679-35B2-438A-935D-A6AEF0BA04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187E-6DFB-4642-B3E0-505487DF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9908"/>
      </p:ext>
    </p:extLst>
  </p:cSld>
  <p:clrMapOvr>
    <a:masterClrMapping/>
  </p:clrMapOvr>
  <p:transition>
    <p:wheel spokes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66B-0AA1-429A-9112-88ED0A095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9238-0656-4650-AA27-8FF6D3CF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3171"/>
      </p:ext>
    </p:extLst>
  </p:cSld>
  <p:clrMapOvr>
    <a:masterClrMapping/>
  </p:clrMapOvr>
  <p:transition>
    <p:wheel spokes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72ED-E01F-47AF-A93B-420CAB6A5B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A245-09A1-4513-B5D6-44E0CC16D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5901"/>
      </p:ext>
    </p:extLst>
  </p:cSld>
  <p:clrMapOvr>
    <a:masterClrMapping/>
  </p:clrMapOvr>
  <p:transition>
    <p:wheel spokes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AEC6-6F70-431D-8710-7DE194082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C70E-2ECB-440E-9687-4CCEEF107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7007"/>
      </p:ext>
    </p:extLst>
  </p:cSld>
  <p:clrMapOvr>
    <a:masterClrMapping/>
  </p:clrMapOvr>
  <p:transition>
    <p:wheel spokes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DD2D-4798-485B-AA0F-F7BF6A2CC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687A-9FB1-47D3-BBE5-4EE6355C8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9908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5598-F945-49B0-A10B-450DAC82F1A7}" type="datetimeFigureOut">
              <a:rPr lang="en-US" smtClean="0"/>
              <a:pPr/>
              <a:t>28/11/2022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AB1D3-A34D-42DB-8CF6-C2489F871B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A5E4F-9C92-4172-AC73-3563E4265E0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8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5CFAE-96A3-4035-94DD-60D1879361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CA227-96C2-474D-AA96-A68AB5D657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B5CFAE-96A3-4035-94DD-60D1879361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2CA227-96C2-474D-AA96-A68AB5D657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8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.xml"/><Relationship Id="rId6" Type="http://schemas.openxmlformats.org/officeDocument/2006/relationships/audio" Target="../media/audio7.wav"/><Relationship Id="rId11" Type="http://schemas.openxmlformats.org/officeDocument/2006/relationships/slide" Target="slide12.xml"/><Relationship Id="rId5" Type="http://schemas.openxmlformats.org/officeDocument/2006/relationships/audio" Target="../media/audio6.wav"/><Relationship Id="rId10" Type="http://schemas.openxmlformats.org/officeDocument/2006/relationships/image" Target="../media/image6.gif"/><Relationship Id="rId4" Type="http://schemas.openxmlformats.org/officeDocument/2006/relationships/audio" Target="../media/audio5.wav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slide" Target="slide12.xml"/><Relationship Id="rId5" Type="http://schemas.openxmlformats.org/officeDocument/2006/relationships/audio" Target="../media/audio6.wav"/><Relationship Id="rId10" Type="http://schemas.openxmlformats.org/officeDocument/2006/relationships/image" Target="../media/image6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="" xmlns:a16="http://schemas.microsoft.com/office/drawing/2014/main" id="{497F39A4-B561-45B9-808B-A6EA62A9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6480" y="1255985"/>
            <a:ext cx="37758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TOÁN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83036"/>
            <a:ext cx="6248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2400" y="1371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Muốn tính chu vi của hình tròn ta lấy đường kính nhân với số 3,14.</a:t>
            </a: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 rot="5400000" flipV="1">
            <a:off x="2228850" y="1428750"/>
            <a:ext cx="114300" cy="914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/>
          </p:cNvSpPr>
          <p:nvPr/>
        </p:nvSpPr>
        <p:spPr bwMode="auto">
          <a:xfrm rot="5400000" flipV="1">
            <a:off x="6248400" y="1066800"/>
            <a:ext cx="152400" cy="1676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032000" y="1879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096000" y="1905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066800" y="3200400"/>
            <a:ext cx="22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876800" y="3276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520825" y="3276600"/>
            <a:ext cx="383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 chu vi của hình tròn,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01625" y="4062413"/>
            <a:ext cx="6184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en-US" sz="2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Muốn tính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 tròn ta lấy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bán kính </a:t>
            </a:r>
            <a:r>
              <a:rPr lang="en-US" altLang="en-US" sz="24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nhân với số 3,14.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 x 2 x 3,14 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2819400" y="5105400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3810000" y="59563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415925" y="5942013"/>
            <a:ext cx="3552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 vi của hình tròn</a:t>
            </a:r>
            <a:r>
              <a:rPr lang="en-US" altLang="en-US" sz="2400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43200" y="922338"/>
            <a:ext cx="35718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466725" y="1358900"/>
            <a:ext cx="82153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endParaRPr lang="vi-VN" altLang="en-US" sz="2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-596900" y="1357313"/>
            <a:ext cx="9728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altLang="en-US" sz="2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kính </a:t>
            </a:r>
            <a:endParaRPr lang="vi-VN" altLang="en-US" sz="25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4492625" y="2424113"/>
            <a:ext cx="928688" cy="71437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3124200" y="2514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3860800" y="24892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 x 3,14 </a:t>
            </a: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2916238" y="2420938"/>
            <a:ext cx="2819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215188" y="3857625"/>
            <a:ext cx="1617662" cy="1617663"/>
            <a:chOff x="7086600" y="4191000"/>
            <a:chExt cx="1617663" cy="1617663"/>
          </a:xfrm>
        </p:grpSpPr>
        <p:sp>
          <p:nvSpPr>
            <p:cNvPr id="7202" name="Oval 27"/>
            <p:cNvSpPr>
              <a:spLocks noChangeArrowheads="1"/>
            </p:cNvSpPr>
            <p:nvPr/>
          </p:nvSpPr>
          <p:spPr bwMode="auto">
            <a:xfrm>
              <a:off x="7086600" y="4191000"/>
              <a:ext cx="1617663" cy="1617663"/>
            </a:xfrm>
            <a:prstGeom prst="ellipse">
              <a:avLst/>
            </a:prstGeom>
            <a:solidFill>
              <a:srgbClr val="FF2F2F"/>
            </a:solidFill>
            <a:ln w="63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1" name="Text Box 41"/>
            <p:cNvSpPr txBox="1">
              <a:spLocks noChangeArrowheads="1"/>
            </p:cNvSpPr>
            <p:nvPr/>
          </p:nvSpPr>
          <p:spPr bwMode="auto">
            <a:xfrm>
              <a:off x="7867656" y="4694184"/>
              <a:ext cx="28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73" name="Line 49"/>
          <p:cNvSpPr>
            <a:spLocks noChangeShapeType="1"/>
          </p:cNvSpPr>
          <p:nvPr/>
        </p:nvSpPr>
        <p:spPr bwMode="auto">
          <a:xfrm flipV="1">
            <a:off x="7227888" y="4654550"/>
            <a:ext cx="1589087" cy="412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74" name="Oval 31"/>
          <p:cNvSpPr>
            <a:spLocks noChangeArrowheads="1"/>
          </p:cNvSpPr>
          <p:nvPr/>
        </p:nvSpPr>
        <p:spPr bwMode="auto">
          <a:xfrm>
            <a:off x="8001000" y="4638675"/>
            <a:ext cx="55563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7824788" y="4625975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8" name="Line 50"/>
          <p:cNvSpPr>
            <a:spLocks noChangeShapeType="1"/>
          </p:cNvSpPr>
          <p:nvPr/>
        </p:nvSpPr>
        <p:spPr bwMode="auto">
          <a:xfrm flipV="1">
            <a:off x="7212013" y="4678363"/>
            <a:ext cx="785812" cy="15875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7200" name="Text Box 51"/>
          <p:cNvSpPr txBox="1">
            <a:spLocks noChangeArrowheads="1"/>
          </p:cNvSpPr>
          <p:nvPr/>
        </p:nvSpPr>
        <p:spPr bwMode="auto">
          <a:xfrm>
            <a:off x="7461250" y="42799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4" name="Text Box 34"/>
          <p:cNvSpPr txBox="1">
            <a:spLocks noChangeArrowheads="1"/>
          </p:cNvSpPr>
          <p:nvPr/>
        </p:nvSpPr>
        <p:spPr bwMode="auto">
          <a:xfrm>
            <a:off x="198438" y="4054475"/>
            <a:ext cx="556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:    </a:t>
            </a:r>
            <a:endParaRPr lang="en-US" altLang="en-US" sz="2400" b="1" i="1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325" y="1916113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59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39 0.0037 L -0.09306 0.19242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00" y="940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94 -1.47086E-6 L -0.16944 0.19103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00" y="9600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6" grpId="0"/>
      <p:bldP spid="37" grpId="0"/>
      <p:bldP spid="47" grpId="0"/>
      <p:bldP spid="48" grpId="0"/>
      <p:bldP spid="49" grpId="0" animBg="1"/>
      <p:bldP spid="51" grpId="0"/>
      <p:bldP spid="52" grpId="0"/>
      <p:bldP spid="58" grpId="0"/>
      <p:bldP spid="59" grpId="0"/>
      <p:bldP spid="41" grpId="0" animBg="1"/>
      <p:bldP spid="50" grpId="0"/>
      <p:bldP spid="53" grpId="0"/>
      <p:bldP spid="54" grpId="0" animBg="1"/>
      <p:bldP spid="74" grpId="0" animBg="1"/>
      <p:bldP spid="75" grpId="0"/>
      <p:bldP spid="7200" grpId="0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3081338" y="124618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2997200" y="1711325"/>
            <a:ext cx="621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6cm.</a:t>
            </a: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3660775" y="294798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6 x 3,14 = 18,84 (cm)</a:t>
            </a: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2898775" y="2447925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3017838" y="3706813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2941638" y="4289425"/>
            <a:ext cx="600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 chu vi hình tròn có bán kính 5cm.</a:t>
            </a:r>
          </a:p>
        </p:txBody>
      </p:sp>
      <p:sp>
        <p:nvSpPr>
          <p:cNvPr id="80" name="Text Box 45"/>
          <p:cNvSpPr txBox="1">
            <a:spLocks noChangeArrowheads="1"/>
          </p:cNvSpPr>
          <p:nvPr/>
        </p:nvSpPr>
        <p:spPr bwMode="auto">
          <a:xfrm>
            <a:off x="3856038" y="540543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5 x 2 x 3,14 = 31,4 (cm)</a:t>
            </a:r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3017838" y="4948238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52400"/>
            <a:ext cx="357187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>
            <a:off x="2916238" y="1268413"/>
            <a:ext cx="34925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338" y="1344613"/>
            <a:ext cx="2855912" cy="1362075"/>
          </a:xfrm>
          <a:prstGeom prst="rightArrow">
            <a:avLst>
              <a:gd name="adj1" fmla="val 50000"/>
              <a:gd name="adj2" fmla="val 640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d x 3,14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3338" y="3768725"/>
            <a:ext cx="2917825" cy="1363663"/>
          </a:xfrm>
          <a:prstGeom prst="rightArrow">
            <a:avLst>
              <a:gd name="adj1" fmla="val 50000"/>
              <a:gd name="adj2" fmla="val 640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r x 2 x 3,14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87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are">
            <a:extLst>
              <a:ext uri="{FF2B5EF4-FFF2-40B4-BE49-F238E27FC236}">
                <a16:creationId xmlns="" xmlns:a16="http://schemas.microsoft.com/office/drawing/2014/main" id="{38D91841-FBB4-4241-BE2D-4FEF6146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0963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="" xmlns:a16="http://schemas.microsoft.com/office/drawing/2014/main" id="{32ADAC6B-EC26-4FDE-9FEC-3E7E48B74D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442998"/>
            <a:ext cx="52578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1950" b="1" kern="10" dirty="0" err="1" smtClean="0">
                <a:latin typeface="+mn-lt"/>
                <a:ea typeface="+mn-lt"/>
                <a:cs typeface="+mn-lt"/>
              </a:rPr>
              <a:t>THỰC</a:t>
            </a:r>
            <a:r>
              <a:rPr lang="en-US" sz="1950" b="1" kern="10" dirty="0" smtClean="0">
                <a:latin typeface="+mn-lt"/>
                <a:ea typeface="+mn-lt"/>
                <a:cs typeface="+mn-lt"/>
              </a:rPr>
              <a:t> </a:t>
            </a:r>
            <a:r>
              <a:rPr lang="en-US" sz="1950" b="1" kern="10" dirty="0" err="1" smtClean="0">
                <a:latin typeface="+mn-lt"/>
                <a:ea typeface="+mn-lt"/>
                <a:cs typeface="+mn-lt"/>
              </a:rPr>
              <a:t>HÀNH</a:t>
            </a:r>
            <a:endParaRPr lang="en-US" sz="1950" b="1" kern="10" dirty="0"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2000" y="759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0212" y="809378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0,6cm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47734" y="1632552"/>
            <a:ext cx="6166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78769" y="256401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0,6 x 3,14 = 1,884 (cm)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78769" y="4288819"/>
            <a:ext cx="6496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5494" y="134324"/>
            <a:ext cx="483576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20212" y="3508119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2,5dm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1219200" y="5105400"/>
            <a:ext cx="6445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2,5 x 3,14 = 7,85 (dm)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2000" y="759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0212" y="809378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4/5 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47734" y="1632552"/>
            <a:ext cx="6166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78769" y="256401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4/5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3,14 =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2,512 (m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5494" y="134324"/>
            <a:ext cx="483576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373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62000" y="759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20212" y="809378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2,75cm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47734" y="1632552"/>
            <a:ext cx="61666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0" y="2564010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2,75 x 2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3,14 =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17,27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78769" y="4288819"/>
            <a:ext cx="6496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315494" y="134324"/>
            <a:ext cx="483576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20212" y="3508119"/>
            <a:ext cx="4101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6,5dm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0" y="5105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6,5 x 2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3,14 = 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40,82 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(dm)</a:t>
            </a:r>
          </a:p>
        </p:txBody>
      </p:sp>
    </p:spTree>
    <p:extLst>
      <p:ext uri="{BB962C8B-B14F-4D97-AF65-F5344CB8AC3E}">
        <p14:creationId xmlns:p14="http://schemas.microsoft.com/office/powerpoint/2010/main" val="39475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905000" y="2895600"/>
            <a:ext cx="6067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05946" y="533400"/>
            <a:ext cx="656705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209798" y="3657600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x 2 x 3,14 = 3,14 (m)</a:t>
            </a: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828798" y="1447799"/>
            <a:ext cx="3830782" cy="1144588"/>
            <a:chOff x="576" y="1215"/>
            <a:chExt cx="1680" cy="721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76" y="1401"/>
              <a:ext cx="16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r = 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    m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248" y="1215"/>
              <a:ext cx="384" cy="721"/>
              <a:chOff x="2736" y="2112"/>
              <a:chExt cx="384" cy="721"/>
            </a:xfrm>
          </p:grpSpPr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736" y="2112"/>
                <a:ext cx="384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736" y="248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904997" y="3429004"/>
            <a:ext cx="875607" cy="1144589"/>
            <a:chOff x="2736" y="2112"/>
            <a:chExt cx="384" cy="721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36" y="2112"/>
              <a:ext cx="384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95000"/>
                </a:lnSpc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736" y="2472"/>
              <a:ext cx="1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40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76200" y="450502"/>
            <a:ext cx="457200" cy="45720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0" y="367868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0,75 x 3,14 = 2,355 (m)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667000" y="1973506"/>
            <a:ext cx="3061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0" y="450500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2,355m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09600" y="450504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0,75m.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  <p:bldP spid="3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are">
            <a:extLst>
              <a:ext uri="{FF2B5EF4-FFF2-40B4-BE49-F238E27FC236}">
                <a16:creationId xmlns="" xmlns:a16="http://schemas.microsoft.com/office/drawing/2014/main" id="{C8D8AACC-3399-4BBB-8B4A-1E22B5B9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0963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="" xmlns:a16="http://schemas.microsoft.com/office/drawing/2014/main" id="{74D13335-62A2-43C8-99D6-0AB83B68C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2657475"/>
            <a:ext cx="55626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1950" b="1" kern="10" dirty="0" err="1" smtClean="0">
                <a:ea typeface="+mn-lt"/>
                <a:cs typeface="+mn-lt"/>
              </a:rPr>
              <a:t>VẬN</a:t>
            </a:r>
            <a:r>
              <a:rPr lang="en-US" sz="1950" b="1" kern="10" dirty="0" smtClean="0">
                <a:ea typeface="+mn-lt"/>
                <a:cs typeface="+mn-lt"/>
              </a:rPr>
              <a:t> </a:t>
            </a:r>
            <a:r>
              <a:rPr lang="en-US" sz="1950" b="1" kern="10" dirty="0" err="1" smtClean="0">
                <a:ea typeface="+mn-lt"/>
                <a:cs typeface="+mn-lt"/>
              </a:rPr>
              <a:t>DỤNG</a:t>
            </a:r>
            <a:endParaRPr lang="en-US" sz="1950" b="1" kern="10" dirty="0"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242753" y="693075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718751" y="540675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13951" y="2431388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85551" y="2750476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99751" y="3817275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357551" y="3802988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7957751" y="1059788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10151" y="1212188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86351" y="11756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7751" y="128362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4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uare">
            <a:extLst>
              <a:ext uri="{FF2B5EF4-FFF2-40B4-BE49-F238E27FC236}">
                <a16:creationId xmlns="" xmlns:a16="http://schemas.microsoft.com/office/drawing/2014/main" id="{7795990B-C990-42E6-B32D-8F5CD6CF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="" xmlns:a16="http://schemas.microsoft.com/office/drawing/2014/main" id="{9D3D3BDC-FC8D-4EC6-BDA2-84E5EEBB30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791200" cy="1635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700" b="1" kern="10" dirty="0" err="1" smtClean="0">
                <a:ea typeface="+mn-lt"/>
                <a:cs typeface="+mn-lt"/>
              </a:rPr>
              <a:t>KHỞI</a:t>
            </a:r>
            <a:r>
              <a:rPr lang="en-US" sz="2700" b="1" kern="10" dirty="0" smtClean="0">
                <a:ea typeface="+mn-lt"/>
                <a:cs typeface="+mn-lt"/>
              </a:rPr>
              <a:t> </a:t>
            </a:r>
            <a:r>
              <a:rPr lang="en-US" sz="2700" b="1" kern="10" dirty="0" err="1" smtClean="0">
                <a:ea typeface="+mn-lt"/>
                <a:cs typeface="+mn-lt"/>
              </a:rPr>
              <a:t>ĐỘNG</a:t>
            </a:r>
            <a:endParaRPr lang="en-US" sz="2700" b="1" kern="10" dirty="0"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187148" y="769276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663146" y="616876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29946" y="2826677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02146" y="1135989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54546" y="1288389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30746" y="12518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02146" y="1359826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358346" y="2507589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044146" y="3891889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606746" y="3879189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78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133602" y="845475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609600" y="693075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76400" y="2902876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48600" y="1212188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01000" y="1364588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077200" y="1328077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848600" y="143602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304800" y="2583788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5800" y="3923638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638800" y="3923639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0590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0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2228338" y="845476"/>
            <a:ext cx="4429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36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704336" y="693076"/>
            <a:ext cx="1676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71136" y="2902877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43336" y="1212189"/>
            <a:ext cx="8382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95736" y="1364589"/>
            <a:ext cx="533400" cy="533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EECE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71936" y="1328078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943336" y="1436026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99536" y="2583789"/>
            <a:ext cx="1219200" cy="121920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685536" y="3879190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… x 3,14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599936" y="387919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1136" y="448151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x 2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3,14 </a:t>
            </a:r>
          </a:p>
        </p:txBody>
      </p:sp>
    </p:spTree>
    <p:extLst>
      <p:ext uri="{BB962C8B-B14F-4D97-AF65-F5344CB8AC3E}">
        <p14:creationId xmlns:p14="http://schemas.microsoft.com/office/powerpoint/2010/main" val="19081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3" grpId="0" animBg="1"/>
      <p:bldP spid="24" grpId="0"/>
      <p:bldP spid="25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33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prstClr val="white"/>
                </a:solidFill>
                <a:latin typeface="Arial" charset="0"/>
                <a:cs typeface="Arial" charset="0"/>
              </a:rPr>
              <a:t>Quy tắc tính chu vi hình tròn là:</a:t>
            </a:r>
            <a:endParaRPr lang="vi-VN" altLang="en-US" sz="3600" b="1" smtClean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000" smtClean="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514600" y="2428875"/>
            <a:ext cx="6200775" cy="1357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4000" b="1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295400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514600" y="4376738"/>
            <a:ext cx="6200775" cy="11953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altLang="en-US" sz="28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  <a:endParaRPr lang="vi-VN" altLang="en-US" sz="2800" b="1" dirty="0" smtClean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00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57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876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 smtClean="0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7786688" y="6143625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500313" y="2684463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24927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44" grpId="0" animBg="1"/>
      <p:bldP spid="4" grpId="0" animBg="1"/>
      <p:bldP spid="8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35" grpId="0" build="allAtOnce"/>
      <p:bldP spid="35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57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400" smtClean="0">
                <a:solidFill>
                  <a:prstClr val="white"/>
                </a:solidFill>
                <a:cs typeface="Arial" charset="0"/>
              </a:rPr>
              <a:t>Công thức tính chu vi hình tròn</a:t>
            </a:r>
            <a:r>
              <a:rPr lang="en-US" altLang="en-US" sz="3400" smtClean="0">
                <a:solidFill>
                  <a:prstClr val="white"/>
                </a:solidFill>
                <a:latin typeface="Arial" charset="0"/>
                <a:cs typeface="Arial" charset="0"/>
              </a:rPr>
              <a:t> là:</a:t>
            </a:r>
            <a:endParaRPr lang="vi-VN" altLang="en-US" sz="3400" smtClean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000" smtClean="0">
                <a:solidFill>
                  <a:prstClr val="black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83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860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68425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38623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295400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85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066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876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 smtClean="0">
                <a:solidFill>
                  <a:srgbClr val="FF0066"/>
                </a:solidFill>
                <a:latin typeface=".VnHelvetInsH" pitchFamily="34" charset="0"/>
                <a:cs typeface="Arial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200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200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181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819400" y="1928813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C = d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2743200" y="2825750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C = d x 2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743200" y="3786188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C = r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7786688" y="6072188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9736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75138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43000" y="4857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smtClean="0">
              <a:solidFill>
                <a:prstClr val="black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266825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2714625" y="4714875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C = r x 2 x 3,14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5198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1" grpId="0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oogle Shape;445;p17">
            <a:extLst>
              <a:ext uri="{FF2B5EF4-FFF2-40B4-BE49-F238E27FC236}">
                <a16:creationId xmlns="" xmlns:a16="http://schemas.microsoft.com/office/drawing/2014/main" id="{A300BD19-B9B3-4CF4-A48E-B7C3B0073B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="" xmlns:a16="http://schemas.microsoft.com/office/drawing/2014/main" id="{EBC85695-7C10-48A0-A240-856A0B311B86}"/>
              </a:ext>
            </a:extLst>
          </p:cNvPr>
          <p:cNvSpPr/>
          <p:nvPr/>
        </p:nvSpPr>
        <p:spPr>
          <a:xfrm>
            <a:off x="0" y="1263785"/>
            <a:ext cx="9144000" cy="106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defRPr/>
            </a:pPr>
            <a:r>
              <a:rPr lang="en-US" sz="6600" b="1" dirty="0" err="1">
                <a:sym typeface="Arial"/>
              </a:rPr>
              <a:t>HẸN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>
                <a:sym typeface="Arial"/>
              </a:rPr>
              <a:t>GẶP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>
                <a:sym typeface="Arial"/>
              </a:rPr>
              <a:t>LẠI</a:t>
            </a:r>
            <a:r>
              <a:rPr lang="en-US" sz="6600" b="1" dirty="0">
                <a:sym typeface="Arial"/>
              </a:rPr>
              <a:t> </a:t>
            </a:r>
            <a:r>
              <a:rPr lang="en-US" sz="6600" b="1" dirty="0" err="1" smtClean="0">
                <a:sym typeface="Arial"/>
              </a:rPr>
              <a:t>CÁC</a:t>
            </a:r>
            <a:r>
              <a:rPr lang="en-US" sz="6600" b="1" dirty="0" smtClean="0">
                <a:sym typeface="Arial"/>
              </a:rPr>
              <a:t> </a:t>
            </a:r>
            <a:r>
              <a:rPr lang="en-US" sz="6600" b="1" dirty="0" err="1" smtClean="0">
                <a:sym typeface="Arial"/>
              </a:rPr>
              <a:t>EM</a:t>
            </a:r>
            <a:r>
              <a:rPr lang="en-US" sz="6600" b="1" dirty="0" smtClean="0">
                <a:sym typeface="Arial"/>
              </a:rPr>
              <a:t>!</a:t>
            </a:r>
            <a:endParaRPr sz="66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219200" y="762000"/>
            <a:ext cx="6972300" cy="1085851"/>
          </a:xfrm>
          <a:prstGeom prst="wedgeRoundRectCallout">
            <a:avLst>
              <a:gd name="adj1" fmla="val 2032"/>
              <a:gd name="adj2" fmla="val 126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438400" y="2533651"/>
            <a:ext cx="2286000" cy="2286000"/>
          </a:xfrm>
          <a:prstGeom prst="ellipse">
            <a:avLst/>
          </a:prstGeom>
          <a:solidFill>
            <a:srgbClr val="66FF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66FF33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6134100" y="2514601"/>
            <a:ext cx="1905000" cy="1276351"/>
          </a:xfrm>
          <a:prstGeom prst="wedgeEllipseCallout">
            <a:avLst>
              <a:gd name="adj1" fmla="val -122360"/>
              <a:gd name="adj2" fmla="val 25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2362200" y="2381251"/>
            <a:ext cx="2438400" cy="2514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304800" y="2838451"/>
            <a:ext cx="1905000" cy="1371600"/>
          </a:xfrm>
          <a:prstGeom prst="wedgeEllipseCallout">
            <a:avLst>
              <a:gd name="adj1" fmla="val 90417"/>
              <a:gd name="adj2" fmla="val -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352800" y="2990851"/>
            <a:ext cx="45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0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4" grpId="0" animBg="1"/>
      <p:bldP spid="5137" grpId="0" animBg="1"/>
      <p:bldP spid="5140" grpId="0" animBg="1"/>
      <p:bldP spid="5138" grpId="0" animBg="1"/>
      <p:bldP spid="5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81000" y="533400"/>
            <a:ext cx="2286000" cy="22860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971800" y="685800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718175" y="609600"/>
            <a:ext cx="2286000" cy="228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066800" y="1828800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6525" y="3048001"/>
            <a:ext cx="1372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2819400" y="2438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81202" y="3048001"/>
            <a:ext cx="161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700713" y="17526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flipV="1">
            <a:off x="6826250" y="171767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flipV="1">
            <a:off x="7948613" y="171132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flipV="1">
            <a:off x="5691188" y="1711325"/>
            <a:ext cx="76200" cy="76200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7239000" y="685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334252" y="304801"/>
            <a:ext cx="1669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flipV="1">
            <a:off x="6975475" y="2840039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872288" y="1752600"/>
            <a:ext cx="138112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5867400" y="22860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089525" y="3087689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6629400" y="146208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416550" y="15748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8035925" y="157956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858000" y="28686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609600" y="4688143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1/2 </a:t>
            </a:r>
            <a:r>
              <a:rPr lang="en-US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18653" y="399406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/>
      <p:bldP spid="16400" grpId="0" animBg="1"/>
      <p:bldP spid="16401" grpId="0" animBg="1"/>
      <p:bldP spid="16402" grpId="0" animBg="1"/>
      <p:bldP spid="16403" grpId="0"/>
      <p:bldP spid="16404" grpId="0"/>
      <p:bldP spid="16405" grpId="0"/>
      <p:bldP spid="16406" grpId="0"/>
      <p:bldP spid="16407" grpId="0"/>
      <p:bldP spid="16408" grpId="0" build="allAtOnce"/>
      <p:bldP spid="16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uare">
            <a:extLst>
              <a:ext uri="{FF2B5EF4-FFF2-40B4-BE49-F238E27FC236}">
                <a16:creationId xmlns="" xmlns:a16="http://schemas.microsoft.com/office/drawing/2014/main" id="{67FD12E4-5CC7-42FB-8927-AA6A1CFC0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-344214"/>
            <a:ext cx="90963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>
            <a:extLst>
              <a:ext uri="{FF2B5EF4-FFF2-40B4-BE49-F238E27FC236}">
                <a16:creationId xmlns="" xmlns:a16="http://schemas.microsoft.com/office/drawing/2014/main" id="{D553749F-36D9-4B87-A58D-77D73CA623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7041" y="1981200"/>
            <a:ext cx="5562600" cy="19741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1950" b="1" kern="10" dirty="0" err="1" smtClean="0">
                <a:latin typeface="+mn-lt"/>
                <a:ea typeface="+mn-lt"/>
                <a:cs typeface="+mn-lt"/>
              </a:rPr>
              <a:t>KHÁM</a:t>
            </a:r>
            <a:r>
              <a:rPr lang="en-US" sz="1950" b="1" kern="10" dirty="0" smtClean="0">
                <a:latin typeface="+mn-lt"/>
                <a:ea typeface="+mn-lt"/>
                <a:cs typeface="+mn-lt"/>
              </a:rPr>
              <a:t> </a:t>
            </a:r>
            <a:r>
              <a:rPr lang="en-US" sz="1950" b="1" kern="10" dirty="0" err="1" smtClean="0">
                <a:latin typeface="+mn-lt"/>
                <a:ea typeface="+mn-lt"/>
                <a:cs typeface="+mn-lt"/>
              </a:rPr>
              <a:t>PHÁ</a:t>
            </a:r>
            <a:endParaRPr lang="en-US" sz="1950" b="1" kern="10" dirty="0"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="" xmlns:a16="http://schemas.microsoft.com/office/drawing/2014/main" id="{497F39A4-B561-45B9-808B-A6EA62A9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49728" y="1459706"/>
            <a:ext cx="1844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TOÁN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383036"/>
            <a:ext cx="6248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CHU VI HÌNH TRÒN</a:t>
            </a:r>
          </a:p>
        </p:txBody>
      </p:sp>
    </p:spTree>
    <p:extLst>
      <p:ext uri="{BB962C8B-B14F-4D97-AF65-F5344CB8AC3E}">
        <p14:creationId xmlns:p14="http://schemas.microsoft.com/office/powerpoint/2010/main" val="2687377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4925" y="996950"/>
            <a:ext cx="357187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258" descr="t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2" y="3876675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Oval 5"/>
          <p:cNvSpPr>
            <a:spLocks noChangeArrowheads="1"/>
          </p:cNvSpPr>
          <p:nvPr/>
        </p:nvSpPr>
        <p:spPr bwMode="auto">
          <a:xfrm>
            <a:off x="3584575" y="1727200"/>
            <a:ext cx="1604963" cy="1603375"/>
          </a:xfrm>
          <a:prstGeom prst="ellipse">
            <a:avLst/>
          </a:prstGeom>
          <a:ln w="762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Oval 37"/>
          <p:cNvSpPr>
            <a:spLocks noChangeArrowheads="1"/>
          </p:cNvSpPr>
          <p:nvPr/>
        </p:nvSpPr>
        <p:spPr bwMode="auto">
          <a:xfrm>
            <a:off x="3584575" y="1727200"/>
            <a:ext cx="1604963" cy="1603375"/>
          </a:xfrm>
          <a:prstGeom prst="ellipse">
            <a:avLst/>
          </a:prstGeom>
          <a:solidFill>
            <a:srgbClr val="FF2F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>
            <a:off x="4432300" y="3289300"/>
            <a:ext cx="0" cy="106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248150" y="2924175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1F497D"/>
                </a:solidFill>
              </a:rPr>
              <a:t>A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21075" y="2446338"/>
            <a:ext cx="928688" cy="357187"/>
            <a:chOff x="7005654" y="3462341"/>
            <a:chExt cx="928687" cy="357187"/>
          </a:xfrm>
        </p:grpSpPr>
        <p:grpSp>
          <p:nvGrpSpPr>
            <p:cNvPr id="4111" name="Group 23"/>
            <p:cNvGrpSpPr>
              <a:grpSpLocks/>
            </p:cNvGrpSpPr>
            <p:nvPr/>
          </p:nvGrpSpPr>
          <p:grpSpPr bwMode="auto">
            <a:xfrm>
              <a:off x="7072330" y="3500438"/>
              <a:ext cx="844550" cy="71437"/>
              <a:chOff x="3597275" y="2552689"/>
              <a:chExt cx="844550" cy="7143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10800000" flipH="1" flipV="1">
                <a:off x="3597274" y="2584442"/>
                <a:ext cx="776287" cy="158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370386" y="2552692"/>
                <a:ext cx="71437" cy="714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005654" y="3462341"/>
              <a:ext cx="928687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2 cm</a:t>
              </a:r>
              <a:endParaRPr lang="vi-VN" sz="20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571875" y="1727200"/>
            <a:ext cx="1617663" cy="1617663"/>
            <a:chOff x="2248" y="1248"/>
            <a:chExt cx="1044" cy="1045"/>
          </a:xfrm>
        </p:grpSpPr>
        <p:sp>
          <p:nvSpPr>
            <p:cNvPr id="4107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108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0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1F497D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38055 0.077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12" grpId="0" animBg="1"/>
      <p:bldP spid="4112" grpId="1" animBg="1"/>
      <p:bldP spid="3" grpId="0" animBg="1"/>
      <p:bldP spid="3" grpId="1" animBg="1"/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3938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20"/>
          <p:cNvGrpSpPr>
            <a:grpSpLocks/>
          </p:cNvGrpSpPr>
          <p:nvPr/>
        </p:nvGrpSpPr>
        <p:grpSpPr bwMode="auto">
          <a:xfrm>
            <a:off x="25400" y="1928813"/>
            <a:ext cx="1617663" cy="1617662"/>
            <a:chOff x="192" y="960"/>
            <a:chExt cx="1044" cy="1045"/>
          </a:xfrm>
        </p:grpSpPr>
        <p:sp>
          <p:nvSpPr>
            <p:cNvPr id="5149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50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51" name="Line 8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2" name="Text Box 9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207000" y="1928813"/>
            <a:ext cx="1617663" cy="1617662"/>
            <a:chOff x="192" y="960"/>
            <a:chExt cx="1044" cy="1045"/>
          </a:xfrm>
        </p:grpSpPr>
        <p:sp>
          <p:nvSpPr>
            <p:cNvPr id="5145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6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7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8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5400" y="1928813"/>
            <a:ext cx="1617663" cy="1617662"/>
            <a:chOff x="2248" y="1248"/>
            <a:chExt cx="1044" cy="1045"/>
          </a:xfrm>
        </p:grpSpPr>
        <p:sp>
          <p:nvSpPr>
            <p:cNvPr id="5141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2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143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4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1F497D"/>
                  </a:solidFill>
                </a:rPr>
                <a:t>A</a:t>
              </a:r>
            </a:p>
          </p:txBody>
        </p:sp>
      </p:grp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6032500" y="3579813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838200" y="3579813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838200" y="5180013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314575" y="4799013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0" y="51816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* Hình tròn có bán kính 2cm có chu vi  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0" y="5786438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Hình tròn có đường kính 4cm… 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71513" y="5783263"/>
            <a:ext cx="7916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12,5cm</a:t>
            </a:r>
            <a:endParaRPr lang="en-US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12,6cm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58738" y="5181600"/>
            <a:ext cx="9442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12,5cm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12,6cm.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5334000" y="518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1F497D"/>
                </a:solidFill>
              </a:rPr>
              <a:t>…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-71438" y="5773738"/>
            <a:ext cx="104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 :</a:t>
            </a:r>
            <a:endParaRPr lang="vi-VN" alt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4025" y="570571"/>
            <a:ext cx="357187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77800" y="1735138"/>
            <a:ext cx="1428750" cy="1357312"/>
            <a:chOff x="178563" y="1734941"/>
            <a:chExt cx="1428760" cy="1357322"/>
          </a:xfrm>
        </p:grpSpPr>
        <p:sp>
          <p:nvSpPr>
            <p:cNvPr id="36" name="Arc 35"/>
            <p:cNvSpPr/>
            <p:nvPr/>
          </p:nvSpPr>
          <p:spPr>
            <a:xfrm rot="18880095">
              <a:off x="214282" y="1699222"/>
              <a:ext cx="1357322" cy="1428760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6200000" flipH="1">
              <a:off x="1358084" y="1928617"/>
              <a:ext cx="71438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449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39 L 0.56718 0.00209 " pathEditMode="fixed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41" grpId="0"/>
      <p:bldP spid="42" grpId="0"/>
      <p:bldP spid="43" grpId="0"/>
      <p:bldP spid="44" grpId="0"/>
      <p:bldP spid="46" grpId="0"/>
      <p:bldP spid="46" grpId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hu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1000"/>
            <a:ext cx="8458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20"/>
          <p:cNvGrpSpPr>
            <a:grpSpLocks/>
          </p:cNvGrpSpPr>
          <p:nvPr/>
        </p:nvGrpSpPr>
        <p:grpSpPr bwMode="auto">
          <a:xfrm>
            <a:off x="25400" y="1285875"/>
            <a:ext cx="1617663" cy="1617663"/>
            <a:chOff x="192" y="960"/>
            <a:chExt cx="1044" cy="1045"/>
          </a:xfrm>
        </p:grpSpPr>
        <p:sp>
          <p:nvSpPr>
            <p:cNvPr id="6161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62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64" name="Text Box 9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6148" name="Group 31"/>
          <p:cNvGrpSpPr>
            <a:grpSpLocks/>
          </p:cNvGrpSpPr>
          <p:nvPr/>
        </p:nvGrpSpPr>
        <p:grpSpPr bwMode="auto">
          <a:xfrm>
            <a:off x="5207000" y="1285875"/>
            <a:ext cx="1617663" cy="1617663"/>
            <a:chOff x="192" y="960"/>
            <a:chExt cx="1044" cy="1045"/>
          </a:xfrm>
        </p:grpSpPr>
        <p:sp>
          <p:nvSpPr>
            <p:cNvPr id="6157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58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59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60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6149" name="Line 42"/>
          <p:cNvSpPr>
            <a:spLocks noChangeShapeType="1"/>
          </p:cNvSpPr>
          <p:nvPr/>
        </p:nvSpPr>
        <p:spPr bwMode="auto">
          <a:xfrm>
            <a:off x="6032500" y="2936875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0" name="Line 43"/>
          <p:cNvSpPr>
            <a:spLocks noChangeShapeType="1"/>
          </p:cNvSpPr>
          <p:nvPr/>
        </p:nvSpPr>
        <p:spPr bwMode="auto">
          <a:xfrm>
            <a:off x="838200" y="2936875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1" name="Line 44"/>
          <p:cNvSpPr>
            <a:spLocks noChangeShapeType="1"/>
          </p:cNvSpPr>
          <p:nvPr/>
        </p:nvSpPr>
        <p:spPr bwMode="auto">
          <a:xfrm>
            <a:off x="838200" y="4537075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52" name="Text Box 45"/>
          <p:cNvSpPr txBox="1">
            <a:spLocks noChangeArrowheads="1"/>
          </p:cNvSpPr>
          <p:nvPr/>
        </p:nvSpPr>
        <p:spPr bwMode="auto">
          <a:xfrm>
            <a:off x="2314575" y="415607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063" y="4714875"/>
            <a:ext cx="8358187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4cm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3,14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2875" y="5500688"/>
            <a:ext cx="8358188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3,14 = 12,56 (cm)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3218" y="267192"/>
            <a:ext cx="357187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HÌNH TRÒN</a:t>
            </a:r>
            <a:endParaRPr lang="vi-VN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00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833</Words>
  <Application>Microsoft Office PowerPoint</Application>
  <PresentationFormat>On-screen Show (4:3)</PresentationFormat>
  <Paragraphs>195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Chủ đề của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62</cp:revision>
  <dcterms:created xsi:type="dcterms:W3CDTF">2018-01-11T09:44:45Z</dcterms:created>
  <dcterms:modified xsi:type="dcterms:W3CDTF">2022-11-28T03:04:32Z</dcterms:modified>
</cp:coreProperties>
</file>