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57" r:id="rId3"/>
    <p:sldId id="262" r:id="rId4"/>
    <p:sldId id="259" r:id="rId5"/>
    <p:sldId id="261" r:id="rId6"/>
    <p:sldId id="263" r:id="rId7"/>
    <p:sldId id="265" r:id="rId8"/>
    <p:sldId id="264" r:id="rId9"/>
    <p:sldId id="267" r:id="rId10"/>
    <p:sldId id="272" r:id="rId11"/>
    <p:sldId id="269" r:id="rId12"/>
    <p:sldId id="270" r:id="rId13"/>
    <p:sldId id="268" r:id="rId14"/>
    <p:sldId id="271" r:id="rId15"/>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8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A0EC1B-4850-42CB-80FB-3F9374031DFC}" type="datetimeFigureOut">
              <a:rPr lang="en-US" smtClean="0"/>
              <a:t>23/01/2022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053A1F-D523-4ACE-95C0-4A9272B47C45}" type="slidenum">
              <a:rPr lang="en-US" smtClean="0"/>
              <a:t>‹#›</a:t>
            </a:fld>
            <a:endParaRPr lang="en-US"/>
          </a:p>
        </p:txBody>
      </p:sp>
    </p:spTree>
    <p:extLst>
      <p:ext uri="{BB962C8B-B14F-4D97-AF65-F5344CB8AC3E}">
        <p14:creationId xmlns:p14="http://schemas.microsoft.com/office/powerpoint/2010/main" val="1826568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824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1C6175-8F97-4303-861D-DDD9264A49F9}" type="datetimeFigureOut">
              <a:rPr lang="en-US" smtClean="0"/>
              <a:t>23/01/2022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264127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C6175-8F97-4303-861D-DDD9264A49F9}" type="datetimeFigureOut">
              <a:rPr lang="en-US" smtClean="0"/>
              <a:t>23/01/2022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3121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C6175-8F97-4303-861D-DDD9264A49F9}" type="datetimeFigureOut">
              <a:rPr lang="en-US" smtClean="0"/>
              <a:t>23/01/2022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1179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reserve="1">
  <p:cSld name="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319893"/>
            <a:ext cx="84201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17" tIns="60958" rIns="121917" bIns="60958" numCol="1" anchor="t" anchorCtr="0" compatLnSpc="1">
            <a:prstTxWarp prst="textNoShape">
              <a:avLst/>
            </a:prstTxWarp>
          </a:bodyPr>
          <a:lstStyle/>
          <a:p>
            <a:pPr>
              <a:buClr>
                <a:srgbClr val="000000"/>
              </a:buClr>
              <a:buFont typeface="Arial"/>
              <a:buNone/>
            </a:pPr>
            <a:endParaRPr lang="en-US" sz="1900" kern="0" dirty="0">
              <a:solidFill>
                <a:srgbClr val="00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237974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3" name="Rectangle 1"/>
          <p:cNvSpPr/>
          <p:nvPr userDrawn="1"/>
        </p:nvSpPr>
        <p:spPr>
          <a:xfrm>
            <a:off x="311909" y="233253"/>
            <a:ext cx="8539315"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6FC9C7"/>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grpSp>
        <p:nvGrpSpPr>
          <p:cNvPr id="4" name="Group 3"/>
          <p:cNvGrpSpPr/>
          <p:nvPr userDrawn="1"/>
        </p:nvGrpSpPr>
        <p:grpSpPr>
          <a:xfrm>
            <a:off x="281406" y="1762125"/>
            <a:ext cx="8582413" cy="4803328"/>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grpSp>
      <p:grpSp>
        <p:nvGrpSpPr>
          <p:cNvPr id="8" name="Group 7"/>
          <p:cNvGrpSpPr/>
          <p:nvPr userDrawn="1"/>
        </p:nvGrpSpPr>
        <p:grpSpPr>
          <a:xfrm>
            <a:off x="377048" y="341095"/>
            <a:ext cx="1931059" cy="1931059"/>
            <a:chOff x="237072" y="234585"/>
            <a:chExt cx="1448294" cy="1448294"/>
          </a:xfrm>
        </p:grpSpPr>
        <p:sp>
          <p:nvSpPr>
            <p:cNvPr id="9" name="Oval 8"/>
            <p:cNvSpPr/>
            <p:nvPr/>
          </p:nvSpPr>
          <p:spPr>
            <a:xfrm>
              <a:off x="237072" y="234585"/>
              <a:ext cx="1448294" cy="144829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sp>
          <p:nvSpPr>
            <p:cNvPr id="11" name="Oval 10"/>
            <p:cNvSpPr/>
            <p:nvPr/>
          </p:nvSpPr>
          <p:spPr>
            <a:xfrm>
              <a:off x="244620" y="242518"/>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Font typeface="Arial"/>
                <a:buNone/>
              </a:pPr>
              <a:endParaRPr lang="en-US" sz="1900" kern="0" dirty="0">
                <a:solidFill>
                  <a:srgbClr val="BAE5E4"/>
                </a:solidFill>
                <a:latin typeface="Times New Roman" pitchFamily="18" charset="0"/>
                <a:sym typeface="Arial"/>
              </a:endParaRPr>
            </a:p>
          </p:txBody>
        </p:sp>
      </p:grpSp>
    </p:spTree>
    <p:extLst>
      <p:ext uri="{BB962C8B-B14F-4D97-AF65-F5344CB8AC3E}">
        <p14:creationId xmlns:p14="http://schemas.microsoft.com/office/powerpoint/2010/main" val="1932131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368301" y="319893"/>
            <a:ext cx="8420100" cy="6182507"/>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121917" tIns="60958" rIns="121917" bIns="60958" numCol="1" anchor="t" anchorCtr="0" compatLnSpc="1">
            <a:prstTxWarp prst="textNoShape">
              <a:avLst/>
            </a:prstTxWarp>
          </a:bodyPr>
          <a:lstStyle/>
          <a:p>
            <a:pPr>
              <a:buClr>
                <a:srgbClr val="000000"/>
              </a:buClr>
              <a:buFont typeface="Arial"/>
              <a:buNone/>
            </a:pPr>
            <a:endParaRPr lang="en-US" sz="1900" kern="0" dirty="0">
              <a:solidFill>
                <a:srgbClr val="00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63929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10194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1C6175-8F97-4303-861D-DDD9264A49F9}" type="datetimeFigureOut">
              <a:rPr lang="en-US" smtClean="0"/>
              <a:t>23/01/2022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168656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1C6175-8F97-4303-861D-DDD9264A49F9}" type="datetimeFigureOut">
              <a:rPr lang="en-US" smtClean="0"/>
              <a:t>23/01/2022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1124255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1C6175-8F97-4303-861D-DDD9264A49F9}" type="datetimeFigureOut">
              <a:rPr lang="en-US" smtClean="0"/>
              <a:t>23/01/2022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111342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1C6175-8F97-4303-861D-DDD9264A49F9}" type="datetimeFigureOut">
              <a:rPr lang="en-US" smtClean="0"/>
              <a:t>23/01/2022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4268035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1C6175-8F97-4303-861D-DDD9264A49F9}" type="datetimeFigureOut">
              <a:rPr lang="en-US" smtClean="0"/>
              <a:t>23/01/2022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50157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1C6175-8F97-4303-861D-DDD9264A49F9}" type="datetimeFigureOut">
              <a:rPr lang="en-US" smtClean="0"/>
              <a:t>23/01/2022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43634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C6175-8F97-4303-861D-DDD9264A49F9}" type="datetimeFigureOut">
              <a:rPr lang="en-US" smtClean="0"/>
              <a:t>23/01/2022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289030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1C6175-8F97-4303-861D-DDD9264A49F9}" type="datetimeFigureOut">
              <a:rPr lang="en-US" smtClean="0"/>
              <a:t>23/01/2022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46A3F3-9DC5-4015-9CC6-17221234FF6A}" type="slidenum">
              <a:rPr lang="en-US" smtClean="0"/>
              <a:t>‹#›</a:t>
            </a:fld>
            <a:endParaRPr lang="en-US"/>
          </a:p>
        </p:txBody>
      </p:sp>
    </p:spTree>
    <p:extLst>
      <p:ext uri="{BB962C8B-B14F-4D97-AF65-F5344CB8AC3E}">
        <p14:creationId xmlns:p14="http://schemas.microsoft.com/office/powerpoint/2010/main" val="342743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jp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6000"/>
            <a:lum/>
          </a:blip>
          <a:srcRect/>
          <a:stretch>
            <a:fillRect l="-23000" r="-2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1C6175-8F97-4303-861D-DDD9264A49F9}" type="datetimeFigureOut">
              <a:rPr lang="en-US" smtClean="0"/>
              <a:t>23/01/2022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46A3F3-9DC5-4015-9CC6-17221234FF6A}" type="slidenum">
              <a:rPr lang="en-US" smtClean="0"/>
              <a:t>‹#›</a:t>
            </a:fld>
            <a:endParaRPr lang="en-US"/>
          </a:p>
        </p:txBody>
      </p:sp>
    </p:spTree>
    <p:extLst>
      <p:ext uri="{BB962C8B-B14F-4D97-AF65-F5344CB8AC3E}">
        <p14:creationId xmlns:p14="http://schemas.microsoft.com/office/powerpoint/2010/main" val="2519589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6">
            <a:alphaModFix amt="46000"/>
            <a:lum/>
          </a:blip>
          <a:srcRect/>
          <a:stretch>
            <a:fillRect l="-23000" r="-23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6" y="719333"/>
            <a:ext cx="7717500" cy="637600"/>
          </a:xfrm>
          <a:prstGeom prst="rect">
            <a:avLst/>
          </a:prstGeom>
          <a:noFill/>
          <a:ln>
            <a:noFill/>
          </a:ln>
        </p:spPr>
        <p:txBody>
          <a:bodyPr spcFirstLastPara="1" wrap="square" lIns="121897" tIns="121897" rIns="121897" bIns="121897"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13275" y="1583467"/>
            <a:ext cx="7717500" cy="4555200"/>
          </a:xfrm>
          <a:prstGeom prst="rect">
            <a:avLst/>
          </a:prstGeom>
          <a:noFill/>
          <a:ln>
            <a:noFill/>
          </a:ln>
        </p:spPr>
        <p:txBody>
          <a:bodyPr spcFirstLastPara="1" wrap="square" lIns="121897" tIns="121897" rIns="121897" bIns="121897"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 xmlns:a16="http://schemas.microsoft.com/office/drawing/2014/main" id="{45B48A23-F086-E848-93F2-BE7280BF92FE}"/>
              </a:ext>
            </a:extLst>
          </p:cNvPr>
          <p:cNvSpPr/>
          <p:nvPr userDrawn="1"/>
        </p:nvSpPr>
        <p:spPr>
          <a:xfrm>
            <a:off x="6479570" y="6570741"/>
            <a:ext cx="2006312" cy="292384"/>
          </a:xfrm>
          <a:prstGeom prst="rect">
            <a:avLst/>
          </a:prstGeom>
        </p:spPr>
        <p:txBody>
          <a:bodyPr wrap="none" lIns="121917" tIns="60958" rIns="121917" bIns="60958">
            <a:spAutoFit/>
          </a:bodyPr>
          <a:lstStyle/>
          <a:p>
            <a:pPr>
              <a:buClr>
                <a:srgbClr val="000000"/>
              </a:buClr>
              <a:buFont typeface="Arial"/>
              <a:buNone/>
            </a:pPr>
            <a:r>
              <a:rPr lang="en-US" sz="1100" kern="0" dirty="0">
                <a:solidFill>
                  <a:srgbClr val="000000"/>
                </a:solidFill>
                <a:latin typeface="Times New Roman" pitchFamily="18" charset="0"/>
                <a:cs typeface="Times New Roman" pitchFamily="18" charset="0"/>
                <a:sym typeface="Arial"/>
              </a:rPr>
              <a:t>FeistyForwarders_0968120672</a:t>
            </a:r>
            <a:endParaRPr lang="x-none" sz="1100" kern="0" dirty="0">
              <a:solidFill>
                <a:srgbClr val="000000"/>
              </a:solidFill>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621150937"/>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3000"/>
            <a:lum/>
          </a:blip>
          <a:srcRect/>
          <a:stretch>
            <a:fillRect l="-23000" r="-23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868AC771-11AC-400E-96E2-B494D9CA0570}"/>
              </a:ext>
            </a:extLst>
          </p:cNvPr>
          <p:cNvGrpSpPr/>
          <p:nvPr/>
        </p:nvGrpSpPr>
        <p:grpSpPr>
          <a:xfrm>
            <a:off x="1071069" y="2206217"/>
            <a:ext cx="5874569" cy="3510228"/>
            <a:chOff x="1366617" y="1210227"/>
            <a:chExt cx="4405927" cy="3318271"/>
          </a:xfrm>
        </p:grpSpPr>
        <p:pic>
          <p:nvPicPr>
            <p:cNvPr id="5" name="Picture 4">
              <a:extLst>
                <a:ext uri="{FF2B5EF4-FFF2-40B4-BE49-F238E27FC236}">
                  <a16:creationId xmlns="" xmlns:a16="http://schemas.microsoft.com/office/drawing/2014/main" id="{CF86228A-6437-445F-B487-0BD01EAFDA14}"/>
                </a:ext>
              </a:extLst>
            </p:cNvPr>
            <p:cNvPicPr>
              <a:picLocks noChangeAspect="1"/>
            </p:cNvPicPr>
            <p:nvPr/>
          </p:nvPicPr>
          <p:blipFill>
            <a:blip r:embed="rId3">
              <a:clrChange>
                <a:clrFrom>
                  <a:srgbClr val="F5F5F5"/>
                </a:clrFrom>
                <a:clrTo>
                  <a:srgbClr val="F5F5F5">
                    <a:alpha val="0"/>
                  </a:srgbClr>
                </a:clrTo>
              </a:clrChange>
            </a:blip>
            <a:stretch>
              <a:fillRect/>
            </a:stretch>
          </p:blipFill>
          <p:spPr>
            <a:xfrm flipH="1">
              <a:off x="1366617" y="1210227"/>
              <a:ext cx="4405927" cy="3318271"/>
            </a:xfrm>
            <a:prstGeom prst="rect">
              <a:avLst/>
            </a:prstGeom>
          </p:spPr>
        </p:pic>
        <p:sp>
          <p:nvSpPr>
            <p:cNvPr id="6" name="TextBox 5">
              <a:extLst>
                <a:ext uri="{FF2B5EF4-FFF2-40B4-BE49-F238E27FC236}">
                  <a16:creationId xmlns="" xmlns:a16="http://schemas.microsoft.com/office/drawing/2014/main" id="{72E96B82-CFE8-4E3D-9861-F35AD32A3F47}"/>
                </a:ext>
              </a:extLst>
            </p:cNvPr>
            <p:cNvSpPr txBox="1"/>
            <p:nvPr/>
          </p:nvSpPr>
          <p:spPr>
            <a:xfrm>
              <a:off x="3064386" y="2987782"/>
              <a:ext cx="2009748" cy="968294"/>
            </a:xfrm>
            <a:prstGeom prst="rect">
              <a:avLst/>
            </a:prstGeom>
            <a:noFill/>
          </p:spPr>
          <p:txBody>
            <a:bodyPr wrap="square" rtlCol="0">
              <a:spAutoFit/>
            </a:bodyPr>
            <a:lstStyle/>
            <a:p>
              <a:pPr algn="ctr">
                <a:lnSpc>
                  <a:spcPct val="150000"/>
                </a:lnSpc>
              </a:pPr>
              <a:r>
                <a:rPr lang="vi-VN" sz="5900" b="1" dirty="0">
                  <a:solidFill>
                    <a:srgbClr val="17479D"/>
                  </a:solidFill>
                  <a:latin typeface="Times New Roman" pitchFamily="18" charset="0"/>
                </a:rPr>
                <a:t>ĐỌC</a:t>
              </a:r>
              <a:endParaRPr lang="en-US" sz="5900" b="1" dirty="0">
                <a:solidFill>
                  <a:srgbClr val="17479D"/>
                </a:solidFill>
                <a:latin typeface="Times New Roman" pitchFamily="18" charset="0"/>
              </a:endParaRPr>
            </a:p>
          </p:txBody>
        </p:sp>
        <p:sp>
          <p:nvSpPr>
            <p:cNvPr id="7" name="TextBox 6">
              <a:extLst>
                <a:ext uri="{FF2B5EF4-FFF2-40B4-BE49-F238E27FC236}">
                  <a16:creationId xmlns="" xmlns:a16="http://schemas.microsoft.com/office/drawing/2014/main" id="{47C20E4F-5598-4543-99AA-79D922EC798E}"/>
                </a:ext>
              </a:extLst>
            </p:cNvPr>
            <p:cNvSpPr txBox="1"/>
            <p:nvPr/>
          </p:nvSpPr>
          <p:spPr>
            <a:xfrm>
              <a:off x="2334261" y="2671228"/>
              <a:ext cx="3041009" cy="633107"/>
            </a:xfrm>
            <a:prstGeom prst="rect">
              <a:avLst/>
            </a:prstGeom>
            <a:noFill/>
          </p:spPr>
          <p:txBody>
            <a:bodyPr wrap="square" rtlCol="0">
              <a:spAutoFit/>
            </a:bodyPr>
            <a:lstStyle/>
            <a:p>
              <a:pPr algn="ctr">
                <a:lnSpc>
                  <a:spcPct val="150000"/>
                </a:lnSpc>
              </a:pPr>
              <a:r>
                <a:rPr lang="vi-VN" sz="3700" b="1" dirty="0">
                  <a:solidFill>
                    <a:schemeClr val="accent1">
                      <a:lumMod val="50000"/>
                    </a:schemeClr>
                  </a:solidFill>
                  <a:latin typeface="Times New Roman" pitchFamily="18" charset="0"/>
                </a:rPr>
                <a:t>TIẾT </a:t>
              </a:r>
              <a:r>
                <a:rPr lang="en-US" sz="3700" b="1" dirty="0">
                  <a:solidFill>
                    <a:schemeClr val="accent1">
                      <a:lumMod val="50000"/>
                    </a:schemeClr>
                  </a:solidFill>
                  <a:latin typeface="Times New Roman" pitchFamily="18" charset="0"/>
                </a:rPr>
                <a:t>2</a:t>
              </a:r>
            </a:p>
          </p:txBody>
        </p:sp>
      </p:grpSp>
      <p:sp>
        <p:nvSpPr>
          <p:cNvPr id="9" name="TextBox 8">
            <a:extLst>
              <a:ext uri="{FF2B5EF4-FFF2-40B4-BE49-F238E27FC236}">
                <a16:creationId xmlns="" xmlns:a16="http://schemas.microsoft.com/office/drawing/2014/main" id="{46830865-6480-FD41-9CA0-D8E592231A86}"/>
              </a:ext>
            </a:extLst>
          </p:cNvPr>
          <p:cNvSpPr txBox="1"/>
          <p:nvPr/>
        </p:nvSpPr>
        <p:spPr>
          <a:xfrm>
            <a:off x="3130333" y="1821634"/>
            <a:ext cx="4022675" cy="800215"/>
          </a:xfrm>
          <a:prstGeom prst="rect">
            <a:avLst/>
          </a:prstGeom>
          <a:noFill/>
        </p:spPr>
        <p:txBody>
          <a:bodyPr wrap="square" lIns="121917" tIns="60958" rIns="121917" bIns="60958" rtlCol="0">
            <a:spAutoFit/>
          </a:bodyPr>
          <a:lstStyle/>
          <a:p>
            <a:pPr algn="ctr"/>
            <a:r>
              <a:rPr lang="vi-VN" sz="4400" dirty="0">
                <a:solidFill>
                  <a:schemeClr val="accent2"/>
                </a:solidFill>
                <a:latin typeface="Times New Roman" pitchFamily="18" charset="0"/>
                <a:cs typeface="Times New Roman" pitchFamily="18" charset="0"/>
              </a:rPr>
              <a:t>MÙA VÀNG</a:t>
            </a:r>
            <a:endParaRPr lang="en-US" sz="4400" dirty="0">
              <a:solidFill>
                <a:schemeClr val="accent2"/>
              </a:solidFill>
              <a:latin typeface="Times New Roman" pitchFamily="18" charset="0"/>
              <a:cs typeface="Times New Roman" pitchFamily="18" charset="0"/>
            </a:endParaRPr>
          </a:p>
        </p:txBody>
      </p:sp>
      <p:grpSp>
        <p:nvGrpSpPr>
          <p:cNvPr id="10" name="Group 9">
            <a:extLst>
              <a:ext uri="{FF2B5EF4-FFF2-40B4-BE49-F238E27FC236}">
                <a16:creationId xmlns="" xmlns:a16="http://schemas.microsoft.com/office/drawing/2014/main" id="{36A8F69C-EE23-0A41-96B6-049290D39D6E}"/>
              </a:ext>
            </a:extLst>
          </p:cNvPr>
          <p:cNvGrpSpPr/>
          <p:nvPr/>
        </p:nvGrpSpPr>
        <p:grpSpPr>
          <a:xfrm>
            <a:off x="1619956" y="1821634"/>
            <a:ext cx="2191043" cy="769166"/>
            <a:chOff x="349135" y="617893"/>
            <a:chExt cx="1643282" cy="707886"/>
          </a:xfrm>
        </p:grpSpPr>
        <p:sp>
          <p:nvSpPr>
            <p:cNvPr id="11" name="TextBox 10">
              <a:extLst>
                <a:ext uri="{FF2B5EF4-FFF2-40B4-BE49-F238E27FC236}">
                  <a16:creationId xmlns="" xmlns:a16="http://schemas.microsoft.com/office/drawing/2014/main" id="{1E1A4D85-8791-0B4F-9026-8C3BC51811B7}"/>
                </a:ext>
              </a:extLst>
            </p:cNvPr>
            <p:cNvSpPr txBox="1"/>
            <p:nvPr/>
          </p:nvSpPr>
          <p:spPr>
            <a:xfrm>
              <a:off x="378770" y="617893"/>
              <a:ext cx="1613647" cy="707886"/>
            </a:xfrm>
            <a:prstGeom prst="rect">
              <a:avLst/>
            </a:prstGeom>
            <a:noFill/>
          </p:spPr>
          <p:txBody>
            <a:bodyPr wrap="square" rtlCol="0">
              <a:spAutoFit/>
            </a:bodyPr>
            <a:lstStyle/>
            <a:p>
              <a:r>
                <a:rPr lang="en-US" sz="5300" dirty="0">
                  <a:solidFill>
                    <a:schemeClr val="accent1">
                      <a:lumMod val="50000"/>
                    </a:schemeClr>
                  </a:solidFill>
                  <a:latin typeface="UTM Cookies" panose="02040603050506020204" pitchFamily="18" charset="0"/>
                </a:rPr>
                <a:t>BÀI</a:t>
              </a:r>
              <a:r>
                <a:rPr lang="en-US" sz="2400" dirty="0">
                  <a:solidFill>
                    <a:schemeClr val="accent1">
                      <a:lumMod val="50000"/>
                    </a:schemeClr>
                  </a:solidFill>
                  <a:latin typeface="UTM Cookies" panose="02040603050506020204" pitchFamily="18" charset="0"/>
                </a:rPr>
                <a:t> </a:t>
              </a:r>
              <a:r>
                <a:rPr lang="en-US" sz="5300" dirty="0">
                  <a:solidFill>
                    <a:schemeClr val="accent1">
                      <a:lumMod val="50000"/>
                    </a:schemeClr>
                  </a:solidFill>
                  <a:latin typeface="UTM Cookies" panose="02040603050506020204" pitchFamily="18" charset="0"/>
                </a:rPr>
                <a:t>6</a:t>
              </a:r>
            </a:p>
          </p:txBody>
        </p:sp>
        <p:sp>
          <p:nvSpPr>
            <p:cNvPr id="12" name="TextBox 11">
              <a:extLst>
                <a:ext uri="{FF2B5EF4-FFF2-40B4-BE49-F238E27FC236}">
                  <a16:creationId xmlns="" xmlns:a16="http://schemas.microsoft.com/office/drawing/2014/main" id="{3D5179E7-A72D-084F-86E3-6E0071F57E12}"/>
                </a:ext>
              </a:extLst>
            </p:cNvPr>
            <p:cNvSpPr txBox="1"/>
            <p:nvPr/>
          </p:nvSpPr>
          <p:spPr>
            <a:xfrm>
              <a:off x="349135" y="617893"/>
              <a:ext cx="1613647" cy="707886"/>
            </a:xfrm>
            <a:prstGeom prst="rect">
              <a:avLst/>
            </a:prstGeom>
            <a:noFill/>
          </p:spPr>
          <p:txBody>
            <a:bodyPr wrap="square" rtlCol="0">
              <a:spAutoFit/>
            </a:bodyPr>
            <a:lstStyle/>
            <a:p>
              <a:r>
                <a:rPr lang="en-US" sz="5300" dirty="0">
                  <a:solidFill>
                    <a:schemeClr val="accent1"/>
                  </a:solidFill>
                  <a:latin typeface="UTM Cookies" panose="02040603050506020204" pitchFamily="18" charset="0"/>
                </a:rPr>
                <a:t>BÀI</a:t>
              </a:r>
              <a:r>
                <a:rPr lang="en-US" sz="2400" dirty="0">
                  <a:solidFill>
                    <a:schemeClr val="accent1"/>
                  </a:solidFill>
                  <a:latin typeface="UTM Cookies" panose="02040603050506020204" pitchFamily="18" charset="0"/>
                </a:rPr>
                <a:t> </a:t>
              </a:r>
              <a:r>
                <a:rPr lang="en-US" sz="5300" dirty="0">
                  <a:solidFill>
                    <a:schemeClr val="accent1"/>
                  </a:solidFill>
                  <a:latin typeface="UTM Cookies" panose="02040603050506020204" pitchFamily="18" charset="0"/>
                </a:rPr>
                <a:t>6</a:t>
              </a:r>
            </a:p>
          </p:txBody>
        </p:sp>
      </p:grpSp>
      <p:sp>
        <p:nvSpPr>
          <p:cNvPr id="3" name="TextBox 2"/>
          <p:cNvSpPr txBox="1"/>
          <p:nvPr/>
        </p:nvSpPr>
        <p:spPr>
          <a:xfrm>
            <a:off x="83133" y="1371600"/>
            <a:ext cx="8991600" cy="4175760"/>
          </a:xfrm>
          <a:prstGeom prst="rect">
            <a:avLst/>
          </a:prstGeom>
          <a:noFill/>
          <a:effectLst>
            <a:outerShdw blurRad="50800" dist="38100" dir="8100000" algn="tr" rotWithShape="0">
              <a:prstClr val="black">
                <a:alpha val="40000"/>
              </a:prstClr>
            </a:outerShdw>
          </a:effectLst>
        </p:spPr>
        <p:txBody>
          <a:bodyPr wrap="square" rtlCol="0">
            <a:prstTxWarp prst="textArchUp">
              <a:avLst>
                <a:gd name="adj" fmla="val 10304544"/>
              </a:avLst>
            </a:prstTxWarp>
            <a:spAutoFit/>
          </a:bodyPr>
          <a:lstStyle/>
          <a:p>
            <a:pPr algn="ctr"/>
            <a:r>
              <a:rPr lang="vi-VN" sz="4400" kern="10" dirty="0" smtClean="0">
                <a:ln w="18415" cmpd="sng">
                  <a:solidFill>
                    <a:srgbClr val="FFFFFF"/>
                  </a:solidFill>
                  <a:prstDash val="solid"/>
                </a:ln>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Chào mừng</a:t>
            </a:r>
          </a:p>
          <a:p>
            <a:pPr algn="ctr"/>
            <a:r>
              <a:rPr lang="vi-VN" sz="3600" kern="10" dirty="0" smtClean="0">
                <a:ln w="18415" cmpd="sng">
                  <a:solidFill>
                    <a:srgbClr val="FFFFFF"/>
                  </a:solidFill>
                  <a:prstDash val="solid"/>
                </a:ln>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vi-VN" sz="2800" kern="10" dirty="0" smtClean="0">
                <a:ln w="18415" cmpd="sng">
                  <a:solidFill>
                    <a:srgbClr val="FFFFFF"/>
                  </a:solidFill>
                  <a:prstDash val="solid"/>
                </a:ln>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Quý  thầy cô giáo về dự hội thi giáo viên giỏi năm học 2021-2022</a:t>
            </a:r>
            <a:endParaRPr lang="vi-VN" sz="3600" kern="10" dirty="0" smtClean="0">
              <a:ln w="18415" cmpd="sng">
                <a:solidFill>
                  <a:srgbClr val="FFFFFF"/>
                </a:solidFill>
                <a:prstDash val="solid"/>
              </a:ln>
              <a:solidFill>
                <a:srgbClr val="FF000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endParaRPr>
          </a:p>
          <a:p>
            <a:endParaRPr lang="en-US" dirty="0">
              <a:effectLst>
                <a:outerShdw blurRad="50800" dist="38100" dir="2700000" algn="tl" rotWithShape="0">
                  <a:prstClr val="black">
                    <a:alpha val="40000"/>
                  </a:prstClr>
                </a:outerShdw>
              </a:effectLst>
            </a:endParaRPr>
          </a:p>
        </p:txBody>
      </p:sp>
      <p:sp>
        <p:nvSpPr>
          <p:cNvPr id="17" name="Rectangle 16"/>
          <p:cNvSpPr/>
          <p:nvPr/>
        </p:nvSpPr>
        <p:spPr>
          <a:xfrm>
            <a:off x="1557962" y="5716445"/>
            <a:ext cx="6900238" cy="1200329"/>
          </a:xfrm>
          <a:prstGeom prst="rect">
            <a:avLst/>
          </a:prstGeom>
        </p:spPr>
        <p:txBody>
          <a:bodyPr wrap="square">
            <a:spAutoFit/>
          </a:bodyPr>
          <a:lstStyle/>
          <a:p>
            <a:r>
              <a:rPr lang="en-US" sz="2400" b="1" dirty="0">
                <a:latin typeface="Times New Roman" pitchFamily="18" charset="0"/>
                <a:cs typeface="Times New Roman" pitchFamily="18" charset="0"/>
              </a:rPr>
              <a:t>Giáo viên: Trần Minh </a:t>
            </a:r>
            <a:r>
              <a:rPr lang="vi-VN" sz="2400" b="1" dirty="0">
                <a:latin typeface="Times New Roman" pitchFamily="18" charset="0"/>
                <a:cs typeface="Times New Roman" pitchFamily="18" charset="0"/>
              </a:rPr>
              <a:t>Hằng -  Sinh năm 1995</a:t>
            </a:r>
          </a:p>
          <a:p>
            <a:r>
              <a:rPr lang="vi-VN" sz="2400" b="1" dirty="0">
                <a:latin typeface="Times New Roman" pitchFamily="18" charset="0"/>
                <a:cs typeface="Times New Roman" pitchFamily="18" charset="0"/>
              </a:rPr>
              <a:t>Lớp: 2B</a:t>
            </a:r>
          </a:p>
          <a:p>
            <a:r>
              <a:rPr lang="vi-VN" sz="2400" b="1" dirty="0">
                <a:latin typeface="Times New Roman" pitchFamily="18" charset="0"/>
                <a:cs typeface="Times New Roman" pitchFamily="18" charset="0"/>
              </a:rPr>
              <a:t>Trường Tiểu học Trần Tất Văn</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7188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 xmlns:a16="http://schemas.microsoft.com/office/drawing/2014/main" id="{8A1072C0-7CDA-3B41-9683-C01B2BFCAA3D}"/>
              </a:ext>
            </a:extLst>
          </p:cNvPr>
          <p:cNvSpPr txBox="1"/>
          <p:nvPr/>
        </p:nvSpPr>
        <p:spPr>
          <a:xfrm>
            <a:off x="232847" y="1413747"/>
            <a:ext cx="9067800" cy="610741"/>
          </a:xfrm>
          <a:prstGeom prst="rect">
            <a:avLst/>
          </a:prstGeom>
          <a:noFill/>
        </p:spPr>
        <p:txBody>
          <a:bodyPr wrap="square" lIns="121917" tIns="60958" rIns="121917" bIns="60958" rtlCol="0">
            <a:spAutoFit/>
          </a:bodyPr>
          <a:lstStyle/>
          <a:p>
            <a:pPr algn="just">
              <a:lnSpc>
                <a:spcPct val="150000"/>
              </a:lnSpc>
            </a:pPr>
            <a:r>
              <a:rPr lang="vi-VN" sz="2400" b="1" dirty="0">
                <a:solidFill>
                  <a:schemeClr val="accent6">
                    <a:lumMod val="75000"/>
                  </a:schemeClr>
                </a:solidFill>
                <a:latin typeface="Times New Roman" pitchFamily="18" charset="0"/>
                <a:cs typeface="Times New Roman" pitchFamily="18" charset="0"/>
              </a:rPr>
              <a:t>1. </a:t>
            </a:r>
            <a:r>
              <a:rPr lang="vi-VN" sz="2400" dirty="0">
                <a:latin typeface="Times New Roman" pitchFamily="18" charset="0"/>
                <a:cs typeface="Times New Roman" pitchFamily="18" charset="0"/>
              </a:rPr>
              <a:t>Kết hợp từ ngữ ở cột A với từ ngữ ở cột B để tạo câu nêu đặc điểm</a:t>
            </a:r>
            <a:r>
              <a:rPr lang="vi-VN" sz="2400" dirty="0">
                <a:latin typeface="Times New Roman" pitchFamily="18" charset="0"/>
              </a:rPr>
              <a:t>.</a:t>
            </a:r>
          </a:p>
        </p:txBody>
      </p:sp>
      <p:pic>
        <p:nvPicPr>
          <p:cNvPr id="9" name="Picture 8">
            <a:extLst>
              <a:ext uri="{FF2B5EF4-FFF2-40B4-BE49-F238E27FC236}">
                <a16:creationId xmlns="" xmlns:a16="http://schemas.microsoft.com/office/drawing/2014/main" id="{99BA426D-B5A3-E442-8C77-E8728BFC6BBF}"/>
              </a:ext>
            </a:extLst>
          </p:cNvPr>
          <p:cNvPicPr>
            <a:picLocks noChangeAspect="1"/>
          </p:cNvPicPr>
          <p:nvPr/>
        </p:nvPicPr>
        <p:blipFill>
          <a:blip r:embed="rId2">
            <a:clrChange>
              <a:clrFrom>
                <a:srgbClr val="FEFFFE"/>
              </a:clrFrom>
              <a:clrTo>
                <a:srgbClr val="FEFFFE">
                  <a:alpha val="0"/>
                </a:srgbClr>
              </a:clrTo>
            </a:clrChange>
            <a:extLst>
              <a:ext uri="{BEBA8EAE-BF5A-486C-A8C5-ECC9F3942E4B}">
                <a14:imgProps xmlns:a14="http://schemas.microsoft.com/office/drawing/2010/main">
                  <a14:imgLayer r:embed="rId3">
                    <a14:imgEffect>
                      <a14:sharpenSoften amount="33000"/>
                    </a14:imgEffect>
                    <a14:imgEffect>
                      <a14:brightnessContrast contrast="1000"/>
                    </a14:imgEffect>
                  </a14:imgLayer>
                </a14:imgProps>
              </a:ext>
            </a:extLst>
          </a:blip>
          <a:stretch>
            <a:fillRect/>
          </a:stretch>
        </p:blipFill>
        <p:spPr>
          <a:xfrm>
            <a:off x="757514" y="561645"/>
            <a:ext cx="866623" cy="799385"/>
          </a:xfrm>
          <a:prstGeom prst="rect">
            <a:avLst/>
          </a:prstGeom>
        </p:spPr>
      </p:pic>
      <p:sp>
        <p:nvSpPr>
          <p:cNvPr id="10" name="TextBox 9">
            <a:extLst>
              <a:ext uri="{FF2B5EF4-FFF2-40B4-BE49-F238E27FC236}">
                <a16:creationId xmlns="" xmlns:a16="http://schemas.microsoft.com/office/drawing/2014/main" id="{620DAA4B-708D-44B7-90F2-7934B08BEBDD}"/>
              </a:ext>
            </a:extLst>
          </p:cNvPr>
          <p:cNvSpPr txBox="1"/>
          <p:nvPr/>
        </p:nvSpPr>
        <p:spPr>
          <a:xfrm>
            <a:off x="1624136" y="613992"/>
            <a:ext cx="2085824" cy="610741"/>
          </a:xfrm>
          <a:prstGeom prst="rect">
            <a:avLst/>
          </a:prstGeom>
          <a:noFill/>
        </p:spPr>
        <p:txBody>
          <a:bodyPr wrap="square" lIns="121917" tIns="60958" rIns="121917" bIns="60958" rtlCol="0">
            <a:spAutoFit/>
          </a:bodyPr>
          <a:lstStyle/>
          <a:p>
            <a:pPr algn="ctr">
              <a:lnSpc>
                <a:spcPct val="150000"/>
              </a:lnSpc>
            </a:pPr>
            <a:r>
              <a:rPr lang="vi-VN" sz="2400" b="1" dirty="0">
                <a:solidFill>
                  <a:srgbClr val="17479D"/>
                </a:solidFill>
                <a:latin typeface="Times New Roman" pitchFamily="18" charset="0"/>
              </a:rPr>
              <a:t> LUYỆN TẬP</a:t>
            </a:r>
            <a:endParaRPr lang="en-US" sz="2400" b="1" dirty="0">
              <a:solidFill>
                <a:srgbClr val="17479D"/>
              </a:solidFill>
              <a:latin typeface="Times New Roman" pitchFamily="18" charset="0"/>
            </a:endParaRPr>
          </a:p>
        </p:txBody>
      </p:sp>
      <p:sp>
        <p:nvSpPr>
          <p:cNvPr id="13" name="Rounded Rectangle 12">
            <a:extLst>
              <a:ext uri="{FF2B5EF4-FFF2-40B4-BE49-F238E27FC236}">
                <a16:creationId xmlns="" xmlns:a16="http://schemas.microsoft.com/office/drawing/2014/main" id="{45AD0344-D15B-734F-AE0C-22123E614C82}"/>
              </a:ext>
            </a:extLst>
          </p:cNvPr>
          <p:cNvSpPr/>
          <p:nvPr/>
        </p:nvSpPr>
        <p:spPr>
          <a:xfrm>
            <a:off x="1208918" y="3096807"/>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err="1">
                <a:solidFill>
                  <a:srgbClr val="000000"/>
                </a:solidFill>
                <a:latin typeface="Times New Roman" pitchFamily="18" charset="0"/>
              </a:rPr>
              <a:t>Quả</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hồng</a:t>
            </a:r>
            <a:endParaRPr lang="en-US" sz="2400" dirty="0">
              <a:solidFill>
                <a:srgbClr val="000000"/>
              </a:solidFill>
              <a:latin typeface="Times New Roman" pitchFamily="18" charset="0"/>
            </a:endParaRPr>
          </a:p>
        </p:txBody>
      </p:sp>
      <p:sp>
        <p:nvSpPr>
          <p:cNvPr id="14" name="Rounded Rectangle 13">
            <a:extLst>
              <a:ext uri="{FF2B5EF4-FFF2-40B4-BE49-F238E27FC236}">
                <a16:creationId xmlns="" xmlns:a16="http://schemas.microsoft.com/office/drawing/2014/main" id="{71262DD0-2D99-B444-8B14-F4B9727E7C0B}"/>
              </a:ext>
            </a:extLst>
          </p:cNvPr>
          <p:cNvSpPr/>
          <p:nvPr/>
        </p:nvSpPr>
        <p:spPr>
          <a:xfrm>
            <a:off x="1208918" y="3941934"/>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err="1">
                <a:solidFill>
                  <a:srgbClr val="000000"/>
                </a:solidFill>
                <a:latin typeface="Times New Roman" pitchFamily="18" charset="0"/>
              </a:rPr>
              <a:t>Hạt</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dẻ</a:t>
            </a:r>
            <a:endParaRPr lang="en-US" sz="2400" dirty="0">
              <a:solidFill>
                <a:srgbClr val="000000"/>
              </a:solidFill>
              <a:latin typeface="Times New Roman" pitchFamily="18" charset="0"/>
            </a:endParaRPr>
          </a:p>
        </p:txBody>
      </p:sp>
      <p:sp>
        <p:nvSpPr>
          <p:cNvPr id="15" name="Rounded Rectangle 14">
            <a:extLst>
              <a:ext uri="{FF2B5EF4-FFF2-40B4-BE49-F238E27FC236}">
                <a16:creationId xmlns="" xmlns:a16="http://schemas.microsoft.com/office/drawing/2014/main" id="{9294A276-0AA1-1746-AE79-AB9521556071}"/>
              </a:ext>
            </a:extLst>
          </p:cNvPr>
          <p:cNvSpPr/>
          <p:nvPr/>
        </p:nvSpPr>
        <p:spPr>
          <a:xfrm>
            <a:off x="1208918" y="4787060"/>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err="1">
                <a:solidFill>
                  <a:srgbClr val="000000"/>
                </a:solidFill>
                <a:latin typeface="Times New Roman" pitchFamily="18" charset="0"/>
              </a:rPr>
              <a:t>Quả</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na</a:t>
            </a:r>
            <a:endParaRPr lang="en-US" sz="2400" dirty="0">
              <a:solidFill>
                <a:srgbClr val="000000"/>
              </a:solidFill>
              <a:latin typeface="Times New Roman" pitchFamily="18" charset="0"/>
            </a:endParaRPr>
          </a:p>
        </p:txBody>
      </p:sp>
      <p:sp>
        <p:nvSpPr>
          <p:cNvPr id="16" name="Rounded Rectangle 15">
            <a:extLst>
              <a:ext uri="{FF2B5EF4-FFF2-40B4-BE49-F238E27FC236}">
                <a16:creationId xmlns="" xmlns:a16="http://schemas.microsoft.com/office/drawing/2014/main" id="{D643137F-1943-D048-9DB1-32FEECA1139E}"/>
              </a:ext>
            </a:extLst>
          </p:cNvPr>
          <p:cNvSpPr/>
          <p:nvPr/>
        </p:nvSpPr>
        <p:spPr>
          <a:xfrm>
            <a:off x="5108661" y="3096807"/>
            <a:ext cx="2815392"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err="1">
                <a:solidFill>
                  <a:srgbClr val="000000"/>
                </a:solidFill>
                <a:latin typeface="Times New Roman" pitchFamily="18" charset="0"/>
              </a:rPr>
              <a:t>vàng</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ươm</a:t>
            </a:r>
            <a:r>
              <a:rPr lang="en-US" sz="2400" dirty="0">
                <a:solidFill>
                  <a:srgbClr val="000000"/>
                </a:solidFill>
                <a:latin typeface="Times New Roman" pitchFamily="18" charset="0"/>
              </a:rPr>
              <a:t>.</a:t>
            </a:r>
          </a:p>
        </p:txBody>
      </p:sp>
      <p:sp>
        <p:nvSpPr>
          <p:cNvPr id="21" name="Rounded Rectangle 20">
            <a:extLst>
              <a:ext uri="{FF2B5EF4-FFF2-40B4-BE49-F238E27FC236}">
                <a16:creationId xmlns="" xmlns:a16="http://schemas.microsoft.com/office/drawing/2014/main" id="{ECC2E5B2-5EBA-2045-AB89-2CACCEF514D7}"/>
              </a:ext>
            </a:extLst>
          </p:cNvPr>
          <p:cNvSpPr/>
          <p:nvPr/>
        </p:nvSpPr>
        <p:spPr>
          <a:xfrm>
            <a:off x="5108661" y="3941934"/>
            <a:ext cx="2815392"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vi-VN" sz="2400" dirty="0">
                <a:solidFill>
                  <a:srgbClr val="000000"/>
                </a:solidFill>
                <a:latin typeface="Times New Roman" pitchFamily="18" charset="0"/>
              </a:rPr>
              <a:t>thơm dìu dịu.</a:t>
            </a:r>
            <a:endParaRPr lang="en-US" sz="2400" dirty="0">
              <a:solidFill>
                <a:srgbClr val="000000"/>
              </a:solidFill>
              <a:latin typeface="Times New Roman" pitchFamily="18" charset="0"/>
            </a:endParaRPr>
          </a:p>
        </p:txBody>
      </p:sp>
      <p:sp>
        <p:nvSpPr>
          <p:cNvPr id="22" name="Rounded Rectangle 21">
            <a:extLst>
              <a:ext uri="{FF2B5EF4-FFF2-40B4-BE49-F238E27FC236}">
                <a16:creationId xmlns="" xmlns:a16="http://schemas.microsoft.com/office/drawing/2014/main" id="{C19DE42C-FCDF-DB41-8586-607E5D546448}"/>
              </a:ext>
            </a:extLst>
          </p:cNvPr>
          <p:cNvSpPr/>
          <p:nvPr/>
        </p:nvSpPr>
        <p:spPr>
          <a:xfrm>
            <a:off x="5108663" y="4787060"/>
            <a:ext cx="2815392"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err="1">
                <a:solidFill>
                  <a:srgbClr val="000000"/>
                </a:solidFill>
                <a:latin typeface="Times New Roman" pitchFamily="18" charset="0"/>
              </a:rPr>
              <a:t>đỏ</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mọng</a:t>
            </a:r>
            <a:r>
              <a:rPr lang="en-US" sz="2400" dirty="0">
                <a:solidFill>
                  <a:srgbClr val="000000"/>
                </a:solidFill>
                <a:latin typeface="Times New Roman" pitchFamily="18" charset="0"/>
              </a:rPr>
              <a:t>.</a:t>
            </a:r>
          </a:p>
        </p:txBody>
      </p:sp>
      <p:sp>
        <p:nvSpPr>
          <p:cNvPr id="23" name="TextBox 22">
            <a:extLst>
              <a:ext uri="{FF2B5EF4-FFF2-40B4-BE49-F238E27FC236}">
                <a16:creationId xmlns="" xmlns:a16="http://schemas.microsoft.com/office/drawing/2014/main" id="{4E78AD0A-2BBF-264A-A9F4-1EDD1CE46092}"/>
              </a:ext>
            </a:extLst>
          </p:cNvPr>
          <p:cNvSpPr txBox="1"/>
          <p:nvPr/>
        </p:nvSpPr>
        <p:spPr>
          <a:xfrm>
            <a:off x="1828801" y="2500008"/>
            <a:ext cx="5875892" cy="636068"/>
          </a:xfrm>
          <a:prstGeom prst="rect">
            <a:avLst/>
          </a:prstGeom>
          <a:noFill/>
        </p:spPr>
        <p:txBody>
          <a:bodyPr wrap="square" lIns="121917" tIns="60958" rIns="121917" bIns="60958" rtlCol="0">
            <a:spAutoFit/>
          </a:bodyPr>
          <a:lstStyle/>
          <a:p>
            <a:pPr>
              <a:lnSpc>
                <a:spcPts val="4000"/>
              </a:lnSpc>
            </a:pPr>
            <a:r>
              <a:rPr lang="en-US" sz="3200" b="1" dirty="0">
                <a:ln>
                  <a:solidFill>
                    <a:schemeClr val="tx2">
                      <a:lumMod val="50000"/>
                    </a:schemeClr>
                  </a:solidFill>
                </a:ln>
                <a:solidFill>
                  <a:schemeClr val="tx2"/>
                </a:solidFill>
                <a:latin typeface="Times New Roman" pitchFamily="18" charset="0"/>
              </a:rPr>
              <a:t>A                                B</a:t>
            </a:r>
          </a:p>
        </p:txBody>
      </p:sp>
      <p:sp>
        <p:nvSpPr>
          <p:cNvPr id="36" name="Rounded Rectangle 35">
            <a:extLst>
              <a:ext uri="{FF2B5EF4-FFF2-40B4-BE49-F238E27FC236}">
                <a16:creationId xmlns="" xmlns:a16="http://schemas.microsoft.com/office/drawing/2014/main" id="{D963AF30-1F28-9D4E-82B3-F13BC788DBCF}"/>
              </a:ext>
            </a:extLst>
          </p:cNvPr>
          <p:cNvSpPr/>
          <p:nvPr/>
        </p:nvSpPr>
        <p:spPr>
          <a:xfrm>
            <a:off x="1259565" y="5651387"/>
            <a:ext cx="1995055" cy="595653"/>
          </a:xfrm>
          <a:prstGeom prst="roundRect">
            <a:avLst/>
          </a:prstGeom>
          <a:solidFill>
            <a:srgbClr val="BEE7FB"/>
          </a:solidFill>
          <a:ln>
            <a:solidFill>
              <a:srgbClr val="E6F7F9"/>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err="1">
                <a:solidFill>
                  <a:srgbClr val="000000"/>
                </a:solidFill>
                <a:latin typeface="Times New Roman" pitchFamily="18" charset="0"/>
              </a:rPr>
              <a:t>Biển</a:t>
            </a:r>
            <a:r>
              <a:rPr lang="en-US" sz="2400" dirty="0">
                <a:solidFill>
                  <a:srgbClr val="000000"/>
                </a:solidFill>
                <a:latin typeface="Times New Roman" pitchFamily="18" charset="0"/>
              </a:rPr>
              <a:t> </a:t>
            </a:r>
            <a:r>
              <a:rPr lang="en-US" sz="2400" dirty="0" err="1">
                <a:solidFill>
                  <a:srgbClr val="000000"/>
                </a:solidFill>
                <a:latin typeface="Times New Roman" pitchFamily="18" charset="0"/>
              </a:rPr>
              <a:t>lúa</a:t>
            </a:r>
            <a:endParaRPr lang="en-US" sz="2400" dirty="0">
              <a:solidFill>
                <a:srgbClr val="000000"/>
              </a:solidFill>
              <a:latin typeface="Times New Roman" pitchFamily="18" charset="0"/>
            </a:endParaRPr>
          </a:p>
        </p:txBody>
      </p:sp>
      <p:sp>
        <p:nvSpPr>
          <p:cNvPr id="37" name="Rounded Rectangle 36">
            <a:extLst>
              <a:ext uri="{FF2B5EF4-FFF2-40B4-BE49-F238E27FC236}">
                <a16:creationId xmlns="" xmlns:a16="http://schemas.microsoft.com/office/drawing/2014/main" id="{E8AF8E4F-F8D2-B747-B1C1-F75A01898B6C}"/>
              </a:ext>
            </a:extLst>
          </p:cNvPr>
          <p:cNvSpPr/>
          <p:nvPr/>
        </p:nvSpPr>
        <p:spPr>
          <a:xfrm>
            <a:off x="5148280" y="5651387"/>
            <a:ext cx="2786803" cy="595653"/>
          </a:xfrm>
          <a:prstGeom prst="roundRect">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r>
              <a:rPr lang="en-US" sz="2400" dirty="0" smtClean="0">
                <a:solidFill>
                  <a:srgbClr val="000000"/>
                </a:solidFill>
                <a:latin typeface="Times New Roman" pitchFamily="18" charset="0"/>
              </a:rPr>
              <a:t>n</a:t>
            </a:r>
            <a:r>
              <a:rPr lang="vi-VN" sz="2400" dirty="0">
                <a:solidFill>
                  <a:srgbClr val="000000"/>
                </a:solidFill>
                <a:latin typeface="Times New Roman" pitchFamily="18" charset="0"/>
              </a:rPr>
              <a:t>â</a:t>
            </a:r>
            <a:r>
              <a:rPr lang="en-US" sz="2400" dirty="0" smtClean="0">
                <a:solidFill>
                  <a:srgbClr val="000000"/>
                </a:solidFill>
                <a:latin typeface="Times New Roman" pitchFamily="18" charset="0"/>
              </a:rPr>
              <a:t>u </a:t>
            </a:r>
            <a:r>
              <a:rPr lang="en-US" sz="2400" dirty="0">
                <a:solidFill>
                  <a:srgbClr val="000000"/>
                </a:solidFill>
                <a:latin typeface="Times New Roman" pitchFamily="18" charset="0"/>
              </a:rPr>
              <a:t>bóng.</a:t>
            </a:r>
          </a:p>
        </p:txBody>
      </p:sp>
      <p:cxnSp>
        <p:nvCxnSpPr>
          <p:cNvPr id="3" name="Straight Connector 2"/>
          <p:cNvCxnSpPr/>
          <p:nvPr/>
        </p:nvCxnSpPr>
        <p:spPr>
          <a:xfrm>
            <a:off x="757514" y="1983790"/>
            <a:ext cx="92115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2797089" y="1983789"/>
            <a:ext cx="791194"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134676" y="1983790"/>
            <a:ext cx="685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660300" y="1997735"/>
            <a:ext cx="208878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6541681" y="1562823"/>
            <a:ext cx="2326278" cy="461665"/>
          </a:xfrm>
          <a:prstGeom prst="rect">
            <a:avLst/>
          </a:prstGeom>
        </p:spPr>
        <p:txBody>
          <a:bodyPr wrap="none">
            <a:spAutoFit/>
          </a:bodyPr>
          <a:lstStyle/>
          <a:p>
            <a:r>
              <a:rPr lang="vi-VN" sz="2400" dirty="0">
                <a:solidFill>
                  <a:srgbClr val="FF0000"/>
                </a:solidFill>
                <a:latin typeface="Times New Roman" pitchFamily="18" charset="0"/>
                <a:cs typeface="Times New Roman" pitchFamily="18" charset="0"/>
              </a:rPr>
              <a:t>câu nêu đặc điểm</a:t>
            </a:r>
            <a:endParaRPr lang="en-US" sz="2400" dirty="0">
              <a:solidFill>
                <a:srgbClr val="FF0000"/>
              </a:solidFill>
            </a:endParaRPr>
          </a:p>
        </p:txBody>
      </p:sp>
    </p:spTree>
    <p:extLst>
      <p:ext uri="{BB962C8B-B14F-4D97-AF65-F5344CB8AC3E}">
        <p14:creationId xmlns:p14="http://schemas.microsoft.com/office/powerpoint/2010/main" val="1191975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par>
                                <p:cTn id="40" presetID="6"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circle(in)">
                                      <p:cBhvr>
                                        <p:cTn id="42" dur="2000"/>
                                        <p:tgtEl>
                                          <p:spTgt spid="12"/>
                                        </p:tgtEl>
                                      </p:cBhvr>
                                    </p:animEffect>
                                  </p:childTnLst>
                                </p:cTn>
                              </p:par>
                              <p:par>
                                <p:cTn id="43" presetID="6" presetClass="entr" presetSubtype="16"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circle(in)">
                                      <p:cBhvr>
                                        <p:cTn id="45" dur="2000"/>
                                        <p:tgtEl>
                                          <p:spTgt spid="18"/>
                                        </p:tgtEl>
                                      </p:cBhvr>
                                    </p:animEffect>
                                  </p:childTnLst>
                                </p:cTn>
                              </p:par>
                              <p:par>
                                <p:cTn id="46" presetID="22" presetClass="entr" presetSubtype="4"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down)">
                                      <p:cBhvr>
                                        <p:cTn id="48" dur="500"/>
                                        <p:tgtEl>
                                          <p:spTgt spid="7"/>
                                        </p:tgtEl>
                                      </p:cBhvr>
                                    </p:animEffect>
                                  </p:childTnLst>
                                </p:cTn>
                              </p:par>
                              <p:par>
                                <p:cTn id="49" presetID="22" presetClass="entr" presetSubtype="4" fill="hold" nodeType="withEffect">
                                  <p:stCondLst>
                                    <p:cond delay="0"/>
                                  </p:stCondLst>
                                  <p:childTnLst>
                                    <p:set>
                                      <p:cBhvr>
                                        <p:cTn id="50" dur="1" fill="hold">
                                          <p:stCondLst>
                                            <p:cond delay="0"/>
                                          </p:stCondLst>
                                        </p:cTn>
                                        <p:tgtEl>
                                          <p:spTgt spid="43">
                                            <p:txEl>
                                              <p:pRg st="0" end="0"/>
                                            </p:txEl>
                                          </p:spTgt>
                                        </p:tgtEl>
                                        <p:attrNameLst>
                                          <p:attrName>style.visibility</p:attrName>
                                        </p:attrNameLst>
                                      </p:cBhvr>
                                      <p:to>
                                        <p:strVal val="visible"/>
                                      </p:to>
                                    </p:set>
                                    <p:animEffect transition="in" filter="wipe(down)">
                                      <p:cBhvr>
                                        <p:cTn id="51"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3" grpId="0" animBg="1"/>
      <p:bldP spid="14" grpId="0" animBg="1"/>
      <p:bldP spid="15" grpId="0" animBg="1"/>
      <p:bldP spid="16" grpId="0" animBg="1"/>
      <p:bldP spid="21" grpId="0" animBg="1"/>
      <p:bldP spid="22" grpId="0" animBg="1"/>
      <p:bldP spid="23" grpId="0"/>
      <p:bldP spid="36" grpId="0" animBg="1"/>
      <p:bldP spid="3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400"/>
            <a:ext cx="9144000" cy="1200329"/>
          </a:xfrm>
          <a:prstGeom prst="rect">
            <a:avLst/>
          </a:prstGeom>
          <a:noFill/>
        </p:spPr>
        <p:txBody>
          <a:bodyPr wrap="square" rtlCol="0">
            <a:spAutoFit/>
          </a:bodyPr>
          <a:lstStyle/>
          <a:p>
            <a:r>
              <a:rPr lang="vi-VN" sz="3600" dirty="0" smtClean="0">
                <a:latin typeface="Times New Roman" pitchFamily="18" charset="0"/>
                <a:cs typeface="Times New Roman" pitchFamily="18" charset="0"/>
              </a:rPr>
              <a:t>2. Đặt một câu nêu đặc điểm của loài cây hoặc loài quả mà em yêu thích</a:t>
            </a:r>
            <a:endParaRPr lang="en-US" sz="3600" dirty="0">
              <a:latin typeface="Times New Roman" pitchFamily="18" charset="0"/>
              <a:cs typeface="Times New Roman" pitchFamily="18" charset="0"/>
            </a:endParaRPr>
          </a:p>
        </p:txBody>
      </p:sp>
      <p:cxnSp>
        <p:nvCxnSpPr>
          <p:cNvPr id="4" name="Straight Connector 3"/>
          <p:cNvCxnSpPr/>
          <p:nvPr/>
        </p:nvCxnSpPr>
        <p:spPr>
          <a:xfrm>
            <a:off x="2057400" y="1509817"/>
            <a:ext cx="3200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248400" y="1514564"/>
            <a:ext cx="1447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0" y="2114729"/>
            <a:ext cx="16764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057400" y="924504"/>
            <a:ext cx="3403496" cy="646331"/>
          </a:xfrm>
          <a:prstGeom prst="rect">
            <a:avLst/>
          </a:prstGeom>
        </p:spPr>
        <p:txBody>
          <a:bodyPr wrap="none">
            <a:spAutoFit/>
          </a:bodyPr>
          <a:lstStyle/>
          <a:p>
            <a:r>
              <a:rPr lang="vi-VN" sz="3600" dirty="0">
                <a:solidFill>
                  <a:srgbClr val="FF0000"/>
                </a:solidFill>
                <a:latin typeface="Times New Roman" pitchFamily="18" charset="0"/>
                <a:cs typeface="Times New Roman" pitchFamily="18" charset="0"/>
              </a:rPr>
              <a:t>câu nêu đặc điểm</a:t>
            </a:r>
            <a:endParaRPr lang="en-US" sz="3600" dirty="0">
              <a:solidFill>
                <a:srgbClr val="FF0000"/>
              </a:solidFill>
            </a:endParaRPr>
          </a:p>
        </p:txBody>
      </p:sp>
    </p:spTree>
    <p:extLst>
      <p:ext uri="{BB962C8B-B14F-4D97-AF65-F5344CB8AC3E}">
        <p14:creationId xmlns:p14="http://schemas.microsoft.com/office/powerpoint/2010/main" val="7103256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6"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80">
                                          <p:stCondLst>
                                            <p:cond delay="0"/>
                                          </p:stCondLst>
                                        </p:cTn>
                                        <p:tgtEl>
                                          <p:spTgt spid="9"/>
                                        </p:tgtEl>
                                      </p:cBhvr>
                                    </p:animEffect>
                                    <p:anim calcmode="lin" valueType="num">
                                      <p:cBhvr>
                                        <p:cTn id="17"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2" dur="26">
                                          <p:stCondLst>
                                            <p:cond delay="650"/>
                                          </p:stCondLst>
                                        </p:cTn>
                                        <p:tgtEl>
                                          <p:spTgt spid="9"/>
                                        </p:tgtEl>
                                      </p:cBhvr>
                                      <p:to x="100000" y="60000"/>
                                    </p:animScale>
                                    <p:animScale>
                                      <p:cBhvr>
                                        <p:cTn id="23" dur="166" decel="50000">
                                          <p:stCondLst>
                                            <p:cond delay="676"/>
                                          </p:stCondLst>
                                        </p:cTn>
                                        <p:tgtEl>
                                          <p:spTgt spid="9"/>
                                        </p:tgtEl>
                                      </p:cBhvr>
                                      <p:to x="100000" y="100000"/>
                                    </p:animScale>
                                    <p:animScale>
                                      <p:cBhvr>
                                        <p:cTn id="24" dur="26">
                                          <p:stCondLst>
                                            <p:cond delay="1312"/>
                                          </p:stCondLst>
                                        </p:cTn>
                                        <p:tgtEl>
                                          <p:spTgt spid="9"/>
                                        </p:tgtEl>
                                      </p:cBhvr>
                                      <p:to x="100000" y="80000"/>
                                    </p:animScale>
                                    <p:animScale>
                                      <p:cBhvr>
                                        <p:cTn id="25" dur="166" decel="50000">
                                          <p:stCondLst>
                                            <p:cond delay="1338"/>
                                          </p:stCondLst>
                                        </p:cTn>
                                        <p:tgtEl>
                                          <p:spTgt spid="9"/>
                                        </p:tgtEl>
                                      </p:cBhvr>
                                      <p:to x="100000" y="100000"/>
                                    </p:animScale>
                                    <p:animScale>
                                      <p:cBhvr>
                                        <p:cTn id="26" dur="26">
                                          <p:stCondLst>
                                            <p:cond delay="1642"/>
                                          </p:stCondLst>
                                        </p:cTn>
                                        <p:tgtEl>
                                          <p:spTgt spid="9"/>
                                        </p:tgtEl>
                                      </p:cBhvr>
                                      <p:to x="100000" y="90000"/>
                                    </p:animScale>
                                    <p:animScale>
                                      <p:cBhvr>
                                        <p:cTn id="27" dur="166" decel="50000">
                                          <p:stCondLst>
                                            <p:cond delay="1668"/>
                                          </p:stCondLst>
                                        </p:cTn>
                                        <p:tgtEl>
                                          <p:spTgt spid="9"/>
                                        </p:tgtEl>
                                      </p:cBhvr>
                                      <p:to x="100000" y="100000"/>
                                    </p:animScale>
                                    <p:animScale>
                                      <p:cBhvr>
                                        <p:cTn id="28" dur="26">
                                          <p:stCondLst>
                                            <p:cond delay="1808"/>
                                          </p:stCondLst>
                                        </p:cTn>
                                        <p:tgtEl>
                                          <p:spTgt spid="9"/>
                                        </p:tgtEl>
                                      </p:cBhvr>
                                      <p:to x="100000" y="95000"/>
                                    </p:animScale>
                                    <p:animScale>
                                      <p:cBhvr>
                                        <p:cTn id="29"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836964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6000"/>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160606" y="762000"/>
            <a:ext cx="8602394" cy="5944314"/>
          </a:xfrm>
          <a:prstGeom prst="rect">
            <a:avLst/>
          </a:prstGeom>
        </p:spPr>
        <p:txBody>
          <a:bodyPr>
            <a:prstTxWarp prst="textStop">
              <a:avLst/>
            </a:prstTxWarp>
            <a:spAutoFit/>
          </a:bodyPr>
          <a:lstStyle/>
          <a:p>
            <a:pPr algn="ctr"/>
            <a:r>
              <a:rPr lang="en-US" sz="48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XIN CHÂN THÀNH CẢM ƠN</a:t>
            </a:r>
          </a:p>
          <a:p>
            <a:pPr algn="ctr"/>
            <a:r>
              <a:rPr lang="en-US" sz="48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QUÝ THẦY CÔ GIÁO VÀ</a:t>
            </a:r>
          </a:p>
          <a:p>
            <a:pPr algn="ctr"/>
            <a:r>
              <a:rPr lang="en-US" sz="48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rPr>
              <a:t>CÁC EM HỌC SINH !</a:t>
            </a:r>
            <a:endParaRPr lang="en-GB" sz="4800" dirty="0">
              <a:ln w="18415" cmpd="sng">
                <a:solidFill>
                  <a:srgbClr val="FFFFFF"/>
                </a:solidFill>
                <a:prstDash val="solid"/>
              </a:ln>
              <a:solidFill>
                <a:srgbClr val="FFFFFF"/>
              </a:solidFill>
              <a:effectLst>
                <a:glow rad="139700">
                  <a:schemeClr val="accent6">
                    <a:satMod val="175000"/>
                    <a:alpha val="40000"/>
                  </a:schemeClr>
                </a:glow>
                <a:outerShdw blurRad="63500" dir="3600000" algn="tl" rotWithShape="0">
                  <a:srgbClr val="000000">
                    <a:alpha val="7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0974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xEl>
                                              <p:pRg st="1" end="1"/>
                                            </p:txEl>
                                          </p:spTgt>
                                        </p:tgtEl>
                                        <p:attrNameLst>
                                          <p:attrName>ppt_x</p:attrName>
                                          <p:attrName>ppt_y</p:attrName>
                                        </p:attrNameLst>
                                      </p:cBhvr>
                                    </p:animMotion>
                                    <p:animRot by="1500000">
                                      <p:cBhvr>
                                        <p:cTn id="7" dur="125" fill="hold">
                                          <p:stCondLst>
                                            <p:cond delay="0"/>
                                          </p:stCondLst>
                                        </p:cTn>
                                        <p:tgtEl>
                                          <p:spTgt spid="2">
                                            <p:txEl>
                                              <p:pRg st="1" end="1"/>
                                            </p:txEl>
                                          </p:spTgt>
                                        </p:tgtEl>
                                        <p:attrNameLst>
                                          <p:attrName>r</p:attrName>
                                        </p:attrNameLst>
                                      </p:cBhvr>
                                    </p:animRot>
                                    <p:animRot by="-1500000">
                                      <p:cBhvr>
                                        <p:cTn id="8" dur="125" fill="hold">
                                          <p:stCondLst>
                                            <p:cond delay="125"/>
                                          </p:stCondLst>
                                        </p:cTn>
                                        <p:tgtEl>
                                          <p:spTgt spid="2">
                                            <p:txEl>
                                              <p:pRg st="1" end="1"/>
                                            </p:txEl>
                                          </p:spTgt>
                                        </p:tgtEl>
                                        <p:attrNameLst>
                                          <p:attrName>r</p:attrName>
                                        </p:attrNameLst>
                                      </p:cBhvr>
                                    </p:animRot>
                                    <p:animRot by="-1500000">
                                      <p:cBhvr>
                                        <p:cTn id="9" dur="125" fill="hold">
                                          <p:stCondLst>
                                            <p:cond delay="250"/>
                                          </p:stCondLst>
                                        </p:cTn>
                                        <p:tgtEl>
                                          <p:spTgt spid="2">
                                            <p:txEl>
                                              <p:pRg st="1" end="1"/>
                                            </p:txEl>
                                          </p:spTgt>
                                        </p:tgtEl>
                                        <p:attrNameLst>
                                          <p:attrName>r</p:attrName>
                                        </p:attrNameLst>
                                      </p:cBhvr>
                                    </p:animRot>
                                    <p:animRot by="1500000">
                                      <p:cBhvr>
                                        <p:cTn id="10" dur="125" fill="hold">
                                          <p:stCondLst>
                                            <p:cond delay="375"/>
                                          </p:stCondLst>
                                        </p:cTn>
                                        <p:tgtEl>
                                          <p:spTgt spid="2">
                                            <p:txEl>
                                              <p:pRg st="1" end="1"/>
                                            </p:txEl>
                                          </p:spTgt>
                                        </p:tgtEl>
                                        <p:attrNameLst>
                                          <p:attrName>r</p:attrName>
                                        </p:attrNameLst>
                                      </p:cBhvr>
                                    </p:animRot>
                                  </p:childTnLst>
                                </p:cTn>
                              </p:par>
                              <p:par>
                                <p:cTn id="11" presetID="34" presetClass="emph" presetSubtype="0" fill="hold"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2">
                                            <p:txEl>
                                              <p:pRg st="2" end="2"/>
                                            </p:txEl>
                                          </p:spTgt>
                                        </p:tgtEl>
                                        <p:attrNameLst>
                                          <p:attrName>ppt_x</p:attrName>
                                          <p:attrName>ppt_y</p:attrName>
                                        </p:attrNameLst>
                                      </p:cBhvr>
                                    </p:animMotion>
                                    <p:animRot by="1500000">
                                      <p:cBhvr>
                                        <p:cTn id="13" dur="125" fill="hold">
                                          <p:stCondLst>
                                            <p:cond delay="0"/>
                                          </p:stCondLst>
                                        </p:cTn>
                                        <p:tgtEl>
                                          <p:spTgt spid="2">
                                            <p:txEl>
                                              <p:pRg st="2" end="2"/>
                                            </p:txEl>
                                          </p:spTgt>
                                        </p:tgtEl>
                                        <p:attrNameLst>
                                          <p:attrName>r</p:attrName>
                                        </p:attrNameLst>
                                      </p:cBhvr>
                                    </p:animRot>
                                    <p:animRot by="-1500000">
                                      <p:cBhvr>
                                        <p:cTn id="14" dur="125" fill="hold">
                                          <p:stCondLst>
                                            <p:cond delay="125"/>
                                          </p:stCondLst>
                                        </p:cTn>
                                        <p:tgtEl>
                                          <p:spTgt spid="2">
                                            <p:txEl>
                                              <p:pRg st="2" end="2"/>
                                            </p:txEl>
                                          </p:spTgt>
                                        </p:tgtEl>
                                        <p:attrNameLst>
                                          <p:attrName>r</p:attrName>
                                        </p:attrNameLst>
                                      </p:cBhvr>
                                    </p:animRot>
                                    <p:animRot by="-1500000">
                                      <p:cBhvr>
                                        <p:cTn id="15" dur="125" fill="hold">
                                          <p:stCondLst>
                                            <p:cond delay="250"/>
                                          </p:stCondLst>
                                        </p:cTn>
                                        <p:tgtEl>
                                          <p:spTgt spid="2">
                                            <p:txEl>
                                              <p:pRg st="2" end="2"/>
                                            </p:txEl>
                                          </p:spTgt>
                                        </p:tgtEl>
                                        <p:attrNameLst>
                                          <p:attrName>r</p:attrName>
                                        </p:attrNameLst>
                                      </p:cBhvr>
                                    </p:animRot>
                                    <p:animRot by="1500000">
                                      <p:cBhvr>
                                        <p:cTn id="16" dur="125" fill="hold">
                                          <p:stCondLst>
                                            <p:cond delay="375"/>
                                          </p:stCondLst>
                                        </p:cTn>
                                        <p:tgtEl>
                                          <p:spTgt spid="2">
                                            <p:txEl>
                                              <p:pRg st="2" end="2"/>
                                            </p:txEl>
                                          </p:spTgt>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
                                            <p:txEl>
                                              <p:pRg st="0" end="0"/>
                                            </p:txEl>
                                          </p:spTgt>
                                        </p:tgtEl>
                                        <p:attrNameLst>
                                          <p:attrName>ppt_x</p:attrName>
                                          <p:attrName>ppt_y</p:attrName>
                                        </p:attrNameLst>
                                      </p:cBhvr>
                                    </p:animMotion>
                                    <p:animRot by="1500000">
                                      <p:cBhvr>
                                        <p:cTn id="19" dur="125" fill="hold">
                                          <p:stCondLst>
                                            <p:cond delay="0"/>
                                          </p:stCondLst>
                                        </p:cTn>
                                        <p:tgtEl>
                                          <p:spTgt spid="2">
                                            <p:txEl>
                                              <p:pRg st="0" end="0"/>
                                            </p:txEl>
                                          </p:spTgt>
                                        </p:tgtEl>
                                        <p:attrNameLst>
                                          <p:attrName>r</p:attrName>
                                        </p:attrNameLst>
                                      </p:cBhvr>
                                    </p:animRot>
                                    <p:animRot by="-1500000">
                                      <p:cBhvr>
                                        <p:cTn id="20" dur="125" fill="hold">
                                          <p:stCondLst>
                                            <p:cond delay="125"/>
                                          </p:stCondLst>
                                        </p:cTn>
                                        <p:tgtEl>
                                          <p:spTgt spid="2">
                                            <p:txEl>
                                              <p:pRg st="0" end="0"/>
                                            </p:txEl>
                                          </p:spTgt>
                                        </p:tgtEl>
                                        <p:attrNameLst>
                                          <p:attrName>r</p:attrName>
                                        </p:attrNameLst>
                                      </p:cBhvr>
                                    </p:animRot>
                                    <p:animRot by="-1500000">
                                      <p:cBhvr>
                                        <p:cTn id="21" dur="125" fill="hold">
                                          <p:stCondLst>
                                            <p:cond delay="250"/>
                                          </p:stCondLst>
                                        </p:cTn>
                                        <p:tgtEl>
                                          <p:spTgt spid="2">
                                            <p:txEl>
                                              <p:pRg st="0" end="0"/>
                                            </p:txEl>
                                          </p:spTgt>
                                        </p:tgtEl>
                                        <p:attrNameLst>
                                          <p:attrName>r</p:attrName>
                                        </p:attrNameLst>
                                      </p:cBhvr>
                                    </p:animRot>
                                    <p:animRot by="1500000">
                                      <p:cBhvr>
                                        <p:cTn id="22" dur="125" fill="hold">
                                          <p:stCondLst>
                                            <p:cond delay="375"/>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204905"/>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96503" y="22798"/>
            <a:ext cx="1861191" cy="740289"/>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343556"/>
            </a:xfrm>
            <a:prstGeom prst="rect">
              <a:avLst/>
            </a:prstGeom>
            <a:noFill/>
          </p:spPr>
          <p:txBody>
            <a:bodyPr wrap="square" rtlCol="0">
              <a:spAutoFit/>
            </a:bodyPr>
            <a:lstStyle/>
            <a:p>
              <a:pPr algn="ctr" defTabSz="1219140">
                <a:lnSpc>
                  <a:spcPct val="150000"/>
                </a:lnSpc>
                <a:buClr>
                  <a:srgbClr val="000000"/>
                </a:buClr>
                <a:defRPr/>
              </a:pPr>
              <a:r>
                <a:rPr lang="vi-VN" b="1" kern="0" dirty="0">
                  <a:solidFill>
                    <a:srgbClr val="17479D"/>
                  </a:solidFill>
                  <a:latin typeface="Times New Roman" pitchFamily="18" charset="0"/>
                  <a:cs typeface="Times New Roman" pitchFamily="18" charset="0"/>
                  <a:sym typeface="Arial"/>
                </a:rPr>
                <a:t>ĐỌC</a:t>
              </a:r>
              <a:endParaRPr lang="en-US" b="1" kern="0" dirty="0">
                <a:solidFill>
                  <a:srgbClr val="17479D"/>
                </a:solidFill>
                <a:latin typeface="Times New Roman" pitchFamily="18" charset="0"/>
                <a:cs typeface="Times New Roman" pitchFamily="18" charset="0"/>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3048000" y="205775"/>
            <a:ext cx="2758344" cy="691978"/>
          </a:xfrm>
          <a:prstGeom prst="rect">
            <a:avLst/>
          </a:prstGeom>
          <a:noFill/>
        </p:spPr>
        <p:txBody>
          <a:bodyPr wrap="square" lIns="121914" tIns="60957" rIns="121914" bIns="60957" rtlCol="0">
            <a:spAutoFit/>
          </a:bodyPr>
          <a:lstStyle/>
          <a:p>
            <a:pPr algn="ctr" defTabSz="1219140">
              <a:lnSpc>
                <a:spcPct val="150000"/>
              </a:lnSpc>
              <a:buClr>
                <a:srgbClr val="000000"/>
              </a:buClr>
              <a:defRPr/>
            </a:pPr>
            <a:r>
              <a:rPr lang="vi-VN" sz="2800" b="1" kern="0" dirty="0">
                <a:solidFill>
                  <a:srgbClr val="FFAB40">
                    <a:lumMod val="50000"/>
                  </a:srgbClr>
                </a:solidFill>
                <a:latin typeface="Times New Roman" pitchFamily="18" charset="0"/>
                <a:cs typeface="Times New Roman" pitchFamily="18" charset="0"/>
                <a:sym typeface="Arial"/>
              </a:rPr>
              <a:t>Mùa vàng</a:t>
            </a:r>
            <a:endParaRPr lang="en-US" sz="2800" b="1" kern="0" dirty="0">
              <a:solidFill>
                <a:srgbClr val="FFAB40">
                  <a:lumMod val="50000"/>
                </a:srgbClr>
              </a:solidFill>
              <a:latin typeface="Times New Roman" pitchFamily="18" charset="0"/>
              <a:cs typeface="Times New Roman" pitchFamily="18" charset="0"/>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96503" y="959721"/>
            <a:ext cx="8938412" cy="5630831"/>
          </a:xfrm>
          <a:prstGeom prst="rect">
            <a:avLst/>
          </a:prstGeom>
          <a:noFill/>
        </p:spPr>
        <p:txBody>
          <a:bodyPr wrap="square" lIns="121914" tIns="60957" rIns="121914" bIns="60957" rtlCol="0">
            <a:spAutoFit/>
          </a:bodyPr>
          <a:lstStyle/>
          <a:p>
            <a:pPr marL="59264" algn="just">
              <a:lnSpc>
                <a:spcPct val="120000"/>
              </a:lnSpc>
              <a:buClr>
                <a:srgbClr val="000000"/>
              </a:buClr>
              <a:defRPr/>
            </a:pPr>
            <a:r>
              <a:rPr lang="vi-VN" sz="2000" kern="0" dirty="0">
                <a:solidFill>
                  <a:srgbClr val="000000"/>
                </a:solidFill>
                <a:latin typeface="Times New Roman" pitchFamily="18" charset="0"/>
                <a:cs typeface="Times New Roman" pitchFamily="18" charset="0"/>
                <a:sym typeface="Arial"/>
              </a:rPr>
              <a:t>     </a:t>
            </a:r>
            <a:r>
              <a:rPr lang="vi-VN" sz="2000" b="1" kern="0" dirty="0">
                <a:solidFill>
                  <a:srgbClr val="000000"/>
                </a:solidFill>
                <a:latin typeface="Times New Roman" pitchFamily="18" charset="0"/>
                <a:cs typeface="Times New Roman" pitchFamily="18" charset="0"/>
                <a:sym typeface="Arial"/>
              </a:rPr>
              <a:t>Thu về, những quả hồng đỏ mọng, những hạt dẻ nâu bóng, những quả na mở to mắt, thơm dìu dịu. Biển lúa vàng ươm. Gió nổi lên và sóng lúa vàng dập dờn trải tới chân trời.</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Minh ríu rít bên mẹ:</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Mẹ ơi, con thấy quả trên cây đều chín hết cả rồi. Các bạn ấy đang mong có người đến hái đấy. Nhìn quả chín ngon thế này, chắc các bác nông dân vui lắm mẹ nhỉ?</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Đúng thế con ạ.</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Nếu mùa nào cũng được thu hoạch thì thích lắm, phải không mẹ?</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Mẹ âu yếm nhìn Minh và bảo:</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08" y="972553"/>
            <a:ext cx="406360" cy="384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5576" y="2057855"/>
            <a:ext cx="384000" cy="384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75" y="4038600"/>
            <a:ext cx="384000" cy="384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159047" y="6152143"/>
            <a:ext cx="457057" cy="502763"/>
          </a:xfrm>
          <a:prstGeom prst="rect">
            <a:avLst/>
          </a:prstGeom>
        </p:spPr>
      </p:pic>
    </p:spTree>
    <p:extLst>
      <p:ext uri="{BB962C8B-B14F-4D97-AF65-F5344CB8AC3E}">
        <p14:creationId xmlns:p14="http://schemas.microsoft.com/office/powerpoint/2010/main" val="137642940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10200"/>
          </a:xfrm>
          <a:prstGeom prst="rect">
            <a:avLst/>
          </a:prstGeom>
        </p:spPr>
      </p:pic>
      <p:sp>
        <p:nvSpPr>
          <p:cNvPr id="3" name="TextBox 2"/>
          <p:cNvSpPr txBox="1"/>
          <p:nvPr/>
        </p:nvSpPr>
        <p:spPr>
          <a:xfrm>
            <a:off x="2514600" y="5791200"/>
            <a:ext cx="4572000" cy="707886"/>
          </a:xfrm>
          <a:prstGeom prst="rect">
            <a:avLst/>
          </a:prstGeom>
          <a:noFill/>
        </p:spPr>
        <p:txBody>
          <a:bodyPr wrap="square" rtlCol="0">
            <a:spAutoFit/>
          </a:bodyPr>
          <a:lstStyle/>
          <a:p>
            <a:pPr algn="ctr"/>
            <a:r>
              <a:rPr lang="vi-VN" sz="4000" dirty="0" smtClean="0">
                <a:solidFill>
                  <a:srgbClr val="FF0000"/>
                </a:solidFill>
                <a:latin typeface="Times New Roman" pitchFamily="18" charset="0"/>
                <a:cs typeface="Times New Roman" pitchFamily="18" charset="0"/>
              </a:rPr>
              <a:t>Quả hồng đỏ mọng</a:t>
            </a:r>
            <a:endParaRPr lang="en-US" sz="40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677261898"/>
      </p:ext>
    </p:extLst>
  </p:cSld>
  <p:clrMapOvr>
    <a:masterClrMapping/>
  </p:clrMapOvr>
  <mc:AlternateContent xmlns:mc="http://schemas.openxmlformats.org/markup-compatibility/2006">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638800"/>
          </a:xfrm>
          <a:prstGeom prst="rect">
            <a:avLst/>
          </a:prstGeom>
        </p:spPr>
      </p:pic>
      <p:sp>
        <p:nvSpPr>
          <p:cNvPr id="3" name="TextBox 2"/>
          <p:cNvSpPr txBox="1"/>
          <p:nvPr/>
        </p:nvSpPr>
        <p:spPr>
          <a:xfrm>
            <a:off x="3048000" y="6048367"/>
            <a:ext cx="3810000" cy="646331"/>
          </a:xfrm>
          <a:prstGeom prst="rect">
            <a:avLst/>
          </a:prstGeom>
          <a:noFill/>
        </p:spPr>
        <p:txBody>
          <a:bodyPr wrap="square" rtlCol="0">
            <a:spAutoFit/>
          </a:bodyPr>
          <a:lstStyle/>
          <a:p>
            <a:pPr algn="ctr"/>
            <a:r>
              <a:rPr lang="vi-VN" sz="3600" dirty="0" smtClean="0">
                <a:solidFill>
                  <a:srgbClr val="FF0000"/>
                </a:solidFill>
                <a:latin typeface="Times New Roman" pitchFamily="18" charset="0"/>
                <a:cs typeface="Times New Roman" pitchFamily="18" charset="0"/>
              </a:rPr>
              <a:t>Hạt dẻ nâu bóng</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5286169"/>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9" cy="5638799"/>
          </a:xfrm>
          <a:prstGeom prst="rect">
            <a:avLst/>
          </a:prstGeom>
        </p:spPr>
      </p:pic>
      <p:sp>
        <p:nvSpPr>
          <p:cNvPr id="3" name="TextBox 2"/>
          <p:cNvSpPr txBox="1"/>
          <p:nvPr/>
        </p:nvSpPr>
        <p:spPr>
          <a:xfrm>
            <a:off x="2286000" y="5910590"/>
            <a:ext cx="5181600" cy="523220"/>
          </a:xfrm>
          <a:prstGeom prst="rect">
            <a:avLst/>
          </a:prstGeom>
          <a:noFill/>
        </p:spPr>
        <p:txBody>
          <a:bodyPr wrap="square" rtlCol="0">
            <a:spAutoFit/>
          </a:bodyPr>
          <a:lstStyle/>
          <a:p>
            <a:r>
              <a:rPr lang="vi-VN" sz="2800" dirty="0" smtClean="0">
                <a:solidFill>
                  <a:srgbClr val="FF0000"/>
                </a:solidFill>
                <a:latin typeface="Times New Roman" pitchFamily="18" charset="0"/>
                <a:cs typeface="Times New Roman" pitchFamily="18" charset="0"/>
              </a:rPr>
              <a:t>Quả na mở to mắt, thơm dìu dịu</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06962554"/>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486400"/>
          </a:xfrm>
          <a:prstGeom prst="rect">
            <a:avLst/>
          </a:prstGeom>
        </p:spPr>
      </p:pic>
      <p:sp>
        <p:nvSpPr>
          <p:cNvPr id="3" name="TextBox 2"/>
          <p:cNvSpPr txBox="1"/>
          <p:nvPr/>
        </p:nvSpPr>
        <p:spPr>
          <a:xfrm>
            <a:off x="3200400" y="5727412"/>
            <a:ext cx="3962400" cy="584775"/>
          </a:xfrm>
          <a:prstGeom prst="rect">
            <a:avLst/>
          </a:prstGeom>
          <a:noFill/>
        </p:spPr>
        <p:txBody>
          <a:bodyPr wrap="square" rtlCol="0">
            <a:spAutoFit/>
          </a:bodyPr>
          <a:lstStyle/>
          <a:p>
            <a:r>
              <a:rPr lang="vi-VN" sz="3200" dirty="0" smtClean="0">
                <a:solidFill>
                  <a:srgbClr val="FF0000"/>
                </a:solidFill>
                <a:latin typeface="Times New Roman" pitchFamily="18" charset="0"/>
                <a:cs typeface="Times New Roman" pitchFamily="18" charset="0"/>
              </a:rPr>
              <a:t>Biển lúa vàng ươm</a:t>
            </a:r>
            <a:endParaRPr lang="en-US" sz="32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56106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 xmlns:a16="http://schemas.microsoft.com/office/drawing/2014/main" id="{F3DD3406-2712-834B-AB0F-2A570271E8D5}"/>
              </a:ext>
            </a:extLst>
          </p:cNvPr>
          <p:cNvGrpSpPr/>
          <p:nvPr/>
        </p:nvGrpSpPr>
        <p:grpSpPr>
          <a:xfrm>
            <a:off x="96503" y="22798"/>
            <a:ext cx="1861191" cy="740289"/>
            <a:chOff x="635794" y="386605"/>
            <a:chExt cx="1395893" cy="555217"/>
          </a:xfrm>
        </p:grpSpPr>
        <p:sp>
          <p:nvSpPr>
            <p:cNvPr id="3" name="TextBox 2">
              <a:extLst>
                <a:ext uri="{FF2B5EF4-FFF2-40B4-BE49-F238E27FC236}">
                  <a16:creationId xmlns="" xmlns:a16="http://schemas.microsoft.com/office/drawing/2014/main" id="{C07B3502-F58A-46C0-88F8-3DE26F98CD3F}"/>
                </a:ext>
              </a:extLst>
            </p:cNvPr>
            <p:cNvSpPr txBox="1"/>
            <p:nvPr/>
          </p:nvSpPr>
          <p:spPr>
            <a:xfrm>
              <a:off x="1218102" y="386605"/>
              <a:ext cx="813585" cy="343556"/>
            </a:xfrm>
            <a:prstGeom prst="rect">
              <a:avLst/>
            </a:prstGeom>
            <a:noFill/>
          </p:spPr>
          <p:txBody>
            <a:bodyPr wrap="square" rtlCol="0">
              <a:spAutoFit/>
            </a:bodyPr>
            <a:lstStyle/>
            <a:p>
              <a:pPr algn="ctr" defTabSz="1219140">
                <a:lnSpc>
                  <a:spcPct val="150000"/>
                </a:lnSpc>
                <a:buClr>
                  <a:srgbClr val="000000"/>
                </a:buClr>
                <a:defRPr/>
              </a:pPr>
              <a:r>
                <a:rPr lang="vi-VN" b="1" kern="0" dirty="0">
                  <a:solidFill>
                    <a:srgbClr val="17479D"/>
                  </a:solidFill>
                  <a:latin typeface="Times New Roman" pitchFamily="18" charset="0"/>
                  <a:cs typeface="Times New Roman" pitchFamily="18" charset="0"/>
                  <a:sym typeface="Arial"/>
                </a:rPr>
                <a:t>ĐỌC</a:t>
              </a:r>
              <a:endParaRPr lang="en-US" b="1" kern="0" dirty="0">
                <a:solidFill>
                  <a:srgbClr val="17479D"/>
                </a:solidFill>
                <a:latin typeface="Times New Roman" pitchFamily="18" charset="0"/>
                <a:cs typeface="Times New Roman" pitchFamily="18" charset="0"/>
                <a:sym typeface="Arial"/>
              </a:endParaRPr>
            </a:p>
          </p:txBody>
        </p:sp>
        <p:pic>
          <p:nvPicPr>
            <p:cNvPr id="4" name="Picture 3">
              <a:extLst>
                <a:ext uri="{FF2B5EF4-FFF2-40B4-BE49-F238E27FC236}">
                  <a16:creationId xmlns="" xmlns:a16="http://schemas.microsoft.com/office/drawing/2014/main" id="{313B8F63-C1DC-4BF0-9681-7D14EF947D76}"/>
                </a:ext>
              </a:extLst>
            </p:cNvPr>
            <p:cNvPicPr>
              <a:picLocks noChangeAspect="1"/>
            </p:cNvPicPr>
            <p:nvPr/>
          </p:nvPicPr>
          <p:blipFill rotWithShape="1">
            <a:blip r:embed="rId3">
              <a:clrChange>
                <a:clrFrom>
                  <a:srgbClr val="FFFCFF"/>
                </a:clrFrom>
                <a:clrTo>
                  <a:srgbClr val="FFFC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grpSp>
      <p:sp>
        <p:nvSpPr>
          <p:cNvPr id="5" name="TextBox 4">
            <a:extLst>
              <a:ext uri="{FF2B5EF4-FFF2-40B4-BE49-F238E27FC236}">
                <a16:creationId xmlns="" xmlns:a16="http://schemas.microsoft.com/office/drawing/2014/main" id="{83C8FAFC-C1D0-49BB-A45E-D744951A028F}"/>
              </a:ext>
            </a:extLst>
          </p:cNvPr>
          <p:cNvSpPr txBox="1"/>
          <p:nvPr/>
        </p:nvSpPr>
        <p:spPr>
          <a:xfrm>
            <a:off x="3048000" y="205775"/>
            <a:ext cx="2758344" cy="691978"/>
          </a:xfrm>
          <a:prstGeom prst="rect">
            <a:avLst/>
          </a:prstGeom>
          <a:noFill/>
        </p:spPr>
        <p:txBody>
          <a:bodyPr wrap="square" lIns="121914" tIns="60957" rIns="121914" bIns="60957" rtlCol="0">
            <a:spAutoFit/>
          </a:bodyPr>
          <a:lstStyle/>
          <a:p>
            <a:pPr algn="ctr" defTabSz="1219140">
              <a:lnSpc>
                <a:spcPct val="150000"/>
              </a:lnSpc>
              <a:buClr>
                <a:srgbClr val="000000"/>
              </a:buClr>
              <a:defRPr/>
            </a:pPr>
            <a:r>
              <a:rPr lang="vi-VN" sz="2800" b="1" kern="0" dirty="0">
                <a:solidFill>
                  <a:srgbClr val="FFAB40">
                    <a:lumMod val="50000"/>
                  </a:srgbClr>
                </a:solidFill>
                <a:latin typeface="Times New Roman" pitchFamily="18" charset="0"/>
                <a:cs typeface="Times New Roman" pitchFamily="18" charset="0"/>
                <a:sym typeface="Arial"/>
              </a:rPr>
              <a:t>Mùa vàng</a:t>
            </a:r>
            <a:endParaRPr lang="en-US" sz="2800" b="1" kern="0" dirty="0">
              <a:solidFill>
                <a:srgbClr val="FFAB40">
                  <a:lumMod val="50000"/>
                </a:srgbClr>
              </a:solidFill>
              <a:latin typeface="Times New Roman" pitchFamily="18" charset="0"/>
              <a:cs typeface="Times New Roman" pitchFamily="18" charset="0"/>
              <a:sym typeface="Arial"/>
            </a:endParaRPr>
          </a:p>
        </p:txBody>
      </p:sp>
      <p:sp>
        <p:nvSpPr>
          <p:cNvPr id="6" name="TextBox 5">
            <a:extLst>
              <a:ext uri="{FF2B5EF4-FFF2-40B4-BE49-F238E27FC236}">
                <a16:creationId xmlns="" xmlns:a16="http://schemas.microsoft.com/office/drawing/2014/main" id="{7BF6BCDF-9F5D-43EF-8D2F-74DA0EBB0C5C}"/>
              </a:ext>
            </a:extLst>
          </p:cNvPr>
          <p:cNvSpPr txBox="1"/>
          <p:nvPr/>
        </p:nvSpPr>
        <p:spPr>
          <a:xfrm>
            <a:off x="96503" y="959721"/>
            <a:ext cx="8938412" cy="5630831"/>
          </a:xfrm>
          <a:prstGeom prst="rect">
            <a:avLst/>
          </a:prstGeom>
          <a:noFill/>
        </p:spPr>
        <p:txBody>
          <a:bodyPr wrap="square" lIns="121914" tIns="60957" rIns="121914" bIns="60957" rtlCol="0">
            <a:spAutoFit/>
          </a:bodyPr>
          <a:lstStyle/>
          <a:p>
            <a:pPr marL="59264" algn="just">
              <a:lnSpc>
                <a:spcPct val="120000"/>
              </a:lnSpc>
              <a:buClr>
                <a:srgbClr val="000000"/>
              </a:buClr>
              <a:defRPr/>
            </a:pPr>
            <a:r>
              <a:rPr lang="vi-VN" sz="2000" kern="0" dirty="0">
                <a:solidFill>
                  <a:srgbClr val="000000"/>
                </a:solidFill>
                <a:latin typeface="Times New Roman" pitchFamily="18" charset="0"/>
                <a:cs typeface="Times New Roman" pitchFamily="18" charset="0"/>
                <a:sym typeface="Arial"/>
              </a:rPr>
              <a:t>     </a:t>
            </a:r>
            <a:r>
              <a:rPr lang="vi-VN" sz="2000" b="1" kern="0" dirty="0">
                <a:solidFill>
                  <a:srgbClr val="000000"/>
                </a:solidFill>
                <a:latin typeface="Times New Roman" pitchFamily="18" charset="0"/>
                <a:cs typeface="Times New Roman" pitchFamily="18" charset="0"/>
                <a:sym typeface="Arial"/>
              </a:rPr>
              <a:t>Thu về, những quả hồng đỏ mọng, những hạt dẻ nâu bóng, những quả na mở to mắt, thơm dìu dịu. Biển lúa vàng ươm. Gió nổi lên và sóng lúa vàng dập dờn trải tới chân trời.</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Minh ríu rít bên mẹ:</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Mẹ ơi, con thấy quả trên cây đều chín hết cả rồi. Các bạn ấy đang mong có người đến hái đấy. Nhìn quả chín ngon thế này, chắc các bác nông dân vui lắm mẹ nhỉ?</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Đúng thế con ạ.</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Nếu mùa nào cũng được thu hoạch thì thích lắm, phải không mẹ?</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Mẹ âu yếm nhìn Minh và bảo:</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Con nói đúng đấy! Mùa nào thức ấy. Nhưng để có cái thu hoạch, trước đó người nông dân phải làm rất nhiều việc. Họ phải cày bừa, gieo hạt và ươm mầm. Rồi mưa nắng, hạn hán, họ phải chăm sóc vườn cây, ruộng đồng. Nhờ thế mà cây lớn dần, ra hoa kết trái và chín rộ đấy.</a:t>
            </a:r>
          </a:p>
          <a:p>
            <a:pPr marL="59264" algn="just">
              <a:lnSpc>
                <a:spcPct val="120000"/>
              </a:lnSpc>
              <a:buClr>
                <a:srgbClr val="000000"/>
              </a:buClr>
              <a:defRPr/>
            </a:pPr>
            <a:r>
              <a:rPr lang="vi-VN" sz="2000" b="1" kern="0" dirty="0">
                <a:solidFill>
                  <a:srgbClr val="000000"/>
                </a:solidFill>
                <a:latin typeface="Times New Roman" pitchFamily="18" charset="0"/>
                <a:cs typeface="Times New Roman" pitchFamily="18" charset="0"/>
                <a:sym typeface="Arial"/>
              </a:rPr>
              <a:t>    - Mẹ ơi, con hiểu rồi. Công việc của các bác nông dân vất vả quá mẹ nhỉ?</a:t>
            </a:r>
          </a:p>
        </p:txBody>
      </p:sp>
      <p:pic>
        <p:nvPicPr>
          <p:cNvPr id="8" name="Picture 7">
            <a:extLst>
              <a:ext uri="{FF2B5EF4-FFF2-40B4-BE49-F238E27FC236}">
                <a16:creationId xmlns="" xmlns:a16="http://schemas.microsoft.com/office/drawing/2014/main" id="{E3780E02-7BEF-D247-B4AA-1779EEAEBD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9808" y="972553"/>
            <a:ext cx="406360" cy="384000"/>
          </a:xfrm>
          <a:prstGeom prst="rect">
            <a:avLst/>
          </a:prstGeom>
        </p:spPr>
      </p:pic>
      <p:pic>
        <p:nvPicPr>
          <p:cNvPr id="9" name="Picture 8">
            <a:extLst>
              <a:ext uri="{FF2B5EF4-FFF2-40B4-BE49-F238E27FC236}">
                <a16:creationId xmlns="" xmlns:a16="http://schemas.microsoft.com/office/drawing/2014/main" id="{090FF53D-4CDA-6640-943A-1CAEAE491CD4}"/>
              </a:ext>
            </a:extLst>
          </p:cNvPr>
          <p:cNvPicPr>
            <a:picLocks noChangeAspect="1"/>
          </p:cNvPicPr>
          <p:nvPr/>
        </p:nvPicPr>
        <p:blipFill>
          <a:blip r:embed="rId6">
            <a:duotone>
              <a:schemeClr val="accent6">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195576" y="2057855"/>
            <a:ext cx="384000" cy="384000"/>
          </a:xfrm>
          <a:prstGeom prst="rect">
            <a:avLst/>
          </a:prstGeom>
        </p:spPr>
      </p:pic>
      <p:pic>
        <p:nvPicPr>
          <p:cNvPr id="10" name="Picture 9">
            <a:extLst>
              <a:ext uri="{FF2B5EF4-FFF2-40B4-BE49-F238E27FC236}">
                <a16:creationId xmlns="" xmlns:a16="http://schemas.microsoft.com/office/drawing/2014/main" id="{1B54ABDA-D424-AF4C-B3E8-09955AA20F9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5575" y="4038600"/>
            <a:ext cx="384000" cy="384000"/>
          </a:xfrm>
          <a:prstGeom prst="rect">
            <a:avLst/>
          </a:prstGeom>
        </p:spPr>
      </p:pic>
      <p:pic>
        <p:nvPicPr>
          <p:cNvPr id="11" name="Picture 10">
            <a:extLst>
              <a:ext uri="{FF2B5EF4-FFF2-40B4-BE49-F238E27FC236}">
                <a16:creationId xmlns="" xmlns:a16="http://schemas.microsoft.com/office/drawing/2014/main" id="{B6C575C9-71C4-8B42-9B85-A4148F8041AE}"/>
              </a:ext>
            </a:extLst>
          </p:cNvPr>
          <p:cNvPicPr>
            <a:picLocks noChangeAspect="1"/>
          </p:cNvPicPr>
          <p:nvPr/>
        </p:nvPicPr>
        <p:blipFill rotWithShape="1">
          <a:blip r:embed="rId9"/>
          <a:srcRect l="26090" t="28446" r="16812" b="22809"/>
          <a:stretch/>
        </p:blipFill>
        <p:spPr>
          <a:xfrm>
            <a:off x="159047" y="6152143"/>
            <a:ext cx="457057" cy="502763"/>
          </a:xfrm>
          <a:prstGeom prst="rect">
            <a:avLst/>
          </a:prstGeom>
        </p:spPr>
      </p:pic>
    </p:spTree>
    <p:extLst>
      <p:ext uri="{BB962C8B-B14F-4D97-AF65-F5344CB8AC3E}">
        <p14:creationId xmlns:p14="http://schemas.microsoft.com/office/powerpoint/2010/main" val="283374699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stretch>
            <a:fillRect l="-23000" r="-23000"/>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2209800"/>
            <a:ext cx="8496300" cy="2062103"/>
          </a:xfrm>
          <a:prstGeom prst="rect">
            <a:avLst/>
          </a:prstGeom>
          <a:noFill/>
        </p:spPr>
        <p:txBody>
          <a:bodyPr wrap="square" rtlCol="0">
            <a:spAutoFit/>
          </a:bodyPr>
          <a:lstStyle/>
          <a:p>
            <a:pPr algn="just"/>
            <a:r>
              <a:rPr lang="vi-VN" sz="3200" dirty="0" smtClean="0">
                <a:solidFill>
                  <a:srgbClr val="FF0000"/>
                </a:solidFill>
                <a:latin typeface="+mj-lt"/>
              </a:rPr>
              <a:t>     Để </a:t>
            </a:r>
            <a:r>
              <a:rPr lang="vi-VN" sz="3200" dirty="0">
                <a:solidFill>
                  <a:srgbClr val="FF0000"/>
                </a:solidFill>
                <a:latin typeface="+mj-lt"/>
              </a:rPr>
              <a:t>có được mùa thu hoạch bội thu người nông dân đã rất vất vả. Vì thế chúng ta cần có thái độ kính trọng và biết ơn người nông dân. </a:t>
            </a:r>
            <a:r>
              <a:rPr lang="en-US" sz="3200" dirty="0">
                <a:solidFill>
                  <a:srgbClr val="FF0000"/>
                </a:solidFill>
                <a:latin typeface="Times New Roman" pitchFamily="18" charset="0"/>
                <a:cs typeface="Times New Roman" pitchFamily="18" charset="0"/>
              </a:rPr>
              <a:t>Đồng thời phải biết trân trọng những sản phẩm mà họ làm </a:t>
            </a:r>
            <a:r>
              <a:rPr lang="en-US" sz="3200" dirty="0" smtClean="0">
                <a:solidFill>
                  <a:srgbClr val="FF0000"/>
                </a:solidFill>
                <a:latin typeface="Times New Roman" pitchFamily="18" charset="0"/>
                <a:cs typeface="Times New Roman" pitchFamily="18" charset="0"/>
              </a:rPr>
              <a:t>ra</a:t>
            </a:r>
            <a:r>
              <a:rPr lang="vi-VN" sz="3200" dirty="0" smtClean="0">
                <a:solidFill>
                  <a:srgbClr val="FF0000"/>
                </a:solidFill>
                <a:latin typeface="Times New Roman" pitchFamily="18" charset="0"/>
                <a:cs typeface="Times New Roman" pitchFamily="18" charset="0"/>
              </a:rPr>
              <a:t>.</a:t>
            </a:r>
            <a:endParaRPr lang="en-US" sz="3200" dirty="0">
              <a:solidFill>
                <a:srgbClr val="FF0000"/>
              </a:solidFill>
              <a:latin typeface="Times New Roman" pitchFamily="18" charset="0"/>
              <a:cs typeface="Times New Roman" pitchFamily="18" charset="0"/>
            </a:endParaRPr>
          </a:p>
        </p:txBody>
      </p:sp>
      <p:sp>
        <p:nvSpPr>
          <p:cNvPr id="4" name="Explosion 1 3"/>
          <p:cNvSpPr/>
          <p:nvPr/>
        </p:nvSpPr>
        <p:spPr>
          <a:xfrm>
            <a:off x="361071" y="644769"/>
            <a:ext cx="4800600" cy="1752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7371" y="1190423"/>
            <a:ext cx="3048000" cy="584775"/>
          </a:xfrm>
          <a:prstGeom prst="rect">
            <a:avLst/>
          </a:prstGeom>
          <a:noFill/>
        </p:spPr>
        <p:txBody>
          <a:bodyPr wrap="square" rtlCol="0">
            <a:spAutoFit/>
          </a:bodyPr>
          <a:lstStyle/>
          <a:p>
            <a:r>
              <a:rPr lang="vi-VN" sz="3200" dirty="0" smtClean="0">
                <a:latin typeface="Times New Roman" pitchFamily="18" charset="0"/>
                <a:cs typeface="Times New Roman" pitchFamily="18" charset="0"/>
              </a:rPr>
              <a:t>Nội dung bài đọc</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1025122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294</TotalTime>
  <Words>667</Words>
  <Application>Microsoft Office PowerPoint</Application>
  <PresentationFormat>On-screen Show (4:3)</PresentationFormat>
  <Paragraphs>53</Paragraphs>
  <Slides>13</Slides>
  <Notes>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Album</dc:title>
  <dc:creator>Windows User</dc:creator>
  <cp:lastModifiedBy>Windows User</cp:lastModifiedBy>
  <cp:revision>17</cp:revision>
  <dcterms:created xsi:type="dcterms:W3CDTF">2022-01-22T16:50:01Z</dcterms:created>
  <dcterms:modified xsi:type="dcterms:W3CDTF">2022-01-23T16:47:57Z</dcterms:modified>
</cp:coreProperties>
</file>