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sldIdLst>
    <p:sldId id="266" r:id="rId2"/>
    <p:sldId id="274" r:id="rId3"/>
    <p:sldId id="275" r:id="rId4"/>
    <p:sldId id="267" r:id="rId5"/>
    <p:sldId id="258" r:id="rId6"/>
    <p:sldId id="270" r:id="rId7"/>
    <p:sldId id="259" r:id="rId8"/>
    <p:sldId id="265" r:id="rId9"/>
    <p:sldId id="260" r:id="rId10"/>
    <p:sldId id="269" r:id="rId11"/>
    <p:sldId id="261" r:id="rId12"/>
    <p:sldId id="262" r:id="rId13"/>
    <p:sldId id="276" r:id="rId14"/>
    <p:sldId id="263" r:id="rId15"/>
    <p:sldId id="277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E2A4"/>
    <a:srgbClr val="D60093"/>
    <a:srgbClr val="FFFF00"/>
    <a:srgbClr val="0000FF"/>
    <a:srgbClr val="FF00FF"/>
    <a:srgbClr val="00FF00"/>
    <a:srgbClr val="816FE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7" autoAdjust="0"/>
    <p:restoredTop sz="94660"/>
  </p:normalViewPr>
  <p:slideViewPr>
    <p:cSldViewPr>
      <p:cViewPr varScale="1">
        <p:scale>
          <a:sx n="61" d="100"/>
          <a:sy n="61" d="100"/>
        </p:scale>
        <p:origin x="15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4ED6E9F-8613-46F3-9A19-1CD0F130C3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6480E-6B70-4B4D-B142-54832CA085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CF5C3-7ACC-43AE-B773-E1635F8EB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57CD3-6CDB-4C22-BE3B-EDC963094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5519-A556-428E-A6C9-749DC30AA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9E562-1674-4DF8-8E43-1805BA89E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F0AD-FA32-4AAB-91FD-7B1D84990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EC730-991F-42D1-9778-8477F2FA8A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F9F4-B594-4AD5-8BCB-CE48D1FC9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7DF2E-2E11-47A3-9C95-5B21ED566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345DB-34F9-4C22-A508-8B2B43A7B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615B5-004A-44F3-ABAB-BD11460B0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549D86D-3C98-480C-9F03-B34C34F5C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gif"/><Relationship Id="rId11" Type="http://schemas.openxmlformats.org/officeDocument/2006/relationships/image" Target="../media/image7.gif"/><Relationship Id="rId5" Type="http://schemas.openxmlformats.org/officeDocument/2006/relationships/image" Target="../media/image3.gif"/><Relationship Id="rId10" Type="http://schemas.openxmlformats.org/officeDocument/2006/relationships/image" Target="../media/image6.jpeg"/><Relationship Id="rId4" Type="http://schemas.openxmlformats.org/officeDocument/2006/relationships/image" Target="../media/image2.gif"/><Relationship Id="rId9" Type="http://schemas.openxmlformats.org/officeDocument/2006/relationships/image" Target="../media/image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8.jp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D64743-DCE0-4F47-B263-BCE03101FAB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8" name="Picture 18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2959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9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4102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0" descr="!hp8ls2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24713" y="5143500"/>
            <a:ext cx="904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1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5245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2" descr="!dk8_1l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9975" y="59817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3" descr="Froc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0" y="-92075"/>
            <a:ext cx="27432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212389"/>
              </p:ext>
            </p:extLst>
          </p:nvPr>
        </p:nvGraphicFramePr>
        <p:xfrm>
          <a:off x="2895600" y="3276600"/>
          <a:ext cx="3452132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lip" r:id="rId7" imgW="1036015" imgH="504749" progId="MS_ClipArt_Gallery.2">
                  <p:embed/>
                </p:oleObj>
              </mc:Choice>
              <mc:Fallback>
                <p:oleObj name="Clip" r:id="rId7" imgW="1036015" imgH="504749" progId="MS_ClipArt_Gallery.2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3452132" cy="2247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4" name="Picture 4" descr="butterflies_flowers_md_wht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1000" y="4953000"/>
            <a:ext cx="2209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WordArt 5" descr="Flowers (18)"/>
          <p:cNvSpPr>
            <a:spLocks noChangeArrowheads="1" noChangeShapeType="1" noTextEdit="1"/>
          </p:cNvSpPr>
          <p:nvPr/>
        </p:nvSpPr>
        <p:spPr bwMode="auto">
          <a:xfrm>
            <a:off x="457200" y="304800"/>
            <a:ext cx="7848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MÔN TOÁN LỚP 5D</a:t>
            </a:r>
          </a:p>
          <a:p>
            <a:pPr algn="ctr"/>
            <a:r>
              <a:rPr lang="en-US" sz="3600" kern="10" dirty="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GV: </a:t>
            </a:r>
            <a:r>
              <a:rPr lang="en-US" sz="3600" kern="10" dirty="0" err="1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Hoàng</a:t>
            </a:r>
            <a:r>
              <a:rPr lang="en-US" sz="3600" kern="10" dirty="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 </a:t>
            </a:r>
            <a:r>
              <a:rPr lang="en-US" sz="3600" kern="10" dirty="0" err="1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Thị</a:t>
            </a:r>
            <a:r>
              <a:rPr lang="en-US" sz="3600" kern="10" dirty="0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 </a:t>
            </a:r>
            <a:r>
              <a:rPr lang="en-US" sz="3600" kern="10" dirty="0" err="1">
                <a:ln w="2857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1">
                  <a:blip r:embed="rId10"/>
                  <a:srcRect/>
                  <a:stretch>
                    <a:fillRect/>
                  </a:stretch>
                </a:blipFill>
                <a:latin typeface="Arial"/>
                <a:cs typeface="Arial"/>
              </a:rPr>
              <a:t>Phượng</a:t>
            </a:r>
            <a:endParaRPr lang="en-US" sz="3600" kern="10" dirty="0">
              <a:ln w="28575">
                <a:solidFill>
                  <a:srgbClr val="0000FF"/>
                </a:solidFill>
                <a:round/>
                <a:headEnd/>
                <a:tailEnd/>
              </a:ln>
              <a:blipFill dpi="0" rotWithShape="1">
                <a:blip r:embed="rId10"/>
                <a:srcRect/>
                <a:stretch>
                  <a:fillRect/>
                </a:stretch>
              </a:blipFill>
              <a:latin typeface="Arial"/>
              <a:cs typeface="Arial"/>
            </a:endParaRPr>
          </a:p>
        </p:txBody>
      </p:sp>
      <p:sp>
        <p:nvSpPr>
          <p:cNvPr id="1036" name="Text Box 6"/>
          <p:cNvSpPr txBox="1">
            <a:spLocks noChangeArrowheads="1"/>
          </p:cNvSpPr>
          <p:nvPr/>
        </p:nvSpPr>
        <p:spPr bwMode="auto">
          <a:xfrm>
            <a:off x="1219200" y="2133600"/>
            <a:ext cx="4095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solidFill>
                  <a:srgbClr val="A50021"/>
                </a:solidFill>
              </a:rPr>
              <a:t>: </a:t>
            </a:r>
          </a:p>
        </p:txBody>
      </p:sp>
      <p:sp>
        <p:nvSpPr>
          <p:cNvPr id="1037" name="Line 11"/>
          <p:cNvSpPr>
            <a:spLocks noChangeShapeType="1"/>
          </p:cNvSpPr>
          <p:nvPr/>
        </p:nvSpPr>
        <p:spPr bwMode="auto">
          <a:xfrm>
            <a:off x="1905000" y="3048000"/>
            <a:ext cx="5257800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038" name="Picture 15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88250" y="2286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16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121248">
            <a:off x="7848600" y="2895600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17" descr="3d butterfly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-3701955">
            <a:off x="323056" y="2953544"/>
            <a:ext cx="973138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03ED25-0709-456B-A00A-D16651E9536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533400"/>
            <a:ext cx="8229600" cy="5592763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0000FF"/>
                </a:solidFill>
              </a:rPr>
              <a:t>a) V = 5 x 4 x 9 = 180( cm</a:t>
            </a:r>
            <a:r>
              <a:rPr lang="en-US" baseline="30000">
                <a:solidFill>
                  <a:srgbClr val="0000FF"/>
                </a:solidFill>
              </a:rPr>
              <a:t>3</a:t>
            </a:r>
            <a:r>
              <a:rPr lang="en-US">
                <a:solidFill>
                  <a:srgbClr val="0000FF"/>
                </a:solidFill>
              </a:rPr>
              <a:t> )</a:t>
            </a:r>
            <a:r>
              <a:rPr lang="en-US"/>
              <a:t> 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>
                <a:solidFill>
                  <a:srgbClr val="0000FF"/>
                </a:solidFill>
              </a:rPr>
              <a:t>b) V = 1,5 x 1,1 x 0,5 = 0,825 ( m</a:t>
            </a:r>
            <a:r>
              <a:rPr lang="en-US" baseline="30000">
                <a:solidFill>
                  <a:srgbClr val="0000FF"/>
                </a:solidFill>
              </a:rPr>
              <a:t>3 </a:t>
            </a:r>
            <a:r>
              <a:rPr lang="en-US">
                <a:solidFill>
                  <a:srgbClr val="0000FF"/>
                </a:solidFill>
              </a:rPr>
              <a:t> )</a:t>
            </a:r>
          </a:p>
          <a:p>
            <a:pPr eaLnBrk="1" hangingPunct="1"/>
            <a:endParaRPr lang="en-US">
              <a:solidFill>
                <a:srgbClr val="0000FF"/>
              </a:solidFill>
            </a:endParaRP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>
                <a:solidFill>
                  <a:srgbClr val="0000FF"/>
                </a:solidFill>
              </a:rPr>
              <a:t>C)</a:t>
            </a:r>
            <a:r>
              <a:rPr lang="en-US"/>
              <a:t>  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227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200" b="1">
                <a:cs typeface="Times New Roman" pitchFamily="18" charset="0"/>
              </a:rPr>
              <a:t> </a:t>
            </a:r>
            <a:endParaRPr lang="en-US"/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600200" y="4343400"/>
          <a:ext cx="67056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4" imgW="1524000" imgH="393700" progId="Equation.DSMT4">
                  <p:embed/>
                </p:oleObj>
              </mc:Choice>
              <mc:Fallback>
                <p:oleObj name="Equation" r:id="rId4" imgW="15240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05600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719393-9F33-45A2-849B-54B60F68FD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280" name="Freeform 16" descr="Oak"/>
          <p:cNvSpPr>
            <a:spLocks/>
          </p:cNvSpPr>
          <p:nvPr/>
        </p:nvSpPr>
        <p:spPr bwMode="auto">
          <a:xfrm rot="5400000">
            <a:off x="2438401" y="2286000"/>
            <a:ext cx="3657600" cy="2714625"/>
          </a:xfrm>
          <a:custGeom>
            <a:avLst/>
            <a:gdLst>
              <a:gd name="T0" fmla="*/ 0 w 3636"/>
              <a:gd name="T1" fmla="*/ 0 h 2016"/>
              <a:gd name="T2" fmla="*/ 0 w 3636"/>
              <a:gd name="T3" fmla="*/ 2147483647 h 2016"/>
              <a:gd name="T4" fmla="*/ 2147483647 w 3636"/>
              <a:gd name="T5" fmla="*/ 2147483647 h 2016"/>
              <a:gd name="T6" fmla="*/ 2147483647 w 3636"/>
              <a:gd name="T7" fmla="*/ 1805917983 h 2016"/>
              <a:gd name="T8" fmla="*/ 1493588506 w 3636"/>
              <a:gd name="T9" fmla="*/ 1805917983 h 2016"/>
              <a:gd name="T10" fmla="*/ 1493588506 w 3636"/>
              <a:gd name="T11" fmla="*/ 0 h 2016"/>
              <a:gd name="T12" fmla="*/ 0 w 3636"/>
              <a:gd name="T13" fmla="*/ 0 h 201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636"/>
              <a:gd name="T22" fmla="*/ 0 h 2016"/>
              <a:gd name="T23" fmla="*/ 3636 w 3636"/>
              <a:gd name="T24" fmla="*/ 2016 h 201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636" h="2016">
                <a:moveTo>
                  <a:pt x="0" y="0"/>
                </a:moveTo>
                <a:lnTo>
                  <a:pt x="0" y="2016"/>
                </a:lnTo>
                <a:lnTo>
                  <a:pt x="3636" y="2016"/>
                </a:lnTo>
                <a:lnTo>
                  <a:pt x="3636" y="996"/>
                </a:lnTo>
                <a:lnTo>
                  <a:pt x="1476" y="996"/>
                </a:lnTo>
                <a:lnTo>
                  <a:pt x="1476" y="0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6499993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wrap="none">
            <a:flatTx/>
          </a:bodyPr>
          <a:lstStyle/>
          <a:p>
            <a:endParaRPr lang="en-US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609600" y="67945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</a:rPr>
              <a:t>Bài 2 :Tính thể tích của khối gỗ có dạng như hình dưới đây: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3946525" y="2252663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15cm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057400" y="3124200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12cm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2438400" y="5334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8cm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6019800" y="3810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6cm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6172200" y="28194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42F5AC-21A3-4800-8B4A-4298A42136C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6705600" y="21336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5cm</a:t>
            </a:r>
          </a:p>
        </p:txBody>
      </p:sp>
      <p:sp>
        <p:nvSpPr>
          <p:cNvPr id="13316" name="Rectangle 61" descr="Oak"/>
          <p:cNvSpPr>
            <a:spLocks noChangeArrowheads="1"/>
          </p:cNvSpPr>
          <p:nvPr/>
        </p:nvSpPr>
        <p:spPr bwMode="auto">
          <a:xfrm rot="10800000">
            <a:off x="3124200" y="1198563"/>
            <a:ext cx="1752600" cy="3373437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680000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rot="10800000" wrap="none" anchor="ctr">
            <a:flatTx/>
          </a:bodyPr>
          <a:lstStyle/>
          <a:p>
            <a:pPr algn="ctr" eaLnBrk="1" hangingPunct="1"/>
            <a:endParaRPr lang="en-US"/>
          </a:p>
        </p:txBody>
      </p:sp>
      <p:sp>
        <p:nvSpPr>
          <p:cNvPr id="12354" name="Text Box 66"/>
          <p:cNvSpPr txBox="1">
            <a:spLocks noChangeArrowheads="1"/>
          </p:cNvSpPr>
          <p:nvPr/>
        </p:nvSpPr>
        <p:spPr bwMode="auto">
          <a:xfrm>
            <a:off x="2362200" y="2286000"/>
            <a:ext cx="1352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12cm</a:t>
            </a:r>
          </a:p>
        </p:txBody>
      </p:sp>
      <p:sp>
        <p:nvSpPr>
          <p:cNvPr id="12361" name="Text Box 73"/>
          <p:cNvSpPr txBox="1">
            <a:spLocks noChangeArrowheads="1"/>
          </p:cNvSpPr>
          <p:nvPr/>
        </p:nvSpPr>
        <p:spPr bwMode="auto">
          <a:xfrm>
            <a:off x="3581400" y="2971800"/>
            <a:ext cx="587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400" b="1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348" name="Rectangle 60" descr="Oak"/>
          <p:cNvSpPr>
            <a:spLocks noChangeArrowheads="1"/>
          </p:cNvSpPr>
          <p:nvPr/>
        </p:nvSpPr>
        <p:spPr bwMode="auto">
          <a:xfrm rot="10800000">
            <a:off x="5153025" y="1733550"/>
            <a:ext cx="1330325" cy="13525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miter lim="800000"/>
            <a:headEnd/>
            <a:tailEnd/>
          </a:ln>
          <a:scene3d>
            <a:camera prst="legacyObliqueTopRight">
              <a:rot lat="17099993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 rot="10800000" wrap="none" anchor="ctr">
            <a:flatTx/>
          </a:bodyPr>
          <a:lstStyle/>
          <a:p>
            <a:pPr algn="ctr" eaLnBrk="1" hangingPunct="1"/>
            <a:endParaRPr lang="en-US" sz="4400" b="1">
              <a:solidFill>
                <a:srgbClr val="0000FF"/>
              </a:solidFill>
            </a:endParaRPr>
          </a:p>
        </p:txBody>
      </p:sp>
      <p:sp>
        <p:nvSpPr>
          <p:cNvPr id="12363" name="Line 75"/>
          <p:cNvSpPr>
            <a:spLocks noChangeShapeType="1"/>
          </p:cNvSpPr>
          <p:nvPr/>
        </p:nvSpPr>
        <p:spPr bwMode="auto">
          <a:xfrm flipV="1">
            <a:off x="3200400" y="2794000"/>
            <a:ext cx="1676400" cy="254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4" name="Line 76"/>
          <p:cNvSpPr>
            <a:spLocks noChangeShapeType="1"/>
          </p:cNvSpPr>
          <p:nvPr/>
        </p:nvSpPr>
        <p:spPr bwMode="auto">
          <a:xfrm flipV="1">
            <a:off x="4953000" y="2006600"/>
            <a:ext cx="457200" cy="76200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60" name="Text Box 72"/>
          <p:cNvSpPr txBox="1">
            <a:spLocks noChangeArrowheads="1"/>
          </p:cNvSpPr>
          <p:nvPr/>
        </p:nvSpPr>
        <p:spPr bwMode="auto">
          <a:xfrm>
            <a:off x="5867400" y="2133600"/>
            <a:ext cx="6238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0000FF"/>
                </a:solidFill>
              </a:rPr>
              <a:t>A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553200" y="30480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6cm</a:t>
            </a:r>
          </a:p>
        </p:txBody>
      </p:sp>
      <p:sp>
        <p:nvSpPr>
          <p:cNvPr id="12367" name="Text Box 79"/>
          <p:cNvSpPr txBox="1">
            <a:spLocks noChangeArrowheads="1"/>
          </p:cNvSpPr>
          <p:nvPr/>
        </p:nvSpPr>
        <p:spPr bwMode="auto">
          <a:xfrm>
            <a:off x="4191000" y="15240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15 cm</a:t>
            </a:r>
          </a:p>
        </p:txBody>
      </p:sp>
      <p:sp>
        <p:nvSpPr>
          <p:cNvPr id="12359" name="Text Box 71"/>
          <p:cNvSpPr txBox="1">
            <a:spLocks noChangeArrowheads="1"/>
          </p:cNvSpPr>
          <p:nvPr/>
        </p:nvSpPr>
        <p:spPr bwMode="auto">
          <a:xfrm>
            <a:off x="6019800" y="3429000"/>
            <a:ext cx="112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?cm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124200" y="4419600"/>
            <a:ext cx="1098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8cm</a:t>
            </a:r>
          </a:p>
        </p:txBody>
      </p:sp>
      <p:sp>
        <p:nvSpPr>
          <p:cNvPr id="12372" name="Text Box 84"/>
          <p:cNvSpPr txBox="1">
            <a:spLocks noChangeArrowheads="1"/>
          </p:cNvSpPr>
          <p:nvPr/>
        </p:nvSpPr>
        <p:spPr bwMode="auto">
          <a:xfrm>
            <a:off x="7391400" y="17526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5 cm</a:t>
            </a:r>
          </a:p>
        </p:txBody>
      </p:sp>
      <p:sp>
        <p:nvSpPr>
          <p:cNvPr id="12373" name="Text Box 85"/>
          <p:cNvSpPr txBox="1">
            <a:spLocks noChangeArrowheads="1"/>
          </p:cNvSpPr>
          <p:nvPr/>
        </p:nvSpPr>
        <p:spPr bwMode="auto">
          <a:xfrm>
            <a:off x="7315200" y="29718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6 cm</a:t>
            </a:r>
          </a:p>
        </p:txBody>
      </p:sp>
      <p:sp>
        <p:nvSpPr>
          <p:cNvPr id="12374" name="Text Box 86"/>
          <p:cNvSpPr txBox="1">
            <a:spLocks noChangeArrowheads="1"/>
          </p:cNvSpPr>
          <p:nvPr/>
        </p:nvSpPr>
        <p:spPr bwMode="auto">
          <a:xfrm>
            <a:off x="2895600" y="41910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8 cm</a:t>
            </a:r>
          </a:p>
        </p:txBody>
      </p:sp>
      <p:sp>
        <p:nvSpPr>
          <p:cNvPr id="12375" name="Text Box 87"/>
          <p:cNvSpPr txBox="1">
            <a:spLocks noChangeArrowheads="1"/>
          </p:cNvSpPr>
          <p:nvPr/>
        </p:nvSpPr>
        <p:spPr bwMode="auto">
          <a:xfrm>
            <a:off x="2057400" y="27432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12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0.09132 0.0013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2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4" grpId="1"/>
      <p:bldP spid="12354" grpId="0"/>
      <p:bldP spid="12354" grpId="1"/>
      <p:bldP spid="12361" grpId="0"/>
      <p:bldP spid="12348" grpId="0" animBg="1"/>
      <p:bldP spid="12363" grpId="0" animBg="1"/>
      <p:bldP spid="12364" grpId="0" animBg="1"/>
      <p:bldP spid="12360" grpId="0"/>
      <p:bldP spid="12303" grpId="0"/>
      <p:bldP spid="12303" grpId="1"/>
      <p:bldP spid="12367" grpId="0"/>
      <p:bldP spid="12367" grpId="1"/>
      <p:bldP spid="12359" grpId="0"/>
      <p:bldP spid="12302" grpId="0"/>
      <p:bldP spid="12302" grpId="1"/>
      <p:bldP spid="12372" grpId="0"/>
      <p:bldP spid="12373" grpId="0"/>
      <p:bldP spid="12374" grpId="0"/>
      <p:bldP spid="1237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9FBDF-7D28-4CB9-A036-92103A1FA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470025"/>
          </a:xfrm>
        </p:spPr>
        <p:txBody>
          <a:bodyPr/>
          <a:lstStyle/>
          <a:p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Bài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giải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Chiều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rộng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hình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hộp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chữ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nhật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12 - 6 = 6 (cm)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tích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hình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hộp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chữ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nhật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8 × 6 × 5 = 240 (cm</a:t>
            </a:r>
            <a:r>
              <a:rPr lang="en-US" sz="32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tích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hình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chữ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nhật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B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15 × 6 × 5 = 450 (cm</a:t>
            </a:r>
            <a:r>
              <a:rPr lang="en-US" sz="32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tích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khối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gỗ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: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240 + 450 = 690 (cm</a:t>
            </a:r>
            <a:r>
              <a:rPr lang="en-US" sz="32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số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: 690cm</a:t>
            </a:r>
            <a:r>
              <a:rPr lang="en-US" sz="32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en-US" sz="32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.</a:t>
            </a:r>
            <a:br>
              <a:rPr lang="en-US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FEDC2-DA62-4ADA-9039-9AC5483C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6480E-6B70-4B4D-B142-54832CA085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3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20C0BA-4211-46E8-A16C-9A03F21AF700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2" name="Group 286"/>
          <p:cNvGrpSpPr>
            <a:grpSpLocks/>
          </p:cNvGrpSpPr>
          <p:nvPr/>
        </p:nvGrpSpPr>
        <p:grpSpPr bwMode="auto">
          <a:xfrm>
            <a:off x="4724400" y="2743200"/>
            <a:ext cx="4460875" cy="2500313"/>
            <a:chOff x="2976" y="1728"/>
            <a:chExt cx="2810" cy="1575"/>
          </a:xfrm>
        </p:grpSpPr>
        <p:sp>
          <p:nvSpPr>
            <p:cNvPr id="14404" name="Freeform 282"/>
            <p:cNvSpPr>
              <a:spLocks/>
            </p:cNvSpPr>
            <p:nvPr/>
          </p:nvSpPr>
          <p:spPr bwMode="auto">
            <a:xfrm>
              <a:off x="3696" y="2400"/>
              <a:ext cx="1003" cy="622"/>
            </a:xfrm>
            <a:custGeom>
              <a:avLst/>
              <a:gdLst>
                <a:gd name="T0" fmla="*/ 189 w 1003"/>
                <a:gd name="T1" fmla="*/ 247 h 622"/>
                <a:gd name="T2" fmla="*/ 280 w 1003"/>
                <a:gd name="T3" fmla="*/ 485 h 622"/>
                <a:gd name="T4" fmla="*/ 472 w 1003"/>
                <a:gd name="T5" fmla="*/ 622 h 622"/>
                <a:gd name="T6" fmla="*/ 759 w 1003"/>
                <a:gd name="T7" fmla="*/ 539 h 622"/>
                <a:gd name="T8" fmla="*/ 773 w 1003"/>
                <a:gd name="T9" fmla="*/ 491 h 622"/>
                <a:gd name="T10" fmla="*/ 883 w 1003"/>
                <a:gd name="T11" fmla="*/ 576 h 622"/>
                <a:gd name="T12" fmla="*/ 889 w 1003"/>
                <a:gd name="T13" fmla="*/ 232 h 622"/>
                <a:gd name="T14" fmla="*/ 799 w 1003"/>
                <a:gd name="T15" fmla="*/ 110 h 622"/>
                <a:gd name="T16" fmla="*/ 536 w 1003"/>
                <a:gd name="T17" fmla="*/ 220 h 622"/>
                <a:gd name="T18" fmla="*/ 445 w 1003"/>
                <a:gd name="T19" fmla="*/ 19 h 622"/>
                <a:gd name="T20" fmla="*/ 198 w 1003"/>
                <a:gd name="T21" fmla="*/ 83 h 622"/>
                <a:gd name="T22" fmla="*/ 189 w 1003"/>
                <a:gd name="T23" fmla="*/ 247 h 62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03"/>
                <a:gd name="T37" fmla="*/ 0 h 622"/>
                <a:gd name="T38" fmla="*/ 1003 w 1003"/>
                <a:gd name="T39" fmla="*/ 622 h 62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03" h="622">
                  <a:moveTo>
                    <a:pt x="189" y="247"/>
                  </a:moveTo>
                  <a:cubicBezTo>
                    <a:pt x="298" y="503"/>
                    <a:pt x="0" y="473"/>
                    <a:pt x="280" y="485"/>
                  </a:cubicBezTo>
                  <a:cubicBezTo>
                    <a:pt x="371" y="489"/>
                    <a:pt x="381" y="622"/>
                    <a:pt x="472" y="622"/>
                  </a:cubicBezTo>
                  <a:cubicBezTo>
                    <a:pt x="482" y="609"/>
                    <a:pt x="752" y="553"/>
                    <a:pt x="759" y="539"/>
                  </a:cubicBezTo>
                  <a:cubicBezTo>
                    <a:pt x="766" y="524"/>
                    <a:pt x="764" y="505"/>
                    <a:pt x="773" y="491"/>
                  </a:cubicBezTo>
                  <a:cubicBezTo>
                    <a:pt x="784" y="474"/>
                    <a:pt x="868" y="590"/>
                    <a:pt x="883" y="576"/>
                  </a:cubicBezTo>
                  <a:cubicBezTo>
                    <a:pt x="1003" y="333"/>
                    <a:pt x="829" y="453"/>
                    <a:pt x="889" y="232"/>
                  </a:cubicBezTo>
                  <a:cubicBezTo>
                    <a:pt x="936" y="59"/>
                    <a:pt x="799" y="413"/>
                    <a:pt x="799" y="110"/>
                  </a:cubicBezTo>
                  <a:cubicBezTo>
                    <a:pt x="656" y="0"/>
                    <a:pt x="794" y="234"/>
                    <a:pt x="536" y="220"/>
                  </a:cubicBezTo>
                  <a:cubicBezTo>
                    <a:pt x="518" y="165"/>
                    <a:pt x="445" y="78"/>
                    <a:pt x="445" y="19"/>
                  </a:cubicBezTo>
                  <a:cubicBezTo>
                    <a:pt x="338" y="45"/>
                    <a:pt x="307" y="69"/>
                    <a:pt x="198" y="83"/>
                  </a:cubicBezTo>
                  <a:cubicBezTo>
                    <a:pt x="169" y="173"/>
                    <a:pt x="33" y="147"/>
                    <a:pt x="189" y="247"/>
                  </a:cubicBezTo>
                  <a:close/>
                </a:path>
              </a:pathLst>
            </a:custGeom>
            <a:solidFill>
              <a:srgbClr val="6751E9"/>
            </a:solidFill>
            <a:ln w="9525">
              <a:miter lim="800000"/>
              <a:headEnd/>
              <a:tailEnd/>
            </a:ln>
            <a:scene3d>
              <a:camera prst="legacyObliqueTopRight">
                <a:rot lat="0" lon="1500000" rev="0"/>
              </a:camera>
              <a:lightRig rig="legacyHarsh3" dir="b"/>
            </a:scene3d>
            <a:sp3d extrusionH="430200" prstMaterial="legacyPlastic">
              <a:bevelT w="13500" h="13500" prst="angle"/>
              <a:bevelB w="13500" h="13500" prst="angle"/>
              <a:extrusionClr>
                <a:srgbClr val="6751E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405" name="Rectangle 213"/>
            <p:cNvSpPr>
              <a:spLocks noChangeArrowheads="1"/>
            </p:cNvSpPr>
            <p:nvPr/>
          </p:nvSpPr>
          <p:spPr bwMode="auto">
            <a:xfrm>
              <a:off x="3639" y="1968"/>
              <a:ext cx="1203" cy="1104"/>
            </a:xfrm>
            <a:prstGeom prst="rect">
              <a:avLst/>
            </a:prstGeom>
            <a:solidFill>
              <a:srgbClr val="6751E9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2513000" prstMaterial="legacyWireframe">
              <a:bevelT w="13500" h="13500" prst="angle"/>
              <a:bevelB w="13500" h="13500" prst="angle"/>
              <a:extrusionClr>
                <a:srgbClr val="6751E9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1" hangingPunct="1"/>
              <a:endParaRPr lang="en-US">
                <a:solidFill>
                  <a:srgbClr val="6751E9"/>
                </a:solidFill>
              </a:endParaRPr>
            </a:p>
          </p:txBody>
        </p:sp>
        <p:sp>
          <p:nvSpPr>
            <p:cNvPr id="14406" name="Text Box 126"/>
            <p:cNvSpPr txBox="1">
              <a:spLocks noChangeArrowheads="1"/>
            </p:cNvSpPr>
            <p:nvPr/>
          </p:nvSpPr>
          <p:spPr bwMode="auto">
            <a:xfrm>
              <a:off x="2976" y="2601"/>
              <a:ext cx="6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7 cm</a:t>
              </a:r>
            </a:p>
          </p:txBody>
        </p:sp>
        <p:sp>
          <p:nvSpPr>
            <p:cNvPr id="14407" name="Text Box 124"/>
            <p:cNvSpPr txBox="1">
              <a:spLocks noChangeArrowheads="1"/>
            </p:cNvSpPr>
            <p:nvPr/>
          </p:nvSpPr>
          <p:spPr bwMode="auto">
            <a:xfrm>
              <a:off x="5059" y="2688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408" name="Text Box 125"/>
            <p:cNvSpPr txBox="1">
              <a:spLocks noChangeArrowheads="1"/>
            </p:cNvSpPr>
            <p:nvPr/>
          </p:nvSpPr>
          <p:spPr bwMode="auto">
            <a:xfrm>
              <a:off x="3859" y="2976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409" name="Line 214"/>
            <p:cNvSpPr>
              <a:spLocks noChangeShapeType="1"/>
            </p:cNvSpPr>
            <p:nvPr/>
          </p:nvSpPr>
          <p:spPr bwMode="auto">
            <a:xfrm>
              <a:off x="3639" y="2208"/>
              <a:ext cx="1203" cy="0"/>
            </a:xfrm>
            <a:prstGeom prst="line">
              <a:avLst/>
            </a:prstGeom>
            <a:noFill/>
            <a:ln w="3175">
              <a:solidFill>
                <a:schemeClr val="folHlink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2513000" prstMaterial="legacyWirefram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>
              <a:flatTx/>
            </a:bodyPr>
            <a:lstStyle/>
            <a:p>
              <a:endParaRPr lang="en-US"/>
            </a:p>
          </p:txBody>
        </p:sp>
        <p:grpSp>
          <p:nvGrpSpPr>
            <p:cNvPr id="14410" name="Group 284"/>
            <p:cNvGrpSpPr>
              <a:grpSpLocks/>
            </p:cNvGrpSpPr>
            <p:nvPr/>
          </p:nvGrpSpPr>
          <p:grpSpPr bwMode="auto">
            <a:xfrm>
              <a:off x="3708" y="1728"/>
              <a:ext cx="1533" cy="1170"/>
              <a:chOff x="3669" y="1824"/>
              <a:chExt cx="1533" cy="1170"/>
            </a:xfrm>
          </p:grpSpPr>
          <p:sp>
            <p:nvSpPr>
              <p:cNvPr id="14412" name="Line 215"/>
              <p:cNvSpPr>
                <a:spLocks noChangeShapeType="1"/>
              </p:cNvSpPr>
              <p:nvPr/>
            </p:nvSpPr>
            <p:spPr bwMode="auto">
              <a:xfrm>
                <a:off x="3856" y="262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3" name="Line 216"/>
              <p:cNvSpPr>
                <a:spLocks noChangeShapeType="1"/>
              </p:cNvSpPr>
              <p:nvPr/>
            </p:nvSpPr>
            <p:spPr bwMode="auto">
              <a:xfrm>
                <a:off x="3679" y="259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4" name="Line 217"/>
              <p:cNvSpPr>
                <a:spLocks noChangeShapeType="1"/>
              </p:cNvSpPr>
              <p:nvPr/>
            </p:nvSpPr>
            <p:spPr bwMode="auto">
              <a:xfrm>
                <a:off x="4063" y="2637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5" name="Line 218"/>
              <p:cNvSpPr>
                <a:spLocks noChangeShapeType="1"/>
              </p:cNvSpPr>
              <p:nvPr/>
            </p:nvSpPr>
            <p:spPr bwMode="auto">
              <a:xfrm>
                <a:off x="4004" y="2718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6" name="Line 219"/>
              <p:cNvSpPr>
                <a:spLocks noChangeShapeType="1"/>
              </p:cNvSpPr>
              <p:nvPr/>
            </p:nvSpPr>
            <p:spPr bwMode="auto">
              <a:xfrm>
                <a:off x="3708" y="2741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7" name="Line 220"/>
              <p:cNvSpPr>
                <a:spLocks noChangeShapeType="1"/>
              </p:cNvSpPr>
              <p:nvPr/>
            </p:nvSpPr>
            <p:spPr bwMode="auto">
              <a:xfrm>
                <a:off x="3886" y="2833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8" name="Line 221"/>
              <p:cNvSpPr>
                <a:spLocks noChangeShapeType="1"/>
              </p:cNvSpPr>
              <p:nvPr/>
            </p:nvSpPr>
            <p:spPr bwMode="auto">
              <a:xfrm>
                <a:off x="4162" y="2902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19" name="Line 222"/>
              <p:cNvSpPr>
                <a:spLocks noChangeShapeType="1"/>
              </p:cNvSpPr>
              <p:nvPr/>
            </p:nvSpPr>
            <p:spPr bwMode="auto">
              <a:xfrm>
                <a:off x="4004" y="293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0" name="Line 223"/>
              <p:cNvSpPr>
                <a:spLocks noChangeShapeType="1"/>
              </p:cNvSpPr>
              <p:nvPr/>
            </p:nvSpPr>
            <p:spPr bwMode="auto">
              <a:xfrm>
                <a:off x="3807" y="297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1" name="Line 224"/>
              <p:cNvSpPr>
                <a:spLocks noChangeShapeType="1"/>
              </p:cNvSpPr>
              <p:nvPr/>
            </p:nvSpPr>
            <p:spPr bwMode="auto">
              <a:xfrm>
                <a:off x="3669" y="289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2" name="Line 225"/>
              <p:cNvSpPr>
                <a:spLocks noChangeShapeType="1"/>
              </p:cNvSpPr>
              <p:nvPr/>
            </p:nvSpPr>
            <p:spPr bwMode="auto">
              <a:xfrm>
                <a:off x="4241" y="2787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3" name="Line 226"/>
              <p:cNvSpPr>
                <a:spLocks noChangeShapeType="1"/>
              </p:cNvSpPr>
              <p:nvPr/>
            </p:nvSpPr>
            <p:spPr bwMode="auto">
              <a:xfrm>
                <a:off x="4280" y="2683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4" name="Line 227"/>
              <p:cNvSpPr>
                <a:spLocks noChangeShapeType="1"/>
              </p:cNvSpPr>
              <p:nvPr/>
            </p:nvSpPr>
            <p:spPr bwMode="auto">
              <a:xfrm>
                <a:off x="4270" y="2545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5" name="Line 228"/>
              <p:cNvSpPr>
                <a:spLocks noChangeShapeType="1"/>
              </p:cNvSpPr>
              <p:nvPr/>
            </p:nvSpPr>
            <p:spPr bwMode="auto">
              <a:xfrm>
                <a:off x="4408" y="2683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6" name="Line 229"/>
              <p:cNvSpPr>
                <a:spLocks noChangeShapeType="1"/>
              </p:cNvSpPr>
              <p:nvPr/>
            </p:nvSpPr>
            <p:spPr bwMode="auto">
              <a:xfrm flipV="1">
                <a:off x="4512" y="2591"/>
                <a:ext cx="113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7" name="Line 230"/>
              <p:cNvSpPr>
                <a:spLocks noChangeShapeType="1"/>
              </p:cNvSpPr>
              <p:nvPr/>
            </p:nvSpPr>
            <p:spPr bwMode="auto">
              <a:xfrm>
                <a:off x="4464" y="2784"/>
                <a:ext cx="73" cy="14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8" name="Line 231"/>
              <p:cNvSpPr>
                <a:spLocks noChangeShapeType="1"/>
              </p:cNvSpPr>
              <p:nvPr/>
            </p:nvSpPr>
            <p:spPr bwMode="auto">
              <a:xfrm>
                <a:off x="4428" y="2890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29" name="Line 232"/>
              <p:cNvSpPr>
                <a:spLocks noChangeShapeType="1"/>
              </p:cNvSpPr>
              <p:nvPr/>
            </p:nvSpPr>
            <p:spPr bwMode="auto">
              <a:xfrm>
                <a:off x="4438" y="299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0" name="Line 233"/>
              <p:cNvSpPr>
                <a:spLocks noChangeShapeType="1"/>
              </p:cNvSpPr>
              <p:nvPr/>
            </p:nvSpPr>
            <p:spPr bwMode="auto">
              <a:xfrm>
                <a:off x="4201" y="2994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1" name="Line 234"/>
              <p:cNvSpPr>
                <a:spLocks noChangeShapeType="1"/>
              </p:cNvSpPr>
              <p:nvPr/>
            </p:nvSpPr>
            <p:spPr bwMode="auto">
              <a:xfrm>
                <a:off x="4675" y="299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2" name="Line 235"/>
              <p:cNvSpPr>
                <a:spLocks noChangeShapeType="1"/>
              </p:cNvSpPr>
              <p:nvPr/>
            </p:nvSpPr>
            <p:spPr bwMode="auto">
              <a:xfrm>
                <a:off x="4586" y="289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3" name="Line 236"/>
              <p:cNvSpPr>
                <a:spLocks noChangeShapeType="1"/>
              </p:cNvSpPr>
              <p:nvPr/>
            </p:nvSpPr>
            <p:spPr bwMode="auto">
              <a:xfrm>
                <a:off x="4615" y="2775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4" name="Line 237"/>
              <p:cNvSpPr>
                <a:spLocks noChangeShapeType="1"/>
              </p:cNvSpPr>
              <p:nvPr/>
            </p:nvSpPr>
            <p:spPr bwMode="auto">
              <a:xfrm>
                <a:off x="4635" y="2660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5" name="Line 238"/>
              <p:cNvSpPr>
                <a:spLocks noChangeShapeType="1"/>
              </p:cNvSpPr>
              <p:nvPr/>
            </p:nvSpPr>
            <p:spPr bwMode="auto">
              <a:xfrm rot="-2958268">
                <a:off x="4824" y="2545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6" name="Line 239"/>
              <p:cNvSpPr>
                <a:spLocks noChangeShapeType="1"/>
              </p:cNvSpPr>
              <p:nvPr/>
            </p:nvSpPr>
            <p:spPr bwMode="auto">
              <a:xfrm>
                <a:off x="3777" y="2419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7" name="Line 240"/>
              <p:cNvSpPr>
                <a:spLocks noChangeShapeType="1"/>
              </p:cNvSpPr>
              <p:nvPr/>
            </p:nvSpPr>
            <p:spPr bwMode="auto">
              <a:xfrm>
                <a:off x="3945" y="2419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8" name="Line 241"/>
              <p:cNvSpPr>
                <a:spLocks noChangeShapeType="1"/>
              </p:cNvSpPr>
              <p:nvPr/>
            </p:nvSpPr>
            <p:spPr bwMode="auto">
              <a:xfrm>
                <a:off x="4122" y="244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39" name="Line 242"/>
              <p:cNvSpPr>
                <a:spLocks noChangeShapeType="1"/>
              </p:cNvSpPr>
              <p:nvPr/>
            </p:nvSpPr>
            <p:spPr bwMode="auto">
              <a:xfrm>
                <a:off x="4418" y="229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0" name="Line 243"/>
              <p:cNvSpPr>
                <a:spLocks noChangeShapeType="1"/>
              </p:cNvSpPr>
              <p:nvPr/>
            </p:nvSpPr>
            <p:spPr bwMode="auto">
              <a:xfrm flipV="1">
                <a:off x="4399" y="2400"/>
                <a:ext cx="113" cy="7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1" name="Line 244"/>
              <p:cNvSpPr>
                <a:spLocks noChangeShapeType="1"/>
              </p:cNvSpPr>
              <p:nvPr/>
            </p:nvSpPr>
            <p:spPr bwMode="auto">
              <a:xfrm>
                <a:off x="4625" y="2396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2" name="Line 245"/>
              <p:cNvSpPr>
                <a:spLocks noChangeShapeType="1"/>
              </p:cNvSpPr>
              <p:nvPr/>
            </p:nvSpPr>
            <p:spPr bwMode="auto">
              <a:xfrm>
                <a:off x="4665" y="2304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3" name="Line 246"/>
              <p:cNvSpPr>
                <a:spLocks noChangeShapeType="1"/>
              </p:cNvSpPr>
              <p:nvPr/>
            </p:nvSpPr>
            <p:spPr bwMode="auto">
              <a:xfrm>
                <a:off x="4803" y="2258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4" name="Line 247"/>
              <p:cNvSpPr>
                <a:spLocks noChangeShapeType="1"/>
              </p:cNvSpPr>
              <p:nvPr/>
            </p:nvSpPr>
            <p:spPr bwMode="auto">
              <a:xfrm>
                <a:off x="4862" y="1968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5" name="Line 248"/>
              <p:cNvSpPr>
                <a:spLocks noChangeShapeType="1"/>
              </p:cNvSpPr>
              <p:nvPr/>
            </p:nvSpPr>
            <p:spPr bwMode="auto">
              <a:xfrm>
                <a:off x="4970" y="1872"/>
                <a:ext cx="14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6" name="Line 249"/>
              <p:cNvSpPr>
                <a:spLocks noChangeShapeType="1"/>
              </p:cNvSpPr>
              <p:nvPr/>
            </p:nvSpPr>
            <p:spPr bwMode="auto">
              <a:xfrm rot="-2958268">
                <a:off x="4932" y="2407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7" name="Line 250"/>
              <p:cNvSpPr>
                <a:spLocks noChangeShapeType="1"/>
              </p:cNvSpPr>
              <p:nvPr/>
            </p:nvSpPr>
            <p:spPr bwMode="auto">
              <a:xfrm rot="-2958268">
                <a:off x="5059" y="2235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8" name="Line 251"/>
              <p:cNvSpPr>
                <a:spLocks noChangeShapeType="1"/>
              </p:cNvSpPr>
              <p:nvPr/>
            </p:nvSpPr>
            <p:spPr bwMode="auto">
              <a:xfrm rot="-2958268">
                <a:off x="5129" y="2154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49" name="Line 252"/>
              <p:cNvSpPr>
                <a:spLocks noChangeShapeType="1"/>
              </p:cNvSpPr>
              <p:nvPr/>
            </p:nvSpPr>
            <p:spPr bwMode="auto">
              <a:xfrm rot="-2958268">
                <a:off x="4824" y="272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0" name="Line 253"/>
              <p:cNvSpPr>
                <a:spLocks noChangeShapeType="1"/>
              </p:cNvSpPr>
              <p:nvPr/>
            </p:nvSpPr>
            <p:spPr bwMode="auto">
              <a:xfrm rot="-2958268">
                <a:off x="4952" y="249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1" name="Line 254"/>
              <p:cNvSpPr>
                <a:spLocks noChangeShapeType="1"/>
              </p:cNvSpPr>
              <p:nvPr/>
            </p:nvSpPr>
            <p:spPr bwMode="auto">
              <a:xfrm rot="-2958268">
                <a:off x="5070" y="2384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2" name="Line 255"/>
              <p:cNvSpPr>
                <a:spLocks noChangeShapeType="1"/>
              </p:cNvSpPr>
              <p:nvPr/>
            </p:nvSpPr>
            <p:spPr bwMode="auto">
              <a:xfrm rot="-2958268">
                <a:off x="4990" y="2580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3" name="Line 256"/>
              <p:cNvSpPr>
                <a:spLocks noChangeShapeType="1"/>
              </p:cNvSpPr>
              <p:nvPr/>
            </p:nvSpPr>
            <p:spPr bwMode="auto">
              <a:xfrm rot="-2958268">
                <a:off x="5138" y="2442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4" name="Line 257"/>
              <p:cNvSpPr>
                <a:spLocks noChangeShapeType="1"/>
              </p:cNvSpPr>
              <p:nvPr/>
            </p:nvSpPr>
            <p:spPr bwMode="auto">
              <a:xfrm rot="-2958268">
                <a:off x="4843" y="2913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5" name="Line 258"/>
              <p:cNvSpPr>
                <a:spLocks noChangeShapeType="1"/>
              </p:cNvSpPr>
              <p:nvPr/>
            </p:nvSpPr>
            <p:spPr bwMode="auto">
              <a:xfrm rot="-2958268">
                <a:off x="5020" y="2626"/>
                <a:ext cx="127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6" name="Line 259"/>
              <p:cNvSpPr>
                <a:spLocks noChangeShapeType="1"/>
              </p:cNvSpPr>
              <p:nvPr/>
            </p:nvSpPr>
            <p:spPr bwMode="auto">
              <a:xfrm rot="-2958268">
                <a:off x="4952" y="2729"/>
                <a:ext cx="126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7" name="Line 260"/>
              <p:cNvSpPr>
                <a:spLocks noChangeShapeType="1"/>
              </p:cNvSpPr>
              <p:nvPr/>
            </p:nvSpPr>
            <p:spPr bwMode="auto">
              <a:xfrm>
                <a:off x="4162" y="235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8" name="Line 261"/>
              <p:cNvSpPr>
                <a:spLocks noChangeShapeType="1"/>
              </p:cNvSpPr>
              <p:nvPr/>
            </p:nvSpPr>
            <p:spPr bwMode="auto">
              <a:xfrm>
                <a:off x="4211" y="221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59" name="Line 262"/>
              <p:cNvSpPr>
                <a:spLocks noChangeShapeType="1"/>
              </p:cNvSpPr>
              <p:nvPr/>
            </p:nvSpPr>
            <p:spPr bwMode="auto">
              <a:xfrm>
                <a:off x="4438" y="2166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0" name="Line 263"/>
              <p:cNvSpPr>
                <a:spLocks noChangeShapeType="1"/>
              </p:cNvSpPr>
              <p:nvPr/>
            </p:nvSpPr>
            <p:spPr bwMode="auto">
              <a:xfrm>
                <a:off x="4645" y="2131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1" name="Line 264"/>
              <p:cNvSpPr>
                <a:spLocks noChangeShapeType="1"/>
              </p:cNvSpPr>
              <p:nvPr/>
            </p:nvSpPr>
            <p:spPr bwMode="auto">
              <a:xfrm>
                <a:off x="4438" y="192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2" name="Line 265"/>
              <p:cNvSpPr>
                <a:spLocks noChangeShapeType="1"/>
              </p:cNvSpPr>
              <p:nvPr/>
            </p:nvSpPr>
            <p:spPr bwMode="auto">
              <a:xfrm>
                <a:off x="4458" y="182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3" name="Line 266"/>
              <p:cNvSpPr>
                <a:spLocks noChangeShapeType="1"/>
              </p:cNvSpPr>
              <p:nvPr/>
            </p:nvSpPr>
            <p:spPr bwMode="auto">
              <a:xfrm>
                <a:off x="4261" y="2097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4" name="Line 267"/>
              <p:cNvSpPr>
                <a:spLocks noChangeShapeType="1"/>
              </p:cNvSpPr>
              <p:nvPr/>
            </p:nvSpPr>
            <p:spPr bwMode="auto">
              <a:xfrm>
                <a:off x="3925" y="229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5" name="Line 268"/>
              <p:cNvSpPr>
                <a:spLocks noChangeShapeType="1"/>
              </p:cNvSpPr>
              <p:nvPr/>
            </p:nvSpPr>
            <p:spPr bwMode="auto">
              <a:xfrm>
                <a:off x="4004" y="2212"/>
                <a:ext cx="109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6" name="Line 269"/>
              <p:cNvSpPr>
                <a:spLocks noChangeShapeType="1"/>
              </p:cNvSpPr>
              <p:nvPr/>
            </p:nvSpPr>
            <p:spPr bwMode="auto">
              <a:xfrm>
                <a:off x="4093" y="2108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7" name="Line 271"/>
              <p:cNvSpPr>
                <a:spLocks noChangeShapeType="1"/>
              </p:cNvSpPr>
              <p:nvPr/>
            </p:nvSpPr>
            <p:spPr bwMode="auto">
              <a:xfrm>
                <a:off x="4804" y="2352"/>
                <a:ext cx="0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68" name="Line 272"/>
              <p:cNvSpPr>
                <a:spLocks noChangeShapeType="1"/>
              </p:cNvSpPr>
              <p:nvPr/>
            </p:nvSpPr>
            <p:spPr bwMode="auto">
              <a:xfrm>
                <a:off x="4250" y="1872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69" name="Line 273"/>
              <p:cNvSpPr>
                <a:spLocks noChangeShapeType="1"/>
              </p:cNvSpPr>
              <p:nvPr/>
            </p:nvSpPr>
            <p:spPr bwMode="auto">
              <a:xfrm>
                <a:off x="4682" y="1824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70" name="Line 274"/>
              <p:cNvSpPr>
                <a:spLocks noChangeShapeType="1"/>
              </p:cNvSpPr>
              <p:nvPr/>
            </p:nvSpPr>
            <p:spPr bwMode="auto">
              <a:xfrm>
                <a:off x="4682" y="1920"/>
                <a:ext cx="108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4411" name="AutoShape 276"/>
            <p:cNvSpPr>
              <a:spLocks/>
            </p:cNvSpPr>
            <p:nvPr/>
          </p:nvSpPr>
          <p:spPr bwMode="auto">
            <a:xfrm>
              <a:off x="3543" y="2208"/>
              <a:ext cx="48" cy="816"/>
            </a:xfrm>
            <a:prstGeom prst="leftBrace">
              <a:avLst>
                <a:gd name="adj1" fmla="val 141667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79"/>
          <p:cNvGrpSpPr>
            <a:grpSpLocks/>
          </p:cNvGrpSpPr>
          <p:nvPr/>
        </p:nvGrpSpPr>
        <p:grpSpPr bwMode="auto">
          <a:xfrm>
            <a:off x="152400" y="3233738"/>
            <a:ext cx="4362450" cy="2176462"/>
            <a:chOff x="23" y="1884"/>
            <a:chExt cx="2748" cy="1371"/>
          </a:xfrm>
        </p:grpSpPr>
        <p:sp>
          <p:nvSpPr>
            <p:cNvPr id="14342" name="Text Box 64"/>
            <p:cNvSpPr txBox="1">
              <a:spLocks noChangeArrowheads="1"/>
            </p:cNvSpPr>
            <p:nvPr/>
          </p:nvSpPr>
          <p:spPr bwMode="auto">
            <a:xfrm>
              <a:off x="2044" y="2592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grpSp>
          <p:nvGrpSpPr>
            <p:cNvPr id="14343" name="Group 6"/>
            <p:cNvGrpSpPr>
              <a:grpSpLocks/>
            </p:cNvGrpSpPr>
            <p:nvPr/>
          </p:nvGrpSpPr>
          <p:grpSpPr bwMode="auto">
            <a:xfrm>
              <a:off x="606" y="1884"/>
              <a:ext cx="1602" cy="1104"/>
              <a:chOff x="732" y="2100"/>
              <a:chExt cx="1950" cy="1152"/>
            </a:xfrm>
          </p:grpSpPr>
          <p:sp>
            <p:nvSpPr>
              <p:cNvPr id="14347" name="Rectangle 7"/>
              <p:cNvSpPr>
                <a:spLocks noChangeArrowheads="1"/>
              </p:cNvSpPr>
              <p:nvPr/>
            </p:nvSpPr>
            <p:spPr bwMode="auto">
              <a:xfrm>
                <a:off x="732" y="2100"/>
                <a:ext cx="1464" cy="1152"/>
              </a:xfrm>
              <a:prstGeom prst="rect">
                <a:avLst/>
              </a:prstGeom>
              <a:solidFill>
                <a:schemeClr val="accent1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2513000" prstMaterial="legacyWireframe">
                <a:bevelT w="13500" h="13500" prst="angle"/>
                <a:bevelB w="13500" h="13500" prst="angle"/>
                <a:extrusionClr>
                  <a:schemeClr val="accent1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4348" name="Line 8"/>
              <p:cNvSpPr>
                <a:spLocks noChangeShapeType="1"/>
              </p:cNvSpPr>
              <p:nvPr/>
            </p:nvSpPr>
            <p:spPr bwMode="auto">
              <a:xfrm>
                <a:off x="732" y="2604"/>
                <a:ext cx="1464" cy="0"/>
              </a:xfrm>
              <a:prstGeom prst="line">
                <a:avLst/>
              </a:prstGeom>
              <a:noFill/>
              <a:ln w="3175">
                <a:solidFill>
                  <a:schemeClr val="folHlink"/>
                </a:solidFill>
                <a:round/>
                <a:headEnd/>
                <a:tailEnd/>
              </a:ln>
              <a:scene3d>
                <a:camera prst="legacyObliqueTopRight"/>
                <a:lightRig rig="legacyFlat3" dir="b"/>
              </a:scene3d>
              <a:sp3d extrusionH="2513000" prstMaterial="legacyWireframe">
                <a:bevelT w="13500" h="13500" prst="angle"/>
                <a:bevelB w="13500" h="13500" prst="angle"/>
                <a:extrusionClr>
                  <a:schemeClr val="folHlink"/>
                </a:extrusionClr>
              </a:sp3d>
            </p:spPr>
            <p:txBody>
              <a:bodyPr wrap="none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4349" name="Line 9"/>
              <p:cNvSpPr>
                <a:spLocks noChangeShapeType="1"/>
              </p:cNvSpPr>
              <p:nvPr/>
            </p:nvSpPr>
            <p:spPr bwMode="auto">
              <a:xfrm>
                <a:off x="1044" y="273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0" name="Line 10"/>
              <p:cNvSpPr>
                <a:spLocks noChangeShapeType="1"/>
              </p:cNvSpPr>
              <p:nvPr/>
            </p:nvSpPr>
            <p:spPr bwMode="auto">
              <a:xfrm>
                <a:off x="828" y="270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1" name="Line 11"/>
              <p:cNvSpPr>
                <a:spLocks noChangeShapeType="1"/>
              </p:cNvSpPr>
              <p:nvPr/>
            </p:nvSpPr>
            <p:spPr bwMode="auto">
              <a:xfrm>
                <a:off x="1296" y="274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2" name="Line 12"/>
              <p:cNvSpPr>
                <a:spLocks noChangeShapeType="1"/>
              </p:cNvSpPr>
              <p:nvPr/>
            </p:nvSpPr>
            <p:spPr bwMode="auto">
              <a:xfrm>
                <a:off x="1224" y="283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3" name="Line 13"/>
              <p:cNvSpPr>
                <a:spLocks noChangeShapeType="1"/>
              </p:cNvSpPr>
              <p:nvPr/>
            </p:nvSpPr>
            <p:spPr bwMode="auto">
              <a:xfrm>
                <a:off x="864" y="285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4" name="Line 14"/>
              <p:cNvSpPr>
                <a:spLocks noChangeShapeType="1"/>
              </p:cNvSpPr>
              <p:nvPr/>
            </p:nvSpPr>
            <p:spPr bwMode="auto">
              <a:xfrm>
                <a:off x="1080" y="295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5" name="Line 15"/>
              <p:cNvSpPr>
                <a:spLocks noChangeShapeType="1"/>
              </p:cNvSpPr>
              <p:nvPr/>
            </p:nvSpPr>
            <p:spPr bwMode="auto">
              <a:xfrm>
                <a:off x="1416" y="302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6" name="Line 16"/>
              <p:cNvSpPr>
                <a:spLocks noChangeShapeType="1"/>
              </p:cNvSpPr>
              <p:nvPr/>
            </p:nvSpPr>
            <p:spPr bwMode="auto">
              <a:xfrm>
                <a:off x="1224" y="306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7" name="Line 17"/>
              <p:cNvSpPr>
                <a:spLocks noChangeShapeType="1"/>
              </p:cNvSpPr>
              <p:nvPr/>
            </p:nvSpPr>
            <p:spPr bwMode="auto">
              <a:xfrm>
                <a:off x="984" y="30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8" name="Line 18"/>
              <p:cNvSpPr>
                <a:spLocks noChangeShapeType="1"/>
              </p:cNvSpPr>
              <p:nvPr/>
            </p:nvSpPr>
            <p:spPr bwMode="auto">
              <a:xfrm>
                <a:off x="816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59" name="Line 19"/>
              <p:cNvSpPr>
                <a:spLocks noChangeShapeType="1"/>
              </p:cNvSpPr>
              <p:nvPr/>
            </p:nvSpPr>
            <p:spPr bwMode="auto">
              <a:xfrm>
                <a:off x="1512" y="29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0" name="Line 20"/>
              <p:cNvSpPr>
                <a:spLocks noChangeShapeType="1"/>
              </p:cNvSpPr>
              <p:nvPr/>
            </p:nvSpPr>
            <p:spPr bwMode="auto">
              <a:xfrm>
                <a:off x="1560" y="27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1" name="Line 21"/>
              <p:cNvSpPr>
                <a:spLocks noChangeShapeType="1"/>
              </p:cNvSpPr>
              <p:nvPr/>
            </p:nvSpPr>
            <p:spPr bwMode="auto">
              <a:xfrm>
                <a:off x="1548" y="265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2" name="Line 22"/>
              <p:cNvSpPr>
                <a:spLocks noChangeShapeType="1"/>
              </p:cNvSpPr>
              <p:nvPr/>
            </p:nvSpPr>
            <p:spPr bwMode="auto">
              <a:xfrm>
                <a:off x="1716" y="27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3" name="Line 23"/>
              <p:cNvSpPr>
                <a:spLocks noChangeShapeType="1"/>
              </p:cNvSpPr>
              <p:nvPr/>
            </p:nvSpPr>
            <p:spPr bwMode="auto">
              <a:xfrm>
                <a:off x="1848" y="270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4" name="Line 24"/>
              <p:cNvSpPr>
                <a:spLocks noChangeShapeType="1"/>
              </p:cNvSpPr>
              <p:nvPr/>
            </p:nvSpPr>
            <p:spPr bwMode="auto">
              <a:xfrm>
                <a:off x="1740" y="291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5" name="Line 25"/>
              <p:cNvSpPr>
                <a:spLocks noChangeShapeType="1"/>
              </p:cNvSpPr>
              <p:nvPr/>
            </p:nvSpPr>
            <p:spPr bwMode="auto">
              <a:xfrm>
                <a:off x="1740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6" name="Line 26"/>
              <p:cNvSpPr>
                <a:spLocks noChangeShapeType="1"/>
              </p:cNvSpPr>
              <p:nvPr/>
            </p:nvSpPr>
            <p:spPr bwMode="auto">
              <a:xfrm>
                <a:off x="1752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7" name="Line 27"/>
              <p:cNvSpPr>
                <a:spLocks noChangeShapeType="1"/>
              </p:cNvSpPr>
              <p:nvPr/>
            </p:nvSpPr>
            <p:spPr bwMode="auto">
              <a:xfrm>
                <a:off x="1464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8" name="Line 28"/>
              <p:cNvSpPr>
                <a:spLocks noChangeShapeType="1"/>
              </p:cNvSpPr>
              <p:nvPr/>
            </p:nvSpPr>
            <p:spPr bwMode="auto">
              <a:xfrm>
                <a:off x="2040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69" name="Line 29"/>
              <p:cNvSpPr>
                <a:spLocks noChangeShapeType="1"/>
              </p:cNvSpPr>
              <p:nvPr/>
            </p:nvSpPr>
            <p:spPr bwMode="auto">
              <a:xfrm>
                <a:off x="1932" y="30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0" name="Line 30"/>
              <p:cNvSpPr>
                <a:spLocks noChangeShapeType="1"/>
              </p:cNvSpPr>
              <p:nvPr/>
            </p:nvSpPr>
            <p:spPr bwMode="auto">
              <a:xfrm>
                <a:off x="1968" y="289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1" name="Line 31"/>
              <p:cNvSpPr>
                <a:spLocks noChangeShapeType="1"/>
              </p:cNvSpPr>
              <p:nvPr/>
            </p:nvSpPr>
            <p:spPr bwMode="auto">
              <a:xfrm>
                <a:off x="1992" y="277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2" name="Line 32"/>
              <p:cNvSpPr>
                <a:spLocks noChangeShapeType="1"/>
              </p:cNvSpPr>
              <p:nvPr/>
            </p:nvSpPr>
            <p:spPr bwMode="auto">
              <a:xfrm rot="-2958268">
                <a:off x="2232" y="2652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3" name="Line 33"/>
              <p:cNvSpPr>
                <a:spLocks noChangeShapeType="1"/>
              </p:cNvSpPr>
              <p:nvPr/>
            </p:nvSpPr>
            <p:spPr bwMode="auto">
              <a:xfrm>
                <a:off x="948" y="25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4" name="Line 34"/>
              <p:cNvSpPr>
                <a:spLocks noChangeShapeType="1"/>
              </p:cNvSpPr>
              <p:nvPr/>
            </p:nvSpPr>
            <p:spPr bwMode="auto">
              <a:xfrm>
                <a:off x="1152" y="25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5" name="Line 35"/>
              <p:cNvSpPr>
                <a:spLocks noChangeShapeType="1"/>
              </p:cNvSpPr>
              <p:nvPr/>
            </p:nvSpPr>
            <p:spPr bwMode="auto">
              <a:xfrm>
                <a:off x="1368" y="254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6" name="Line 36"/>
              <p:cNvSpPr>
                <a:spLocks noChangeShapeType="1"/>
              </p:cNvSpPr>
              <p:nvPr/>
            </p:nvSpPr>
            <p:spPr bwMode="auto">
              <a:xfrm>
                <a:off x="1728" y="238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7" name="Line 37"/>
              <p:cNvSpPr>
                <a:spLocks noChangeShapeType="1"/>
              </p:cNvSpPr>
              <p:nvPr/>
            </p:nvSpPr>
            <p:spPr bwMode="auto">
              <a:xfrm>
                <a:off x="1704" y="250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8" name="Line 38"/>
              <p:cNvSpPr>
                <a:spLocks noChangeShapeType="1"/>
              </p:cNvSpPr>
              <p:nvPr/>
            </p:nvSpPr>
            <p:spPr bwMode="auto">
              <a:xfrm>
                <a:off x="1980" y="24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79" name="Line 39"/>
              <p:cNvSpPr>
                <a:spLocks noChangeShapeType="1"/>
              </p:cNvSpPr>
              <p:nvPr/>
            </p:nvSpPr>
            <p:spPr bwMode="auto">
              <a:xfrm>
                <a:off x="2028" y="2400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0" name="Line 40"/>
              <p:cNvSpPr>
                <a:spLocks noChangeShapeType="1"/>
              </p:cNvSpPr>
              <p:nvPr/>
            </p:nvSpPr>
            <p:spPr bwMode="auto">
              <a:xfrm>
                <a:off x="2196" y="2352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1" name="Line 41"/>
              <p:cNvSpPr>
                <a:spLocks noChangeShapeType="1"/>
              </p:cNvSpPr>
              <p:nvPr/>
            </p:nvSpPr>
            <p:spPr bwMode="auto">
              <a:xfrm>
                <a:off x="2268" y="2256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2" name="Line 42"/>
              <p:cNvSpPr>
                <a:spLocks noChangeShapeType="1"/>
              </p:cNvSpPr>
              <p:nvPr/>
            </p:nvSpPr>
            <p:spPr bwMode="auto">
              <a:xfrm>
                <a:off x="2400" y="2136"/>
                <a:ext cx="180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3" name="Line 43"/>
              <p:cNvSpPr>
                <a:spLocks noChangeShapeType="1"/>
              </p:cNvSpPr>
              <p:nvPr/>
            </p:nvSpPr>
            <p:spPr bwMode="auto">
              <a:xfrm rot="-2958268">
                <a:off x="2364" y="250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4" name="Line 44"/>
              <p:cNvSpPr>
                <a:spLocks noChangeShapeType="1"/>
              </p:cNvSpPr>
              <p:nvPr/>
            </p:nvSpPr>
            <p:spPr bwMode="auto">
              <a:xfrm rot="-2958268">
                <a:off x="2520" y="232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5" name="Line 45"/>
              <p:cNvSpPr>
                <a:spLocks noChangeShapeType="1"/>
              </p:cNvSpPr>
              <p:nvPr/>
            </p:nvSpPr>
            <p:spPr bwMode="auto">
              <a:xfrm rot="-2958268">
                <a:off x="2604" y="22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6" name="Line 46"/>
              <p:cNvSpPr>
                <a:spLocks noChangeShapeType="1"/>
              </p:cNvSpPr>
              <p:nvPr/>
            </p:nvSpPr>
            <p:spPr bwMode="auto">
              <a:xfrm rot="-2958268">
                <a:off x="2232" y="28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7" name="Line 47"/>
              <p:cNvSpPr>
                <a:spLocks noChangeShapeType="1"/>
              </p:cNvSpPr>
              <p:nvPr/>
            </p:nvSpPr>
            <p:spPr bwMode="auto">
              <a:xfrm rot="-2958268">
                <a:off x="2388" y="260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8" name="Line 48"/>
              <p:cNvSpPr>
                <a:spLocks noChangeShapeType="1"/>
              </p:cNvSpPr>
              <p:nvPr/>
            </p:nvSpPr>
            <p:spPr bwMode="auto">
              <a:xfrm rot="-2958268">
                <a:off x="2532" y="248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89" name="Line 49"/>
              <p:cNvSpPr>
                <a:spLocks noChangeShapeType="1"/>
              </p:cNvSpPr>
              <p:nvPr/>
            </p:nvSpPr>
            <p:spPr bwMode="auto">
              <a:xfrm rot="-2958268">
                <a:off x="2436" y="2688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0" name="Line 50"/>
              <p:cNvSpPr>
                <a:spLocks noChangeShapeType="1"/>
              </p:cNvSpPr>
              <p:nvPr/>
            </p:nvSpPr>
            <p:spPr bwMode="auto">
              <a:xfrm rot="-2958268">
                <a:off x="2616" y="25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1" name="Line 51"/>
              <p:cNvSpPr>
                <a:spLocks noChangeShapeType="1"/>
              </p:cNvSpPr>
              <p:nvPr/>
            </p:nvSpPr>
            <p:spPr bwMode="auto">
              <a:xfrm rot="-2958268">
                <a:off x="2256" y="3036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2" name="Line 52"/>
              <p:cNvSpPr>
                <a:spLocks noChangeShapeType="1"/>
              </p:cNvSpPr>
              <p:nvPr/>
            </p:nvSpPr>
            <p:spPr bwMode="auto">
              <a:xfrm rot="-2958268">
                <a:off x="2472" y="2736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3" name="Line 53"/>
              <p:cNvSpPr>
                <a:spLocks noChangeShapeType="1"/>
              </p:cNvSpPr>
              <p:nvPr/>
            </p:nvSpPr>
            <p:spPr bwMode="auto">
              <a:xfrm rot="-2958268">
                <a:off x="2388" y="2844"/>
                <a:ext cx="132" cy="1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4" name="Line 54"/>
              <p:cNvSpPr>
                <a:spLocks noChangeShapeType="1"/>
              </p:cNvSpPr>
              <p:nvPr/>
            </p:nvSpPr>
            <p:spPr bwMode="auto">
              <a:xfrm>
                <a:off x="1416" y="244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5" name="Line 55"/>
              <p:cNvSpPr>
                <a:spLocks noChangeShapeType="1"/>
              </p:cNvSpPr>
              <p:nvPr/>
            </p:nvSpPr>
            <p:spPr bwMode="auto">
              <a:xfrm>
                <a:off x="1476" y="23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6" name="Line 56"/>
              <p:cNvSpPr>
                <a:spLocks noChangeShapeType="1"/>
              </p:cNvSpPr>
              <p:nvPr/>
            </p:nvSpPr>
            <p:spPr bwMode="auto">
              <a:xfrm>
                <a:off x="1752" y="225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7" name="Line 57"/>
              <p:cNvSpPr>
                <a:spLocks noChangeShapeType="1"/>
              </p:cNvSpPr>
              <p:nvPr/>
            </p:nvSpPr>
            <p:spPr bwMode="auto">
              <a:xfrm>
                <a:off x="2004" y="22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8" name="Line 58"/>
              <p:cNvSpPr>
                <a:spLocks noChangeShapeType="1"/>
              </p:cNvSpPr>
              <p:nvPr/>
            </p:nvSpPr>
            <p:spPr bwMode="auto">
              <a:xfrm>
                <a:off x="1752" y="216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399" name="Line 59"/>
              <p:cNvSpPr>
                <a:spLocks noChangeShapeType="1"/>
              </p:cNvSpPr>
              <p:nvPr/>
            </p:nvSpPr>
            <p:spPr bwMode="auto">
              <a:xfrm>
                <a:off x="1776" y="2112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0" name="Line 60"/>
              <p:cNvSpPr>
                <a:spLocks noChangeShapeType="1"/>
              </p:cNvSpPr>
              <p:nvPr/>
            </p:nvSpPr>
            <p:spPr bwMode="auto">
              <a:xfrm>
                <a:off x="1536" y="218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1" name="Line 61"/>
              <p:cNvSpPr>
                <a:spLocks noChangeShapeType="1"/>
              </p:cNvSpPr>
              <p:nvPr/>
            </p:nvSpPr>
            <p:spPr bwMode="auto">
              <a:xfrm>
                <a:off x="1128" y="2388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2" name="Line 62"/>
              <p:cNvSpPr>
                <a:spLocks noChangeShapeType="1"/>
              </p:cNvSpPr>
              <p:nvPr/>
            </p:nvSpPr>
            <p:spPr bwMode="auto">
              <a:xfrm>
                <a:off x="1224" y="2304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4403" name="Line 63"/>
              <p:cNvSpPr>
                <a:spLocks noChangeShapeType="1"/>
              </p:cNvSpPr>
              <p:nvPr/>
            </p:nvSpPr>
            <p:spPr bwMode="auto">
              <a:xfrm>
                <a:off x="1332" y="2196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4344" name="Text Box 65"/>
            <p:cNvSpPr txBox="1">
              <a:spLocks noChangeArrowheads="1"/>
            </p:cNvSpPr>
            <p:nvPr/>
          </p:nvSpPr>
          <p:spPr bwMode="auto">
            <a:xfrm>
              <a:off x="720" y="2928"/>
              <a:ext cx="72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10 cm</a:t>
              </a:r>
            </a:p>
          </p:txBody>
        </p:sp>
        <p:sp>
          <p:nvSpPr>
            <p:cNvPr id="14345" name="Text Box 66"/>
            <p:cNvSpPr txBox="1">
              <a:spLocks noChangeArrowheads="1"/>
            </p:cNvSpPr>
            <p:nvPr/>
          </p:nvSpPr>
          <p:spPr bwMode="auto">
            <a:xfrm>
              <a:off x="23" y="2544"/>
              <a:ext cx="5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/>
              <a:r>
                <a:rPr lang="en-US" sz="2800">
                  <a:solidFill>
                    <a:srgbClr val="FF0000"/>
                  </a:solidFill>
                </a:rPr>
                <a:t>5cm</a:t>
              </a:r>
            </a:p>
          </p:txBody>
        </p:sp>
        <p:sp>
          <p:nvSpPr>
            <p:cNvPr id="14346" name="AutoShape 277"/>
            <p:cNvSpPr>
              <a:spLocks/>
            </p:cNvSpPr>
            <p:nvPr/>
          </p:nvSpPr>
          <p:spPr bwMode="auto">
            <a:xfrm>
              <a:off x="528" y="2352"/>
              <a:ext cx="48" cy="624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93" name="Text Box 281"/>
          <p:cNvSpPr txBox="1">
            <a:spLocks noChangeArrowheads="1"/>
          </p:cNvSpPr>
          <p:nvPr/>
        </p:nvSpPr>
        <p:spPr bwMode="auto">
          <a:xfrm>
            <a:off x="381000" y="228600"/>
            <a:ext cx="8763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4000" b="1">
                <a:solidFill>
                  <a:srgbClr val="0000FF"/>
                </a:solidFill>
              </a:rPr>
              <a:t>   Bài 3 :Tính thể tích của hòn đá nằm trong bể nước theo hình dưới đây: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D4881-F1D5-47CD-81D9-9BE306919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93892"/>
            <a:ext cx="7772400" cy="1470025"/>
          </a:xfrm>
        </p:spPr>
        <p:txBody>
          <a:bodyPr/>
          <a:lstStyle/>
          <a:p>
            <a:r>
              <a:rPr lang="vi-VN" sz="2800" b="1" i="0" dirty="0">
                <a:solidFill>
                  <a:srgbClr val="003399"/>
                </a:solidFill>
                <a:effectLst/>
                <a:latin typeface="inherit"/>
              </a:rPr>
              <a:t>Cách 1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 tích nước trong bể là: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10 x 10 x 5 = 500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Tổng thể tích của nước và hòn đá là: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10 x 10 x 7 = 700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 tích của hòn đá là: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700 – 500 = 200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en-US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Đáp số: 200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b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</a:b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5551E0-44E7-4903-BF4B-DE4457096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290" y="3652071"/>
            <a:ext cx="8305800" cy="1905000"/>
          </a:xfrm>
        </p:spPr>
        <p:txBody>
          <a:bodyPr/>
          <a:lstStyle/>
          <a:p>
            <a:r>
              <a:rPr lang="vi-VN" sz="2800" b="1" i="0" dirty="0">
                <a:solidFill>
                  <a:srgbClr val="003399"/>
                </a:solidFill>
                <a:effectLst/>
                <a:latin typeface="inherit"/>
              </a:rPr>
              <a:t>Cách 2</a:t>
            </a:r>
            <a:endParaRPr lang="vi-VN" sz="2800" b="0" i="0" dirty="0">
              <a:solidFill>
                <a:srgbClr val="003399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8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Mực</a:t>
            </a:r>
            <a:r>
              <a:rPr lang="en-US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nước</a:t>
            </a:r>
            <a:r>
              <a:rPr lang="en-US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tăng</a:t>
            </a:r>
            <a:r>
              <a:rPr lang="en-US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0" i="0" dirty="0" err="1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thêm</a:t>
            </a:r>
            <a:r>
              <a:rPr lang="en-US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là:</a:t>
            </a:r>
          </a:p>
          <a:p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7 – 5 = 2 (cm)</a:t>
            </a:r>
          </a:p>
          <a:p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Thể tích của hòn đá là: </a:t>
            </a:r>
            <a:endParaRPr lang="en-US" sz="2800" b="0" i="0" dirty="0">
              <a:solidFill>
                <a:srgbClr val="003399"/>
              </a:solidFill>
              <a:effectLst/>
              <a:latin typeface="Arial" panose="020B0604020202020204" pitchFamily="34" charset="0"/>
            </a:endParaRPr>
          </a:p>
          <a:p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10 x 10 x 2 = 200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Đáp số: 200 (cm</a:t>
            </a:r>
            <a:r>
              <a:rPr lang="vi-VN" sz="2800" b="0" i="0" baseline="3000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vi-VN" sz="2800" b="0" i="0" dirty="0">
                <a:solidFill>
                  <a:srgbClr val="003399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B09EA0-0082-478C-82CD-1A5E7F83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86480E-6B70-4B4D-B142-54832CA085F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2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4A0754-F966-414F-ABBF-753E431691A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Kiểm tra bài cũ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/>
            <a:r>
              <a:rPr lang="en-US"/>
              <a:t>Đúng ghi Đ sai ghi S:</a:t>
            </a:r>
          </a:p>
          <a:p>
            <a:pPr eaLnBrk="1" hangingPunct="1"/>
            <a:r>
              <a:rPr lang="en-US"/>
              <a:t>0,42 m</a:t>
            </a:r>
            <a:r>
              <a:rPr lang="en-US" baseline="30000"/>
              <a:t>3</a:t>
            </a:r>
            <a:r>
              <a:rPr lang="en-US"/>
              <a:t> đọc là</a:t>
            </a:r>
          </a:p>
          <a:p>
            <a:pPr eaLnBrk="1" hangingPunct="1"/>
            <a:r>
              <a:rPr lang="en-US"/>
              <a:t>a) Không phẩy bốn mươi hai mét khối</a:t>
            </a:r>
          </a:p>
          <a:p>
            <a:pPr eaLnBrk="1" hangingPunct="1"/>
            <a:r>
              <a:rPr lang="en-US"/>
              <a:t>b) Không phẩy bốn trăm hai mươi mét khối</a:t>
            </a:r>
          </a:p>
          <a:p>
            <a:pPr eaLnBrk="1" hangingPunct="1"/>
            <a:r>
              <a:rPr lang="en-US"/>
              <a:t>c) Bốn mươi hai phần trăm mét khối</a:t>
            </a:r>
          </a:p>
          <a:p>
            <a:pPr eaLnBrk="1" hangingPunct="1"/>
            <a:r>
              <a:rPr lang="en-US"/>
              <a:t>d) Bốn mươi hai phần nghìn mét khối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8305800" y="4724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8305800" y="40386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4000"/>
          </a:p>
        </p:txBody>
      </p:sp>
      <p:sp>
        <p:nvSpPr>
          <p:cNvPr id="80907" name="Rectangle 11"/>
          <p:cNvSpPr>
            <a:spLocks noChangeArrowheads="1"/>
          </p:cNvSpPr>
          <p:nvPr/>
        </p:nvSpPr>
        <p:spPr bwMode="auto">
          <a:xfrm>
            <a:off x="8305800" y="3352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/>
          </a:p>
        </p:txBody>
      </p:sp>
      <p:sp>
        <p:nvSpPr>
          <p:cNvPr id="80908" name="Rectangle 12"/>
          <p:cNvSpPr>
            <a:spLocks noChangeArrowheads="1"/>
          </p:cNvSpPr>
          <p:nvPr/>
        </p:nvSpPr>
        <p:spPr bwMode="auto">
          <a:xfrm>
            <a:off x="8305800" y="2667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600"/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8274050" y="398462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Đ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8305800" y="261302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Đ</a:t>
            </a: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8286750" y="4679950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S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8274050" y="3330575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09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09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090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090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09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80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0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0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build="p"/>
      <p:bldP spid="80905" grpId="0" build="allAtOnce" animBg="1"/>
      <p:bldP spid="80906" grpId="0" build="allAtOnce" animBg="1"/>
      <p:bldP spid="80907" grpId="0" build="allAtOnce" animBg="1"/>
      <p:bldP spid="80908" grpId="0" build="allAtOnce" animBg="1"/>
      <p:bldP spid="80909" grpId="0"/>
      <p:bldP spid="80910" grpId="0"/>
      <p:bldP spid="80911" grpId="0"/>
      <p:bldP spid="809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FCC8D0-F0A9-486A-8BC7-CBDB2F131CF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just" eaLnBrk="1" hangingPunct="1"/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cái</a:t>
            </a:r>
            <a:r>
              <a:rPr lang="en-US" dirty="0"/>
              <a:t> </a:t>
            </a:r>
            <a:r>
              <a:rPr lang="en-US" dirty="0" err="1"/>
              <a:t>thùng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dài</a:t>
            </a:r>
            <a:r>
              <a:rPr lang="en-US" dirty="0"/>
              <a:t> 5dm,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3 dm, </a:t>
            </a:r>
            <a:r>
              <a:rPr lang="en-US" dirty="0" err="1"/>
              <a:t>chiều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4 dm. </a:t>
            </a:r>
            <a:r>
              <a:rPr lang="en-US" dirty="0" err="1"/>
              <a:t>Người</a:t>
            </a:r>
            <a:r>
              <a:rPr lang="en-US" dirty="0"/>
              <a:t> ta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1 dm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thùng</a:t>
            </a:r>
            <a:r>
              <a:rPr lang="en-US" dirty="0"/>
              <a:t>. </a:t>
            </a:r>
            <a:r>
              <a:rPr lang="en-US" dirty="0" err="1"/>
              <a:t>Hỏi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xếp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bao </a:t>
            </a:r>
            <a:r>
              <a:rPr lang="en-US" dirty="0" err="1"/>
              <a:t>nhiêu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đầy</a:t>
            </a:r>
            <a:r>
              <a:rPr lang="en-US" dirty="0"/>
              <a:t> </a:t>
            </a:r>
            <a:r>
              <a:rPr lang="en-US" dirty="0" err="1"/>
              <a:t>thùng</a:t>
            </a:r>
            <a:r>
              <a:rPr lang="en-US" dirty="0"/>
              <a:t>? </a:t>
            </a:r>
          </a:p>
          <a:p>
            <a:pPr algn="just" eaLnBrk="1" hangingPunct="1"/>
            <a:endParaRPr lang="en-US" dirty="0"/>
          </a:p>
          <a:p>
            <a:pPr algn="just" eaLnBrk="1" hangingPunct="1"/>
            <a:r>
              <a:rPr lang="en-US" dirty="0"/>
              <a:t>a) 36 </a:t>
            </a:r>
            <a:r>
              <a:rPr lang="en-US" dirty="0" err="1"/>
              <a:t>hộp</a:t>
            </a:r>
            <a:r>
              <a:rPr lang="en-US" dirty="0"/>
              <a:t>  b) 60 </a:t>
            </a:r>
            <a:r>
              <a:rPr lang="en-US" dirty="0" err="1"/>
              <a:t>hộp</a:t>
            </a:r>
            <a:r>
              <a:rPr lang="en-US" dirty="0"/>
              <a:t>  c) 64 </a:t>
            </a:r>
            <a:r>
              <a:rPr lang="en-US" dirty="0" err="1"/>
              <a:t>hộp</a:t>
            </a:r>
            <a:r>
              <a:rPr lang="en-US" dirty="0"/>
              <a:t>   d) 80 </a:t>
            </a:r>
            <a:r>
              <a:rPr lang="en-US" dirty="0" err="1"/>
              <a:t>hộp</a:t>
            </a:r>
            <a:endParaRPr lang="en-US" dirty="0"/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2720975" y="4419600"/>
            <a:ext cx="609600" cy="685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  <p:bldP spid="819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AE020-505E-45BF-A7D7-6E80EC7DAB6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05800" cy="3763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5400">
                <a:solidFill>
                  <a:srgbClr val="6751E9"/>
                </a:solidFill>
              </a:rPr>
              <a:t>Ví dụ :</a:t>
            </a:r>
          </a:p>
          <a:p>
            <a:pPr eaLnBrk="1" hangingPunct="1">
              <a:lnSpc>
                <a:spcPct val="80000"/>
              </a:lnSpc>
            </a:pPr>
            <a:r>
              <a:rPr lang="en-US" sz="5400">
                <a:solidFill>
                  <a:srgbClr val="6751E9"/>
                </a:solidFill>
              </a:rPr>
              <a:t>Tính thể tích hình hộp chữ nhật có chiều dài 7cm, chiều rộng 4cm, chiều cao 5cm.</a:t>
            </a:r>
          </a:p>
        </p:txBody>
      </p:sp>
      <p:sp>
        <p:nvSpPr>
          <p:cNvPr id="21510" name="WordArt 6" descr="Flowers (10)"/>
          <p:cNvSpPr>
            <a:spLocks noChangeArrowheads="1" noChangeShapeType="1" noTextEdit="1"/>
          </p:cNvSpPr>
          <p:nvPr/>
        </p:nvSpPr>
        <p:spPr bwMode="auto">
          <a:xfrm>
            <a:off x="762000" y="457200"/>
            <a:ext cx="7848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THỂ TÍCH HÌNH HỘP CHỮ NHẬT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1AE6D8-8D93-4319-B85A-10FD29E97792}" type="slidenum">
              <a:rPr lang="en-US" sz="1200" smtClean="0"/>
              <a:pPr/>
              <a:t>5</a:t>
            </a:fld>
            <a:endParaRPr lang="en-US" sz="1200"/>
          </a:p>
        </p:txBody>
      </p:sp>
      <p:sp>
        <p:nvSpPr>
          <p:cNvPr id="8195" name="Line 4"/>
          <p:cNvSpPr>
            <a:spLocks noChangeShapeType="1"/>
          </p:cNvSpPr>
          <p:nvPr/>
        </p:nvSpPr>
        <p:spPr bwMode="auto">
          <a:xfrm>
            <a:off x="3810000" y="228600"/>
            <a:ext cx="0" cy="3429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3810000" y="3619500"/>
            <a:ext cx="48006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 flipH="1">
            <a:off x="2667000" y="3619500"/>
            <a:ext cx="1143000" cy="11430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532188" y="326390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205288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8768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562600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62484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6934200" y="32575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7620000" y="32575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3241675" y="355600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3906838" y="356076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4592638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5278438" y="35417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5943600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6650038" y="35417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7315200" y="35623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2943225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3622675" y="38671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4308475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994275" y="3846513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5659438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6345238" y="3846513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7031038" y="3846513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647950" y="4135438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3338513" y="411638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4024313" y="4135438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4710113" y="411003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5395913" y="4130675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6081713" y="4116388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761163" y="4130675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3519488" y="259080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3516313" y="19240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3514725" y="1238250"/>
            <a:ext cx="685800" cy="666750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FFFF"/>
              </a:gs>
              <a:gs pos="100000">
                <a:srgbClr val="FF00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FF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3514725" y="5524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8230" name="AutoShape 40"/>
          <p:cNvSpPr>
            <a:spLocks noChangeArrowheads="1"/>
          </p:cNvSpPr>
          <p:nvPr/>
        </p:nvSpPr>
        <p:spPr bwMode="auto">
          <a:xfrm>
            <a:off x="2667000" y="247650"/>
            <a:ext cx="5943600" cy="453390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533400" y="552450"/>
            <a:ext cx="685800" cy="66675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endParaRPr lang="en-US" sz="1600"/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457200" y="685800"/>
            <a:ext cx="930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000" b="1">
                <a:solidFill>
                  <a:srgbClr val="FF0000"/>
                </a:solidFill>
              </a:rPr>
              <a:t>1cm</a:t>
            </a:r>
            <a:r>
              <a:rPr lang="en-US" sz="2000" b="1" baseline="30000">
                <a:solidFill>
                  <a:srgbClr val="FF0000"/>
                </a:solidFill>
              </a:rPr>
              <a:t>3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4692650" y="4749800"/>
            <a:ext cx="1004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</a:rPr>
              <a:t>7cm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600200" y="2971800"/>
            <a:ext cx="1004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</a:rPr>
              <a:t>5cm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985125" y="4111625"/>
            <a:ext cx="90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</a:rPr>
              <a:t>4cm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217488" y="5257800"/>
            <a:ext cx="6727825" cy="1323975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FF"/>
                </a:solidFill>
              </a:rPr>
              <a:t>Mỗi lớp có:</a:t>
            </a:r>
          </a:p>
          <a:p>
            <a:r>
              <a:rPr lang="en-US" sz="4000">
                <a:solidFill>
                  <a:srgbClr val="FF00FF"/>
                </a:solidFill>
              </a:rPr>
              <a:t>7 x 4 = 28(hình lập phương )</a:t>
            </a:r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0" y="5334000"/>
            <a:ext cx="9144000" cy="1200150"/>
          </a:xfrm>
          <a:prstGeom prst="rect">
            <a:avLst/>
          </a:prstGeom>
          <a:noFill/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FF00FF"/>
                </a:solidFill>
              </a:rPr>
              <a:t>5 lớp có:</a:t>
            </a:r>
          </a:p>
          <a:p>
            <a:r>
              <a:rPr lang="en-US" sz="3600">
                <a:solidFill>
                  <a:srgbClr val="FF00FF"/>
                </a:solidFill>
              </a:rPr>
              <a:t>28 x 5 = 140 (hình lập phương 1cm</a:t>
            </a:r>
            <a:r>
              <a:rPr lang="en-US" sz="3600" baseline="30000">
                <a:solidFill>
                  <a:srgbClr val="FF00FF"/>
                </a:solidFill>
              </a:rPr>
              <a:t>3</a:t>
            </a:r>
            <a:r>
              <a:rPr lang="en-US" sz="3600">
                <a:solidFill>
                  <a:srgbClr val="FF00FF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9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7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0" dur="5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8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3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8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6" dur="2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  <p:bldP spid="5148" grpId="0" animBg="1"/>
      <p:bldP spid="5149" grpId="0" animBg="1"/>
      <p:bldP spid="5150" grpId="0" animBg="1"/>
      <p:bldP spid="5151" grpId="0" animBg="1"/>
      <p:bldP spid="5152" grpId="0" animBg="1"/>
      <p:bldP spid="5153" grpId="0" animBg="1"/>
      <p:bldP spid="5154" grpId="0" animBg="1"/>
      <p:bldP spid="5155" grpId="0" animBg="1"/>
      <p:bldP spid="5156" grpId="0" animBg="1"/>
      <p:bldP spid="5157" grpId="0" animBg="1"/>
      <p:bldP spid="5158" grpId="0" animBg="1"/>
      <p:bldP spid="5159" grpId="0" animBg="1"/>
      <p:bldP spid="5161" grpId="0" animBg="1"/>
      <p:bldP spid="5163" grpId="0"/>
      <p:bldP spid="5164" grpId="0"/>
      <p:bldP spid="5167" grpId="0"/>
      <p:bldP spid="5168" grpId="0"/>
      <p:bldP spid="5172" grpId="0" animBg="1"/>
      <p:bldP spid="51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6CACC8-1867-4F6F-84D1-16FB2FA1DF63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981200" y="609600"/>
            <a:ext cx="4953000" cy="3733800"/>
            <a:chOff x="1248" y="1056"/>
            <a:chExt cx="3120" cy="2352"/>
          </a:xfrm>
        </p:grpSpPr>
        <p:sp>
          <p:nvSpPr>
            <p:cNvPr id="9221" name="Rectangle 14"/>
            <p:cNvSpPr>
              <a:spLocks noChangeArrowheads="1"/>
            </p:cNvSpPr>
            <p:nvPr/>
          </p:nvSpPr>
          <p:spPr bwMode="auto">
            <a:xfrm>
              <a:off x="1248" y="1872"/>
              <a:ext cx="2304" cy="1536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t"/>
            </a:scene3d>
            <a:sp3d extrusionH="3630600" prstMaterial="legacyMatte">
              <a:bevelT w="13500" h="13500" prst="angle"/>
              <a:bevelB w="13500" h="13500" prst="angle"/>
              <a:extrusionClr>
                <a:srgbClr val="816FED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222" name="Line 16"/>
            <p:cNvSpPr>
              <a:spLocks noChangeShapeType="1"/>
            </p:cNvSpPr>
            <p:nvPr/>
          </p:nvSpPr>
          <p:spPr bwMode="auto">
            <a:xfrm>
              <a:off x="1248" y="220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17"/>
            <p:cNvSpPr>
              <a:spLocks noChangeShapeType="1"/>
            </p:cNvSpPr>
            <p:nvPr/>
          </p:nvSpPr>
          <p:spPr bwMode="auto">
            <a:xfrm>
              <a:off x="1248" y="2544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Line 18"/>
            <p:cNvSpPr>
              <a:spLocks noChangeShapeType="1"/>
            </p:cNvSpPr>
            <p:nvPr/>
          </p:nvSpPr>
          <p:spPr bwMode="auto">
            <a:xfrm>
              <a:off x="1248" y="2832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19"/>
            <p:cNvSpPr>
              <a:spLocks noChangeShapeType="1"/>
            </p:cNvSpPr>
            <p:nvPr/>
          </p:nvSpPr>
          <p:spPr bwMode="auto">
            <a:xfrm>
              <a:off x="1248" y="312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20"/>
            <p:cNvSpPr>
              <a:spLocks noChangeShapeType="1"/>
            </p:cNvSpPr>
            <p:nvPr/>
          </p:nvSpPr>
          <p:spPr bwMode="auto">
            <a:xfrm>
              <a:off x="1536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21"/>
            <p:cNvSpPr>
              <a:spLocks noChangeShapeType="1"/>
            </p:cNvSpPr>
            <p:nvPr/>
          </p:nvSpPr>
          <p:spPr bwMode="auto">
            <a:xfrm>
              <a:off x="1872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22"/>
            <p:cNvSpPr>
              <a:spLocks noChangeShapeType="1"/>
            </p:cNvSpPr>
            <p:nvPr/>
          </p:nvSpPr>
          <p:spPr bwMode="auto">
            <a:xfrm>
              <a:off x="2208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23"/>
            <p:cNvSpPr>
              <a:spLocks noChangeShapeType="1"/>
            </p:cNvSpPr>
            <p:nvPr/>
          </p:nvSpPr>
          <p:spPr bwMode="auto">
            <a:xfrm>
              <a:off x="2544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24"/>
            <p:cNvSpPr>
              <a:spLocks noChangeShapeType="1"/>
            </p:cNvSpPr>
            <p:nvPr/>
          </p:nvSpPr>
          <p:spPr bwMode="auto">
            <a:xfrm>
              <a:off x="2880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25"/>
            <p:cNvSpPr>
              <a:spLocks noChangeShapeType="1"/>
            </p:cNvSpPr>
            <p:nvPr/>
          </p:nvSpPr>
          <p:spPr bwMode="auto">
            <a:xfrm>
              <a:off x="3216" y="1872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27"/>
            <p:cNvSpPr>
              <a:spLocks noChangeShapeType="1"/>
            </p:cNvSpPr>
            <p:nvPr/>
          </p:nvSpPr>
          <p:spPr bwMode="auto">
            <a:xfrm flipV="1">
              <a:off x="1536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28"/>
            <p:cNvSpPr>
              <a:spLocks noChangeShapeType="1"/>
            </p:cNvSpPr>
            <p:nvPr/>
          </p:nvSpPr>
          <p:spPr bwMode="auto">
            <a:xfrm flipV="1">
              <a:off x="2544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29"/>
            <p:cNvSpPr>
              <a:spLocks noChangeShapeType="1"/>
            </p:cNvSpPr>
            <p:nvPr/>
          </p:nvSpPr>
          <p:spPr bwMode="auto">
            <a:xfrm flipV="1">
              <a:off x="2880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30"/>
            <p:cNvSpPr>
              <a:spLocks noChangeShapeType="1"/>
            </p:cNvSpPr>
            <p:nvPr/>
          </p:nvSpPr>
          <p:spPr bwMode="auto">
            <a:xfrm flipV="1">
              <a:off x="3216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32"/>
            <p:cNvSpPr>
              <a:spLocks noChangeShapeType="1"/>
            </p:cNvSpPr>
            <p:nvPr/>
          </p:nvSpPr>
          <p:spPr bwMode="auto">
            <a:xfrm flipV="1">
              <a:off x="1872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34"/>
            <p:cNvSpPr>
              <a:spLocks noChangeShapeType="1"/>
            </p:cNvSpPr>
            <p:nvPr/>
          </p:nvSpPr>
          <p:spPr bwMode="auto">
            <a:xfrm flipV="1">
              <a:off x="2208" y="105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35"/>
            <p:cNvSpPr>
              <a:spLocks noChangeShapeType="1"/>
            </p:cNvSpPr>
            <p:nvPr/>
          </p:nvSpPr>
          <p:spPr bwMode="auto">
            <a:xfrm>
              <a:off x="1872" y="1248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Line 36"/>
            <p:cNvSpPr>
              <a:spLocks noChangeShapeType="1"/>
            </p:cNvSpPr>
            <p:nvPr/>
          </p:nvSpPr>
          <p:spPr bwMode="auto">
            <a:xfrm>
              <a:off x="1680" y="144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37"/>
            <p:cNvSpPr>
              <a:spLocks noChangeShapeType="1"/>
            </p:cNvSpPr>
            <p:nvPr/>
          </p:nvSpPr>
          <p:spPr bwMode="auto">
            <a:xfrm>
              <a:off x="1440" y="1680"/>
              <a:ext cx="230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39"/>
            <p:cNvSpPr>
              <a:spLocks noChangeShapeType="1"/>
            </p:cNvSpPr>
            <p:nvPr/>
          </p:nvSpPr>
          <p:spPr bwMode="auto">
            <a:xfrm>
              <a:off x="4176" y="1248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40"/>
            <p:cNvSpPr>
              <a:spLocks noChangeShapeType="1"/>
            </p:cNvSpPr>
            <p:nvPr/>
          </p:nvSpPr>
          <p:spPr bwMode="auto">
            <a:xfrm>
              <a:off x="3984" y="144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41"/>
            <p:cNvSpPr>
              <a:spLocks noChangeShapeType="1"/>
            </p:cNvSpPr>
            <p:nvPr/>
          </p:nvSpPr>
          <p:spPr bwMode="auto">
            <a:xfrm>
              <a:off x="3744" y="168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Line 42"/>
            <p:cNvSpPr>
              <a:spLocks noChangeShapeType="1"/>
            </p:cNvSpPr>
            <p:nvPr/>
          </p:nvSpPr>
          <p:spPr bwMode="auto">
            <a:xfrm flipV="1">
              <a:off x="3552" y="1392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Line 43"/>
            <p:cNvSpPr>
              <a:spLocks noChangeShapeType="1"/>
            </p:cNvSpPr>
            <p:nvPr/>
          </p:nvSpPr>
          <p:spPr bwMode="auto">
            <a:xfrm flipV="1">
              <a:off x="3552" y="1728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44"/>
            <p:cNvSpPr>
              <a:spLocks noChangeShapeType="1"/>
            </p:cNvSpPr>
            <p:nvPr/>
          </p:nvSpPr>
          <p:spPr bwMode="auto">
            <a:xfrm flipV="1">
              <a:off x="3552" y="2016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47" name="Line 45"/>
            <p:cNvSpPr>
              <a:spLocks noChangeShapeType="1"/>
            </p:cNvSpPr>
            <p:nvPr/>
          </p:nvSpPr>
          <p:spPr bwMode="auto">
            <a:xfrm flipV="1">
              <a:off x="3552" y="2304"/>
              <a:ext cx="816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304800" y="4632325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FF"/>
                </a:solidFill>
              </a:rPr>
              <a:t>Vậy thể tích của hình hộp chữ nhật là:</a:t>
            </a:r>
          </a:p>
          <a:p>
            <a:r>
              <a:rPr lang="en-US" sz="4000">
                <a:solidFill>
                  <a:srgbClr val="0000FF"/>
                </a:solidFill>
              </a:rPr>
              <a:t>                7 x 4 x 5 = 140(cm</a:t>
            </a:r>
            <a:r>
              <a:rPr lang="en-US" sz="4000" baseline="30000">
                <a:solidFill>
                  <a:srgbClr val="0000FF"/>
                </a:solidFill>
              </a:rPr>
              <a:t>3</a:t>
            </a:r>
            <a:r>
              <a:rPr lang="en-US" sz="4000">
                <a:solidFill>
                  <a:srgbClr val="0000FF"/>
                </a:solidFill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8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F93E51-774B-4234-8D3C-816BC9F13FB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762000" y="2286000"/>
            <a:ext cx="2743200" cy="3657600"/>
          </a:xfrm>
          <a:prstGeom prst="cube">
            <a:avLst>
              <a:gd name="adj" fmla="val 25000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600200" y="5715000"/>
            <a:ext cx="495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276600" y="5486400"/>
            <a:ext cx="5572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505200" y="3962400"/>
            <a:ext cx="5238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8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419600" y="2895600"/>
            <a:ext cx="41275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5400" b="1">
                <a:solidFill>
                  <a:srgbClr val="FF0000"/>
                </a:solidFill>
              </a:rPr>
              <a:t>V = a x b x c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4114800" y="2895600"/>
            <a:ext cx="4572000" cy="10668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Text Box 16"/>
          <p:cNvSpPr txBox="1">
            <a:spLocks noChangeArrowheads="1"/>
          </p:cNvSpPr>
          <p:nvPr/>
        </p:nvSpPr>
        <p:spPr bwMode="auto">
          <a:xfrm>
            <a:off x="1143000" y="304800"/>
            <a:ext cx="6873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0" y="228600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>
                <a:solidFill>
                  <a:srgbClr val="0000FF"/>
                </a:solidFill>
              </a:rPr>
              <a:t>Muốn tính thể tích của hình hộp chữ nhật ta lấy chiều dài nhân với chiều rộng rồi nhân với chiều cao ( cùng một đơn vị đo )</a:t>
            </a:r>
          </a:p>
        </p:txBody>
      </p:sp>
      <p:grpSp>
        <p:nvGrpSpPr>
          <p:cNvPr id="10251" name="Group 19"/>
          <p:cNvGrpSpPr>
            <a:grpSpLocks/>
          </p:cNvGrpSpPr>
          <p:nvPr/>
        </p:nvGrpSpPr>
        <p:grpSpPr bwMode="auto">
          <a:xfrm>
            <a:off x="762000" y="2286000"/>
            <a:ext cx="2759075" cy="3678238"/>
            <a:chOff x="480" y="1763"/>
            <a:chExt cx="1738" cy="2317"/>
          </a:xfrm>
        </p:grpSpPr>
        <p:sp>
          <p:nvSpPr>
            <p:cNvPr id="10253" name="Line 5"/>
            <p:cNvSpPr>
              <a:spLocks noChangeShapeType="1"/>
            </p:cNvSpPr>
            <p:nvPr/>
          </p:nvSpPr>
          <p:spPr bwMode="auto">
            <a:xfrm>
              <a:off x="912" y="1824"/>
              <a:ext cx="0" cy="187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6"/>
            <p:cNvSpPr>
              <a:spLocks noChangeShapeType="1"/>
            </p:cNvSpPr>
            <p:nvPr/>
          </p:nvSpPr>
          <p:spPr bwMode="auto">
            <a:xfrm>
              <a:off x="912" y="3648"/>
              <a:ext cx="1296" cy="0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8"/>
            <p:cNvSpPr>
              <a:spLocks noChangeShapeType="1"/>
            </p:cNvSpPr>
            <p:nvPr/>
          </p:nvSpPr>
          <p:spPr bwMode="auto">
            <a:xfrm flipH="1">
              <a:off x="480" y="3648"/>
              <a:ext cx="432" cy="432"/>
            </a:xfrm>
            <a:prstGeom prst="line">
              <a:avLst/>
            </a:prstGeom>
            <a:noFill/>
            <a:ln w="9525">
              <a:solidFill>
                <a:srgbClr val="0000FF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AutoShape 18"/>
            <p:cNvSpPr>
              <a:spLocks noChangeArrowheads="1"/>
            </p:cNvSpPr>
            <p:nvPr/>
          </p:nvSpPr>
          <p:spPr bwMode="auto">
            <a:xfrm>
              <a:off x="490" y="1763"/>
              <a:ext cx="1728" cy="2304"/>
            </a:xfrm>
            <a:prstGeom prst="cube">
              <a:avLst>
                <a:gd name="adj" fmla="val 25000"/>
              </a:avLst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4264025" y="4448175"/>
            <a:ext cx="4422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</a:rPr>
              <a:t>(a,b,c là ba kích thước của hình hộp chữ nhật)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6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3" grpId="0"/>
      <p:bldP spid="6154" grpId="0"/>
      <p:bldP spid="6155" grpId="0"/>
      <p:bldP spid="6156" grpId="0"/>
      <p:bldP spid="61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3C4110-0887-46E0-8733-48A65AE0FD9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417379" y="3400097"/>
            <a:ext cx="67818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sz="5400" b="1" dirty="0" err="1">
                <a:solidFill>
                  <a:srgbClr val="0000FF"/>
                </a:solidFill>
              </a:rPr>
              <a:t>Luyện</a:t>
            </a:r>
            <a:r>
              <a:rPr lang="en-US" sz="5400" b="1" dirty="0">
                <a:solidFill>
                  <a:srgbClr val="0000FF"/>
                </a:solidFill>
              </a:rPr>
              <a:t> </a:t>
            </a:r>
            <a:r>
              <a:rPr lang="en-US" sz="5400" b="1" dirty="0" err="1">
                <a:solidFill>
                  <a:srgbClr val="0000FF"/>
                </a:solidFill>
              </a:rPr>
              <a:t>tập</a:t>
            </a:r>
            <a:r>
              <a:rPr lang="en-US" sz="5400" b="1" dirty="0">
                <a:solidFill>
                  <a:srgbClr val="0000FF"/>
                </a:solidFill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225CEF-CDD9-4566-AF49-DEA630A5204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just" eaLnBrk="1" hangingPunct="1"/>
            <a:r>
              <a:rPr lang="en-US" sz="4000" b="1">
                <a:solidFill>
                  <a:srgbClr val="FF0000"/>
                </a:solidFill>
              </a:rPr>
              <a:t>  Bài 1:Tính thể tích hình hộp chữ nhật có chiều dài a, chiều rộng b, chiều cao c: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5800" y="2362200"/>
            <a:ext cx="7489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b="1"/>
              <a:t>a)  a = 5cm;  b = 4cm;  c = 9cm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69925" y="3270250"/>
            <a:ext cx="7940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b="1"/>
              <a:t>b)  a = 1,5m;  b = 1,1m;  c = 0,5m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69925" y="3962400"/>
            <a:ext cx="84740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4000" b="1"/>
              <a:t>           </a:t>
            </a:r>
          </a:p>
          <a:p>
            <a:pPr marL="342900" indent="-342900" eaLnBrk="1" hangingPunct="1">
              <a:buFontTx/>
              <a:buAutoNum type="alphaLcParenR" startAt="3"/>
            </a:pPr>
            <a:r>
              <a:rPr lang="en-US" sz="4000" b="1"/>
              <a:t>  a =    dm;  b =     dm;  c =    dm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22860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179" name="Object 11"/>
          <p:cNvGraphicFramePr>
            <a:graphicFrameLocks noGrp="1" noChangeAspect="1"/>
          </p:cNvGraphicFramePr>
          <p:nvPr>
            <p:ph idx="1"/>
          </p:nvPr>
        </p:nvGraphicFramePr>
        <p:xfrm>
          <a:off x="2260600" y="4343400"/>
          <a:ext cx="787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" imgW="126835" imgH="405872" progId="Equation.DSMT4">
                  <p:embed/>
                </p:oleObj>
              </mc:Choice>
              <mc:Fallback>
                <p:oleObj name="Equation" r:id="rId4" imgW="126835" imgH="40587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343400"/>
                        <a:ext cx="787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876800" y="4343400"/>
          <a:ext cx="990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6" imgW="114201" imgH="406048" progId="Equation.DSMT4">
                  <p:embed/>
                </p:oleObj>
              </mc:Choice>
              <mc:Fallback>
                <p:oleObj name="Equation" r:id="rId6" imgW="114201" imgH="40604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9906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8768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7391400" y="4357688"/>
          <a:ext cx="10668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8" imgW="126835" imgH="405872" progId="Equation.DSMT4">
                  <p:embed/>
                </p:oleObj>
              </mc:Choice>
              <mc:Fallback>
                <p:oleObj name="Equation" r:id="rId8" imgW="126835" imgH="40587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357688"/>
                        <a:ext cx="1066800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7467600" y="4973638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4" grpId="0"/>
      <p:bldP spid="7175" grpId="0" animBg="1"/>
      <p:bldP spid="7183" grpId="0" animBg="1"/>
      <p:bldP spid="718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</TotalTime>
  <Words>652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inherit</vt:lpstr>
      <vt:lpstr>Default Design</vt:lpstr>
      <vt:lpstr>Clip</vt:lpstr>
      <vt:lpstr>Equation</vt:lpstr>
      <vt:lpstr>PowerPoint Presentation</vt:lpstr>
      <vt:lpstr>Kiểm tra bài cũ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Bài 1:Tính thể tích hình hộp chữ nhật có chiều dài a, chiều rộng b, chiều cao c:</vt:lpstr>
      <vt:lpstr>PowerPoint Presentation</vt:lpstr>
      <vt:lpstr>PowerPoint Presentation</vt:lpstr>
      <vt:lpstr>PowerPoint Presentation</vt:lpstr>
      <vt:lpstr>Bài giải Chiều rộng của hình hộp chữ nhật A là: 12 - 6 = 6 (cm) Thể tích hình hộp chữ nhật A là: 8 × 6 × 5 = 240 (cm3) Thể tích hình chữ nhật B là: 15 × 6 × 5 = 450 (cm3) Thể tích của khối gỗ là: 240 + 450 = 690 (cm3) Đáp số: 690cm3. </vt:lpstr>
      <vt:lpstr>PowerPoint Presentation</vt:lpstr>
      <vt:lpstr>Cách 1 Thể tích nước trong bể là: 10 x 10 x 5 = 500 (cm3) Tổng thể tích của nước và hòn đá là: 10 x 10 x 7 = 700 (cm3) Thể tích của hòn đá là: 700 – 500 = 200 (cm3) Đáp số: 200 (cm3)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Admin</cp:lastModifiedBy>
  <cp:revision>52</cp:revision>
  <dcterms:created xsi:type="dcterms:W3CDTF">2007-02-07T13:40:26Z</dcterms:created>
  <dcterms:modified xsi:type="dcterms:W3CDTF">2022-03-02T07:46:06Z</dcterms:modified>
</cp:coreProperties>
</file>