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8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5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11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4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8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87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0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04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2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8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62DD1-94D6-4662-B9AD-199B53B38EFA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1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7230" y="105508"/>
            <a:ext cx="8710246" cy="924259"/>
          </a:xfrm>
        </p:spPr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Kế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hoạch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hoạt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động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chủ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đề</a:t>
            </a:r>
            <a:r>
              <a:rPr lang="en-US" sz="2500" b="1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25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 vật trong gia đình</a:t>
            </a:r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r>
              <a:rPr lang="en-US" sz="25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2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845560"/>
              </p:ext>
            </p:extLst>
          </p:nvPr>
        </p:nvGraphicFramePr>
        <p:xfrm>
          <a:off x="429064" y="1255532"/>
          <a:ext cx="11282290" cy="48600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269">
                  <a:extLst>
                    <a:ext uri="{9D8B030D-6E8A-4147-A177-3AD203B41FA5}">
                      <a16:colId xmlns="" xmlns:a16="http://schemas.microsoft.com/office/drawing/2014/main" val="3962850347"/>
                    </a:ext>
                  </a:extLst>
                </a:gridCol>
                <a:gridCol w="2098384">
                  <a:extLst>
                    <a:ext uri="{9D8B030D-6E8A-4147-A177-3AD203B41FA5}">
                      <a16:colId xmlns="" xmlns:a16="http://schemas.microsoft.com/office/drawing/2014/main" val="579938801"/>
                    </a:ext>
                  </a:extLst>
                </a:gridCol>
                <a:gridCol w="1951180">
                  <a:extLst>
                    <a:ext uri="{9D8B030D-6E8A-4147-A177-3AD203B41FA5}">
                      <a16:colId xmlns="" xmlns:a16="http://schemas.microsoft.com/office/drawing/2014/main" val="3094795635"/>
                    </a:ext>
                  </a:extLst>
                </a:gridCol>
                <a:gridCol w="2063739">
                  <a:extLst>
                    <a:ext uri="{9D8B030D-6E8A-4147-A177-3AD203B41FA5}">
                      <a16:colId xmlns="" xmlns:a16="http://schemas.microsoft.com/office/drawing/2014/main" val="1034946251"/>
                    </a:ext>
                  </a:extLst>
                </a:gridCol>
                <a:gridCol w="2240887">
                  <a:extLst>
                    <a:ext uri="{9D8B030D-6E8A-4147-A177-3AD203B41FA5}">
                      <a16:colId xmlns="" xmlns:a16="http://schemas.microsoft.com/office/drawing/2014/main" val="2216143551"/>
                    </a:ext>
                  </a:extLst>
                </a:gridCol>
                <a:gridCol w="2100831">
                  <a:extLst>
                    <a:ext uri="{9D8B030D-6E8A-4147-A177-3AD203B41FA5}">
                      <a16:colId xmlns="" xmlns:a16="http://schemas.microsoft.com/office/drawing/2014/main" val="347825789"/>
                    </a:ext>
                  </a:extLst>
                </a:gridCol>
              </a:tblGrid>
              <a:tr h="237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11/12/2023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12/12/2023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13/12/2023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14/12/2023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350" b="1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15/12/2023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958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i="1" dirty="0">
                          <a:effectLst/>
                          <a:latin typeface="Times New Roman"/>
                          <a:ea typeface="Times New Roman"/>
                        </a:rPr>
                        <a:t>Phát triển thể chất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Bật sâu 40-45cm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i="1">
                          <a:effectLst/>
                          <a:latin typeface="Times New Roman"/>
                          <a:ea typeface="Times New Roman"/>
                        </a:rPr>
                        <a:t>Phát triển nhận thức: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Tìm hiểu vòng đời phát triển của con gà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i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i="1">
                          <a:effectLst/>
                          <a:latin typeface="Times New Roman"/>
                          <a:ea typeface="Times New Roman"/>
                        </a:rPr>
                        <a:t>Phát triển nhận thức: 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Đếm đến 7, nhận biết nhóm có 7 đối tượng; nhận biết chữ số 7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i="1">
                          <a:effectLst/>
                          <a:latin typeface="Times New Roman"/>
                          <a:ea typeface="Times New Roman"/>
                        </a:rPr>
                        <a:t>Phát triển thẩm mỹ: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In bàn tay tạo thành các con vật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i="1" dirty="0">
                          <a:effectLst/>
                          <a:latin typeface="Times New Roman"/>
                          <a:ea typeface="Times New Roman"/>
                        </a:rPr>
                        <a:t>Phát triển ngôn ngữ: 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Trò chơi chữ cái u-ư 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04448311"/>
                  </a:ext>
                </a:extLst>
              </a:tr>
              <a:tr h="22351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Quan sát: Con gà trống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TCVĐ: Ném xa bằng 1 tay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Chơi tự chọn: Góc không gian sáng tạo: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+ Làm con vật từ đất nặn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+ Làm con vật từ lá cây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* </a:t>
                      </a:r>
                      <a:r>
                        <a:rPr lang="vi-VN" sz="1350" i="1">
                          <a:effectLst/>
                          <a:latin typeface="Times New Roman"/>
                          <a:ea typeface="Times New Roman"/>
                        </a:rPr>
                        <a:t>Chạy nhanh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Quan sát: Cây hoa đồng tiền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TCVĐ: mèo đuổi chu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Chơi tự chọn: Không gian sáng tạo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+ Tạo hình từ thân cây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+ Tạo dáng con vật qua hột hạt,...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effectLst/>
                          <a:latin typeface="Times New Roman"/>
                          <a:ea typeface="Times New Roman"/>
                        </a:rPr>
                        <a:t>HĐTN:  Chăm sóc và bảo vệ con</a:t>
                      </a: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 vật nuôi trong gia đình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Quan sát: Thời tiết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TCVĐ: xi ba khoai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Chơi tự chọn: Không gian sáng tạo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+ Trang trí con vật từ hoa, lá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+ Tạo hình con vật từ lá cây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+ Tạo hình con vật từ hột hạt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i="1">
                          <a:effectLst/>
                          <a:latin typeface="Times New Roman"/>
                          <a:ea typeface="Times New Roman"/>
                        </a:rPr>
                        <a:t>* Squats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- Quan sát: Con chó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- TCVĐ: Tạo dáng các con vật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- Chơi tự chọn: Không gian sáng tạo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+ Tạo hình từ thân cây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+ Tạo dáng con vật qua hột hạt,...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i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54021796"/>
                  </a:ext>
                </a:extLst>
              </a:tr>
              <a:tr h="14206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Tìm hiểu 1 số con vật sống trong gia đình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nghe truyện: Chú thỏ tinh khôn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Kể lại chuyện “Rùa con tìm nhà”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Chơi bút chì thông minh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Trò chơi: Lắc lư như anh mèo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Chơi góc học tập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Tổ chức tiệc sinh nhật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- Hát “Con mèo trèo cây cau”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- Đặt lời mới theo giai điệu bài hát: Gà trống, mèo con và cún con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080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Kế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hoạch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hoạt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động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chủ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đề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Bí ẩn nơi rừng xanh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948727"/>
              </p:ext>
            </p:extLst>
          </p:nvPr>
        </p:nvGraphicFramePr>
        <p:xfrm>
          <a:off x="347003" y="1067963"/>
          <a:ext cx="11141614" cy="5082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954">
                  <a:extLst>
                    <a:ext uri="{9D8B030D-6E8A-4147-A177-3AD203B41FA5}">
                      <a16:colId xmlns="" xmlns:a16="http://schemas.microsoft.com/office/drawing/2014/main" val="3962850347"/>
                    </a:ext>
                  </a:extLst>
                </a:gridCol>
                <a:gridCol w="2072220">
                  <a:extLst>
                    <a:ext uri="{9D8B030D-6E8A-4147-A177-3AD203B41FA5}">
                      <a16:colId xmlns="" xmlns:a16="http://schemas.microsoft.com/office/drawing/2014/main" val="579938801"/>
                    </a:ext>
                  </a:extLst>
                </a:gridCol>
                <a:gridCol w="1926851">
                  <a:extLst>
                    <a:ext uri="{9D8B030D-6E8A-4147-A177-3AD203B41FA5}">
                      <a16:colId xmlns="" xmlns:a16="http://schemas.microsoft.com/office/drawing/2014/main" val="3094795635"/>
                    </a:ext>
                  </a:extLst>
                </a:gridCol>
                <a:gridCol w="2038007">
                  <a:extLst>
                    <a:ext uri="{9D8B030D-6E8A-4147-A177-3AD203B41FA5}">
                      <a16:colId xmlns="" xmlns:a16="http://schemas.microsoft.com/office/drawing/2014/main" val="1034946251"/>
                    </a:ext>
                  </a:extLst>
                </a:gridCol>
                <a:gridCol w="2212946">
                  <a:extLst>
                    <a:ext uri="{9D8B030D-6E8A-4147-A177-3AD203B41FA5}">
                      <a16:colId xmlns="" xmlns:a16="http://schemas.microsoft.com/office/drawing/2014/main" val="2216143551"/>
                    </a:ext>
                  </a:extLst>
                </a:gridCol>
                <a:gridCol w="2074636">
                  <a:extLst>
                    <a:ext uri="{9D8B030D-6E8A-4147-A177-3AD203B41FA5}">
                      <a16:colId xmlns="" xmlns:a16="http://schemas.microsoft.com/office/drawing/2014/main" val="347825789"/>
                    </a:ext>
                  </a:extLst>
                </a:gridCol>
              </a:tblGrid>
              <a:tr h="22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18/12/2023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19/12/2023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20/12/2023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21/12/2023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350" b="1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22/12/2023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036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i="1">
                          <a:effectLst/>
                          <a:latin typeface="Times New Roman"/>
                          <a:ea typeface="Times New Roman"/>
                        </a:rPr>
                        <a:t>Phát triển thể chất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Trườn kết hợp trèo qua ghế dài 1,5x30cm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i="1">
                          <a:effectLst/>
                          <a:latin typeface="Times New Roman"/>
                          <a:ea typeface="Times New Roman"/>
                        </a:rPr>
                        <a:t>Phát tri</a:t>
                      </a:r>
                      <a:r>
                        <a:rPr lang="nl-NL" sz="1400" b="1" i="1">
                          <a:effectLst/>
                          <a:latin typeface="Times New Roman"/>
                          <a:ea typeface="Times New Roman"/>
                        </a:rPr>
                        <a:t>ển</a:t>
                      </a:r>
                      <a:r>
                        <a:rPr lang="vi-VN" sz="1400" b="1" i="1">
                          <a:effectLst/>
                          <a:latin typeface="Times New Roman"/>
                          <a:ea typeface="Times New Roman"/>
                        </a:rPr>
                        <a:t> nh</a:t>
                      </a:r>
                      <a:r>
                        <a:rPr lang="nl-NL" sz="1400" b="1" i="1">
                          <a:effectLst/>
                          <a:latin typeface="Times New Roman"/>
                          <a:ea typeface="Times New Roman"/>
                        </a:rPr>
                        <a:t>ận</a:t>
                      </a:r>
                      <a:r>
                        <a:rPr lang="vi-VN" sz="1400" b="1" i="1">
                          <a:effectLst/>
                          <a:latin typeface="Times New Roman"/>
                          <a:ea typeface="Times New Roman"/>
                        </a:rPr>
                        <a:t> th</a:t>
                      </a:r>
                      <a:r>
                        <a:rPr lang="nl-NL" sz="1400" b="1" i="1">
                          <a:effectLst/>
                          <a:latin typeface="Times New Roman"/>
                          <a:ea typeface="Times New Roman"/>
                        </a:rPr>
                        <a:t>ức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Nh</a:t>
                      </a: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ận</a:t>
                      </a:r>
                      <a:r>
                        <a:rPr lang="vi-VN" sz="1400">
                          <a:effectLst/>
                          <a:latin typeface="Times New Roman"/>
                          <a:ea typeface="Times New Roman"/>
                        </a:rPr>
                        <a:t> bi</a:t>
                      </a: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ết</a:t>
                      </a:r>
                      <a:r>
                        <a:rPr lang="vi-VN" sz="1400">
                          <a:effectLst/>
                          <a:latin typeface="Times New Roman"/>
                          <a:ea typeface="Times New Roman"/>
                        </a:rPr>
                        <a:t>, phân bi</a:t>
                      </a: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ệt</a:t>
                      </a:r>
                      <a:r>
                        <a:rPr lang="vi-VN" sz="1400">
                          <a:effectLst/>
                          <a:latin typeface="Times New Roman"/>
                          <a:ea typeface="Times New Roman"/>
                        </a:rPr>
                        <a:t> kh</a:t>
                      </a: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ối</a:t>
                      </a:r>
                      <a:r>
                        <a:rPr lang="vi-VN" sz="1400">
                          <a:effectLst/>
                          <a:latin typeface="Times New Roman"/>
                          <a:ea typeface="Times New Roman"/>
                        </a:rPr>
                        <a:t> vuông, kh</a:t>
                      </a: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ối</a:t>
                      </a:r>
                      <a:r>
                        <a:rPr lang="vi-VN" sz="1400">
                          <a:effectLst/>
                          <a:latin typeface="Times New Roman"/>
                          <a:ea typeface="Times New Roman"/>
                        </a:rPr>
                        <a:t> ch</a:t>
                      </a: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ữ</a:t>
                      </a:r>
                      <a:r>
                        <a:rPr lang="vi-VN" sz="1400">
                          <a:effectLst/>
                          <a:latin typeface="Times New Roman"/>
                          <a:ea typeface="Times New Roman"/>
                        </a:rPr>
                        <a:t> nh</a:t>
                      </a: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ật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i="1" dirty="0">
                          <a:effectLst/>
                          <a:latin typeface="Times New Roman"/>
                          <a:ea typeface="Times New Roman"/>
                        </a:rPr>
                        <a:t>Phát triển thẩm mỹ: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Dạy KNVĐ: “Chú khỉ con”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i="1">
                          <a:effectLst/>
                          <a:latin typeface="Times New Roman"/>
                          <a:ea typeface="Times New Roman"/>
                        </a:rPr>
                        <a:t>Phát triển </a:t>
                      </a:r>
                      <a:r>
                        <a:rPr lang="nl-NL" sz="1350" b="1" i="1">
                          <a:effectLst/>
                          <a:latin typeface="Times New Roman"/>
                          <a:ea typeface="Times New Roman"/>
                        </a:rPr>
                        <a:t>TCKN-XH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Dạy trẻ chăm sóc, yêu quý con vật nuôi</a:t>
                      </a:r>
                      <a:r>
                        <a:rPr lang="nl-NL" sz="1350" b="1" i="1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effectLst/>
                          <a:latin typeface="Times New Roman"/>
                          <a:ea typeface="Times New Roman"/>
                        </a:rPr>
                        <a:t>Phát triển ngôn</a:t>
                      </a:r>
                      <a:r>
                        <a:rPr lang="vi-VN" sz="1350" b="1" i="1" dirty="0">
                          <a:effectLst/>
                          <a:latin typeface="Times New Roman"/>
                          <a:ea typeface="Times New Roman"/>
                        </a:rPr>
                        <a:t> ngữ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ập</a:t>
                      </a:r>
                      <a:r>
                        <a:rPr lang="vi-VN" sz="1400" dirty="0">
                          <a:effectLst/>
                          <a:latin typeface="Times New Roman"/>
                          <a:ea typeface="Times New Roman"/>
                        </a:rPr>
                        <a:t> tô ch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ữ</a:t>
                      </a:r>
                      <a:r>
                        <a:rPr lang="vi-VN" sz="1400" dirty="0">
                          <a:effectLst/>
                          <a:latin typeface="Times New Roman"/>
                          <a:ea typeface="Times New Roman"/>
                        </a:rPr>
                        <a:t> u- ư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04448311"/>
                  </a:ext>
                </a:extLst>
              </a:tr>
              <a:tr h="2265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Quan sát: Con sư tử đá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TCVĐ: Nhảy lò cò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Chơi tự chọn: Khám phá thử nghiệm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+ Chơi dòng chảy nhanh chậm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+ Chơi đong đo nước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+ Chơi câu cá, đua thuyền trên cạn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Quan sát: Con voi đá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TCVĐ: Cò bắt ếch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Chơi tự chọn góc khám phá thử nghiệm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+ Vật chìm vật nổi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+ Vẽ tranh cát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+ Ô ăn quan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*</a:t>
                      </a:r>
                      <a:r>
                        <a:rPr lang="vi-VN" sz="1350" i="1">
                          <a:effectLst/>
                          <a:latin typeface="Times New Roman"/>
                          <a:ea typeface="Times New Roman"/>
                        </a:rPr>
                        <a:t>Kéo mo cau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- Quan sát: Con huơu cao cổ đá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- TCVĐ:  Lộn cầu vồng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- Chơi tự chọn góc khám phá thử nghiệm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+ Đo dung tích bằng một đơn vị đo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+ Dòng chảy nhanh - chậm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+ Vật chìm vật nổi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+ Tan – </a:t>
                      </a:r>
                      <a:r>
                        <a:rPr lang="en-US" sz="135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không</a:t>
                      </a:r>
                      <a:r>
                        <a:rPr lang="en-US" sz="135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 tan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Quan sát:Thời tiết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TCVĐ: Con công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Chơi tự chọn góc khám phá thử nghiệm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+ In hình trên cát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+ Vẽ tranh trên cát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+ Quan sát sự bay hơi của nước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i="1">
                          <a:effectLst/>
                          <a:latin typeface="Times New Roman"/>
                          <a:ea typeface="Times New Roman"/>
                        </a:rPr>
                        <a:t>* Bật trên thảm nhún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dirty="0">
                          <a:effectLst/>
                          <a:latin typeface="Times New Roman"/>
                          <a:ea typeface="Times New Roman"/>
                        </a:rPr>
                        <a:t>HĐTN:  Chăm sóc và bảo vệ con</a:t>
                      </a: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 vật sống trong rừng (con thỏ)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54021796"/>
                  </a:ext>
                </a:extLst>
              </a:tr>
              <a:tr h="15357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Truyện: Chú dê đen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Tìm hiểu 1 số con vật sống trong rừng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Tìm hiểu về ngày Quốc tế phụ nữ 8/3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Thực hành một số thao tác cơ bản với máy tính: tắt, mở, di chuyển chuột, kích chuột , mở thư mục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Truyện Dê qua cầu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Chơi góc kể chuyện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Hát “Gà trống mèo con và cún con”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350">
                          <a:effectLst/>
                          <a:latin typeface="Times New Roman"/>
                          <a:ea typeface="Times New Roman"/>
                        </a:rPr>
                        <a:t>Đặt lời mới theo giai điệu  bài hát  "Gà trống, cún con, mèo con"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- Truyện Chú dê đen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- Chơi góc xây dựng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- Vệ sinh lớp cuối tuần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9400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0481351"/>
              </p:ext>
            </p:extLst>
          </p:nvPr>
        </p:nvGraphicFramePr>
        <p:xfrm>
          <a:off x="569741" y="1160585"/>
          <a:ext cx="10860259" cy="4657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6324">
                  <a:extLst>
                    <a:ext uri="{9D8B030D-6E8A-4147-A177-3AD203B41FA5}">
                      <a16:colId xmlns="" xmlns:a16="http://schemas.microsoft.com/office/drawing/2014/main" val="3962850347"/>
                    </a:ext>
                  </a:extLst>
                </a:gridCol>
                <a:gridCol w="2019891">
                  <a:extLst>
                    <a:ext uri="{9D8B030D-6E8A-4147-A177-3AD203B41FA5}">
                      <a16:colId xmlns="" xmlns:a16="http://schemas.microsoft.com/office/drawing/2014/main" val="579938801"/>
                    </a:ext>
                  </a:extLst>
                </a:gridCol>
                <a:gridCol w="1878193">
                  <a:extLst>
                    <a:ext uri="{9D8B030D-6E8A-4147-A177-3AD203B41FA5}">
                      <a16:colId xmlns="" xmlns:a16="http://schemas.microsoft.com/office/drawing/2014/main" val="3094795635"/>
                    </a:ext>
                  </a:extLst>
                </a:gridCol>
                <a:gridCol w="1986542">
                  <a:extLst>
                    <a:ext uri="{9D8B030D-6E8A-4147-A177-3AD203B41FA5}">
                      <a16:colId xmlns="" xmlns:a16="http://schemas.microsoft.com/office/drawing/2014/main" val="1034946251"/>
                    </a:ext>
                  </a:extLst>
                </a:gridCol>
                <a:gridCol w="2157063">
                  <a:extLst>
                    <a:ext uri="{9D8B030D-6E8A-4147-A177-3AD203B41FA5}">
                      <a16:colId xmlns="" xmlns:a16="http://schemas.microsoft.com/office/drawing/2014/main" val="2216143551"/>
                    </a:ext>
                  </a:extLst>
                </a:gridCol>
                <a:gridCol w="2022246">
                  <a:extLst>
                    <a:ext uri="{9D8B030D-6E8A-4147-A177-3AD203B41FA5}">
                      <a16:colId xmlns="" xmlns:a16="http://schemas.microsoft.com/office/drawing/2014/main" val="347825789"/>
                    </a:ext>
                  </a:extLst>
                </a:gridCol>
              </a:tblGrid>
              <a:tr h="2633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23/12/2023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24/12/2023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25/12/2023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350" b="1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26/12/2023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 b="1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350" b="1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27/12/2023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1039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i="1">
                          <a:effectLst/>
                          <a:latin typeface="Times New Roman"/>
                          <a:ea typeface="Times New Roman"/>
                        </a:rPr>
                        <a:t>Phát triển thể chất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Nhảy tách khép chân qua 7 ô, tung và bắt bóng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i="1">
                          <a:effectLst/>
                          <a:latin typeface="Times New Roman"/>
                          <a:ea typeface="Times New Roman"/>
                        </a:rPr>
                        <a:t>Phát tri</a:t>
                      </a:r>
                      <a:r>
                        <a:rPr lang="vi-VN" sz="1400" b="1" i="1">
                          <a:effectLst/>
                          <a:latin typeface="Times New Roman"/>
                          <a:ea typeface="Times New Roman"/>
                        </a:rPr>
                        <a:t>ển nhận thức: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/>
                          <a:ea typeface="Times New Roman"/>
                        </a:rPr>
                        <a:t>Khám phá 5E: Tìm hiểu về tổ chim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i="1">
                          <a:effectLst/>
                          <a:latin typeface="Times New Roman"/>
                          <a:ea typeface="Times New Roman"/>
                        </a:rPr>
                        <a:t>Phát triển nhận thức: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"Nhận biết mối quan hệ hơn kém về số lượng của 3 nhóm đối tượng trong phạm vi 7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i="1">
                          <a:effectLst/>
                          <a:latin typeface="Times New Roman"/>
                          <a:ea typeface="Times New Roman"/>
                        </a:rPr>
                        <a:t>Phát triển ngôn ngữ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Kể chuyện sáng tạo về các con vật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 i="1" dirty="0">
                          <a:effectLst/>
                          <a:latin typeface="Times New Roman"/>
                          <a:ea typeface="Times New Roman"/>
                        </a:rPr>
                        <a:t>Phát triển thẩm mỹ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HĐ EDP: “Làm tổ chim”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04448311"/>
                  </a:ext>
                </a:extLst>
              </a:tr>
              <a:tr h="1766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Quan sát: Thời tiết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TCVĐ: bịt mắt bắt dê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Chơi tự chọn: Steam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+ Làm con vật từ hột hạt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+ Trang trí tranh từ đất nặn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+ Sáng tạo con vật từ đá cuội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Quan sát: Cây hoa cúc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TCVĐ:  Đi cà kheo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Chơi tự chọn: Steam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+ Chơi gấp giấy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+ Làm con vật từ vỏ cây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+ Vẽ tranh trên cát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+ Tạo tranh từ vỏ trứng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- Quan sát: Chim bồ câu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- TCVĐ: Ô tô và chim sẻ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- Chơi tự chọn: Steam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+ Nặn con vật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+ Trang trí tranh từ các nguyên học liệu: tăm bông, ống hút,....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i="1" dirty="0">
                          <a:effectLst/>
                          <a:latin typeface="Times New Roman"/>
                          <a:ea typeface="Times New Roman"/>
                        </a:rPr>
                        <a:t>* Bật cao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>
                          <a:effectLst/>
                          <a:latin typeface="Times New Roman"/>
                          <a:ea typeface="Times New Roman"/>
                        </a:rPr>
                        <a:t>HĐTN:  Chăm</a:t>
                      </a: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 sóc và bảo vệ con vật (Chim bồ câu)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5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Trưng bày sản phẩm cuối chủ đề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i="1" dirty="0">
                          <a:effectLst/>
                          <a:latin typeface="Times New Roman"/>
                          <a:ea typeface="Times New Roman"/>
                        </a:rPr>
                        <a:t>* Chạy nhanh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54021796"/>
                  </a:ext>
                </a:extLst>
              </a:tr>
              <a:tr h="1524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Hát : Bài ca của chuồn chuồn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50">
                          <a:effectLst/>
                          <a:latin typeface="Times New Roman"/>
                          <a:ea typeface="Times New Roman"/>
                        </a:rPr>
                        <a:t>- Dự án Steam: Làm tổ chim (tiết 1)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50">
                          <a:effectLst/>
                          <a:latin typeface="Times New Roman"/>
                          <a:ea typeface="Times New Roman"/>
                        </a:rPr>
                        <a:t>Trò chơi: “Dệt vải”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Thực hành một số thao tác cơ bản với máy tính: tắt, mở, di chuyển chuột, kích chuột , mở thư mục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Vỗ đệm theo tiết tau nhanh: Con cào cào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Chơi góc nghệ thuật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Truyện Dê con nhanh trí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350">
                          <a:effectLst/>
                          <a:latin typeface="Times New Roman"/>
                          <a:ea typeface="Times New Roman"/>
                        </a:rPr>
                        <a:t>Đặt lời mới theo giai điệu  bài hát  "Gà trống, cún con, mèo con"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350" dirty="0">
                          <a:effectLst/>
                          <a:latin typeface="Times New Roman"/>
                          <a:ea typeface="Times New Roman"/>
                        </a:rPr>
                        <a:t>Dạy trẻ ứng phó với nắng nóng kéo dài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Vệ sinh lớp cuối tuần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89848565"/>
                  </a:ext>
                </a:extLst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899138" y="0"/>
            <a:ext cx="6384387" cy="633755"/>
          </a:xfrm>
        </p:spPr>
        <p:txBody>
          <a:bodyPr>
            <a:no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</a:rPr>
              <a:t>Kế hoạch dự án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 tổ chim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174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1138</Words>
  <Application>Microsoft Office PowerPoint</Application>
  <PresentationFormat>Custom</PresentationFormat>
  <Paragraphs>177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Kế hoạch hoạt động chủ đề: “Động vật trong gia đình” </vt:lpstr>
      <vt:lpstr>Kế hoạch hoạt động chủ đề: “Bí ẩn nơi rừng xanh”</vt:lpstr>
      <vt:lpstr>Kế hoạch dự án: “Làm tổ chim”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hoạt động học Chủ đề: Bản thân</dc:title>
  <dc:creator>Admin</dc:creator>
  <cp:lastModifiedBy>5A3</cp:lastModifiedBy>
  <cp:revision>18</cp:revision>
  <dcterms:created xsi:type="dcterms:W3CDTF">2023-10-03T06:01:15Z</dcterms:created>
  <dcterms:modified xsi:type="dcterms:W3CDTF">2023-12-18T00:09:22Z</dcterms:modified>
</cp:coreProperties>
</file>