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99"/>
    <a:srgbClr val="FF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28"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1EA54-A337-4C29-A1DF-1E4385A14AF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9104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EA54-A337-4C29-A1DF-1E4385A14AF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11674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EA54-A337-4C29-A1DF-1E4385A14AF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168344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EA54-A337-4C29-A1DF-1E4385A14AF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8361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F1EA54-A337-4C29-A1DF-1E4385A14AF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25223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1EA54-A337-4C29-A1DF-1E4385A14AF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38634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1EA54-A337-4C29-A1DF-1E4385A14AF5}"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35206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1EA54-A337-4C29-A1DF-1E4385A14AF5}"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20968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EA54-A337-4C29-A1DF-1E4385A14AF5}"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215190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F1EA54-A337-4C29-A1DF-1E4385A14AF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394208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F1EA54-A337-4C29-A1DF-1E4385A14AF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AC39-B7EF-43B3-8D3B-5F85588A8445}" type="slidenum">
              <a:rPr lang="en-US" smtClean="0"/>
              <a:t>‹#›</a:t>
            </a:fld>
            <a:endParaRPr lang="en-US"/>
          </a:p>
        </p:txBody>
      </p:sp>
    </p:spTree>
    <p:extLst>
      <p:ext uri="{BB962C8B-B14F-4D97-AF65-F5344CB8AC3E}">
        <p14:creationId xmlns:p14="http://schemas.microsoft.com/office/powerpoint/2010/main" val="24662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1EA54-A337-4C29-A1DF-1E4385A14AF5}" type="datetimeFigureOut">
              <a:rPr lang="en-US" smtClean="0"/>
              <a:t>9/24/2023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8AC39-B7EF-43B3-8D3B-5F85588A8445}" type="slidenum">
              <a:rPr lang="en-US" smtClean="0"/>
              <a:t>‹#›</a:t>
            </a:fld>
            <a:endParaRPr lang="en-US"/>
          </a:p>
        </p:txBody>
      </p:sp>
    </p:spTree>
    <p:extLst>
      <p:ext uri="{BB962C8B-B14F-4D97-AF65-F5344CB8AC3E}">
        <p14:creationId xmlns:p14="http://schemas.microsoft.com/office/powerpoint/2010/main" val="268846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205409"/>
            <a:ext cx="12192000" cy="7063409"/>
          </a:xfrm>
          <a:prstGeom prst="rect">
            <a:avLst/>
          </a:prstGeom>
        </p:spPr>
      </p:pic>
      <p:sp>
        <p:nvSpPr>
          <p:cNvPr id="5" name="Text Box 4"/>
          <p:cNvSpPr txBox="1">
            <a:spLocks noChangeArrowheads="1"/>
          </p:cNvSpPr>
          <p:nvPr/>
        </p:nvSpPr>
        <p:spPr bwMode="auto">
          <a:xfrm>
            <a:off x="22225" y="1616882"/>
            <a:ext cx="12192000" cy="830997"/>
          </a:xfrm>
          <a:prstGeom prst="rect">
            <a:avLst/>
          </a:prstGeom>
          <a:noFill/>
          <a:ln w="9525">
            <a:noFill/>
            <a:miter lim="800000"/>
            <a:headEnd/>
            <a:tailEnd/>
          </a:ln>
          <a:effectLst/>
        </p:spPr>
        <p:txBody>
          <a:bodyPr>
            <a:spAutoFit/>
          </a:bodyPr>
          <a:lstStyle/>
          <a:p>
            <a:pPr algn="ctr">
              <a:defRPr/>
            </a:pPr>
            <a:r>
              <a:rPr lang="en-US" sz="2400">
                <a:solidFill>
                  <a:srgbClr val="0000FF"/>
                </a:solidFill>
                <a:latin typeface="Times New Roman" pitchFamily="18" charset="0"/>
              </a:rPr>
              <a:t>HỘI THI GIÁO VIÊN DẠY GIỎI CẤP </a:t>
            </a:r>
            <a:r>
              <a:rPr lang="en-US" sz="2400" smtClean="0">
                <a:solidFill>
                  <a:srgbClr val="0000FF"/>
                </a:solidFill>
                <a:latin typeface="Times New Roman" pitchFamily="18" charset="0"/>
              </a:rPr>
              <a:t>TRƯỜNG</a:t>
            </a:r>
            <a:endParaRPr lang="en-US" sz="2400">
              <a:solidFill>
                <a:srgbClr val="0000FF"/>
              </a:solidFill>
              <a:latin typeface="Times New Roman" pitchFamily="18" charset="0"/>
            </a:endParaRPr>
          </a:p>
          <a:p>
            <a:pPr algn="ctr">
              <a:defRPr/>
            </a:pPr>
            <a:r>
              <a:rPr lang="en-US" sz="2400">
                <a:solidFill>
                  <a:srgbClr val="0000FF"/>
                </a:solidFill>
                <a:latin typeface="Times New Roman" pitchFamily="18" charset="0"/>
              </a:rPr>
              <a:t>NĂM HỌC </a:t>
            </a:r>
            <a:r>
              <a:rPr lang="en-US" sz="2400" smtClean="0">
                <a:solidFill>
                  <a:srgbClr val="0000FF"/>
                </a:solidFill>
                <a:latin typeface="Times New Roman" pitchFamily="18" charset="0"/>
              </a:rPr>
              <a:t>2023-2024</a:t>
            </a:r>
            <a:endParaRPr lang="en-US" sz="2400">
              <a:effectLst>
                <a:outerShdw blurRad="38100" dist="38100" dir="2700000" algn="tl">
                  <a:srgbClr val="000000"/>
                </a:outerShdw>
              </a:effectLst>
              <a:latin typeface="Times New Roman" pitchFamily="18" charset="0"/>
            </a:endParaRPr>
          </a:p>
        </p:txBody>
      </p:sp>
      <p:sp>
        <p:nvSpPr>
          <p:cNvPr id="6" name="Rectangle 4"/>
          <p:cNvSpPr>
            <a:spLocks noChangeArrowheads="1"/>
          </p:cNvSpPr>
          <p:nvPr/>
        </p:nvSpPr>
        <p:spPr bwMode="auto">
          <a:xfrm>
            <a:off x="0" y="407597"/>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b="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UBND QUẬN HỒNG BÀNG</a:t>
            </a:r>
          </a:p>
          <a:p>
            <a:pPr algn="ctr" eaLnBrk="1" hangingPunct="1">
              <a:lnSpc>
                <a:spcPct val="90000"/>
              </a:lnSpc>
              <a:spcBef>
                <a:spcPct val="20000"/>
              </a:spcBef>
            </a:pPr>
            <a:r>
              <a:rPr lang="en-US" altLang="en-US" b="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TRƯỜNG MẦM NON HÙNG VƯƠNG</a:t>
            </a:r>
          </a:p>
        </p:txBody>
      </p:sp>
      <p:sp>
        <p:nvSpPr>
          <p:cNvPr id="7" name="Text Box 4"/>
          <p:cNvSpPr txBox="1">
            <a:spLocks noChangeArrowheads="1"/>
          </p:cNvSpPr>
          <p:nvPr/>
        </p:nvSpPr>
        <p:spPr bwMode="auto">
          <a:xfrm>
            <a:off x="1228588" y="3018324"/>
            <a:ext cx="103803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smtClean="0">
                <a:latin typeface="Times New Roman" panose="02020603050405020304" pitchFamily="18" charset="0"/>
                <a:cs typeface="Times New Roman" panose="02020603050405020304" pitchFamily="18" charset="0"/>
              </a:rPr>
              <a:t>GIẢI PHÁP PHÁT TRIỂN CÁC KỸ NĂNG CỦA THẾ KỶ 21 CHO TRẺ 5 – 6 TUỔI QUA ỨNG DỤNG STEAM TRONG CHƯƠNG TRÌNH GIÁO DỤC MẦM NON</a:t>
            </a:r>
            <a:endParaRPr lang="en-US" altLang="en-US" sz="2800" b="1">
              <a:solidFill>
                <a:srgbClr val="FF0000"/>
              </a:solidFill>
              <a:latin typeface="Times New Roman" panose="02020603050405020304" pitchFamily="18" charset="0"/>
              <a:cs typeface="Times New Roman" panose="02020603050405020304" pitchFamily="18"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4035" y="453122"/>
            <a:ext cx="1744870" cy="130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629646" y="5588289"/>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defRPr/>
            </a:pPr>
            <a:r>
              <a:rPr lang="en-US" altLang="en-US" sz="2000" i="1" err="1" smtClean="0">
                <a:solidFill>
                  <a:schemeClr val="accent6">
                    <a:lumMod val="50000"/>
                  </a:schemeClr>
                </a:solidFill>
                <a:latin typeface="Times New Roman" panose="02020603050405020304" pitchFamily="18" charset="0"/>
              </a:rPr>
              <a:t>Hùng</a:t>
            </a:r>
            <a:r>
              <a:rPr lang="en-US" altLang="en-US" sz="2000" i="1" smtClean="0">
                <a:solidFill>
                  <a:schemeClr val="accent6">
                    <a:lumMod val="50000"/>
                  </a:schemeClr>
                </a:solidFill>
                <a:latin typeface="Times New Roman" panose="02020603050405020304" pitchFamily="18" charset="0"/>
              </a:rPr>
              <a:t> </a:t>
            </a:r>
            <a:r>
              <a:rPr lang="en-US" altLang="en-US" sz="2000" i="1" err="1" smtClean="0">
                <a:solidFill>
                  <a:schemeClr val="accent6">
                    <a:lumMod val="50000"/>
                  </a:schemeClr>
                </a:solidFill>
                <a:latin typeface="Times New Roman" panose="02020603050405020304" pitchFamily="18" charset="0"/>
              </a:rPr>
              <a:t>Vương</a:t>
            </a:r>
            <a:r>
              <a:rPr lang="en-US" altLang="en-US" sz="2000" i="1" smtClean="0">
                <a:solidFill>
                  <a:schemeClr val="accent6">
                    <a:lumMod val="50000"/>
                  </a:schemeClr>
                </a:solidFill>
                <a:latin typeface="Times New Roman" panose="02020603050405020304" pitchFamily="18" charset="0"/>
              </a:rPr>
              <a:t>, </a:t>
            </a:r>
            <a:r>
              <a:rPr lang="en-US" altLang="en-US" sz="2000" i="1" err="1" smtClean="0">
                <a:solidFill>
                  <a:schemeClr val="accent6">
                    <a:lumMod val="50000"/>
                  </a:schemeClr>
                </a:solidFill>
                <a:latin typeface="Times New Roman" panose="02020603050405020304" pitchFamily="18" charset="0"/>
              </a:rPr>
              <a:t>tháng</a:t>
            </a:r>
            <a:r>
              <a:rPr lang="en-US" altLang="en-US" sz="2000" i="1" smtClean="0">
                <a:solidFill>
                  <a:schemeClr val="accent6">
                    <a:lumMod val="50000"/>
                  </a:schemeClr>
                </a:solidFill>
                <a:latin typeface="Times New Roman" panose="02020603050405020304" pitchFamily="18" charset="0"/>
              </a:rPr>
              <a:t> 9 </a:t>
            </a:r>
            <a:r>
              <a:rPr lang="en-US" altLang="en-US" sz="2000" i="1" err="1" smtClean="0">
                <a:solidFill>
                  <a:schemeClr val="accent6">
                    <a:lumMod val="50000"/>
                  </a:schemeClr>
                </a:solidFill>
                <a:latin typeface="Times New Roman" panose="02020603050405020304" pitchFamily="18" charset="0"/>
              </a:rPr>
              <a:t>năm</a:t>
            </a:r>
            <a:r>
              <a:rPr lang="en-US" altLang="en-US" sz="2000" i="1" smtClean="0">
                <a:solidFill>
                  <a:schemeClr val="accent6">
                    <a:lumMod val="50000"/>
                  </a:schemeClr>
                </a:solidFill>
                <a:latin typeface="Times New Roman" panose="02020603050405020304" pitchFamily="18" charset="0"/>
              </a:rPr>
              <a:t> 2023</a:t>
            </a:r>
            <a:endParaRPr lang="en-US" altLang="en-US" sz="2400" i="1" smtClean="0">
              <a:solidFill>
                <a:schemeClr val="accent6">
                  <a:lumMod val="50000"/>
                </a:schemeClr>
              </a:solidFill>
              <a:latin typeface="Times New Roman" panose="02020603050405020304" pitchFamily="18" charset="0"/>
            </a:endParaRPr>
          </a:p>
        </p:txBody>
      </p:sp>
      <p:sp>
        <p:nvSpPr>
          <p:cNvPr id="10" name="Text Box 6"/>
          <p:cNvSpPr txBox="1">
            <a:spLocks noChangeArrowheads="1"/>
          </p:cNvSpPr>
          <p:nvPr/>
        </p:nvSpPr>
        <p:spPr bwMode="auto">
          <a:xfrm>
            <a:off x="3629646" y="4403319"/>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defRPr/>
            </a:pPr>
            <a:r>
              <a:rPr lang="vi-VN" altLang="en-US" sz="2000" b="1" smtClean="0">
                <a:solidFill>
                  <a:schemeClr val="accent6">
                    <a:lumMod val="50000"/>
                  </a:schemeClr>
                </a:solidFill>
                <a:latin typeface="Times New Roman" panose="02020603050405020304" pitchFamily="18" charset="0"/>
              </a:rPr>
              <a:t>Giáo viên: Lê Thị Ngọc Trâm</a:t>
            </a:r>
            <a:endParaRPr lang="en-US" altLang="en-US" sz="2400" b="1" smtClean="0">
              <a:solidFill>
                <a:schemeClr val="accent6">
                  <a:lumMod val="50000"/>
                </a:schemeClr>
              </a:solidFill>
              <a:latin typeface="Times New Roman" panose="02020603050405020304" pitchFamily="18" charset="0"/>
            </a:endParaRPr>
          </a:p>
        </p:txBody>
      </p:sp>
    </p:spTree>
    <p:extLst>
      <p:ext uri="{BB962C8B-B14F-4D97-AF65-F5344CB8AC3E}">
        <p14:creationId xmlns:p14="http://schemas.microsoft.com/office/powerpoint/2010/main" val="37879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6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bwMode="auto">
          <a:xfrm>
            <a:off x="2470245" y="917557"/>
            <a:ext cx="6796585" cy="35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b="1">
                <a:latin typeface="Times New Roman" panose="02020603050405020304" pitchFamily="18" charset="0"/>
                <a:cs typeface="Times New Roman" panose="02020603050405020304" pitchFamily="18" charset="0"/>
              </a:rPr>
              <a:t>III. Kết luận và khuyến nghị</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en-US" altLang="en-US" sz="2000" b="1" smtClean="0">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Đánh giá khả năng triển khai rộng rãi của biện pháp và hướng phát triển tiếp theo</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vi-VN" altLang="en-US" sz="2000" smtClean="0">
                <a:latin typeface="Times New Roman" panose="02020603050405020304" pitchFamily="18" charset="0"/>
                <a:cs typeface="Times New Roman" panose="02020603050405020304" pitchFamily="18" charset="0"/>
              </a:rPr>
              <a:t>- </a:t>
            </a:r>
            <a:r>
              <a:rPr lang="en-US" altLang="en-US" sz="2000" smtClean="0">
                <a:latin typeface="Times New Roman" panose="02020603050405020304" pitchFamily="18" charset="0"/>
                <a:cs typeface="Times New Roman" panose="02020603050405020304" pitchFamily="18" charset="0"/>
              </a:rPr>
              <a:t>Giải </a:t>
            </a:r>
            <a:r>
              <a:rPr lang="en-US" altLang="en-US" sz="2000">
                <a:latin typeface="Times New Roman" panose="02020603050405020304" pitchFamily="18" charset="0"/>
                <a:cs typeface="Times New Roman" panose="02020603050405020304" pitchFamily="18" charset="0"/>
              </a:rPr>
              <a:t>pháp đã được nhân rộng tại các lớp </a:t>
            </a:r>
            <a:r>
              <a:rPr lang="vi-VN" altLang="en-US" sz="2000">
                <a:latin typeface="Times New Roman" panose="02020603050405020304" pitchFamily="18" charset="0"/>
                <a:cs typeface="Times New Roman" panose="02020603050405020304" pitchFamily="18" charset="0"/>
              </a:rPr>
              <a:t>5</a:t>
            </a:r>
            <a:r>
              <a:rPr lang="en-US" altLang="en-US" sz="2000">
                <a:latin typeface="Times New Roman" panose="02020603050405020304" pitchFamily="18" charset="0"/>
                <a:cs typeface="Times New Roman" panose="02020603050405020304" pitchFamily="18" charset="0"/>
              </a:rPr>
              <a:t> tuổi của nhà trường và có khả năng nhân rộng các lớp </a:t>
            </a:r>
            <a:r>
              <a:rPr lang="vi-VN" altLang="en-US" sz="2000">
                <a:latin typeface="Times New Roman" panose="02020603050405020304" pitchFamily="18" charset="0"/>
                <a:cs typeface="Times New Roman" panose="02020603050405020304" pitchFamily="18" charset="0"/>
              </a:rPr>
              <a:t>5</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6</a:t>
            </a:r>
            <a:r>
              <a:rPr lang="en-US" altLang="en-US" sz="2000">
                <a:latin typeface="Times New Roman" panose="02020603050405020304" pitchFamily="18" charset="0"/>
                <a:cs typeface="Times New Roman" panose="02020603050405020304" pitchFamily="18" charset="0"/>
              </a:rPr>
              <a:t> tuổi trong quận, thành phố </a:t>
            </a:r>
            <a:endParaRPr lang="en-US" altLang="en-US" sz="2000">
              <a:latin typeface=".VnTime" panose="020B7200000000000000" pitchFamily="34" charset="0"/>
              <a:cs typeface="Times New Roman" panose="02020603050405020304" pitchFamily="18" charset="0"/>
            </a:endParaRPr>
          </a:p>
          <a:p>
            <a:pPr indent="0" algn="just">
              <a:spcBef>
                <a:spcPts val="300"/>
              </a:spcBef>
              <a:spcAft>
                <a:spcPts val="300"/>
              </a:spcAft>
            </a:pPr>
            <a:r>
              <a:rPr lang="vi-VN" altLang="en-US" sz="2000" b="1" smtClean="0">
                <a:solidFill>
                  <a:srgbClr val="000000"/>
                </a:solidFill>
                <a:latin typeface="Times New Roman" panose="02020603050405020304" pitchFamily="18" charset="0"/>
                <a:cs typeface="Times New Roman" panose="02020603050405020304" pitchFamily="18" charset="0"/>
              </a:rPr>
              <a:t>*</a:t>
            </a:r>
            <a:r>
              <a:rPr lang="en-US" altLang="en-US" sz="2000" b="1">
                <a:solidFill>
                  <a:srgbClr val="000000"/>
                </a:solidFill>
                <a:latin typeface="Times New Roman" panose="02020603050405020304" pitchFamily="18" charset="0"/>
                <a:cs typeface="Times New Roman" panose="02020603050405020304" pitchFamily="18" charset="0"/>
              </a:rPr>
              <a:t>Bài học kinh nghiệm</a:t>
            </a:r>
            <a:r>
              <a:rPr lang="vi-VN" altLang="en-US" sz="2000" b="1">
                <a:solidFill>
                  <a:srgbClr val="000000"/>
                </a:solidFill>
                <a:latin typeface="Times New Roman" panose="02020603050405020304" pitchFamily="18" charset="0"/>
                <a:cs typeface="Times New Roman" panose="02020603050405020304" pitchFamily="18" charset="0"/>
              </a:rPr>
              <a:t>:</a:t>
            </a:r>
          </a:p>
          <a:p>
            <a:pPr indent="0" algn="just">
              <a:spcBef>
                <a:spcPts val="300"/>
              </a:spcBef>
              <a:spcAft>
                <a:spcPts val="300"/>
              </a:spcAft>
            </a:pPr>
            <a:r>
              <a:rPr lang="vi-VN" sz="2000">
                <a:latin typeface="Times New Roman" pitchFamily="18" charset="0"/>
                <a:cs typeface="Times New Roman" pitchFamily="18" charset="0"/>
              </a:rPr>
              <a:t>- </a:t>
            </a:r>
            <a:r>
              <a:rPr lang="en-US" sz="2000">
                <a:latin typeface="Times New Roman" pitchFamily="18" charset="0"/>
                <a:cs typeface="Times New Roman" pitchFamily="18" charset="0"/>
              </a:rPr>
              <a:t>Thường xuyên trau dồi kiến thức về </a:t>
            </a:r>
            <a:r>
              <a:rPr lang="vi-VN" sz="2000">
                <a:latin typeface="Times New Roman" pitchFamily="18" charset="0"/>
                <a:cs typeface="Times New Roman" pitchFamily="18" charset="0"/>
              </a:rPr>
              <a:t>phương pháp giáo dục Steam</a:t>
            </a:r>
          </a:p>
          <a:p>
            <a:pPr indent="0" algn="just">
              <a:spcBef>
                <a:spcPts val="300"/>
              </a:spcBef>
              <a:spcAft>
                <a:spcPts val="300"/>
              </a:spcAft>
            </a:pPr>
            <a:r>
              <a:rPr lang="vi-VN" sz="2000">
                <a:latin typeface="Times New Roman" pitchFamily="18" charset="0"/>
                <a:cs typeface="Times New Roman" pitchFamily="18" charset="0"/>
              </a:rPr>
              <a:t>- Lựa chọn đề tài, dự án phù hợp khả năng của trẻ</a:t>
            </a:r>
            <a:endParaRPr lang="vi-VN" sz="2000"/>
          </a:p>
          <a:p>
            <a:pPr indent="0" algn="just">
              <a:spcBef>
                <a:spcPts val="300"/>
              </a:spcBef>
              <a:spcAft>
                <a:spcPts val="300"/>
              </a:spcAft>
            </a:pPr>
            <a:r>
              <a:rPr lang="vi-VN" sz="2000">
                <a:latin typeface="Times New Roman" pitchFamily="18" charset="0"/>
                <a:cs typeface="Times New Roman" pitchFamily="18" charset="0"/>
              </a:rPr>
              <a:t>- </a:t>
            </a:r>
            <a:r>
              <a:rPr lang="en-US" sz="2000">
                <a:latin typeface="Times New Roman" pitchFamily="18" charset="0"/>
                <a:cs typeface="Times New Roman" pitchFamily="18" charset="0"/>
              </a:rPr>
              <a:t>Công tác truyền thông, phối hợp với phụ huynh, </a:t>
            </a:r>
            <a:r>
              <a:rPr lang="vi-VN" sz="2000">
                <a:latin typeface="Times New Roman" pitchFamily="18" charset="0"/>
                <a:cs typeface="Times New Roman" pitchFamily="18" charset="0"/>
              </a:rPr>
              <a:t>nhà trường trong khi thực hiện.</a:t>
            </a:r>
            <a:endParaRPr lang="en-US" sz="2000"/>
          </a:p>
          <a:p>
            <a:pPr>
              <a:lnSpc>
                <a:spcPct val="90000"/>
              </a:lnSpc>
            </a:pPr>
            <a:endParaRPr lang="en-US" altLang="en-US" sz="260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291549" y="1257853"/>
            <a:ext cx="117679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pPr>
            <a:endParaRPr lang="en-US" altLang="en-US" sz="2600">
              <a:latin typeface=".VnTime" panose="020B7200000000000000" pitchFamily="34" charset="0"/>
              <a:cs typeface="Times New Roman" panose="02020603050405020304" pitchFamily="18" charset="0"/>
            </a:endParaRPr>
          </a:p>
        </p:txBody>
      </p:sp>
      <p:sp>
        <p:nvSpPr>
          <p:cNvPr id="5" name="Rectangle 4"/>
          <p:cNvSpPr>
            <a:spLocks noChangeArrowheads="1"/>
          </p:cNvSpPr>
          <p:nvPr/>
        </p:nvSpPr>
        <p:spPr bwMode="auto">
          <a:xfrm>
            <a:off x="145776" y="2441447"/>
            <a:ext cx="9780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pPr>
            <a:endParaRPr lang="en-US" alt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2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0"/>
            <a:ext cx="12192000" cy="7063409"/>
          </a:xfrm>
          <a:prstGeom prst="rect">
            <a:avLst/>
          </a:prstGeom>
        </p:spPr>
      </p:pic>
      <p:sp>
        <p:nvSpPr>
          <p:cNvPr id="5" name="Rectangle 4"/>
          <p:cNvSpPr/>
          <p:nvPr/>
        </p:nvSpPr>
        <p:spPr>
          <a:xfrm>
            <a:off x="1762681" y="2451310"/>
            <a:ext cx="9068509" cy="1569660"/>
          </a:xfrm>
          <a:prstGeom prst="rect">
            <a:avLst/>
          </a:prstGeom>
          <a:noFill/>
        </p:spPr>
        <p:txBody>
          <a:bodyPr wrap="none">
            <a:spAutoFit/>
          </a:bodyPr>
          <a:lstStyle/>
          <a:p>
            <a:pPr algn="ctr" eaLnBrk="1" fontAlgn="auto" hangingPunct="1">
              <a:spcBef>
                <a:spcPts val="0"/>
              </a:spcBef>
              <a:spcAft>
                <a:spcPts val="0"/>
              </a:spcAft>
              <a:defRPr/>
            </a:pPr>
            <a:r>
              <a:rPr lang="vi-VN" sz="4800" b="1"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XIN TRÂN TRỌNG CẢM ƠN</a:t>
            </a:r>
          </a:p>
          <a:p>
            <a:pPr algn="ctr" eaLnBrk="1" fontAlgn="auto" hangingPunct="1">
              <a:spcBef>
                <a:spcPts val="0"/>
              </a:spcBef>
              <a:spcAft>
                <a:spcPts val="0"/>
              </a:spcAft>
              <a:defRPr/>
            </a:pPr>
            <a:r>
              <a:rPr lang="vi-VN" sz="4800" b="1"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MỌI NGƯỜI ĐÃ LẮNG NGHE!</a:t>
            </a:r>
            <a:endParaRPr lang="en-US" sz="4800" b="1">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4035" y="453122"/>
            <a:ext cx="1744870" cy="130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77530" cy="6858000"/>
          </a:xfrm>
          <a:prstGeom prst="rect">
            <a:avLst/>
          </a:prstGeom>
        </p:spPr>
      </p:pic>
      <p:sp>
        <p:nvSpPr>
          <p:cNvPr id="12" name="Rectangle 1"/>
          <p:cNvSpPr>
            <a:spLocks noChangeArrowheads="1"/>
          </p:cNvSpPr>
          <p:nvPr/>
        </p:nvSpPr>
        <p:spPr bwMode="auto">
          <a:xfrm>
            <a:off x="2388358" y="439279"/>
            <a:ext cx="5848696"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spcBef>
                <a:spcPts val="300"/>
              </a:spcBef>
              <a:spcAft>
                <a:spcPts val="300"/>
              </a:spcAft>
            </a:pPr>
            <a:r>
              <a:rPr lang="en-US" altLang="en-US" sz="2400" b="1">
                <a:solidFill>
                  <a:srgbClr val="000000"/>
                </a:solidFill>
                <a:latin typeface="Times New Roman" panose="02020603050405020304" pitchFamily="18" charset="0"/>
                <a:cs typeface="Times New Roman" panose="02020603050405020304" pitchFamily="18" charset="0"/>
              </a:rPr>
              <a:t>I. </a:t>
            </a:r>
            <a:r>
              <a:rPr lang="en-US" altLang="en-US" sz="2400" b="1" err="1">
                <a:solidFill>
                  <a:srgbClr val="000000"/>
                </a:solidFill>
                <a:latin typeface="Times New Roman" panose="02020603050405020304" pitchFamily="18" charset="0"/>
                <a:cs typeface="Times New Roman" panose="02020603050405020304" pitchFamily="18" charset="0"/>
              </a:rPr>
              <a:t>Phần</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đặt</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vấn</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đề</a:t>
            </a:r>
            <a:endParaRPr lang="en-US" altLang="en-US" sz="2400">
              <a:latin typeface="Times New Roman" panose="02020603050405020304" pitchFamily="18" charset="0"/>
              <a:cs typeface="Calibri" panose="020F0502020204030204" pitchFamily="34" charset="0"/>
            </a:endParaRPr>
          </a:p>
          <a:p>
            <a:pPr algn="just">
              <a:spcBef>
                <a:spcPts val="300"/>
              </a:spcBef>
              <a:spcAft>
                <a:spcPts val="300"/>
              </a:spcAft>
            </a:pPr>
            <a:r>
              <a:rPr lang="en-US" altLang="en-US" sz="2400" b="1">
                <a:solidFill>
                  <a:srgbClr val="000000"/>
                </a:solidFill>
                <a:latin typeface="Times New Roman" panose="02020603050405020304" pitchFamily="18" charset="0"/>
                <a:cs typeface="Times New Roman" panose="02020603050405020304" pitchFamily="18" charset="0"/>
              </a:rPr>
              <a:t>1.Tính </a:t>
            </a:r>
            <a:r>
              <a:rPr lang="en-US" altLang="en-US" sz="2400" b="1" err="1">
                <a:solidFill>
                  <a:srgbClr val="000000"/>
                </a:solidFill>
                <a:latin typeface="Times New Roman" panose="02020603050405020304" pitchFamily="18" charset="0"/>
                <a:cs typeface="Times New Roman" panose="02020603050405020304" pitchFamily="18" charset="0"/>
              </a:rPr>
              <a:t>cấp</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thiết</a:t>
            </a:r>
            <a:endParaRPr lang="en-US" altLang="en-US" sz="2400">
              <a:latin typeface="Times New Roman" panose="02020603050405020304" pitchFamily="18" charset="0"/>
              <a:cs typeface="Calibri" panose="020F0502020204030204" pitchFamily="34" charset="0"/>
            </a:endParaRPr>
          </a:p>
        </p:txBody>
      </p:sp>
      <p:sp>
        <p:nvSpPr>
          <p:cNvPr id="13" name="Rectangle 12"/>
          <p:cNvSpPr>
            <a:spLocks noChangeArrowheads="1"/>
          </p:cNvSpPr>
          <p:nvPr/>
        </p:nvSpPr>
        <p:spPr bwMode="auto">
          <a:xfrm>
            <a:off x="2388358" y="1417076"/>
            <a:ext cx="782016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000">
                <a:latin typeface="Times New Roman" panose="02020603050405020304" pitchFamily="18" charset="0"/>
                <a:cs typeface="Times New Roman" panose="02020603050405020304" pitchFamily="18" charset="0"/>
              </a:rPr>
              <a:t>Căn cứ trên thực tế của lớp </a:t>
            </a:r>
            <a:r>
              <a:rPr lang="de-DE" sz="2000" smtClean="0">
                <a:latin typeface="Times New Roman" panose="02020603050405020304" pitchFamily="18" charset="0"/>
                <a:cs typeface="Times New Roman" panose="02020603050405020304" pitchFamily="18" charset="0"/>
              </a:rPr>
              <a:t>5A3 </a:t>
            </a:r>
            <a:r>
              <a:rPr lang="de-DE" sz="2000">
                <a:latin typeface="Times New Roman" panose="02020603050405020304" pitchFamily="18" charset="0"/>
                <a:cs typeface="Times New Roman" panose="02020603050405020304" pitchFamily="18" charset="0"/>
              </a:rPr>
              <a:t>để khắc phục những tồn tại hạn chế trong quá trình thực hiện đổi mới giáo dục mầm non, </a:t>
            </a:r>
            <a:r>
              <a:rPr lang="de-DE" sz="2000" smtClean="0">
                <a:latin typeface="Times New Roman" panose="02020603050405020304" pitchFamily="18" charset="0"/>
                <a:cs typeface="Times New Roman" panose="02020603050405020304" pitchFamily="18" charset="0"/>
              </a:rPr>
              <a:t>theo </a:t>
            </a:r>
            <a:r>
              <a:rPr lang="de-DE" sz="2000">
                <a:latin typeface="Times New Roman" panose="02020603050405020304" pitchFamily="18" charset="0"/>
                <a:cs typeface="Times New Roman" panose="02020603050405020304" pitchFamily="18" charset="0"/>
              </a:rPr>
              <a:t>hướng tập trung nâng cao năng lực của giáo </a:t>
            </a:r>
            <a:r>
              <a:rPr lang="de-DE" sz="2000" smtClean="0">
                <a:latin typeface="Times New Roman" panose="02020603050405020304" pitchFamily="18" charset="0"/>
                <a:cs typeface="Times New Roman" panose="02020603050405020304" pitchFamily="18" charset="0"/>
              </a:rPr>
              <a:t>viên, </a:t>
            </a:r>
            <a:r>
              <a:rPr lang="de-DE" sz="2000">
                <a:latin typeface="Times New Roman" panose="02020603050405020304" pitchFamily="18" charset="0"/>
                <a:cs typeface="Times New Roman" panose="02020603050405020304" pitchFamily="18" charset="0"/>
              </a:rPr>
              <a:t>trong việc tổ chức các hoạt động chăm sóc giáo dục </a:t>
            </a:r>
            <a:r>
              <a:rPr lang="de-DE" sz="2000" smtClean="0">
                <a:latin typeface="Times New Roman" panose="02020603050405020304" pitchFamily="18" charset="0"/>
                <a:cs typeface="Times New Roman" panose="02020603050405020304" pitchFamily="18" charset="0"/>
              </a:rPr>
              <a:t>trẻ</a:t>
            </a:r>
            <a:r>
              <a:rPr lang="vi-VN" sz="2000" smtClean="0">
                <a:latin typeface="Times New Roman" panose="02020603050405020304" pitchFamily="18" charset="0"/>
                <a:cs typeface="Times New Roman" panose="02020603050405020304" pitchFamily="18" charset="0"/>
              </a:rPr>
              <a:t>, nhằm phát triển năng lực cho trẻ một cách hiệu quả. Giáo dục Steam đề cao vai trò thực hành, trải nghiệm kết hợp với cách giáo dục truyền thống, vẫn đảm bảo được quan điểm “Lấy trẻ làm trung tâm”. Đó là phương pháp giáo dục kết hợp 5 lĩnh vực: Khoa học, công nghệ, kỹ thuật, toán học, nghệ thuật. Chính vì vậy tôi chọn </a:t>
            </a:r>
            <a:r>
              <a:rPr lang="de-DE" sz="2000" smtClean="0">
                <a:latin typeface="Times New Roman" panose="02020603050405020304" pitchFamily="18" charset="0"/>
                <a:cs typeface="Times New Roman" panose="02020603050405020304" pitchFamily="18" charset="0"/>
              </a:rPr>
              <a:t>giải </a:t>
            </a:r>
            <a:r>
              <a:rPr lang="de-DE" sz="2000">
                <a:latin typeface="Times New Roman" panose="02020603050405020304" pitchFamily="18" charset="0"/>
                <a:cs typeface="Times New Roman" panose="02020603050405020304" pitchFamily="18" charset="0"/>
              </a:rPr>
              <a:t>pháp: </a:t>
            </a:r>
            <a:r>
              <a:rPr lang="en-US" sz="2000">
                <a:latin typeface="Times New Roman" panose="02020603050405020304" pitchFamily="18" charset="0"/>
                <a:cs typeface="Times New Roman" panose="02020603050405020304" pitchFamily="18" charset="0"/>
              </a:rPr>
              <a:t>“P</a:t>
            </a:r>
            <a:r>
              <a:rPr lang="vi-VN" sz="2000">
                <a:latin typeface="Times New Roman" panose="02020603050405020304" pitchFamily="18" charset="0"/>
                <a:cs typeface="Times New Roman" panose="02020603050405020304" pitchFamily="18" charset="0"/>
              </a:rPr>
              <a:t>hát triển các kỹ năng của thế kỉ </a:t>
            </a:r>
            <a:r>
              <a:rPr lang="en-US" sz="2000">
                <a:latin typeface="Times New Roman" panose="02020603050405020304" pitchFamily="18" charset="0"/>
                <a:cs typeface="Times New Roman" panose="02020603050405020304" pitchFamily="18" charset="0"/>
              </a:rPr>
              <a:t>21</a:t>
            </a:r>
            <a:r>
              <a:rPr lang="vi-VN" sz="2000">
                <a:latin typeface="Times New Roman" panose="02020603050405020304" pitchFamily="18" charset="0"/>
                <a:cs typeface="Times New Roman" panose="02020603050405020304" pitchFamily="18" charset="0"/>
              </a:rPr>
              <a:t> cho trẻ 5 -6 tuổi qua ứng dụng Steam</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trong</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chương</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trình</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giáo</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dục</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mầm</a:t>
            </a:r>
            <a:r>
              <a:rPr lang="en-US" sz="2000">
                <a:latin typeface="Times New Roman" panose="02020603050405020304" pitchFamily="18" charset="0"/>
                <a:cs typeface="Times New Roman" panose="02020603050405020304" pitchFamily="18" charset="0"/>
              </a:rPr>
              <a:t> non” </a:t>
            </a:r>
            <a:r>
              <a:rPr lang="de-DE" sz="2000" smtClean="0">
                <a:latin typeface="Times New Roman" panose="02020603050405020304" pitchFamily="18" charset="0"/>
                <a:cs typeface="Times New Roman" panose="02020603050405020304" pitchFamily="18" charset="0"/>
              </a:rPr>
              <a:t>năm học 2023 -2024 </a:t>
            </a:r>
            <a:r>
              <a:rPr lang="vi-VN" sz="2000" smtClean="0">
                <a:latin typeface="Times New Roman" panose="02020603050405020304" pitchFamily="18" charset="0"/>
                <a:cs typeface="Times New Roman" panose="02020603050405020304" pitchFamily="18" charset="0"/>
              </a:rPr>
              <a:t>.</a:t>
            </a:r>
            <a:endParaRPr lang="en-US"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06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20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a:spLocks noChangeArrowheads="1"/>
          </p:cNvSpPr>
          <p:nvPr/>
        </p:nvSpPr>
        <p:spPr bwMode="auto">
          <a:xfrm>
            <a:off x="2042615" y="684656"/>
            <a:ext cx="810677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62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Đối</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tượng</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nghiên</a:t>
            </a: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err="1">
                <a:solidFill>
                  <a:srgbClr val="000000"/>
                </a:solidFill>
                <a:latin typeface="Times New Roman" panose="02020603050405020304" pitchFamily="18" charset="0"/>
                <a:cs typeface="Times New Roman" panose="02020603050405020304" pitchFamily="18" charset="0"/>
              </a:rPr>
              <a:t>cứu</a:t>
            </a:r>
            <a:endParaRPr lang="en-US" altLang="en-US" sz="2400">
              <a:latin typeface="Times New Roman" panose="02020603050405020304" pitchFamily="18" charset="0"/>
              <a:cs typeface="Calibri" panose="020F0502020204030204" pitchFamily="34" charset="0"/>
            </a:endParaRPr>
          </a:p>
          <a:p>
            <a:pPr>
              <a:lnSpc>
                <a:spcPct val="130000"/>
              </a:lnSpc>
            </a:pP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Trẻ</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smtClean="0">
                <a:solidFill>
                  <a:srgbClr val="000000"/>
                </a:solidFill>
                <a:latin typeface="Times New Roman" panose="02020603050405020304" pitchFamily="18" charset="0"/>
                <a:cs typeface="Times New Roman" panose="02020603050405020304" pitchFamily="18" charset="0"/>
              </a:rPr>
              <a:t>5 </a:t>
            </a:r>
            <a:r>
              <a:rPr lang="en-US" altLang="en-US" sz="2400">
                <a:solidFill>
                  <a:srgbClr val="000000"/>
                </a:solidFill>
                <a:latin typeface="Times New Roman" panose="02020603050405020304" pitchFamily="18" charset="0"/>
                <a:cs typeface="Times New Roman" panose="02020603050405020304" pitchFamily="18" charset="0"/>
              </a:rPr>
              <a:t>- 6</a:t>
            </a:r>
            <a:r>
              <a:rPr lang="en-US" altLang="en-US" sz="2400" smtClean="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tuổi</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lớp</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smtClean="0">
                <a:solidFill>
                  <a:srgbClr val="000000"/>
                </a:solidFill>
                <a:latin typeface="Times New Roman" panose="02020603050405020304" pitchFamily="18" charset="0"/>
                <a:cs typeface="Times New Roman" panose="02020603050405020304" pitchFamily="18" charset="0"/>
              </a:rPr>
              <a:t>5</a:t>
            </a:r>
            <a:r>
              <a:rPr lang="vi-VN" altLang="en-US" sz="2400" smtClean="0">
                <a:solidFill>
                  <a:srgbClr val="000000"/>
                </a:solidFill>
                <a:latin typeface="Times New Roman" panose="02020603050405020304" pitchFamily="18" charset="0"/>
                <a:cs typeface="Times New Roman" panose="02020603050405020304" pitchFamily="18" charset="0"/>
              </a:rPr>
              <a:t> tuổi A</a:t>
            </a:r>
            <a:r>
              <a:rPr lang="en-US" altLang="en-US" sz="2400" smtClean="0">
                <a:solidFill>
                  <a:srgbClr val="000000"/>
                </a:solidFill>
                <a:latin typeface="Times New Roman" panose="02020603050405020304" pitchFamily="18" charset="0"/>
                <a:cs typeface="Times New Roman" panose="02020603050405020304" pitchFamily="18" charset="0"/>
              </a:rPr>
              <a:t>3</a:t>
            </a:r>
            <a:r>
              <a:rPr lang="vi-VN" altLang="en-US" sz="2400">
                <a:solidFill>
                  <a:srgbClr val="000000"/>
                </a:solidFill>
                <a:latin typeface="Times New Roman" panose="02020603050405020304" pitchFamily="18" charset="0"/>
                <a:cs typeface="Times New Roman" panose="02020603050405020304" pitchFamily="18" charset="0"/>
              </a:rPr>
              <a:t>, </a:t>
            </a:r>
            <a:r>
              <a:rPr lang="vi-VN" altLang="en-US" sz="2400" smtClean="0">
                <a:solidFill>
                  <a:srgbClr val="000000"/>
                </a:solidFill>
                <a:latin typeface="Times New Roman" panose="02020603050405020304" pitchFamily="18" charset="0"/>
                <a:cs typeface="Times New Roman" panose="02020603050405020304" pitchFamily="18" charset="0"/>
              </a:rPr>
              <a:t>t</a:t>
            </a:r>
            <a:r>
              <a:rPr lang="en-US" altLang="en-US" sz="2400" err="1">
                <a:solidFill>
                  <a:srgbClr val="000000"/>
                </a:solidFill>
                <a:latin typeface="Times New Roman" panose="02020603050405020304" pitchFamily="18" charset="0"/>
                <a:cs typeface="Times New Roman" panose="02020603050405020304" pitchFamily="18" charset="0"/>
              </a:rPr>
              <a:t>rường</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Mầm</a:t>
            </a:r>
            <a:r>
              <a:rPr lang="en-US" altLang="en-US" sz="2400">
                <a:solidFill>
                  <a:srgbClr val="000000"/>
                </a:solidFill>
                <a:latin typeface="Times New Roman" panose="02020603050405020304" pitchFamily="18" charset="0"/>
                <a:cs typeface="Times New Roman" panose="02020603050405020304" pitchFamily="18" charset="0"/>
              </a:rPr>
              <a:t> non </a:t>
            </a:r>
            <a:r>
              <a:rPr lang="en-US" altLang="en-US" sz="2400" err="1">
                <a:solidFill>
                  <a:srgbClr val="000000"/>
                </a:solidFill>
                <a:latin typeface="Times New Roman" panose="02020603050405020304" pitchFamily="18" charset="0"/>
                <a:cs typeface="Times New Roman" panose="02020603050405020304" pitchFamily="18" charset="0"/>
              </a:rPr>
              <a:t>Hùng</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Vương</a:t>
            </a:r>
            <a:r>
              <a:rPr lang="vi-VN"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Calibri" panose="020F0502020204030204" pitchFamily="34" charset="0"/>
            </a:endParaRPr>
          </a:p>
        </p:txBody>
      </p:sp>
      <p:sp>
        <p:nvSpPr>
          <p:cNvPr id="4" name="Rectangle 3"/>
          <p:cNvSpPr>
            <a:spLocks noChangeArrowheads="1"/>
          </p:cNvSpPr>
          <p:nvPr/>
        </p:nvSpPr>
        <p:spPr bwMode="auto">
          <a:xfrm>
            <a:off x="2279176" y="1626452"/>
            <a:ext cx="82766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3. </a:t>
            </a:r>
            <a:r>
              <a:rPr lang="en-US" altLang="en-US" sz="2400" b="1" err="1">
                <a:latin typeface="Times New Roman" panose="02020603050405020304" pitchFamily="18" charset="0"/>
                <a:cs typeface="Times New Roman" panose="02020603050405020304" pitchFamily="18" charset="0"/>
              </a:rPr>
              <a:t>Mục</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tiêu</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của</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biện</a:t>
            </a:r>
            <a:r>
              <a:rPr lang="en-US" altLang="en-US" sz="2400" b="1">
                <a:latin typeface="Times New Roman" panose="02020603050405020304" pitchFamily="18" charset="0"/>
                <a:cs typeface="Times New Roman" panose="02020603050405020304" pitchFamily="18" charset="0"/>
              </a:rPr>
              <a:t> </a:t>
            </a:r>
            <a:r>
              <a:rPr lang="en-US" altLang="en-US" sz="2400" b="1" smtClean="0">
                <a:latin typeface="Times New Roman" panose="02020603050405020304" pitchFamily="18" charset="0"/>
                <a:cs typeface="Times New Roman" panose="02020603050405020304" pitchFamily="18" charset="0"/>
              </a:rPr>
              <a:t>pháp</a:t>
            </a:r>
            <a:endParaRPr lang="vi-VN" altLang="en-US" sz="2400" b="1" smtClean="0">
              <a:latin typeface="Times New Roman" panose="02020603050405020304" pitchFamily="18" charset="0"/>
              <a:cs typeface="Times New Roman" panose="02020603050405020304" pitchFamily="18" charset="0"/>
            </a:endParaRPr>
          </a:p>
          <a:p>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 trẻ tự do thử sứ</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 nhiều ý tưởng khác nhau và không để cho cảm giác “sợ sai” kiềm chế </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 năng của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Giáo viên sẽ là người luôn lắng nghe đa chiều và mang lại cho trẻ mộ</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nền tảng kiến thức thực tế, tạo tâm thế cho trẻ chuẩn bị bước vào Lớp 1</a:t>
            </a:r>
            <a:endParaRPr lang="en-US" sz="2400">
              <a:latin typeface=".VnTime" panose="020B7200000000000000" pitchFamily="34" charset="0"/>
              <a:ea typeface="Times New Roman" panose="02020603050405020304" pitchFamily="18" charset="0"/>
              <a:cs typeface="Times New Roman" panose="02020603050405020304" pitchFamily="18" charset="0"/>
            </a:endParaRPr>
          </a:p>
          <a:p>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triển cho trẻ các kỹ năng của thế kỉ 21: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sáng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phản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Kỹ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hợp tác và làm việc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Kỹ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giao tiếp</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5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 calcmode="lin" valueType="num">
                                      <p:cBhvr>
                                        <p:cTn id="15" dur="3000" fill="hold"/>
                                        <p:tgtEl>
                                          <p:spTgt spid="2"/>
                                        </p:tgtEl>
                                        <p:attrNameLst>
                                          <p:attrName>style.rotation</p:attrName>
                                        </p:attrNameLst>
                                      </p:cBhvr>
                                      <p:tavLst>
                                        <p:tav tm="0">
                                          <p:val>
                                            <p:fltVal val="90"/>
                                          </p:val>
                                        </p:tav>
                                        <p:tav tm="100000">
                                          <p:val>
                                            <p:fltVal val="0"/>
                                          </p:val>
                                        </p:tav>
                                      </p:tavLst>
                                    </p:anim>
                                    <p:animEffect transition="in" filter="fade">
                                      <p:cBhvr>
                                        <p:cTn id="16" dur="3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90"/>
                                          </p:val>
                                        </p:tav>
                                        <p:tav tm="100000">
                                          <p:val>
                                            <p:fltVal val="0"/>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71652" y="0"/>
            <a:ext cx="2120348" cy="13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460311" y="477672"/>
            <a:ext cx="9444252" cy="534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30000"/>
              </a:lnSpc>
            </a:pPr>
            <a:r>
              <a:rPr lang="en-US" altLang="en-US" sz="2800" b="1">
                <a:solidFill>
                  <a:srgbClr val="000000"/>
                </a:solidFill>
                <a:latin typeface="Times New Roman" panose="02020603050405020304" pitchFamily="18" charset="0"/>
                <a:cs typeface="Times New Roman" panose="02020603050405020304" pitchFamily="18" charset="0"/>
              </a:rPr>
              <a:t> </a:t>
            </a:r>
            <a:r>
              <a:rPr lang="en-US" altLang="en-US" sz="2000" b="1">
                <a:solidFill>
                  <a:srgbClr val="000000"/>
                </a:solidFill>
                <a:latin typeface="Times New Roman" panose="02020603050405020304" pitchFamily="18" charset="0"/>
                <a:cs typeface="Times New Roman" panose="02020603050405020304" pitchFamily="18" charset="0"/>
              </a:rPr>
              <a:t>II. Nội dung</a:t>
            </a:r>
            <a:endParaRPr lang="en-US" altLang="en-US" sz="2000">
              <a:latin typeface="Times New Roman" panose="02020603050405020304" pitchFamily="18" charset="0"/>
              <a:ea typeface="Calibri" panose="020F0502020204030204" pitchFamily="34" charset="0"/>
              <a:cs typeface="Times New Roman" panose="02020603050405020304" pitchFamily="18" charset="0"/>
            </a:endParaRPr>
          </a:p>
          <a:p>
            <a:pPr algn="just">
              <a:buFont typeface="Calibri Light" panose="020F0302020204030204" pitchFamily="34" charset="0"/>
              <a:buAutoNum type="arabicPeriod"/>
            </a:pPr>
            <a:r>
              <a:rPr lang="en-US" altLang="en-US" sz="2000" b="1">
                <a:solidFill>
                  <a:srgbClr val="000000"/>
                </a:solidFill>
                <a:latin typeface="Times New Roman" panose="02020603050405020304" pitchFamily="18" charset="0"/>
                <a:cs typeface="Times New Roman" panose="02020603050405020304" pitchFamily="18" charset="0"/>
              </a:rPr>
              <a:t>Thực </a:t>
            </a:r>
            <a:r>
              <a:rPr lang="en-US" altLang="en-US" sz="2000" b="1" smtClean="0">
                <a:solidFill>
                  <a:srgbClr val="000000"/>
                </a:solidFill>
                <a:latin typeface="Times New Roman" panose="02020603050405020304" pitchFamily="18" charset="0"/>
                <a:cs typeface="Times New Roman" panose="02020603050405020304" pitchFamily="18" charset="0"/>
              </a:rPr>
              <a:t>trạng</a:t>
            </a:r>
            <a:endParaRPr lang="vi-VN" altLang="en-US" sz="2000" smtClean="0">
              <a:latin typeface="Times New Roman" panose="02020603050405020304" pitchFamily="18" charset="0"/>
              <a:cs typeface="Times New Roman" panose="02020603050405020304" pitchFamily="18" charset="0"/>
            </a:endParaRPr>
          </a:p>
          <a:p>
            <a:pPr algn="just"/>
            <a:r>
              <a:rPr lang="vi-VN" altLang="en-US" sz="2000" b="1" smtClean="0">
                <a:solidFill>
                  <a:srgbClr val="000000"/>
                </a:solidFill>
                <a:latin typeface="Times New Roman" panose="02020603050405020304" pitchFamily="18" charset="0"/>
                <a:cs typeface="Times New Roman" panose="02020603050405020304" pitchFamily="18" charset="0"/>
              </a:rPr>
              <a:t>*</a:t>
            </a:r>
            <a:r>
              <a:rPr lang="en-US" altLang="en-US" sz="2000" b="1" smtClean="0">
                <a:solidFill>
                  <a:srgbClr val="000000"/>
                </a:solidFill>
                <a:latin typeface="Times New Roman" panose="02020603050405020304" pitchFamily="18" charset="0"/>
                <a:cs typeface="Times New Roman" panose="02020603050405020304" pitchFamily="18" charset="0"/>
              </a:rPr>
              <a:t>Thuận lợi:</a:t>
            </a:r>
            <a:endParaRPr lang="vi-VN" altLang="en-US" sz="2000" b="1">
              <a:solidFill>
                <a:srgbClr val="000000"/>
              </a:solidFill>
              <a:latin typeface="Times New Roman" panose="02020603050405020304" pitchFamily="18" charset="0"/>
              <a:cs typeface="Times New Roman" panose="02020603050405020304" pitchFamily="18" charset="0"/>
            </a:endParaRPr>
          </a:p>
          <a:p>
            <a:pPr algn="just"/>
            <a:r>
              <a:rPr lang="de-DE" sz="2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a:latin typeface="Times New Roman" panose="02020603050405020304" pitchFamily="18" charset="0"/>
                <a:ea typeface="Times New Roman" panose="02020603050405020304" pitchFamily="18" charset="0"/>
                <a:cs typeface="Times New Roman" panose="02020603050405020304" pitchFamily="18" charset="0"/>
              </a:rPr>
              <a:t>Phụ huynh</a:t>
            </a:r>
            <a:r>
              <a:rPr lang="vi-VN" sz="2000" b="1">
                <a:latin typeface="Times New Roman" panose="02020603050405020304" pitchFamily="18" charset="0"/>
                <a:ea typeface="Times New Roman" panose="02020603050405020304" pitchFamily="18" charset="0"/>
                <a:cs typeface="Times New Roman" panose="02020603050405020304" pitchFamily="18" charset="0"/>
              </a:rPr>
              <a:t>:</a:t>
            </a:r>
            <a:r>
              <a:rPr lang="de-DE" sz="2000" b="1">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ea typeface="Times New Roman" panose="02020603050405020304" pitchFamily="18" charset="0"/>
                <a:cs typeface="Times New Roman" panose="02020603050405020304" pitchFamily="18" charset="0"/>
              </a:rPr>
              <a:t>Phụ </a:t>
            </a:r>
            <a:r>
              <a:rPr lang="en-US" sz="2000">
                <a:latin typeface="Times New Roman" panose="02020603050405020304" pitchFamily="18" charset="0"/>
                <a:ea typeface="Times New Roman" panose="02020603050405020304" pitchFamily="18" charset="0"/>
                <a:cs typeface="Times New Roman" panose="02020603050405020304" pitchFamily="18" charset="0"/>
              </a:rPr>
              <a:t>huynh quan tâm đến trẻ, quan tâm đến những nội dung chương trình giáo dục của trẻ</a:t>
            </a:r>
            <a:r>
              <a:rPr lang="vi-VN" sz="2000">
                <a:latin typeface="Times New Roman" panose="02020603050405020304" pitchFamily="18" charset="0"/>
                <a:ea typeface="Times New Roman" panose="02020603050405020304" pitchFamily="18" charset="0"/>
                <a:cs typeface="Times New Roman" panose="02020603050405020304" pitchFamily="18" charset="0"/>
              </a:rPr>
              <a:t>,</a:t>
            </a:r>
            <a:r>
              <a:rPr lang="de-DE" sz="2000">
                <a:latin typeface="Times New Roman" panose="02020603050405020304" pitchFamily="18" charset="0"/>
                <a:ea typeface="Times New Roman" panose="02020603050405020304" pitchFamily="18" charset="0"/>
                <a:cs typeface="Times New Roman" panose="02020603050405020304" pitchFamily="18" charset="0"/>
              </a:rPr>
              <a:t> nhiệt tình ủng hộ đồ dùng đồ chơi nguyên học </a:t>
            </a:r>
            <a:r>
              <a:rPr lang="de-DE" sz="2000" smtClean="0">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20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smtClean="0">
                <a:latin typeface="Times New Roman" panose="02020603050405020304" pitchFamily="18" charset="0"/>
                <a:ea typeface="Times New Roman" panose="02020603050405020304" pitchFamily="18" charset="0"/>
                <a:cs typeface="Times New Roman" panose="02020603050405020304" pitchFamily="18" charset="0"/>
              </a:rPr>
              <a:t>Lớp</a:t>
            </a:r>
            <a:r>
              <a:rPr lang="vi-VN" sz="20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latin typeface=".VnTime" panose="020B7200000000000000"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Cơ sở vật chất, phòng học khang trang sạch sẽ, đầy đủ trang thiết bị đồ dùng phục vụ chăm sóc giáo dục trẻ.</a:t>
            </a:r>
            <a:endParaRPr lang="en-US" sz="2000">
              <a:latin typeface=".VnTime" panose="020B7200000000000000" pitchFamily="34"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Ban giám hiệu luôn quan tâm, tích cực định hướng động viên và góp ý cho giáo viên một cách tận tình và chu đáo</a:t>
            </a:r>
            <a:endParaRPr lang="vi-VN" sz="2000">
              <a:latin typeface="Times New Roman" panose="02020603050405020304" pitchFamily="18" charset="0"/>
              <a:ea typeface="Times New Roman" panose="02020603050405020304" pitchFamily="18" charset="0"/>
              <a:cs typeface="Times New Roman" panose="02020603050405020304" pitchFamily="18" charset="0"/>
            </a:endParaRPr>
          </a:p>
          <a:p>
            <a:pPr indent="457200">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Giáo viên có kế hoạch giáo dục cụ thể ngay từ đầu năm học, vững về chuyên môn, luôn nhiệt huyết trong công việc</a:t>
            </a:r>
            <a:r>
              <a:rPr lang="en-US" sz="2000" b="1">
                <a:latin typeface="Times New Roman" panose="02020603050405020304" pitchFamily="18" charset="0"/>
                <a:ea typeface="Times New Roman" panose="02020603050405020304" pitchFamily="18" charset="0"/>
                <a:cs typeface="Times New Roman" panose="02020603050405020304" pitchFamily="18" charset="0"/>
              </a:rPr>
              <a:t>.</a:t>
            </a:r>
            <a:r>
              <a:rPr lang="vi-VN" sz="2000">
                <a:latin typeface="Times New Roman" panose="02020603050405020304" pitchFamily="18" charset="0"/>
                <a:ea typeface="Times New Roman" panose="02020603050405020304" pitchFamily="18" charset="0"/>
                <a:cs typeface="Times New Roman" panose="02020603050405020304" pitchFamily="18" charset="0"/>
              </a:rPr>
              <a:t>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thân tôi được tham gia tập huấn về ứng dụng STEAM trong giáo dục mầm non do Phòng giáo dục và đào tạo</a:t>
            </a:r>
            <a:r>
              <a:rPr lang="vi-VN"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quận Hồng Bàng tổ chức . Sau khi tham gia lớp tập huấn tôi đã áp dụng phương pháp STEAM vào tổ chức các hoạt động cho trẻ tại lớp mình</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1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a:spLocks noChangeArrowheads="1"/>
          </p:cNvSpPr>
          <p:nvPr/>
        </p:nvSpPr>
        <p:spPr bwMode="auto">
          <a:xfrm>
            <a:off x="2424752" y="1091577"/>
            <a:ext cx="734249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smtClean="0">
                <a:solidFill>
                  <a:srgbClr val="000000"/>
                </a:solidFill>
                <a:latin typeface="Times New Roman" panose="02020603050405020304" pitchFamily="18" charset="0"/>
                <a:cs typeface="Times New Roman" panose="02020603050405020304" pitchFamily="18" charset="0"/>
              </a:rPr>
              <a:t>*Khó khăn</a:t>
            </a:r>
            <a:r>
              <a:rPr lang="en-US" altLang="en-US" sz="2000" b="1" smtClean="0">
                <a:solidFill>
                  <a:srgbClr val="000000"/>
                </a:solidFill>
                <a:latin typeface="Times New Roman" panose="02020603050405020304" pitchFamily="18" charset="0"/>
                <a:cs typeface="Times New Roman" panose="02020603050405020304" pitchFamily="18" charset="0"/>
              </a:rPr>
              <a:t>:</a:t>
            </a:r>
            <a:endParaRPr lang="vi-VN" altLang="en-US" sz="2000" b="1" smtClean="0">
              <a:solidFill>
                <a:srgbClr val="000000"/>
              </a:solidFill>
              <a:latin typeface="Times New Roman" panose="02020603050405020304" pitchFamily="18" charset="0"/>
              <a:cs typeface="Times New Roman" panose="02020603050405020304" pitchFamily="18" charset="0"/>
            </a:endParaRPr>
          </a:p>
          <a:p>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 số trẻ trong lớp đông</a:t>
            </a:r>
            <a:r>
              <a:rPr lang="vi-VN"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(40 trẻ)</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áp dụng phương pháp giảng dạy </a:t>
            </a:r>
            <a:r>
              <a:rPr lang="vi-VN"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nào bị hạn chế</a:t>
            </a:r>
            <a:endParaRPr lang="en-US" sz="2000">
              <a:latin typeface=".VnTime" panose="020B7200000000000000" pitchFamily="34" charset="0"/>
              <a:ea typeface="Times New Roman" panose="02020603050405020304" pitchFamily="18" charset="0"/>
              <a:cs typeface="Times New Roman" panose="02020603050405020304" pitchFamily="18" charset="0"/>
            </a:endParaRPr>
          </a:p>
          <a:p>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Cơ sở vật chất nhà trường đã từng bước hoàn hiện hơn, tuy nhiên phòng học để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  cho việc  giảng dạy phương  pháp STEAM hiện  nay của trường cũng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đáp ứng đầy đủ mà từng bước khắc phục dần theo kế hoạch. </a:t>
            </a:r>
            <a:endParaRPr lang="en-US" sz="2000">
              <a:latin typeface=".VnTime" panose="020B7200000000000000" pitchFamily="34" charset="0"/>
              <a:ea typeface="Times New Roman" panose="02020603050405020304" pitchFamily="18" charset="0"/>
              <a:cs typeface="Times New Roman" panose="02020603050405020304" pitchFamily="18" charset="0"/>
            </a:endParaRPr>
          </a:p>
          <a:p>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Tài liệu tham khảo phương pháp STEAM chưa nhiều, chủ yếu giáo viên vẫn tự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nghiên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cứu, tìm tòi trên mạng. </a:t>
            </a:r>
            <a:endParaRPr lang="en-US" sz="2000">
              <a:latin typeface=".VnTime" panose="020B7200000000000000" pitchFamily="34" charset="0"/>
              <a:ea typeface="Times New Roman" panose="02020603050405020304" pitchFamily="18" charset="0"/>
              <a:cs typeface="Times New Roman" panose="02020603050405020304" pitchFamily="18" charset="0"/>
            </a:endParaRPr>
          </a:p>
          <a:p>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Phụ huynh không thực sự </a:t>
            </a:r>
            <a:r>
              <a:rPr lang="en-US" sz="2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ểu rõ về STEAM và cách học của chính những đứ</a:t>
            </a:r>
            <a:r>
              <a:rPr lang="en-US" sz="20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ẻ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độ </a:t>
            </a:r>
            <a:r>
              <a:rPr lang="en-US" sz="2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ổi mầm non để có cách hỗ </a:t>
            </a:r>
            <a:r>
              <a:rPr lang="en-US" sz="2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ợ </a:t>
            </a:r>
            <a:r>
              <a:rPr lang="en-US" sz="2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ẻ tốt nhấ</a:t>
            </a:r>
            <a:r>
              <a:rPr lang="en-US" sz="2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96347" y="860745"/>
            <a:ext cx="10734261" cy="461665"/>
          </a:xfrm>
          <a:prstGeom prst="rect">
            <a:avLst/>
          </a:prstGeom>
        </p:spPr>
        <p:txBody>
          <a:bodyPr wrap="square">
            <a:spAutoFit/>
          </a:bodyPr>
          <a:lstStyle/>
          <a:p>
            <a:endParaRPr lang="en-US" sz="240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7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30" y="0"/>
            <a:ext cx="12192000" cy="6858000"/>
          </a:xfrm>
          <a:prstGeom prst="rect">
            <a:avLst/>
          </a:prstGeom>
        </p:spPr>
      </p:pic>
      <p:sp>
        <p:nvSpPr>
          <p:cNvPr id="3" name="Rectangle 2"/>
          <p:cNvSpPr>
            <a:spLocks noChangeArrowheads="1"/>
          </p:cNvSpPr>
          <p:nvPr/>
        </p:nvSpPr>
        <p:spPr bwMode="auto">
          <a:xfrm>
            <a:off x="2274626" y="122830"/>
            <a:ext cx="739708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000" b="1">
                <a:solidFill>
                  <a:srgbClr val="000000"/>
                </a:solidFill>
                <a:latin typeface="Times New Roman" panose="02020603050405020304" pitchFamily="18" charset="0"/>
                <a:cs typeface="Times New Roman" panose="02020603050405020304" pitchFamily="18" charset="0"/>
              </a:rPr>
              <a:t>3. Áp dụng biện pháp</a:t>
            </a:r>
            <a:endParaRPr lang="en-US" altLang="en-US" sz="2000">
              <a:latin typeface="Times New Roman" panose="02020603050405020304" pitchFamily="18" charset="0"/>
              <a:cs typeface="Calibri" panose="020F0502020204030204" pitchFamily="34" charset="0"/>
            </a:endParaRPr>
          </a:p>
          <a:p>
            <a:pPr algn="just">
              <a:lnSpc>
                <a:spcPct val="130000"/>
              </a:lnSpc>
            </a:pPr>
            <a:r>
              <a:rPr lang="en-US" altLang="en-US" sz="2000" b="1">
                <a:solidFill>
                  <a:srgbClr val="000000"/>
                </a:solidFill>
                <a:latin typeface="Times New Roman" panose="02020603050405020304" pitchFamily="18" charset="0"/>
                <a:cs typeface="Times New Roman" panose="02020603050405020304" pitchFamily="18" charset="0"/>
              </a:rPr>
              <a:t>Biện pháp 1: </a:t>
            </a:r>
            <a:r>
              <a:rPr lang="vi-VN" altLang="en-US" sz="2000" b="1" smtClean="0">
                <a:solidFill>
                  <a:srgbClr val="000000"/>
                </a:solidFill>
                <a:latin typeface="Times New Roman" panose="02020603050405020304" pitchFamily="18" charset="0"/>
                <a:cs typeface="Times New Roman" panose="02020603050405020304" pitchFamily="18" charset="0"/>
              </a:rPr>
              <a:t>Tìm hiểu các phương pháp Steam (nghiên cứu học hỏi để nắm chắc kiến thức về phương pháp Steam)</a:t>
            </a:r>
          </a:p>
          <a:p>
            <a:pPr algn="just">
              <a:lnSpc>
                <a:spcPct val="130000"/>
              </a:lnSpc>
            </a:pPr>
            <a:r>
              <a:rPr lang="en-US" altLang="en-US" sz="2000" b="1" smtClean="0">
                <a:solidFill>
                  <a:srgbClr val="000000"/>
                </a:solidFill>
                <a:latin typeface="Times New Roman" panose="02020603050405020304" pitchFamily="18" charset="0"/>
                <a:cs typeface="Times New Roman" panose="02020603050405020304" pitchFamily="18" charset="0"/>
              </a:rPr>
              <a:t>Biện pháp </a:t>
            </a:r>
            <a:r>
              <a:rPr lang="vi-VN" altLang="en-US" sz="2000" b="1" smtClean="0">
                <a:solidFill>
                  <a:srgbClr val="000000"/>
                </a:solidFill>
                <a:latin typeface="Times New Roman" panose="02020603050405020304" pitchFamily="18" charset="0"/>
                <a:cs typeface="Times New Roman" panose="02020603050405020304" pitchFamily="18" charset="0"/>
              </a:rPr>
              <a:t>2</a:t>
            </a:r>
            <a:r>
              <a:rPr lang="en-US"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smtClean="0">
                <a:solidFill>
                  <a:srgbClr val="000000"/>
                </a:solidFill>
                <a:latin typeface="Times New Roman" panose="02020603050405020304" pitchFamily="18" charset="0"/>
                <a:cs typeface="Times New Roman" panose="02020603050405020304" pitchFamily="18" charset="0"/>
              </a:rPr>
              <a:t>Lựa chọn dự án phù hợp đưa vào các chủ đề trong năm</a:t>
            </a:r>
          </a:p>
          <a:p>
            <a:pPr algn="just">
              <a:lnSpc>
                <a:spcPct val="130000"/>
              </a:lnSpc>
            </a:pPr>
            <a:r>
              <a:rPr lang="en-US" altLang="en-US" sz="2000" b="1" smtClean="0">
                <a:solidFill>
                  <a:srgbClr val="000000"/>
                </a:solidFill>
                <a:latin typeface="Times New Roman" panose="02020603050405020304" pitchFamily="18" charset="0"/>
                <a:cs typeface="Times New Roman" panose="02020603050405020304" pitchFamily="18" charset="0"/>
              </a:rPr>
              <a:t>Biện pháp </a:t>
            </a:r>
            <a:r>
              <a:rPr lang="vi-VN" altLang="en-US" sz="2000" b="1" smtClean="0">
                <a:solidFill>
                  <a:srgbClr val="000000"/>
                </a:solidFill>
                <a:latin typeface="Times New Roman" panose="02020603050405020304" pitchFamily="18" charset="0"/>
                <a:cs typeface="Times New Roman" panose="02020603050405020304" pitchFamily="18" charset="0"/>
              </a:rPr>
              <a:t>3</a:t>
            </a:r>
            <a:r>
              <a:rPr lang="en-US"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smtClean="0">
                <a:solidFill>
                  <a:srgbClr val="000000"/>
                </a:solidFill>
                <a:latin typeface="Times New Roman" panose="02020603050405020304" pitchFamily="18" charset="0"/>
                <a:cs typeface="Times New Roman" panose="02020603050405020304" pitchFamily="18" charset="0"/>
              </a:rPr>
              <a:t>Đưa Steam vào tổ chức các hoạt động học</a:t>
            </a:r>
          </a:p>
          <a:p>
            <a:pPr algn="just">
              <a:lnSpc>
                <a:spcPct val="130000"/>
              </a:lnSpc>
            </a:pPr>
            <a:r>
              <a:rPr lang="en-US" altLang="en-US" sz="2000" b="1" smtClean="0">
                <a:solidFill>
                  <a:srgbClr val="000000"/>
                </a:solidFill>
                <a:latin typeface="Times New Roman" panose="02020603050405020304" pitchFamily="18" charset="0"/>
                <a:cs typeface="Times New Roman" panose="02020603050405020304" pitchFamily="18" charset="0"/>
              </a:rPr>
              <a:t>Biện pháp </a:t>
            </a:r>
            <a:r>
              <a:rPr lang="vi-VN" altLang="en-US" sz="2000" b="1" smtClean="0">
                <a:solidFill>
                  <a:srgbClr val="000000"/>
                </a:solidFill>
                <a:latin typeface="Times New Roman" panose="02020603050405020304" pitchFamily="18" charset="0"/>
                <a:cs typeface="Times New Roman" panose="02020603050405020304" pitchFamily="18" charset="0"/>
              </a:rPr>
              <a:t>4</a:t>
            </a:r>
            <a:r>
              <a:rPr lang="en-US"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smtClean="0">
                <a:solidFill>
                  <a:srgbClr val="000000"/>
                </a:solidFill>
                <a:latin typeface="Times New Roman" panose="02020603050405020304" pitchFamily="18" charset="0"/>
                <a:cs typeface="Times New Roman" panose="02020603050405020304" pitchFamily="18" charset="0"/>
              </a:rPr>
              <a:t>Đưa Steam vào các hoạt động khác (HĐNT, HĐG, HĐ lễ hội, HĐ tham quan dã ngoại...)</a:t>
            </a:r>
          </a:p>
          <a:p>
            <a:pPr algn="just">
              <a:lnSpc>
                <a:spcPct val="130000"/>
              </a:lnSpc>
            </a:pPr>
            <a:r>
              <a:rPr lang="en-US" altLang="en-US" sz="2000" b="1" smtClean="0">
                <a:solidFill>
                  <a:srgbClr val="000000"/>
                </a:solidFill>
                <a:latin typeface="Times New Roman" panose="02020603050405020304" pitchFamily="18" charset="0"/>
                <a:cs typeface="Times New Roman" panose="02020603050405020304" pitchFamily="18" charset="0"/>
              </a:rPr>
              <a:t>Biện pháp </a:t>
            </a:r>
            <a:r>
              <a:rPr lang="vi-VN" altLang="en-US" sz="2000" b="1" smtClean="0">
                <a:solidFill>
                  <a:srgbClr val="000000"/>
                </a:solidFill>
                <a:latin typeface="Times New Roman" panose="02020603050405020304" pitchFamily="18" charset="0"/>
                <a:cs typeface="Times New Roman" panose="02020603050405020304" pitchFamily="18" charset="0"/>
              </a:rPr>
              <a:t>5</a:t>
            </a:r>
            <a:r>
              <a:rPr lang="en-US"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smtClean="0">
                <a:solidFill>
                  <a:srgbClr val="000000"/>
                </a:solidFill>
                <a:latin typeface="Times New Roman" panose="02020603050405020304" pitchFamily="18" charset="0"/>
                <a:cs typeface="Times New Roman" panose="02020603050405020304" pitchFamily="18" charset="0"/>
              </a:rPr>
              <a:t>Xây dựng môi trường giáo dục Steam</a:t>
            </a:r>
          </a:p>
          <a:p>
            <a:pPr algn="just">
              <a:lnSpc>
                <a:spcPct val="130000"/>
              </a:lnSpc>
            </a:pPr>
            <a:r>
              <a:rPr lang="en-US" altLang="en-US" sz="2000" b="1" smtClean="0">
                <a:solidFill>
                  <a:srgbClr val="000000"/>
                </a:solidFill>
                <a:latin typeface="Times New Roman" panose="02020603050405020304" pitchFamily="18" charset="0"/>
                <a:cs typeface="Times New Roman" panose="02020603050405020304" pitchFamily="18" charset="0"/>
              </a:rPr>
              <a:t>Biện pháp </a:t>
            </a:r>
            <a:r>
              <a:rPr lang="vi-VN" altLang="en-US" sz="2000" b="1" smtClean="0">
                <a:solidFill>
                  <a:srgbClr val="000000"/>
                </a:solidFill>
                <a:latin typeface="Times New Roman" panose="02020603050405020304" pitchFamily="18" charset="0"/>
                <a:cs typeface="Times New Roman" panose="02020603050405020304" pitchFamily="18" charset="0"/>
              </a:rPr>
              <a:t>6</a:t>
            </a:r>
            <a:r>
              <a:rPr lang="en-US"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smtClean="0">
                <a:solidFill>
                  <a:srgbClr val="000000"/>
                </a:solidFill>
                <a:latin typeface="Times New Roman" panose="02020603050405020304" pitchFamily="18" charset="0"/>
                <a:cs typeface="Times New Roman" panose="02020603050405020304" pitchFamily="18" charset="0"/>
              </a:rPr>
              <a:t>XD góc khám phá khoa học, góc Steam tại lớp</a:t>
            </a:r>
          </a:p>
          <a:p>
            <a:pPr algn="just">
              <a:lnSpc>
                <a:spcPct val="130000"/>
              </a:lnSpc>
            </a:pPr>
            <a:r>
              <a:rPr lang="vi-VN" altLang="en-US" sz="2000" b="1" smtClean="0">
                <a:solidFill>
                  <a:srgbClr val="000000"/>
                </a:solidFill>
                <a:latin typeface="Times New Roman" panose="02020603050405020304" pitchFamily="18" charset="0"/>
                <a:cs typeface="Times New Roman" panose="02020603050405020304" pitchFamily="18" charset="0"/>
              </a:rPr>
              <a:t>Biện pháp 7: Tuyên truyền với phụ huynh, viết thư ngỏ gửi phụ huynh</a:t>
            </a:r>
            <a:r>
              <a:rPr lang="vi-VN" altLang="en-US" sz="2000" b="1" smtClean="0">
                <a:solidFill>
                  <a:srgbClr val="000000"/>
                </a:solidFill>
                <a:latin typeface="Times New Roman" panose="02020603050405020304" pitchFamily="18" charset="0"/>
                <a:cs typeface="Times New Roman" panose="02020603050405020304" pitchFamily="18" charset="0"/>
              </a:rPr>
              <a:t>.</a:t>
            </a:r>
            <a:endParaRPr lang="vi-VN" altLang="en-US" sz="2000" b="1"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7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bwMode="auto">
          <a:xfrm>
            <a:off x="2893325" y="2053154"/>
            <a:ext cx="6878472" cy="208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r>
              <a:rPr lang="vi-VN" altLang="en-US" sz="2000" b="1" smtClean="0">
                <a:latin typeface="Times New Roman" panose="02020603050405020304" pitchFamily="18" charset="0"/>
                <a:cs typeface="Times New Roman" panose="02020603050405020304" pitchFamily="18" charset="0"/>
              </a:rPr>
              <a:t>*</a:t>
            </a:r>
            <a:r>
              <a:rPr lang="en-US" altLang="en-US" sz="2000" b="1" smtClean="0">
                <a:latin typeface="Times New Roman" panose="02020603050405020304" pitchFamily="18" charset="0"/>
                <a:cs typeface="Times New Roman" panose="02020603050405020304" pitchFamily="18" charset="0"/>
              </a:rPr>
              <a:t>Ưu </a:t>
            </a:r>
            <a:r>
              <a:rPr lang="en-US" altLang="en-US" sz="2000" b="1">
                <a:latin typeface="Times New Roman" panose="02020603050405020304" pitchFamily="18" charset="0"/>
                <a:cs typeface="Times New Roman" panose="02020603050405020304" pitchFamily="18" charset="0"/>
              </a:rPr>
              <a:t>điểm của giải pháp</a:t>
            </a:r>
            <a:r>
              <a:rPr lang="en-US" altLang="en-US" sz="2000" b="1" smtClean="0">
                <a:latin typeface="Times New Roman" panose="02020603050405020304" pitchFamily="18" charset="0"/>
                <a:cs typeface="Times New Roman" panose="02020603050405020304" pitchFamily="18" charset="0"/>
              </a:rPr>
              <a:t>:</a:t>
            </a:r>
            <a:r>
              <a:rPr lang="vi-VN" altLang="en-US" sz="2000" b="1" smtClean="0">
                <a:latin typeface="Times New Roman" panose="02020603050405020304" pitchFamily="18" charset="0"/>
                <a:cs typeface="Times New Roman" panose="02020603050405020304" pitchFamily="18" charset="0"/>
              </a:rPr>
              <a:t> </a:t>
            </a:r>
          </a:p>
          <a:p>
            <a:pPr marL="457200" indent="-457200">
              <a:lnSpc>
                <a:spcPct val="90000"/>
              </a:lnSpc>
              <a:buFontTx/>
              <a:buChar char="-"/>
            </a:pPr>
            <a:r>
              <a:rPr lang="vi-VN" altLang="en-US" sz="2000" b="1" smtClean="0">
                <a:latin typeface="Times New Roman" panose="02020603050405020304" pitchFamily="18" charset="0"/>
                <a:cs typeface="Times New Roman" panose="02020603050405020304" pitchFamily="18" charset="0"/>
              </a:rPr>
              <a:t>Bản thân giáo viên và trẻ được tiếp cận với phương pháp dạy và học rất tích cực. Trẻ phát triển các kĩ năng của thế kỉ 21 một cách rất nhẹ nhàng hiệu quả, giáo viên nâng cao năng lực khẳng định bản thân.</a:t>
            </a:r>
          </a:p>
          <a:p>
            <a:pPr marL="457200" indent="-457200">
              <a:lnSpc>
                <a:spcPct val="90000"/>
              </a:lnSpc>
              <a:buFontTx/>
              <a:buChar char="-"/>
            </a:pPr>
            <a:r>
              <a:rPr lang="vi-VN" altLang="en-US" sz="2000" b="1" smtClean="0">
                <a:latin typeface="Times New Roman" panose="02020603050405020304" pitchFamily="18" charset="0"/>
                <a:cs typeface="Times New Roman" panose="02020603050405020304" pitchFamily="18" charset="0"/>
              </a:rPr>
              <a:t>Phụ huynh đánh giá cao vai trò của giáo viên mầm non, tin yêu ngôi trường cho con theo </a:t>
            </a:r>
            <a:r>
              <a:rPr lang="vi-VN" altLang="en-US" sz="2000" b="1" smtClean="0">
                <a:latin typeface="Times New Roman" panose="02020603050405020304" pitchFamily="18" charset="0"/>
                <a:cs typeface="Times New Roman" panose="02020603050405020304" pitchFamily="18" charset="0"/>
              </a:rPr>
              <a:t>học</a:t>
            </a:r>
            <a:endParaRPr lang="vi-VN" altLang="en-US" sz="2000" b="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6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417"/>
            <a:ext cx="12192000" cy="6858000"/>
          </a:xfrm>
          <a:prstGeom prst="rect">
            <a:avLst/>
          </a:prstGeom>
        </p:spPr>
      </p:pic>
      <p:sp>
        <p:nvSpPr>
          <p:cNvPr id="3" name="Rectangle 2"/>
          <p:cNvSpPr>
            <a:spLocks noChangeArrowheads="1"/>
          </p:cNvSpPr>
          <p:nvPr/>
        </p:nvSpPr>
        <p:spPr bwMode="auto">
          <a:xfrm>
            <a:off x="3578087" y="864139"/>
            <a:ext cx="540322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spcBef>
                <a:spcPts val="300"/>
              </a:spcBef>
              <a:spcAft>
                <a:spcPts val="300"/>
              </a:spcAft>
            </a:pPr>
            <a:r>
              <a:rPr lang="vi-VN" altLang="en-US" sz="2000" b="1" smtClean="0">
                <a:solidFill>
                  <a:srgbClr val="000000"/>
                </a:solidFill>
                <a:latin typeface="Times New Roman" panose="02020603050405020304" pitchFamily="18" charset="0"/>
                <a:cs typeface="Times New Roman" panose="02020603050405020304" pitchFamily="18" charset="0"/>
              </a:rPr>
              <a:t>* Hạn </a:t>
            </a:r>
            <a:r>
              <a:rPr lang="en-US" altLang="en-US" sz="2000" b="1" smtClean="0">
                <a:solidFill>
                  <a:srgbClr val="000000"/>
                </a:solidFill>
                <a:latin typeface="Times New Roman" panose="02020603050405020304" pitchFamily="18" charset="0"/>
                <a:cs typeface="Times New Roman" panose="02020603050405020304" pitchFamily="18" charset="0"/>
              </a:rPr>
              <a:t>chế </a:t>
            </a:r>
            <a:r>
              <a:rPr lang="en-US" altLang="en-US" sz="2000" b="1">
                <a:solidFill>
                  <a:srgbClr val="000000"/>
                </a:solidFill>
                <a:latin typeface="Times New Roman" panose="02020603050405020304" pitchFamily="18" charset="0"/>
                <a:cs typeface="Times New Roman" panose="02020603050405020304" pitchFamily="18" charset="0"/>
              </a:rPr>
              <a:t>của giải </a:t>
            </a:r>
            <a:r>
              <a:rPr lang="en-US" altLang="en-US" sz="2000" b="1" smtClean="0">
                <a:solidFill>
                  <a:srgbClr val="000000"/>
                </a:solidFill>
                <a:latin typeface="Times New Roman" panose="02020603050405020304" pitchFamily="18" charset="0"/>
                <a:cs typeface="Times New Roman" panose="02020603050405020304" pitchFamily="18" charset="0"/>
              </a:rPr>
              <a:t>pháp</a:t>
            </a:r>
            <a:endParaRPr lang="vi-VN" altLang="en-US" sz="2000">
              <a:latin typeface="Times New Roman" panose="02020603050405020304" pitchFamily="18" charset="0"/>
              <a:cs typeface="Times New Roman" panose="02020603050405020304" pitchFamily="18" charset="0"/>
            </a:endParaRPr>
          </a:p>
          <a:p>
            <a:pPr indent="0">
              <a:spcBef>
                <a:spcPts val="300"/>
              </a:spcBef>
              <a:spcAft>
                <a:spcPts val="300"/>
              </a:spcAft>
            </a:pPr>
            <a:r>
              <a:rPr lang="en-US" altLang="en-US" sz="2000" smtClean="0">
                <a:solidFill>
                  <a:srgbClr val="000000"/>
                </a:solidFill>
                <a:latin typeface="Times New Roman" panose="02020603050405020304" pitchFamily="18" charset="0"/>
                <a:cs typeface="Times New Roman" panose="02020603050405020304" pitchFamily="18" charset="0"/>
              </a:rPr>
              <a:t>- </a:t>
            </a:r>
            <a:r>
              <a:rPr lang="vi-VN" altLang="en-US" sz="2000">
                <a:solidFill>
                  <a:srgbClr val="000000"/>
                </a:solidFill>
                <a:latin typeface="Times New Roman" panose="02020603050405020304" pitchFamily="18" charset="0"/>
                <a:cs typeface="Times New Roman" panose="02020603050405020304" pitchFamily="18" charset="0"/>
              </a:rPr>
              <a:t>S</a:t>
            </a:r>
            <a:r>
              <a:rPr lang="vi-VN" altLang="en-US" sz="2000" smtClean="0">
                <a:solidFill>
                  <a:srgbClr val="000000"/>
                </a:solidFill>
                <a:latin typeface="Times New Roman" panose="02020603050405020304" pitchFamily="18" charset="0"/>
                <a:cs typeface="Times New Roman" panose="02020603050405020304" pitchFamily="18" charset="0"/>
              </a:rPr>
              <a:t>ĩ số trẻ trong lớp đông gây nhiều khó khăn cho giáo viên tổ chức </a:t>
            </a:r>
            <a:endParaRPr lang="en-US" altLang="en-US" sz="2000"/>
          </a:p>
        </p:txBody>
      </p:sp>
      <p:sp>
        <p:nvSpPr>
          <p:cNvPr id="4" name="Rectangle 3"/>
          <p:cNvSpPr>
            <a:spLocks noChangeArrowheads="1"/>
          </p:cNvSpPr>
          <p:nvPr/>
        </p:nvSpPr>
        <p:spPr bwMode="auto">
          <a:xfrm>
            <a:off x="3578087" y="2674468"/>
            <a:ext cx="533103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pPr>
            <a:r>
              <a:rPr lang="en-US" altLang="en-US" sz="2000" b="1">
                <a:solidFill>
                  <a:srgbClr val="000000"/>
                </a:solidFill>
                <a:latin typeface="Times New Roman" panose="02020603050405020304" pitchFamily="18" charset="0"/>
                <a:cs typeface="Times New Roman" panose="02020603050405020304" pitchFamily="18" charset="0"/>
              </a:rPr>
              <a:t>* Biện pháp khắc phục hạn chế</a:t>
            </a:r>
            <a:endParaRPr lang="en-US" altLang="en-US" sz="2000">
              <a:latin typeface="Times New Roman" panose="02020603050405020304" pitchFamily="18" charset="0"/>
              <a:cs typeface="Times New Roman" panose="02020603050405020304" pitchFamily="18" charset="0"/>
            </a:endParaRPr>
          </a:p>
          <a:p>
            <a:pPr algn="just">
              <a:spcBef>
                <a:spcPts val="300"/>
              </a:spcBef>
              <a:spcAft>
                <a:spcPts val="300"/>
              </a:spcAft>
            </a:pPr>
            <a:r>
              <a:rPr lang="en-US" altLang="en-US" sz="2000">
                <a:solidFill>
                  <a:srgbClr val="000000"/>
                </a:solidFill>
                <a:latin typeface="Times New Roman" panose="02020603050405020304" pitchFamily="18" charset="0"/>
                <a:cs typeface="Times New Roman" panose="02020603050405020304" pitchFamily="18" charset="0"/>
              </a:rPr>
              <a:t> - </a:t>
            </a:r>
            <a:r>
              <a:rPr lang="vi-VN" altLang="en-US" sz="2000" smtClean="0">
                <a:solidFill>
                  <a:srgbClr val="000000"/>
                </a:solidFill>
                <a:latin typeface="Times New Roman" panose="02020603050405020304" pitchFamily="18" charset="0"/>
                <a:cs typeface="Times New Roman" panose="02020603050405020304" pitchFamily="18" charset="0"/>
              </a:rPr>
              <a:t>Tham mưu với nhà trường đề xuất lên các cấp lãnh đạo.</a:t>
            </a:r>
            <a:endParaRPr lang="en-US"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bwMode="auto">
          <a:xfrm>
            <a:off x="3074505" y="1827220"/>
            <a:ext cx="6318122" cy="249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r>
              <a:rPr lang="vi-VN" altLang="en-US" sz="2000" b="1" smtClean="0">
                <a:latin typeface="Times New Roman" panose="02020603050405020304" pitchFamily="18" charset="0"/>
                <a:cs typeface="Times New Roman" panose="02020603050405020304" pitchFamily="18" charset="0"/>
              </a:rPr>
              <a:t>*</a:t>
            </a:r>
            <a:r>
              <a:rPr lang="en-US" altLang="en-US" sz="2000" b="1" smtClean="0">
                <a:latin typeface="Times New Roman" panose="02020603050405020304" pitchFamily="18" charset="0"/>
                <a:cs typeface="Times New Roman" panose="02020603050405020304" pitchFamily="18" charset="0"/>
              </a:rPr>
              <a:t>Đánh </a:t>
            </a:r>
            <a:r>
              <a:rPr lang="en-US" altLang="en-US" sz="2000" b="1">
                <a:latin typeface="Times New Roman" panose="02020603050405020304" pitchFamily="18" charset="0"/>
                <a:cs typeface="Times New Roman" panose="02020603050405020304" pitchFamily="18" charset="0"/>
              </a:rPr>
              <a:t>giá kết quả đạt được sau khi áp dụng biện </a:t>
            </a:r>
            <a:r>
              <a:rPr lang="en-US" altLang="en-US" sz="2000" b="1" smtClean="0">
                <a:latin typeface="Times New Roman" panose="02020603050405020304" pitchFamily="18" charset="0"/>
                <a:cs typeface="Times New Roman" panose="02020603050405020304" pitchFamily="18" charset="0"/>
              </a:rPr>
              <a:t>pháp</a:t>
            </a:r>
            <a:r>
              <a:rPr lang="vi-VN" altLang="en-US" sz="2000" b="1" smtClean="0">
                <a:latin typeface="Times New Roman" panose="02020603050405020304" pitchFamily="18" charset="0"/>
                <a:cs typeface="Times New Roman" panose="02020603050405020304" pitchFamily="18" charset="0"/>
              </a:rPr>
              <a:t>: </a:t>
            </a:r>
          </a:p>
          <a:p>
            <a:r>
              <a:rPr lang="vi-VN" altLang="en-US" sz="2000" smtClean="0">
                <a:latin typeface="Times New Roman" panose="02020603050405020304" pitchFamily="18" charset="0"/>
                <a:cs typeface="Times New Roman" panose="02020603050405020304" pitchFamily="18" charset="0"/>
              </a:rPr>
              <a:t>- Trẻ </a:t>
            </a:r>
            <a:r>
              <a:rPr lang="vi-VN" altLang="en-US" sz="2000" smtClean="0">
                <a:latin typeface="Times New Roman" panose="02020603050405020304" pitchFamily="18" charset="0"/>
                <a:cs typeface="Times New Roman" panose="02020603050405020304" pitchFamily="18" charset="0"/>
              </a:rPr>
              <a:t>bước đầu đã có các kỹ năng của thế kỉ 21:</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Khả năng sáng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vi-VN" sz="20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phản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vi-VN"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Kỹ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hợp tác và làm việc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vi-VN"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Kỹ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giao </a:t>
            </a: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endParaRPr lang="vi-VN"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altLang="en-US" sz="2000" smtClean="0">
                <a:solidFill>
                  <a:srgbClr val="000000"/>
                </a:solidFill>
                <a:latin typeface="Times New Roman" panose="02020603050405020304" pitchFamily="18" charset="0"/>
                <a:cs typeface="Times New Roman" panose="02020603050405020304" pitchFamily="18" charset="0"/>
              </a:rPr>
              <a:t>- Giáo </a:t>
            </a:r>
            <a:r>
              <a:rPr lang="vi-VN" altLang="en-US" sz="2000" smtClean="0">
                <a:solidFill>
                  <a:srgbClr val="000000"/>
                </a:solidFill>
                <a:latin typeface="Times New Roman" panose="02020603050405020304" pitchFamily="18" charset="0"/>
                <a:cs typeface="Times New Roman" panose="02020603050405020304" pitchFamily="18" charset="0"/>
              </a:rPr>
              <a:t>viên đã biết ứng dụng Steam trong chương trình GDMN</a:t>
            </a:r>
          </a:p>
          <a:p>
            <a:r>
              <a:rPr lang="vi-VN" altLang="en-US" sz="2000" smtClean="0">
                <a:solidFill>
                  <a:srgbClr val="000000"/>
                </a:solidFill>
                <a:latin typeface="Times New Roman" panose="02020603050405020304" pitchFamily="18" charset="0"/>
                <a:cs typeface="Times New Roman" panose="02020603050405020304" pitchFamily="18" charset="0"/>
              </a:rPr>
              <a:t>- Phụ </a:t>
            </a:r>
            <a:r>
              <a:rPr lang="vi-VN" altLang="en-US" sz="2000" smtClean="0">
                <a:solidFill>
                  <a:srgbClr val="000000"/>
                </a:solidFill>
                <a:latin typeface="Times New Roman" panose="02020603050405020304" pitchFamily="18" charset="0"/>
                <a:cs typeface="Times New Roman" panose="02020603050405020304" pitchFamily="18" charset="0"/>
              </a:rPr>
              <a:t>huynh tăng cường tương tác, phối hợp với giáo viên nhiều hơn.</a:t>
            </a:r>
            <a:r>
              <a:rPr lang="en-US" altLang="en-US" sz="2600">
                <a:latin typeface="Times New Roman" panose="02020603050405020304" pitchFamily="18" charset="0"/>
                <a:cs typeface="Times New Roman" panose="02020603050405020304" pitchFamily="18" charset="0"/>
              </a:rPr>
              <a:t/>
            </a:r>
            <a:br>
              <a:rPr lang="en-US" altLang="en-US" sz="2600">
                <a:latin typeface="Times New Roman" panose="02020603050405020304" pitchFamily="18" charset="0"/>
                <a:cs typeface="Times New Roman" panose="02020603050405020304" pitchFamily="18" charset="0"/>
              </a:rPr>
            </a:br>
            <a:endParaRPr lang="en-US" alt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5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1039</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MS PGothic</vt: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48</cp:revision>
  <dcterms:created xsi:type="dcterms:W3CDTF">2023-09-23T16:25:05Z</dcterms:created>
  <dcterms:modified xsi:type="dcterms:W3CDTF">2023-09-24T05:43:07Z</dcterms:modified>
</cp:coreProperties>
</file>