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418" r:id="rId5"/>
    <p:sldId id="420" r:id="rId6"/>
    <p:sldId id="408" r:id="rId7"/>
    <p:sldId id="409" r:id="rId8"/>
    <p:sldId id="272" r:id="rId9"/>
    <p:sldId id="411" r:id="rId10"/>
    <p:sldId id="410" r:id="rId11"/>
    <p:sldId id="412" r:id="rId12"/>
    <p:sldId id="413" r:id="rId13"/>
    <p:sldId id="414" r:id="rId14"/>
    <p:sldId id="415" r:id="rId15"/>
    <p:sldId id="416" r:id="rId16"/>
    <p:sldId id="417" r:id="rId17"/>
    <p:sldId id="421" r:id="rId18"/>
    <p:sldId id="425" r:id="rId19"/>
    <p:sldId id="424" r:id="rId20"/>
    <p:sldId id="423" r:id="rId21"/>
    <p:sldId id="4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5" autoAdjust="0"/>
    <p:restoredTop sz="94660"/>
  </p:normalViewPr>
  <p:slideViewPr>
    <p:cSldViewPr snapToGrid="0">
      <p:cViewPr>
        <p:scale>
          <a:sx n="60" d="100"/>
          <a:sy n="60" d="100"/>
        </p:scale>
        <p:origin x="895" y="1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145337-48FD-407D-A9E6-81EC36B2D97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134246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45337-48FD-407D-A9E6-81EC36B2D97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106570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45337-48FD-407D-A9E6-81EC36B2D97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325564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45337-48FD-407D-A9E6-81EC36B2D97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367075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45337-48FD-407D-A9E6-81EC36B2D975}"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323457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145337-48FD-407D-A9E6-81EC36B2D975}"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80662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145337-48FD-407D-A9E6-81EC36B2D975}"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285566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145337-48FD-407D-A9E6-81EC36B2D975}"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313906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45337-48FD-407D-A9E6-81EC36B2D975}"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199728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145337-48FD-407D-A9E6-81EC36B2D975}"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11459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145337-48FD-407D-A9E6-81EC36B2D975}"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C6842-AB82-4EFA-B397-9940A6A5C352}" type="slidenum">
              <a:rPr lang="en-US" smtClean="0"/>
              <a:t>‹#›</a:t>
            </a:fld>
            <a:endParaRPr lang="en-US"/>
          </a:p>
        </p:txBody>
      </p:sp>
    </p:spTree>
    <p:extLst>
      <p:ext uri="{BB962C8B-B14F-4D97-AF65-F5344CB8AC3E}">
        <p14:creationId xmlns:p14="http://schemas.microsoft.com/office/powerpoint/2010/main" val="303136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45337-48FD-407D-A9E6-81EC36B2D975}" type="datetimeFigureOut">
              <a:rPr lang="en-US" smtClean="0"/>
              <a:t>9/24/2023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C6842-AB82-4EFA-B397-9940A6A5C352}" type="slidenum">
              <a:rPr lang="en-US" smtClean="0"/>
              <a:t>‹#›</a:t>
            </a:fld>
            <a:endParaRPr lang="en-US"/>
          </a:p>
        </p:txBody>
      </p:sp>
    </p:spTree>
    <p:extLst>
      <p:ext uri="{BB962C8B-B14F-4D97-AF65-F5344CB8AC3E}">
        <p14:creationId xmlns:p14="http://schemas.microsoft.com/office/powerpoint/2010/main" val="202368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85"/>
            <a:ext cx="12331080" cy="7162800"/>
          </a:xfrm>
          <a:prstGeom prst="rect">
            <a:avLst/>
          </a:prstGeom>
        </p:spPr>
      </p:pic>
      <p:sp>
        <p:nvSpPr>
          <p:cNvPr id="10" name="Text Box 4"/>
          <p:cNvSpPr txBox="1">
            <a:spLocks noChangeArrowheads="1"/>
          </p:cNvSpPr>
          <p:nvPr/>
        </p:nvSpPr>
        <p:spPr bwMode="auto">
          <a:xfrm>
            <a:off x="22225" y="1413083"/>
            <a:ext cx="12192000" cy="830997"/>
          </a:xfrm>
          <a:prstGeom prst="rect">
            <a:avLst/>
          </a:prstGeom>
          <a:noFill/>
          <a:ln w="9525">
            <a:noFill/>
            <a:miter lim="800000"/>
            <a:headEnd/>
            <a:tailEnd/>
          </a:ln>
          <a:effectLst/>
        </p:spPr>
        <p:txBody>
          <a:bodyPr>
            <a:spAutoFit/>
          </a:bodyPr>
          <a:lstStyle/>
          <a:p>
            <a:pPr algn="ctr">
              <a:defRPr/>
            </a:pPr>
            <a:r>
              <a:rPr lang="en-US" sz="2400">
                <a:solidFill>
                  <a:srgbClr val="0000FF"/>
                </a:solidFill>
                <a:latin typeface="Times New Roman" pitchFamily="18" charset="0"/>
              </a:rPr>
              <a:t>HỘI THI GIÁO VIÊN DẠY GIỎI CẤP TRƯỜNG</a:t>
            </a:r>
          </a:p>
          <a:p>
            <a:pPr algn="ctr">
              <a:defRPr/>
            </a:pPr>
            <a:r>
              <a:rPr lang="en-US" sz="2400">
                <a:solidFill>
                  <a:srgbClr val="0000FF"/>
                </a:solidFill>
                <a:latin typeface="Times New Roman" pitchFamily="18" charset="0"/>
              </a:rPr>
              <a:t>NĂM HỌC 2023-2024</a:t>
            </a:r>
            <a:endParaRPr lang="en-US" sz="2400">
              <a:effectLst>
                <a:outerShdw blurRad="38100" dist="38100" dir="2700000" algn="tl">
                  <a:srgbClr val="000000"/>
                </a:outerShdw>
              </a:effectLst>
              <a:latin typeface="Times New Roman" pitchFamily="18" charset="0"/>
            </a:endParaRPr>
          </a:p>
        </p:txBody>
      </p:sp>
      <p:sp>
        <p:nvSpPr>
          <p:cNvPr id="11" name="Rectangle 4"/>
          <p:cNvSpPr>
            <a:spLocks noChangeArrowheads="1"/>
          </p:cNvSpPr>
          <p:nvPr/>
        </p:nvSpPr>
        <p:spPr bwMode="auto">
          <a:xfrm>
            <a:off x="22225" y="206768"/>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b="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UBND QUẬN HỒNG BÀNG</a:t>
            </a:r>
          </a:p>
          <a:p>
            <a:pPr algn="ctr" eaLnBrk="1" hangingPunct="1">
              <a:lnSpc>
                <a:spcPct val="90000"/>
              </a:lnSpc>
              <a:spcBef>
                <a:spcPct val="20000"/>
              </a:spcBef>
            </a:pPr>
            <a:r>
              <a:rPr lang="en-US" altLang="en-US" b="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TRƯỜNG MẦM NON HÙNG VƯƠNG</a:t>
            </a:r>
          </a:p>
        </p:txBody>
      </p:sp>
      <p:sp>
        <p:nvSpPr>
          <p:cNvPr id="12" name="Text Box 4"/>
          <p:cNvSpPr txBox="1">
            <a:spLocks noChangeArrowheads="1"/>
          </p:cNvSpPr>
          <p:nvPr/>
        </p:nvSpPr>
        <p:spPr bwMode="auto">
          <a:xfrm>
            <a:off x="1868606" y="2298322"/>
            <a:ext cx="87284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latin typeface="Times New Roman" panose="02020603050405020304" pitchFamily="18" charset="0"/>
                <a:cs typeface="Times New Roman" panose="02020603050405020304" pitchFamily="18" charset="0"/>
              </a:rPr>
              <a:t>GIẢI PHÁP PHÁT TRIỂN </a:t>
            </a:r>
            <a:r>
              <a:rPr lang="vi-VN" altLang="en-US" sz="2800" b="1" dirty="0">
                <a:latin typeface="Times New Roman" panose="02020603050405020304" pitchFamily="18" charset="0"/>
                <a:cs typeface="Times New Roman" panose="02020603050405020304" pitchFamily="18" charset="0"/>
              </a:rPr>
              <a:t>KHẢ NĂNG SÁNG TẠO </a:t>
            </a:r>
            <a:r>
              <a:rPr lang="en-US" altLang="en-US" sz="2800" b="1" dirty="0">
                <a:latin typeface="Times New Roman" panose="02020603050405020304" pitchFamily="18" charset="0"/>
                <a:cs typeface="Times New Roman" panose="02020603050405020304" pitchFamily="18" charset="0"/>
              </a:rPr>
              <a:t>CHO TRẺ 5 – 6 TUỔI QUA </a:t>
            </a:r>
            <a:r>
              <a:rPr lang="vi-VN" altLang="en-US" sz="2800" b="1" dirty="0">
                <a:latin typeface="Times New Roman" panose="02020603050405020304" pitchFamily="18" charset="0"/>
                <a:cs typeface="Times New Roman" panose="02020603050405020304" pitchFamily="18" charset="0"/>
              </a:rPr>
              <a:t>VIỆC SỬ DỤNG CÁC NGUỒN NGUYÊN LIỆU MỞ</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5464" y="109980"/>
            <a:ext cx="1744870" cy="130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3165927" y="6630768"/>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FontTx/>
              <a:buNone/>
              <a:defRPr/>
            </a:pPr>
            <a:r>
              <a:rPr lang="en-US" altLang="en-US" sz="2000" i="1" dirty="0" err="1">
                <a:latin typeface="Times New Roman" panose="02020603050405020304" pitchFamily="18" charset="0"/>
              </a:rPr>
              <a:t>Hùng</a:t>
            </a:r>
            <a:r>
              <a:rPr lang="en-US" altLang="en-US" sz="2000" i="1" dirty="0">
                <a:latin typeface="Times New Roman" panose="02020603050405020304" pitchFamily="18" charset="0"/>
              </a:rPr>
              <a:t> </a:t>
            </a:r>
            <a:r>
              <a:rPr lang="en-US" altLang="en-US" sz="2000" i="1" dirty="0" err="1">
                <a:latin typeface="Times New Roman" panose="02020603050405020304" pitchFamily="18" charset="0"/>
              </a:rPr>
              <a:t>Vương</a:t>
            </a:r>
            <a:r>
              <a:rPr lang="en-US" altLang="en-US" sz="2000" i="1" dirty="0">
                <a:latin typeface="Times New Roman" panose="02020603050405020304" pitchFamily="18" charset="0"/>
              </a:rPr>
              <a:t>, </a:t>
            </a:r>
            <a:r>
              <a:rPr lang="en-US" altLang="en-US" sz="2000" i="1" dirty="0" err="1">
                <a:latin typeface="Times New Roman" panose="02020603050405020304" pitchFamily="18" charset="0"/>
              </a:rPr>
              <a:t>tháng</a:t>
            </a:r>
            <a:r>
              <a:rPr lang="en-US" altLang="en-US" sz="2000" i="1" dirty="0">
                <a:latin typeface="Times New Roman" panose="02020603050405020304" pitchFamily="18" charset="0"/>
              </a:rPr>
              <a:t> 9 </a:t>
            </a:r>
            <a:r>
              <a:rPr lang="en-US" altLang="en-US" sz="2000" i="1" dirty="0" err="1">
                <a:latin typeface="Times New Roman" panose="02020603050405020304" pitchFamily="18" charset="0"/>
              </a:rPr>
              <a:t>năm</a:t>
            </a:r>
            <a:r>
              <a:rPr lang="en-US" altLang="en-US" sz="2000" i="1" dirty="0">
                <a:latin typeface="Times New Roman" panose="02020603050405020304" pitchFamily="18" charset="0"/>
              </a:rPr>
              <a:t> 2023</a:t>
            </a:r>
            <a:endParaRPr lang="en-US" altLang="en-US" sz="2400" i="1" dirty="0">
              <a:latin typeface="Times New Roman" panose="02020603050405020304" pitchFamily="18" charset="0"/>
            </a:endParaRPr>
          </a:p>
        </p:txBody>
      </p:sp>
      <p:sp>
        <p:nvSpPr>
          <p:cNvPr id="15" name="Text Box 6"/>
          <p:cNvSpPr txBox="1">
            <a:spLocks noChangeArrowheads="1"/>
          </p:cNvSpPr>
          <p:nvPr/>
        </p:nvSpPr>
        <p:spPr bwMode="auto">
          <a:xfrm>
            <a:off x="4721914" y="4046572"/>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FontTx/>
              <a:buNone/>
              <a:defRPr/>
            </a:pPr>
            <a:r>
              <a:rPr lang="vi-VN" altLang="en-US" sz="2000" b="1" dirty="0">
                <a:latin typeface="Times New Roman" panose="02020603050405020304" pitchFamily="18" charset="0"/>
              </a:rPr>
              <a:t>Giáo viên: Nguyễn Thị Giang</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28009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735F8D-0B81-443F-8342-B5409DD6B219}"/>
              </a:ext>
            </a:extLst>
          </p:cNvPr>
          <p:cNvPicPr>
            <a:picLocks noChangeAspect="1"/>
          </p:cNvPicPr>
          <p:nvPr/>
        </p:nvPicPr>
        <p:blipFill>
          <a:blip r:embed="rId2"/>
          <a:stretch>
            <a:fillRect/>
          </a:stretch>
        </p:blipFill>
        <p:spPr>
          <a:xfrm>
            <a:off x="299488" y="251012"/>
            <a:ext cx="11442949" cy="6436659"/>
          </a:xfrm>
          <a:prstGeom prst="rect">
            <a:avLst/>
          </a:prstGeom>
        </p:spPr>
      </p:pic>
    </p:spTree>
    <p:extLst>
      <p:ext uri="{BB962C8B-B14F-4D97-AF65-F5344CB8AC3E}">
        <p14:creationId xmlns:p14="http://schemas.microsoft.com/office/powerpoint/2010/main" val="95105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F3E331-BC01-492B-82E8-D1154BF46AD1}"/>
              </a:ext>
            </a:extLst>
          </p:cNvPr>
          <p:cNvGraphicFramePr>
            <a:graphicFrameLocks noGrp="1"/>
          </p:cNvGraphicFramePr>
          <p:nvPr>
            <p:extLst>
              <p:ext uri="{D42A27DB-BD31-4B8C-83A1-F6EECF244321}">
                <p14:modId xmlns:p14="http://schemas.microsoft.com/office/powerpoint/2010/main" val="3740932323"/>
              </p:ext>
            </p:extLst>
          </p:nvPr>
        </p:nvGraphicFramePr>
        <p:xfrm>
          <a:off x="617445" y="750277"/>
          <a:ext cx="11064601" cy="5597771"/>
        </p:xfrm>
        <a:graphic>
          <a:graphicData uri="http://schemas.openxmlformats.org/drawingml/2006/table">
            <a:tbl>
              <a:tblPr firstRow="1" firstCol="1" bandRow="1">
                <a:tableStyleId>{5C22544A-7EE6-4342-B048-85BDC9FD1C3A}</a:tableStyleId>
              </a:tblPr>
              <a:tblGrid>
                <a:gridCol w="3025714">
                  <a:extLst>
                    <a:ext uri="{9D8B030D-6E8A-4147-A177-3AD203B41FA5}">
                      <a16:colId xmlns:a16="http://schemas.microsoft.com/office/drawing/2014/main" val="3727826710"/>
                    </a:ext>
                  </a:extLst>
                </a:gridCol>
                <a:gridCol w="3279035">
                  <a:extLst>
                    <a:ext uri="{9D8B030D-6E8A-4147-A177-3AD203B41FA5}">
                      <a16:colId xmlns:a16="http://schemas.microsoft.com/office/drawing/2014/main" val="1521548098"/>
                    </a:ext>
                  </a:extLst>
                </a:gridCol>
                <a:gridCol w="3279035">
                  <a:extLst>
                    <a:ext uri="{9D8B030D-6E8A-4147-A177-3AD203B41FA5}">
                      <a16:colId xmlns:a16="http://schemas.microsoft.com/office/drawing/2014/main" val="361169097"/>
                    </a:ext>
                  </a:extLst>
                </a:gridCol>
                <a:gridCol w="1480817">
                  <a:extLst>
                    <a:ext uri="{9D8B030D-6E8A-4147-A177-3AD203B41FA5}">
                      <a16:colId xmlns:a16="http://schemas.microsoft.com/office/drawing/2014/main" val="298617220"/>
                    </a:ext>
                  </a:extLst>
                </a:gridCol>
              </a:tblGrid>
              <a:tr h="356154">
                <a:tc>
                  <a:txBody>
                    <a:bodyPr/>
                    <a:lstStyle/>
                    <a:p>
                      <a:pPr algn="just">
                        <a:lnSpc>
                          <a:spcPct val="135000"/>
                        </a:lnSpc>
                        <a:spcAft>
                          <a:spcPts val="750"/>
                        </a:spcAft>
                      </a:pPr>
                      <a:r>
                        <a:rPr lang="en-US" sz="800">
                          <a:effectLst/>
                        </a:rPr>
                        <a:t>Chủ đề</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Bộ đồ dùng, đồ chơi cụ thể</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Nguồn nguyên vật liệu cần siêu tầm</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Ghi chú</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3486625787"/>
                  </a:ext>
                </a:extLst>
              </a:tr>
              <a:tr h="636597">
                <a:tc rowSpan="5">
                  <a:txBody>
                    <a:bodyPr/>
                    <a:lstStyle/>
                    <a:p>
                      <a:pPr algn="just">
                        <a:lnSpc>
                          <a:spcPct val="135000"/>
                        </a:lnSpc>
                        <a:spcAft>
                          <a:spcPts val="750"/>
                        </a:spcAft>
                      </a:pPr>
                      <a:r>
                        <a:rPr lang="en-US" sz="800" dirty="0" err="1">
                          <a:effectLst/>
                        </a:rPr>
                        <a:t>Trường</a:t>
                      </a:r>
                      <a:r>
                        <a:rPr lang="en-US" sz="800" dirty="0">
                          <a:effectLst/>
                        </a:rPr>
                        <a:t> </a:t>
                      </a:r>
                      <a:r>
                        <a:rPr lang="en-US" sz="800" dirty="0" err="1">
                          <a:effectLst/>
                        </a:rPr>
                        <a:t>mầm</a:t>
                      </a:r>
                      <a:r>
                        <a:rPr lang="en-US" sz="800" dirty="0">
                          <a:effectLst/>
                        </a:rPr>
                        <a:t> non – </a:t>
                      </a:r>
                      <a:r>
                        <a:rPr lang="en-US" sz="800" dirty="0" err="1">
                          <a:effectLst/>
                        </a:rPr>
                        <a:t>Tết</a:t>
                      </a:r>
                      <a:r>
                        <a:rPr lang="en-US" sz="800" dirty="0">
                          <a:effectLst/>
                        </a:rPr>
                        <a:t> </a:t>
                      </a:r>
                      <a:r>
                        <a:rPr lang="en-US" sz="800" dirty="0" err="1">
                          <a:effectLst/>
                        </a:rPr>
                        <a:t>trung</a:t>
                      </a:r>
                      <a:r>
                        <a:rPr lang="en-US" sz="800" dirty="0">
                          <a:effectLst/>
                        </a:rPr>
                        <a:t> </a:t>
                      </a:r>
                      <a:r>
                        <a:rPr lang="en-US" sz="800" dirty="0" err="1">
                          <a:effectLst/>
                        </a:rPr>
                        <a:t>thu</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Hàng rào bằng ống chỉ.</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fr-FR" sz="800">
                          <a:effectLst/>
                        </a:rPr>
                        <a:t>Ống chỉ công nghiệp, que tre.</a:t>
                      </a:r>
                      <a:endParaRPr lang="en-US" sz="700">
                        <a:effectLst/>
                      </a:endParaRPr>
                    </a:p>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270684293"/>
                  </a:ext>
                </a:extLst>
              </a:tr>
              <a:tr h="542685">
                <a:tc vMerge="1">
                  <a:txBody>
                    <a:bodyPr/>
                    <a:lstStyle/>
                    <a:p>
                      <a:endParaRPr lang="en-US"/>
                    </a:p>
                  </a:txBody>
                  <a:tcPr/>
                </a:tc>
                <a:tc>
                  <a:txBody>
                    <a:bodyPr/>
                    <a:lstStyle/>
                    <a:p>
                      <a:pPr algn="just">
                        <a:lnSpc>
                          <a:spcPct val="135000"/>
                        </a:lnSpc>
                        <a:spcAft>
                          <a:spcPts val="750"/>
                        </a:spcAft>
                      </a:pPr>
                      <a:r>
                        <a:rPr lang="fr-FR" sz="800">
                          <a:effectLst/>
                        </a:rPr>
                        <a:t>Ghế đá, xích đu, trụ điện, lối đi (góc xây dựng)</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fr-FR" sz="800">
                          <a:effectLst/>
                        </a:rPr>
                        <a:t>Hộp sữa, ống hút, quả bóng bàn cũ, vỏ trứng các loại.</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3401213273"/>
                  </a:ext>
                </a:extLst>
              </a:tr>
              <a:tr h="729218">
                <a:tc vMerge="1">
                  <a:txBody>
                    <a:bodyPr/>
                    <a:lstStyle/>
                    <a:p>
                      <a:endParaRPr lang="en-US"/>
                    </a:p>
                  </a:txBody>
                  <a:tcPr/>
                </a:tc>
                <a:tc>
                  <a:txBody>
                    <a:bodyPr/>
                    <a:lstStyle/>
                    <a:p>
                      <a:pPr algn="just">
                        <a:lnSpc>
                          <a:spcPct val="135000"/>
                        </a:lnSpc>
                        <a:spcAft>
                          <a:spcPts val="750"/>
                        </a:spcAft>
                      </a:pPr>
                      <a:r>
                        <a:rPr lang="en-US" sz="800">
                          <a:effectLst/>
                        </a:rPr>
                        <a:t>Đồ dùng dạy toán</a:t>
                      </a:r>
                      <a:endParaRPr lang="en-US" sz="700">
                        <a:effectLst/>
                      </a:endParaRPr>
                    </a:p>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marL="342900" marR="152400" lvl="0" indent="-342900" algn="just">
                        <a:lnSpc>
                          <a:spcPct val="135000"/>
                        </a:lnSpc>
                        <a:spcAft>
                          <a:spcPts val="800"/>
                        </a:spcAft>
                        <a:buSzPts val="1000"/>
                        <a:buFont typeface="Symbol" panose="05050102010706020507" pitchFamily="18" charset="2"/>
                        <a:buChar char=""/>
                        <a:tabLst>
                          <a:tab pos="457200" algn="l"/>
                        </a:tabLst>
                      </a:pPr>
                      <a:r>
                        <a:rPr lang="en-US" sz="800">
                          <a:effectLst/>
                        </a:rPr>
                        <a:t> Đĩa CD, muỗng nhựa, thùng cattông.</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238569072"/>
                  </a:ext>
                </a:extLst>
              </a:tr>
              <a:tr h="450067">
                <a:tc vMerge="1">
                  <a:txBody>
                    <a:bodyPr/>
                    <a:lstStyle/>
                    <a:p>
                      <a:endParaRPr lang="en-US"/>
                    </a:p>
                  </a:txBody>
                  <a:tcPr/>
                </a:tc>
                <a:tc>
                  <a:txBody>
                    <a:bodyPr/>
                    <a:lstStyle/>
                    <a:p>
                      <a:pPr algn="just">
                        <a:lnSpc>
                          <a:spcPct val="135000"/>
                        </a:lnSpc>
                        <a:spcAft>
                          <a:spcPts val="750"/>
                        </a:spcAft>
                      </a:pPr>
                      <a:r>
                        <a:rPr lang="es-VE" sz="800">
                          <a:effectLst/>
                        </a:rPr>
                        <a:t>Ngôi trường làm bằng hộp sữa su su</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Hộp sữa su su.</a:t>
                      </a:r>
                      <a:endParaRPr lang="en-US" sz="700">
                        <a:effectLst/>
                      </a:endParaRPr>
                    </a:p>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355740673"/>
                  </a:ext>
                </a:extLst>
              </a:tr>
              <a:tr h="356154">
                <a:tc vMerge="1">
                  <a:txBody>
                    <a:bodyPr/>
                    <a:lstStyle/>
                    <a:p>
                      <a:endParaRPr lang="en-US"/>
                    </a:p>
                  </a:txBody>
                  <a:tcPr/>
                </a:tc>
                <a:tc>
                  <a:txBody>
                    <a:bodyPr/>
                    <a:lstStyle/>
                    <a:p>
                      <a:pPr algn="just">
                        <a:lnSpc>
                          <a:spcPct val="135000"/>
                        </a:lnSpc>
                        <a:spcAft>
                          <a:spcPts val="750"/>
                        </a:spcAft>
                      </a:pPr>
                      <a:r>
                        <a:rPr lang="es-VE" sz="800">
                          <a:effectLst/>
                        </a:rPr>
                        <a:t> Lồng đèn trung thu</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Thùng cattong, vỏ hủ sữa, lon nước ngọt…</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4028330703"/>
                  </a:ext>
                </a:extLst>
              </a:tr>
              <a:tr h="356154">
                <a:tc rowSpan="5">
                  <a:txBody>
                    <a:bodyPr/>
                    <a:lstStyle/>
                    <a:p>
                      <a:pPr algn="just">
                        <a:lnSpc>
                          <a:spcPct val="135000"/>
                        </a:lnSpc>
                        <a:spcAft>
                          <a:spcPts val="750"/>
                        </a:spcAft>
                      </a:pPr>
                      <a:r>
                        <a:rPr lang="en-US" sz="700">
                          <a:effectLst/>
                        </a:rPr>
                        <a:t> </a:t>
                      </a:r>
                    </a:p>
                    <a:p>
                      <a:pPr algn="just">
                        <a:lnSpc>
                          <a:spcPct val="135000"/>
                        </a:lnSpc>
                        <a:spcAft>
                          <a:spcPts val="750"/>
                        </a:spcAft>
                      </a:pPr>
                      <a:r>
                        <a:rPr lang="en-US" sz="800">
                          <a:effectLst/>
                        </a:rPr>
                        <a:t>Cơ thể bé yêu</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 Đu quay tròn làm từ đĩa CD.</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 Tận dụng đĩa CD cũ, vỏ ván sữa đủ màu, ống hút.</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2059514394"/>
                  </a:ext>
                </a:extLst>
              </a:tr>
              <a:tr h="729218">
                <a:tc vMerge="1">
                  <a:txBody>
                    <a:bodyPr/>
                    <a:lstStyle/>
                    <a:p>
                      <a:endParaRPr lang="en-US"/>
                    </a:p>
                  </a:txBody>
                  <a:tcPr/>
                </a:tc>
                <a:tc>
                  <a:txBody>
                    <a:bodyPr/>
                    <a:lstStyle/>
                    <a:p>
                      <a:pPr algn="just">
                        <a:lnSpc>
                          <a:spcPct val="135000"/>
                        </a:lnSpc>
                        <a:spcAft>
                          <a:spcPts val="750"/>
                        </a:spcAft>
                      </a:pPr>
                      <a:r>
                        <a:rPr lang="en-US" sz="800">
                          <a:effectLst/>
                        </a:rPr>
                        <a:t>Bộ thú nhún, cầu trượt,…(Góc xây dựng)</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 Bằng vỏ chai sữa your mót nhựa, vỏ chai vim, vỏ xì dầu chin su, muỗng nhựa, hộp nhựa tròn...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2096649507"/>
                  </a:ext>
                </a:extLst>
              </a:tr>
              <a:tr h="542685">
                <a:tc vMerge="1">
                  <a:txBody>
                    <a:bodyPr/>
                    <a:lstStyle/>
                    <a:p>
                      <a:endParaRPr lang="en-US"/>
                    </a:p>
                  </a:txBody>
                  <a:tcPr/>
                </a:tc>
                <a:tc>
                  <a:txBody>
                    <a:bodyPr/>
                    <a:lstStyle/>
                    <a:p>
                      <a:pPr algn="just">
                        <a:lnSpc>
                          <a:spcPct val="135000"/>
                        </a:lnSpc>
                        <a:spcAft>
                          <a:spcPts val="750"/>
                        </a:spcAft>
                      </a:pPr>
                      <a:r>
                        <a:rPr lang="en-US" sz="800">
                          <a:effectLst/>
                        </a:rPr>
                        <a:t> Đồ dùng dạy toán.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 Chén nhựa, vỏ hộp sữa milk, bị nhựa có hình đẹp.</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298150965"/>
                  </a:ext>
                </a:extLst>
              </a:tr>
              <a:tr h="542685">
                <a:tc vMerge="1">
                  <a:txBody>
                    <a:bodyPr/>
                    <a:lstStyle/>
                    <a:p>
                      <a:endParaRPr lang="en-US"/>
                    </a:p>
                  </a:txBody>
                  <a:tcPr/>
                </a:tc>
                <a:tc>
                  <a:txBody>
                    <a:bodyPr/>
                    <a:lstStyle/>
                    <a:p>
                      <a:pPr algn="just">
                        <a:lnSpc>
                          <a:spcPct val="135000"/>
                        </a:lnSpc>
                        <a:spcAft>
                          <a:spcPts val="750"/>
                        </a:spcAft>
                      </a:pPr>
                      <a:r>
                        <a:rPr lang="en-US" sz="700">
                          <a:effectLst/>
                        </a:rPr>
                        <a:t> </a:t>
                      </a:r>
                      <a:r>
                        <a:rPr lang="en-US" sz="800">
                          <a:effectLst/>
                        </a:rPr>
                        <a:t> Bộ rối que để dạy đọc thơ.</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Hủ sữa nhựa, đĩa CD, giấy báo, bị nhựa, nắp chai, thùng cattong…</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a:effectLst/>
                        </a:rPr>
                        <a:t>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2779329056"/>
                  </a:ext>
                </a:extLst>
              </a:tr>
              <a:tr h="356154">
                <a:tc vMerge="1">
                  <a:txBody>
                    <a:bodyPr/>
                    <a:lstStyle/>
                    <a:p>
                      <a:endParaRPr lang="en-US"/>
                    </a:p>
                  </a:txBody>
                  <a:tcPr/>
                </a:tc>
                <a:tc>
                  <a:txBody>
                    <a:bodyPr/>
                    <a:lstStyle/>
                    <a:p>
                      <a:pPr algn="just">
                        <a:lnSpc>
                          <a:spcPct val="135000"/>
                        </a:lnSpc>
                        <a:spcAft>
                          <a:spcPts val="750"/>
                        </a:spcAft>
                      </a:pPr>
                      <a:r>
                        <a:rPr lang="en-US" sz="800">
                          <a:effectLst/>
                        </a:rPr>
                        <a:t> Bộ dụng cụ cầm tay tập thể dục (tạ hai đầu, nơ)</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800">
                          <a:effectLst/>
                        </a:rPr>
                        <a:t> Vỏ chai nhựa rivair, nơ làm giấy lụa gói quà.</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tc>
                  <a:txBody>
                    <a:bodyPr/>
                    <a:lstStyle/>
                    <a:p>
                      <a:pPr algn="just">
                        <a:lnSpc>
                          <a:spcPct val="135000"/>
                        </a:lnSpc>
                        <a:spcAft>
                          <a:spcPts val="750"/>
                        </a:spcAft>
                      </a:pPr>
                      <a:r>
                        <a:rPr lang="en-US" sz="700" dirty="0">
                          <a:effectLst/>
                        </a:rPr>
                        <a:t> </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3611798293"/>
                  </a:ext>
                </a:extLst>
              </a:tr>
            </a:tbl>
          </a:graphicData>
        </a:graphic>
      </p:graphicFrame>
      <p:sp>
        <p:nvSpPr>
          <p:cNvPr id="3" name="Rectangle 1">
            <a:extLst>
              <a:ext uri="{FF2B5EF4-FFF2-40B4-BE49-F238E27FC236}">
                <a16:creationId xmlns:a16="http://schemas.microsoft.com/office/drawing/2014/main" id="{67DB441E-A4D1-4F4A-B1B7-1816FDC47D88}"/>
              </a:ext>
            </a:extLst>
          </p:cNvPr>
          <p:cNvSpPr>
            <a:spLocks noChangeArrowheads="1"/>
          </p:cNvSpPr>
          <p:nvPr/>
        </p:nvSpPr>
        <p:spPr bwMode="auto">
          <a:xfrm>
            <a:off x="-398584" y="202175"/>
            <a:ext cx="131904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lang="en-US" altLang="en-US" sz="1400" b="1" dirty="0" err="1">
                <a:solidFill>
                  <a:srgbClr val="FF0000"/>
                </a:solidFill>
                <a:ea typeface="Times New Roman" panose="02020603050405020304" pitchFamily="18" charset="0"/>
                <a:cs typeface="Times New Roman" panose="02020603050405020304" pitchFamily="18" charset="0"/>
              </a:rPr>
              <a:t>Ví</a:t>
            </a:r>
            <a:r>
              <a:rPr lang="en-US" altLang="en-US" sz="1400" b="1" dirty="0">
                <a:solidFill>
                  <a:srgbClr val="FF0000"/>
                </a:solidFill>
                <a:ea typeface="Times New Roman" panose="02020603050405020304" pitchFamily="18" charset="0"/>
                <a:cs typeface="Times New Roman" panose="02020603050405020304" pitchFamily="18" charset="0"/>
              </a:rPr>
              <a:t> </a:t>
            </a:r>
            <a:r>
              <a:rPr lang="en-US" altLang="en-US" sz="1400" b="1" dirty="0" err="1">
                <a:solidFill>
                  <a:srgbClr val="FF0000"/>
                </a:solidFill>
                <a:ea typeface="Times New Roman" panose="02020603050405020304" pitchFamily="18" charset="0"/>
                <a:cs typeface="Times New Roman" panose="02020603050405020304" pitchFamily="18" charset="0"/>
              </a:rPr>
              <a:t>dụ</a:t>
            </a:r>
            <a:r>
              <a:rPr lang="en-US" altLang="en-US" sz="1400" b="1" dirty="0">
                <a:solidFill>
                  <a:srgbClr val="FF0000"/>
                </a:solidFill>
                <a:ea typeface="Times New Roman" panose="02020603050405020304" pitchFamily="18" charset="0"/>
                <a:cs typeface="Times New Roman" panose="02020603050405020304" pitchFamily="18" charset="0"/>
              </a:rPr>
              <a:t> : </a:t>
            </a:r>
            <a:r>
              <a:rPr lang="en-US" altLang="en-US" sz="1400" b="1" dirty="0" err="1">
                <a:solidFill>
                  <a:srgbClr val="FF0000"/>
                </a:solidFill>
                <a:ea typeface="Times New Roman" panose="02020603050405020304" pitchFamily="18" charset="0"/>
                <a:cs typeface="Times New Roman" panose="02020603050405020304" pitchFamily="18" charset="0"/>
              </a:rPr>
              <a:t>Kế</a:t>
            </a:r>
            <a:r>
              <a:rPr lang="en-US" altLang="en-US" sz="1400" b="1" dirty="0">
                <a:solidFill>
                  <a:srgbClr val="FF0000"/>
                </a:solidFill>
                <a:ea typeface="Times New Roman" panose="02020603050405020304" pitchFamily="18" charset="0"/>
                <a:cs typeface="Times New Roman" panose="02020603050405020304" pitchFamily="18" charset="0"/>
              </a:rPr>
              <a:t> </a:t>
            </a:r>
            <a:r>
              <a:rPr lang="en-US" altLang="en-US" sz="1400" b="1" dirty="0" err="1">
                <a:solidFill>
                  <a:srgbClr val="FF0000"/>
                </a:solidFill>
                <a:ea typeface="Times New Roman" panose="02020603050405020304" pitchFamily="18" charset="0"/>
                <a:cs typeface="Times New Roman" panose="02020603050405020304" pitchFamily="18" charset="0"/>
              </a:rPr>
              <a:t>hoạch</a:t>
            </a:r>
            <a:r>
              <a:rPr lang="en-US" altLang="en-US" sz="1400" b="1" dirty="0">
                <a:solidFill>
                  <a:srgbClr val="FF0000"/>
                </a:solidFill>
                <a:ea typeface="Times New Roman" panose="02020603050405020304" pitchFamily="18" charset="0"/>
                <a:cs typeface="Times New Roman" panose="02020603050405020304" pitchFamily="18" charset="0"/>
              </a:rPr>
              <a:t> </a:t>
            </a:r>
            <a:r>
              <a:rPr kumimoji="0" lang="pl-PL" altLang="en-US" sz="14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làm đồ dùng đồ chơi </a:t>
            </a:r>
            <a:r>
              <a:rPr kumimoji="0" lang="en-US" altLang="en-US" sz="140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kumimoji="0" lang="en-US" altLang="en-US" sz="14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số</a:t>
            </a:r>
            <a:r>
              <a:rPr kumimoji="0" lang="en-US" altLang="en-US" sz="14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pl-PL" altLang="en-US" sz="14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chủ đề</a:t>
            </a:r>
            <a:endParaRPr kumimoji="0" lang="pl-PL"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958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7B3F2B-B690-4086-94C8-219EF4640C42}"/>
              </a:ext>
            </a:extLst>
          </p:cNvPr>
          <p:cNvSpPr txBox="1"/>
          <p:nvPr/>
        </p:nvSpPr>
        <p:spPr>
          <a:xfrm>
            <a:off x="685799" y="275494"/>
            <a:ext cx="10251831" cy="830997"/>
          </a:xfrm>
          <a:prstGeom prst="rect">
            <a:avLst/>
          </a:prstGeom>
          <a:noFill/>
        </p:spPr>
        <p:txBody>
          <a:bodyPr wrap="square">
            <a:spAutoFit/>
          </a:bodyPr>
          <a:lstStyle/>
          <a:p>
            <a:r>
              <a:rPr lang="vi-VN" sz="2400" b="1" dirty="0">
                <a:latin typeface="+mj-lt"/>
              </a:rPr>
              <a:t>* Biện pháp 2: Trẻ thỏa sức sáng tạo, khơi gợi niềm đam mê cùng cô – từ việc tạo hình các nguyên vật liệu mở.</a:t>
            </a:r>
            <a:endParaRPr lang="en-US" sz="2400" b="1" dirty="0">
              <a:latin typeface="+mj-lt"/>
            </a:endParaRPr>
          </a:p>
        </p:txBody>
      </p:sp>
      <p:sp>
        <p:nvSpPr>
          <p:cNvPr id="4" name="Rectangle 3">
            <a:extLst>
              <a:ext uri="{FF2B5EF4-FFF2-40B4-BE49-F238E27FC236}">
                <a16:creationId xmlns:a16="http://schemas.microsoft.com/office/drawing/2014/main" id="{5E421946-2A69-46CD-BF47-96EEDE805E8C}"/>
              </a:ext>
            </a:extLst>
          </p:cNvPr>
          <p:cNvSpPr/>
          <p:nvPr/>
        </p:nvSpPr>
        <p:spPr>
          <a:xfrm>
            <a:off x="1154722" y="1165106"/>
            <a:ext cx="10949353" cy="9730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Việc cho trẻ tự làm đồ chơi không chỉ rèn luyện sự khéo léo của đôi bàn tay mà còn giúp trẻ hình thành sự tập trung chú ý, giúp trẻ tập hoạt động có chủ đích, có kế hoạch</a:t>
            </a:r>
            <a:r>
              <a:rPr lang="en-US" sz="2000"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66C74E9E-FC34-48F4-A7D2-192BE104685D}"/>
              </a:ext>
            </a:extLst>
          </p:cNvPr>
          <p:cNvSpPr/>
          <p:nvPr/>
        </p:nvSpPr>
        <p:spPr>
          <a:xfrm>
            <a:off x="1154724" y="2338754"/>
            <a:ext cx="10949353" cy="78544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Trong quá trình trẻ làm đồ dùng đồ chơi, trẻ sẽ lĩnh hội được những kinh nghiệm, dễ dàng tiếp thu kiến thức, có thể sẽ đưa ra những sáng kiến riêng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giúp trẻ tích cực, tự chủ trong hoạt động</a:t>
            </a:r>
            <a:r>
              <a:rPr lang="en-US" sz="2000" dirty="0">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904F5956-47E9-4642-BDC2-67845D743E85}"/>
              </a:ext>
            </a:extLst>
          </p:cNvPr>
          <p:cNvSpPr/>
          <p:nvPr/>
        </p:nvSpPr>
        <p:spPr>
          <a:xfrm>
            <a:off x="1178171" y="3383449"/>
            <a:ext cx="10925906" cy="205215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Thông qua hoạt động trải nghiệm làm đồ dùng đồ chơi từ nguyên vật liệu mở tạo cơ hội để trẻ thể hiện tài năng, bộc lộ năng khiếu, sự sáng tạo của bản thân. Trẻ thích thú khi được tự tay tạo ra sản phẩm và sử dụng chúng trong qua trình học tập của mình. Từ việc tạo cho trẻ làm và trải nghiệm đồ dùng đồ chơi từ nguyên vật liệu phế thải sẽ giúp trẻ phát triển tính tư duy, khả năng sáng tạo và đôi tay của trẻ trở nên linh hoạt nhanh nhẹn, không chỉ có vậy việc tổ chức cho trẻ làm và trải nghiệm đồ dùng đồ chơi từ nguyên vật liệu phế thải sẽ giúp trẻ có ý thức bảo vệ môi trường xanh sạch đẹp trong cuộc sống hàng ngày.</a:t>
            </a:r>
            <a:endParaRPr lang="en-US" sz="20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E94E8DC-C26E-4A0D-8ACF-ADBE58FF84DA}"/>
              </a:ext>
            </a:extLst>
          </p:cNvPr>
          <p:cNvSpPr/>
          <p:nvPr/>
        </p:nvSpPr>
        <p:spPr>
          <a:xfrm>
            <a:off x="1154722" y="5709139"/>
            <a:ext cx="10972801" cy="71071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Bằng việc cho trẻ trải nghiệm thực tế “học bằng chơi - chơi mà học”, hoạt động sáng tạo làm đồ dùng, đồ chơi này đã tạo cho các bé niềm hứng thú tìm tòi, khám phá thế giới xung quanh</a:t>
            </a:r>
            <a:endParaRPr lang="en-US" sz="2000" dirty="0">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C28170FF-7C09-47AD-8A10-A1B7C484B4C7}"/>
              </a:ext>
            </a:extLst>
          </p:cNvPr>
          <p:cNvSpPr/>
          <p:nvPr/>
        </p:nvSpPr>
        <p:spPr>
          <a:xfrm>
            <a:off x="487970" y="1718037"/>
            <a:ext cx="609601" cy="1992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EEDE4FB-235B-4D47-B979-D58A444E5E3A}"/>
              </a:ext>
            </a:extLst>
          </p:cNvPr>
          <p:cNvSpPr/>
          <p:nvPr/>
        </p:nvSpPr>
        <p:spPr>
          <a:xfrm flipV="1">
            <a:off x="443520" y="2728171"/>
            <a:ext cx="609601" cy="199293"/>
          </a:xfrm>
          <a:prstGeom prst="rightArrow">
            <a:avLst>
              <a:gd name="adj1" fmla="val 57462"/>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AC175BF-9CDE-442D-9A29-5D31681B8D34}"/>
              </a:ext>
            </a:extLst>
          </p:cNvPr>
          <p:cNvSpPr/>
          <p:nvPr/>
        </p:nvSpPr>
        <p:spPr>
          <a:xfrm>
            <a:off x="443520" y="4485644"/>
            <a:ext cx="609601" cy="249362"/>
          </a:xfrm>
          <a:prstGeom prst="rightArrow">
            <a:avLst>
              <a:gd name="adj1" fmla="val 50000"/>
              <a:gd name="adj2" fmla="val 1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60EA216-D02C-4870-ADB4-6F5CF01A448A}"/>
              </a:ext>
            </a:extLst>
          </p:cNvPr>
          <p:cNvSpPr/>
          <p:nvPr/>
        </p:nvSpPr>
        <p:spPr>
          <a:xfrm>
            <a:off x="487970" y="5939814"/>
            <a:ext cx="609601" cy="2493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0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3076B6-B01A-4B40-992B-E65EFB9F822B}"/>
              </a:ext>
            </a:extLst>
          </p:cNvPr>
          <p:cNvPicPr>
            <a:picLocks noChangeAspect="1"/>
          </p:cNvPicPr>
          <p:nvPr/>
        </p:nvPicPr>
        <p:blipFill>
          <a:blip r:embed="rId2"/>
          <a:stretch>
            <a:fillRect/>
          </a:stretch>
        </p:blipFill>
        <p:spPr>
          <a:xfrm>
            <a:off x="824478" y="172519"/>
            <a:ext cx="3559952" cy="3256481"/>
          </a:xfrm>
          <a:prstGeom prst="rect">
            <a:avLst/>
          </a:prstGeom>
        </p:spPr>
      </p:pic>
      <p:pic>
        <p:nvPicPr>
          <p:cNvPr id="3" name="Picture 2">
            <a:extLst>
              <a:ext uri="{FF2B5EF4-FFF2-40B4-BE49-F238E27FC236}">
                <a16:creationId xmlns:a16="http://schemas.microsoft.com/office/drawing/2014/main" id="{2CA81A04-A356-4290-900D-7DDC98047BDF}"/>
              </a:ext>
            </a:extLst>
          </p:cNvPr>
          <p:cNvPicPr>
            <a:picLocks noChangeAspect="1"/>
          </p:cNvPicPr>
          <p:nvPr/>
        </p:nvPicPr>
        <p:blipFill>
          <a:blip r:embed="rId3"/>
          <a:stretch>
            <a:fillRect/>
          </a:stretch>
        </p:blipFill>
        <p:spPr>
          <a:xfrm>
            <a:off x="624592" y="3787915"/>
            <a:ext cx="3959724" cy="2897566"/>
          </a:xfrm>
          <a:prstGeom prst="rect">
            <a:avLst/>
          </a:prstGeom>
        </p:spPr>
      </p:pic>
      <p:sp>
        <p:nvSpPr>
          <p:cNvPr id="5" name="TextBox 4">
            <a:extLst>
              <a:ext uri="{FF2B5EF4-FFF2-40B4-BE49-F238E27FC236}">
                <a16:creationId xmlns:a16="http://schemas.microsoft.com/office/drawing/2014/main" id="{32844B36-777D-4066-BF0A-3B4EA7ACD36A}"/>
              </a:ext>
            </a:extLst>
          </p:cNvPr>
          <p:cNvSpPr txBox="1"/>
          <p:nvPr/>
        </p:nvSpPr>
        <p:spPr>
          <a:xfrm>
            <a:off x="4660711" y="1640060"/>
            <a:ext cx="7356143" cy="3170099"/>
          </a:xfrm>
          <a:prstGeom prst="rect">
            <a:avLst/>
          </a:prstGeom>
          <a:noFill/>
        </p:spPr>
        <p:txBody>
          <a:bodyPr wrap="square">
            <a:spAutoFit/>
          </a:bodyPr>
          <a:lstStyle/>
          <a:p>
            <a:r>
              <a:rPr lang="vi-VN" sz="2000" b="1" dirty="0">
                <a:solidFill>
                  <a:srgbClr val="0070C0"/>
                </a:solidFill>
                <a:latin typeface="Times New Roman" panose="02020603050405020304" pitchFamily="18" charset="0"/>
                <a:cs typeface="Times New Roman" panose="02020603050405020304" pitchFamily="18" charset="0"/>
              </a:rPr>
              <a:t>Ví dụ</a:t>
            </a:r>
            <a:r>
              <a:rPr lang="vi-VN" sz="2000" dirty="0">
                <a:solidFill>
                  <a:srgbClr val="0070C0"/>
                </a:solidFill>
                <a:latin typeface="Times New Roman" panose="02020603050405020304" pitchFamily="18" charset="0"/>
                <a:cs typeface="Times New Roman" panose="02020603050405020304" pitchFamily="18" charset="0"/>
              </a:rPr>
              <a:t>: </a:t>
            </a:r>
            <a:r>
              <a:rPr lang="vi-VN" sz="2000" b="1" dirty="0">
                <a:solidFill>
                  <a:srgbClr val="0070C0"/>
                </a:solidFill>
                <a:latin typeface="Times New Roman" panose="02020603050405020304" pitchFamily="18" charset="0"/>
                <a:cs typeface="Times New Roman" panose="02020603050405020304" pitchFamily="18" charset="0"/>
              </a:rPr>
              <a:t>Với chủ đề: “Trường Mầm non – tết trung thu</a:t>
            </a:r>
          </a:p>
          <a:p>
            <a:r>
              <a:rPr lang="vi-VN" sz="2000" dirty="0">
                <a:solidFill>
                  <a:srgbClr val="0070C0"/>
                </a:solidFill>
                <a:latin typeface="Times New Roman" panose="02020603050405020304" pitchFamily="18" charset="0"/>
                <a:cs typeface="Times New Roman" panose="02020603050405020304" pitchFamily="18" charset="0"/>
              </a:rPr>
              <a:t>+ Trẻ làm đồ chơi: cầu trượt, đu quay, lồng đèn</a:t>
            </a:r>
          </a:p>
          <a:p>
            <a:r>
              <a:rPr lang="vi-VN" sz="2000" dirty="0">
                <a:solidFill>
                  <a:srgbClr val="0070C0"/>
                </a:solidFill>
                <a:latin typeface="Times New Roman" panose="02020603050405020304" pitchFamily="18" charset="0"/>
                <a:cs typeface="Times New Roman" panose="02020603050405020304" pitchFamily="18" charset="0"/>
              </a:rPr>
              <a:t>+ Nguyên vật liệu: đĩa CD, muỗng nhựa, que kem, thùng giấy, nỉ, nút áo, lon nước ngot,…</a:t>
            </a:r>
          </a:p>
          <a:p>
            <a:r>
              <a:rPr lang="vi-VN" sz="2000" dirty="0">
                <a:solidFill>
                  <a:srgbClr val="0070C0"/>
                </a:solidFill>
                <a:latin typeface="Times New Roman" panose="02020603050405020304" pitchFamily="18" charset="0"/>
                <a:cs typeface="Times New Roman" panose="02020603050405020304" pitchFamily="18" charset="0"/>
              </a:rPr>
              <a:t>+ Cách thực hiện: trẻ dùng giấy cattong cắt để tạo hình cầu trượt, dùng đĩa CD và hộp sữa để làm đu quay. Ghép 2 ly nhựa, chén nhựa nhỏ, thành thân lồng đèn, sơn màu nước hoặc trang trí hoa văn bằng giấy màu để làm nổi bật lồng đèn ngoài ra trẻ còn có thể sử dụng những chiếc lon nước ngọt hoặc cũng có thể là vỏ hộp sữa chua để làm thành những chiếc lồng đèn xinh xắn.</a:t>
            </a:r>
          </a:p>
        </p:txBody>
      </p:sp>
    </p:spTree>
    <p:extLst>
      <p:ext uri="{BB962C8B-B14F-4D97-AF65-F5344CB8AC3E}">
        <p14:creationId xmlns:p14="http://schemas.microsoft.com/office/powerpoint/2010/main" val="296055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407C14-B8F7-47E2-84C1-9D5B026381B1}"/>
              </a:ext>
            </a:extLst>
          </p:cNvPr>
          <p:cNvSpPr txBox="1"/>
          <p:nvPr/>
        </p:nvSpPr>
        <p:spPr>
          <a:xfrm>
            <a:off x="838199" y="350912"/>
            <a:ext cx="10380785"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F97582FD-1D83-4861-8669-C489DCDEC22B}"/>
              </a:ext>
            </a:extLst>
          </p:cNvPr>
          <p:cNvSpPr/>
          <p:nvPr/>
        </p:nvSpPr>
        <p:spPr>
          <a:xfrm>
            <a:off x="791307" y="2063262"/>
            <a:ext cx="4226170" cy="406204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Với đối tượng trẻ mầm non tư duy của trẻ là tư duy trực quan bằng hình tượng, nên việc sử dụng đồ dùng, đồ chơi trong giảng dạy và vui chơi là rất quan trọng. Đặc biệt, trẻ ở độ tuổi này rất thích tự tìm tòi, khám phá những điều mới lạ trong cuộc sống, qua thao tác với đồ chơi, trẻ sẽ tích lũy thêm kinh nghiệm và hiểu biết nhiều hơn</a:t>
            </a:r>
            <a:endParaRPr lang="en-US" dirty="0">
              <a:solidFill>
                <a:schemeClr val="tx1"/>
              </a:solidFill>
            </a:endParaRPr>
          </a:p>
        </p:txBody>
      </p:sp>
      <p:sp>
        <p:nvSpPr>
          <p:cNvPr id="10" name="Rectangle: Rounded Corners 9">
            <a:extLst>
              <a:ext uri="{FF2B5EF4-FFF2-40B4-BE49-F238E27FC236}">
                <a16:creationId xmlns:a16="http://schemas.microsoft.com/office/drawing/2014/main" id="{2DD7B44F-16F9-4187-8ADF-98619BCD0782}"/>
              </a:ext>
            </a:extLst>
          </p:cNvPr>
          <p:cNvSpPr/>
          <p:nvPr/>
        </p:nvSpPr>
        <p:spPr>
          <a:xfrm>
            <a:off x="6183923" y="2063262"/>
            <a:ext cx="5732584" cy="406204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Không những thế từ những kinh nghiệm làm đồ chơi từ những nguyên vật liệu, tôi đã rút cho mình được nhiều bài học: Tận dụng những đồ vật phế thải ở xung quanh và luôn tạo điều kiện cho trẻ được học, được chơi, được tham gia vào quá trình làm đồ chơi cùng với cô giáo một cách hứng thú; thỏa mãn ở trẻ nhu cầu được hoạt động tìm tòi, khám phá,…Có như vậy thì kỹ năng, tư duy của trẻ mới được phát triển tốt hơn.</a:t>
            </a:r>
            <a:endParaRPr lang="en-US" sz="2000" dirty="0">
              <a:latin typeface="Times New Roman" panose="02020603050405020304" pitchFamily="18" charset="0"/>
              <a:cs typeface="Times New Roman" panose="02020603050405020304" pitchFamily="18" charset="0"/>
            </a:endParaRPr>
          </a:p>
        </p:txBody>
      </p:sp>
      <p:sp>
        <p:nvSpPr>
          <p:cNvPr id="11" name="Arrow: Right 10">
            <a:extLst>
              <a:ext uri="{FF2B5EF4-FFF2-40B4-BE49-F238E27FC236}">
                <a16:creationId xmlns:a16="http://schemas.microsoft.com/office/drawing/2014/main" id="{6FE5953B-99B7-4FDA-AB60-9B8985F845AE}"/>
              </a:ext>
            </a:extLst>
          </p:cNvPr>
          <p:cNvSpPr/>
          <p:nvPr/>
        </p:nvSpPr>
        <p:spPr>
          <a:xfrm>
            <a:off x="5205046" y="3845169"/>
            <a:ext cx="937846" cy="615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61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E2482C-05F1-4A8C-B2EC-DC9E1DE50166}"/>
              </a:ext>
            </a:extLst>
          </p:cNvPr>
          <p:cNvPicPr>
            <a:picLocks noChangeAspect="1"/>
          </p:cNvPicPr>
          <p:nvPr/>
        </p:nvPicPr>
        <p:blipFill>
          <a:blip r:embed="rId2"/>
          <a:stretch>
            <a:fillRect/>
          </a:stretch>
        </p:blipFill>
        <p:spPr>
          <a:xfrm>
            <a:off x="311265" y="3531155"/>
            <a:ext cx="3200677" cy="2505673"/>
          </a:xfrm>
          <a:prstGeom prst="rect">
            <a:avLst/>
          </a:prstGeom>
        </p:spPr>
      </p:pic>
      <p:sp>
        <p:nvSpPr>
          <p:cNvPr id="4" name="TextBox 3">
            <a:extLst>
              <a:ext uri="{FF2B5EF4-FFF2-40B4-BE49-F238E27FC236}">
                <a16:creationId xmlns:a16="http://schemas.microsoft.com/office/drawing/2014/main" id="{1AC7448B-C198-4549-A124-2EEBBB0399EB}"/>
              </a:ext>
            </a:extLst>
          </p:cNvPr>
          <p:cNvSpPr txBox="1"/>
          <p:nvPr/>
        </p:nvSpPr>
        <p:spPr>
          <a:xfrm>
            <a:off x="95599" y="6264396"/>
            <a:ext cx="6096000" cy="369332"/>
          </a:xfrm>
          <a:prstGeom prst="rect">
            <a:avLst/>
          </a:prstGeom>
          <a:noFill/>
        </p:spPr>
        <p:txBody>
          <a:bodyPr wrap="square">
            <a:spAutoFit/>
          </a:bodyPr>
          <a:lstStyle/>
          <a:p>
            <a:r>
              <a:rPr lang="en-US" dirty="0" err="1">
                <a:solidFill>
                  <a:srgbClr val="0070C0"/>
                </a:solidFill>
                <a:latin typeface="Times New Roman" panose="02020603050405020304" pitchFamily="18" charset="0"/>
                <a:cs typeface="Times New Roman" panose="02020603050405020304" pitchFamily="18" charset="0"/>
              </a:rPr>
              <a:t>Hình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ảnh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Đồ</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dùng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văn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học</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315AAA3-20DF-4401-AEBB-0F12EC82213B}"/>
              </a:ext>
            </a:extLst>
          </p:cNvPr>
          <p:cNvPicPr>
            <a:picLocks noChangeAspect="1"/>
          </p:cNvPicPr>
          <p:nvPr/>
        </p:nvPicPr>
        <p:blipFill>
          <a:blip r:embed="rId3"/>
          <a:stretch>
            <a:fillRect/>
          </a:stretch>
        </p:blipFill>
        <p:spPr>
          <a:xfrm>
            <a:off x="6299600" y="313674"/>
            <a:ext cx="2359356" cy="3115326"/>
          </a:xfrm>
          <a:prstGeom prst="rect">
            <a:avLst/>
          </a:prstGeom>
        </p:spPr>
      </p:pic>
      <p:pic>
        <p:nvPicPr>
          <p:cNvPr id="7" name="Picture 6">
            <a:extLst>
              <a:ext uri="{FF2B5EF4-FFF2-40B4-BE49-F238E27FC236}">
                <a16:creationId xmlns:a16="http://schemas.microsoft.com/office/drawing/2014/main" id="{73DC97BB-D155-4B9B-BDD2-74F706A6873B}"/>
              </a:ext>
            </a:extLst>
          </p:cNvPr>
          <p:cNvPicPr>
            <a:picLocks noChangeAspect="1"/>
          </p:cNvPicPr>
          <p:nvPr/>
        </p:nvPicPr>
        <p:blipFill>
          <a:blip r:embed="rId4"/>
          <a:stretch>
            <a:fillRect/>
          </a:stretch>
        </p:blipFill>
        <p:spPr>
          <a:xfrm>
            <a:off x="1911604" y="224272"/>
            <a:ext cx="3416046" cy="2972252"/>
          </a:xfrm>
          <a:prstGeom prst="rect">
            <a:avLst/>
          </a:prstGeom>
        </p:spPr>
      </p:pic>
      <p:sp>
        <p:nvSpPr>
          <p:cNvPr id="9" name="TextBox 8">
            <a:extLst>
              <a:ext uri="{FF2B5EF4-FFF2-40B4-BE49-F238E27FC236}">
                <a16:creationId xmlns:a16="http://schemas.microsoft.com/office/drawing/2014/main" id="{A1671F89-CFF0-415B-B4C1-3C3AA5F1B1C8}"/>
              </a:ext>
            </a:extLst>
          </p:cNvPr>
          <p:cNvSpPr txBox="1"/>
          <p:nvPr/>
        </p:nvSpPr>
        <p:spPr>
          <a:xfrm>
            <a:off x="3858356" y="3382244"/>
            <a:ext cx="3763109" cy="400110"/>
          </a:xfrm>
          <a:prstGeom prst="rect">
            <a:avLst/>
          </a:prstGeom>
          <a:noFill/>
        </p:spPr>
        <p:txBody>
          <a:bodyPr wrap="square">
            <a:spAutoFit/>
          </a:bodyPr>
          <a:lstStyle/>
          <a:p>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ảnh</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Tạo</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sỏi</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đá</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1">
                    <a:lumMod val="75000"/>
                  </a:schemeClr>
                </a:solidFill>
                <a:latin typeface="Times New Roman" panose="02020603050405020304" pitchFamily="18" charset="0"/>
                <a:cs typeface="Times New Roman" panose="02020603050405020304" pitchFamily="18" charset="0"/>
              </a:rPr>
              <a:t>cuội</a:t>
            </a: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9E73E2D-0A3B-46C2-900D-07F92A207DCC}"/>
              </a:ext>
            </a:extLst>
          </p:cNvPr>
          <p:cNvPicPr>
            <a:picLocks noChangeAspect="1"/>
          </p:cNvPicPr>
          <p:nvPr/>
        </p:nvPicPr>
        <p:blipFill>
          <a:blip r:embed="rId5"/>
          <a:stretch>
            <a:fillRect/>
          </a:stretch>
        </p:blipFill>
        <p:spPr>
          <a:xfrm>
            <a:off x="7967879" y="3632200"/>
            <a:ext cx="3447211" cy="2533486"/>
          </a:xfrm>
          <a:prstGeom prst="rect">
            <a:avLst/>
          </a:prstGeom>
        </p:spPr>
      </p:pic>
      <p:sp>
        <p:nvSpPr>
          <p:cNvPr id="10" name="TextBox 9">
            <a:extLst>
              <a:ext uri="{FF2B5EF4-FFF2-40B4-BE49-F238E27FC236}">
                <a16:creationId xmlns:a16="http://schemas.microsoft.com/office/drawing/2014/main" id="{054DE6C7-F61D-4C6C-9B22-ED84AA40632D}"/>
              </a:ext>
            </a:extLst>
          </p:cNvPr>
          <p:cNvSpPr txBox="1"/>
          <p:nvPr/>
        </p:nvSpPr>
        <p:spPr>
          <a:xfrm>
            <a:off x="7817199" y="6266372"/>
            <a:ext cx="4044601" cy="369332"/>
          </a:xfrm>
          <a:prstGeom prst="rect">
            <a:avLst/>
          </a:prstGeom>
          <a:noFill/>
        </p:spPr>
        <p:txBody>
          <a:bodyPr wrap="square">
            <a:spAutoFit/>
          </a:bodyPr>
          <a:lstStyle/>
          <a:p>
            <a:r>
              <a:rPr lang="en-US" dirty="0" err="1">
                <a:solidFill>
                  <a:srgbClr val="0070C0"/>
                </a:solidFill>
                <a:latin typeface="Times New Roman" panose="02020603050405020304" pitchFamily="18" charset="0"/>
                <a:cs typeface="Times New Roman" panose="02020603050405020304" pitchFamily="18" charset="0"/>
              </a:rPr>
              <a:t>Hình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ảnh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Đồ</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dùng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góc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thiên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nhiên</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83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F3E665-7599-4EFC-9649-97DC3C932E58}"/>
              </a:ext>
            </a:extLst>
          </p:cNvPr>
          <p:cNvSpPr txBox="1"/>
          <p:nvPr/>
        </p:nvSpPr>
        <p:spPr>
          <a:xfrm>
            <a:off x="855784" y="228602"/>
            <a:ext cx="10820400" cy="830997"/>
          </a:xfrm>
          <a:prstGeom prst="rect">
            <a:avLst/>
          </a:prstGeom>
          <a:noFill/>
        </p:spPr>
        <p:txBody>
          <a:bodyPr wrap="square">
            <a:spAutoFit/>
          </a:bodyPr>
          <a:lstStyle/>
          <a:p>
            <a:r>
              <a:rPr lang="vi-VN" sz="2400" b="1" dirty="0">
                <a:latin typeface="+mj-lt"/>
              </a:rPr>
              <a:t>* Biện pháp 4: Tạo sân chơi phù hợp với trẻ trong trường mầm non –  cơ hội để trẻ phát huy hết khả năng sáng tạo của mình.</a:t>
            </a:r>
            <a:endParaRPr lang="en-US" sz="2400" b="1" dirty="0">
              <a:latin typeface="+mj-lt"/>
            </a:endParaRPr>
          </a:p>
        </p:txBody>
      </p:sp>
      <p:pic>
        <p:nvPicPr>
          <p:cNvPr id="4" name="Picture 3">
            <a:extLst>
              <a:ext uri="{FF2B5EF4-FFF2-40B4-BE49-F238E27FC236}">
                <a16:creationId xmlns:a16="http://schemas.microsoft.com/office/drawing/2014/main" id="{32161F51-70B5-4918-ACDF-9F949350B181}"/>
              </a:ext>
            </a:extLst>
          </p:cNvPr>
          <p:cNvPicPr>
            <a:picLocks noChangeAspect="1"/>
          </p:cNvPicPr>
          <p:nvPr/>
        </p:nvPicPr>
        <p:blipFill>
          <a:blip r:embed="rId2"/>
          <a:stretch>
            <a:fillRect/>
          </a:stretch>
        </p:blipFill>
        <p:spPr>
          <a:xfrm>
            <a:off x="803030" y="1336430"/>
            <a:ext cx="3950678" cy="5268882"/>
          </a:xfrm>
          <a:prstGeom prst="rect">
            <a:avLst/>
          </a:prstGeom>
        </p:spPr>
      </p:pic>
      <p:sp>
        <p:nvSpPr>
          <p:cNvPr id="8" name="TextBox 7">
            <a:extLst>
              <a:ext uri="{FF2B5EF4-FFF2-40B4-BE49-F238E27FC236}">
                <a16:creationId xmlns:a16="http://schemas.microsoft.com/office/drawing/2014/main" id="{74AA9F2A-6272-4303-9CAF-4A1023ABDF5A}"/>
              </a:ext>
            </a:extLst>
          </p:cNvPr>
          <p:cNvSpPr txBox="1"/>
          <p:nvPr/>
        </p:nvSpPr>
        <p:spPr>
          <a:xfrm>
            <a:off x="5336275" y="1910687"/>
            <a:ext cx="6339909" cy="3170099"/>
          </a:xfrm>
          <a:prstGeom prst="rect">
            <a:avLst/>
          </a:prstGeom>
          <a:noFill/>
        </p:spPr>
        <p:txBody>
          <a:bodyPr wrap="square">
            <a:spAutoFit/>
          </a:bodyPr>
          <a:lstStyle/>
          <a:p>
            <a:r>
              <a:rPr lang="vi-VN" sz="2000" dirty="0">
                <a:solidFill>
                  <a:schemeClr val="accent2">
                    <a:lumMod val="75000"/>
                  </a:schemeClr>
                </a:solidFill>
                <a:latin typeface="Times New Roman" panose="02020603050405020304" pitchFamily="18" charset="0"/>
                <a:cs typeface="Times New Roman" panose="02020603050405020304" pitchFamily="18" charset="0"/>
              </a:rPr>
              <a:t>Hoạt động giáo dục trải nghiệm là một cách học thông qua thực hành, với quan niệm việc học là quá trình tạo ra tri thức mới trên cơ sở trải nghiệm thực tế, dựa trên những đánh giá, phân tích trên những kinh nghiệm, kiến thức sẵn có.  Thông qua các hoạt động giáo dục trải nghiệm, trẻ được cung cấp các kiến thức, kĩ năng từ đó hình thành những năng lực, phẩm chất và kinh nghiệm cho trẻ. Hoạt động giáo dục trải nghiệm giúp trẻ tăng khả năng khám phá, mang đến cho trẻ những bài học thực tiễn bổ ích và lý thú, tạo cho trẻ có sự say mê tìm hiểu</a:t>
            </a:r>
            <a:r>
              <a:rPr lang="en-US" sz="2000" dirty="0">
                <a:solidFill>
                  <a:schemeClr val="accent2">
                    <a:lumMod val="75000"/>
                  </a:schemeClr>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313B729-F11C-4851-A1BF-7C78F4B5F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599" y="4851401"/>
            <a:ext cx="2647951" cy="1985963"/>
          </a:xfrm>
          <a:prstGeom prst="rect">
            <a:avLst/>
          </a:prstGeom>
        </p:spPr>
      </p:pic>
    </p:spTree>
    <p:extLst>
      <p:ext uri="{BB962C8B-B14F-4D97-AF65-F5344CB8AC3E}">
        <p14:creationId xmlns:p14="http://schemas.microsoft.com/office/powerpoint/2010/main" val="88703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E293B-A0BB-47EB-A8ED-52844D194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F271F5-8909-4DD7-94FC-A5B70F1CBF05}"/>
              </a:ext>
            </a:extLst>
          </p:cNvPr>
          <p:cNvSpPr txBox="1"/>
          <p:nvPr/>
        </p:nvSpPr>
        <p:spPr>
          <a:xfrm>
            <a:off x="2584450" y="1981200"/>
            <a:ext cx="8426450" cy="3083921"/>
          </a:xfrm>
          <a:prstGeom prst="rect">
            <a:avLst/>
          </a:prstGeom>
          <a:noFill/>
        </p:spPr>
        <p:txBody>
          <a:bodyPr wrap="square">
            <a:spAutoFit/>
          </a:bodyPr>
          <a:lstStyle/>
          <a:p>
            <a:pPr>
              <a:lnSpc>
                <a:spcPct val="90000"/>
              </a:lnSpc>
            </a:pPr>
            <a:r>
              <a:rPr lang="vi-VN" altLang="en-US" sz="2400" b="1" dirty="0">
                <a:latin typeface="Times New Roman" panose="02020603050405020304" pitchFamily="18" charset="0"/>
                <a:cs typeface="Times New Roman" panose="02020603050405020304" pitchFamily="18" charset="0"/>
              </a:rPr>
              <a:t>*</a:t>
            </a:r>
            <a:r>
              <a:rPr lang="en-US" altLang="en-US" sz="2400" b="1" dirty="0" err="1">
                <a:latin typeface="Times New Roman" panose="02020603050405020304" pitchFamily="18" charset="0"/>
                <a:cs typeface="Times New Roman" panose="02020603050405020304" pitchFamily="18" charset="0"/>
              </a:rPr>
              <a:t>Ưu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pháp</a:t>
            </a:r>
            <a:r>
              <a:rPr lang="en-US" altLang="en-US" sz="2400" b="1" dirty="0">
                <a:latin typeface="Times New Roman" panose="02020603050405020304" pitchFamily="18" charset="0"/>
                <a:cs typeface="Times New Roman" panose="02020603050405020304" pitchFamily="18" charset="0"/>
              </a:rPr>
              <a:t>:</a:t>
            </a:r>
            <a:r>
              <a:rPr lang="vi-VN" altLang="en-US" sz="2400" b="1" dirty="0">
                <a:latin typeface="Times New Roman" panose="02020603050405020304" pitchFamily="18" charset="0"/>
                <a:cs typeface="Times New Roman" panose="02020603050405020304" pitchFamily="18" charset="0"/>
              </a:rPr>
              <a:t> </a:t>
            </a:r>
          </a:p>
          <a:p>
            <a:pPr marL="457200" indent="-457200">
              <a:lnSpc>
                <a:spcPct val="90000"/>
              </a:lnSpc>
              <a:buFontTx/>
              <a:buChar char="-"/>
            </a:pPr>
            <a:r>
              <a:rPr lang="vi-VN" altLang="en-US" sz="2400" b="1" dirty="0">
                <a:latin typeface="Times New Roman" panose="02020603050405020304" pitchFamily="18" charset="0"/>
                <a:cs typeface="Times New Roman" panose="02020603050405020304" pitchFamily="18" charset="0"/>
              </a:rPr>
              <a:t>Trẻ phát triển năng lực sáng tạo của bản thân một cách hiệu quả</a:t>
            </a:r>
          </a:p>
          <a:p>
            <a:pPr marL="457200" indent="-457200">
              <a:lnSpc>
                <a:spcPct val="90000"/>
              </a:lnSpc>
              <a:buFontTx/>
              <a:buChar char="-"/>
            </a:pPr>
            <a:r>
              <a:rPr lang="vi-VN" altLang="en-US" sz="2400" b="1" dirty="0">
                <a:latin typeface="Times New Roman" panose="02020603050405020304" pitchFamily="18" charset="0"/>
                <a:cs typeface="Times New Roman" panose="02020603050405020304" pitchFamily="18" charset="0"/>
              </a:rPr>
              <a:t>Giáo viên xây dựng được nguồn nguyên liệu phong phú, tạo cảm hứng cho trẻ hoạt động </a:t>
            </a:r>
          </a:p>
          <a:p>
            <a:pPr marL="457200" indent="-457200">
              <a:lnSpc>
                <a:spcPct val="90000"/>
              </a:lnSpc>
              <a:buFontTx/>
              <a:buChar char="-"/>
            </a:pPr>
            <a:r>
              <a:rPr lang="vi-VN" altLang="en-US" sz="2400" b="1" dirty="0">
                <a:latin typeface="Times New Roman" panose="02020603050405020304" pitchFamily="18" charset="0"/>
                <a:cs typeface="Times New Roman" panose="02020603050405020304" pitchFamily="18" charset="0"/>
              </a:rPr>
              <a:t>Phụ huynh đánh giá cao vai trò của giáo viên mầm non, tin yêu ngôi trường cho con theo học</a:t>
            </a:r>
          </a:p>
          <a:p>
            <a:pPr>
              <a:lnSpc>
                <a:spcPct val="90000"/>
              </a:lnSpc>
            </a:pPr>
            <a:br>
              <a:rPr lang="en-US" altLang="en-US" sz="2400" dirty="0">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87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330FD-785C-4A44-B866-D79DFF49A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198"/>
            <a:ext cx="12192000" cy="7066396"/>
          </a:xfrm>
          <a:prstGeom prst="rect">
            <a:avLst/>
          </a:prstGeom>
        </p:spPr>
      </p:pic>
      <p:sp>
        <p:nvSpPr>
          <p:cNvPr id="7" name="TextBox 6">
            <a:extLst>
              <a:ext uri="{FF2B5EF4-FFF2-40B4-BE49-F238E27FC236}">
                <a16:creationId xmlns:a16="http://schemas.microsoft.com/office/drawing/2014/main" id="{E3CB3282-3E6F-4F81-99B0-C0F9C1A99284}"/>
              </a:ext>
            </a:extLst>
          </p:cNvPr>
          <p:cNvSpPr txBox="1"/>
          <p:nvPr/>
        </p:nvSpPr>
        <p:spPr>
          <a:xfrm>
            <a:off x="2349500" y="3130550"/>
            <a:ext cx="8909050" cy="2559050"/>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Biện</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pháp</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khắc</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phục</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hạn</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chế</a:t>
            </a:r>
            <a:endPar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huynh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nguồn nguyên liệu mở</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5-6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huynh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khơi gợi cảm xúc cho 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xuyên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huynh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Zalo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9" name="TextBox 8">
            <a:extLst>
              <a:ext uri="{FF2B5EF4-FFF2-40B4-BE49-F238E27FC236}">
                <a16:creationId xmlns:a16="http://schemas.microsoft.com/office/drawing/2014/main" id="{FE19ADF9-0785-402F-BB8E-8023AC1CECB9}"/>
              </a:ext>
            </a:extLst>
          </p:cNvPr>
          <p:cNvSpPr txBox="1"/>
          <p:nvPr/>
        </p:nvSpPr>
        <p:spPr>
          <a:xfrm>
            <a:off x="2463800" y="987108"/>
            <a:ext cx="8280400"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Hạn</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chế</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giải</a:t>
            </a: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pháp</a:t>
            </a:r>
            <a:endPar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300"/>
              </a:spcBef>
              <a:spcAft>
                <a:spcPts val="300"/>
              </a:spcAft>
              <a:buClrTx/>
              <a:buSzTx/>
              <a:buFontTx/>
              <a:buChar char="-"/>
              <a:tabLst/>
              <a:defRPr/>
            </a:pPr>
            <a:r>
              <a:rPr kumimoji="0" lang="vi-VN"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Đa số phụ huynh chưa hiểu được tầm quan trọng của nguyên liệu mở đối với sự sáng tạo của trẻ.</a:t>
            </a:r>
          </a:p>
          <a:p>
            <a:pPr marL="342900" marR="0" lvl="0" indent="-342900" algn="just" defTabSz="914400" rtl="0" eaLnBrk="1" fontAlgn="auto" latinLnBrk="0" hangingPunct="1">
              <a:lnSpc>
                <a:spcPct val="100000"/>
              </a:lnSpc>
              <a:spcBef>
                <a:spcPts val="300"/>
              </a:spcBef>
              <a:spcAft>
                <a:spcPts val="300"/>
              </a:spcAft>
              <a:buClrTx/>
              <a:buSzTx/>
              <a:buFontTx/>
              <a:buChar char="-"/>
              <a:tabLst/>
              <a:defRPr/>
            </a:pPr>
            <a:r>
              <a:rPr kumimoji="0" lang="vi-VN"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Trẻ chưa hứng thú, còn thụ động chờ cô làm mẫu</a:t>
            </a:r>
            <a:endPar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68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C0689-6957-4887-83F9-91173B5AA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25"/>
            <a:ext cx="12192000" cy="6830475"/>
          </a:xfrm>
          <a:prstGeom prst="rect">
            <a:avLst/>
          </a:prstGeom>
        </p:spPr>
      </p:pic>
      <p:sp>
        <p:nvSpPr>
          <p:cNvPr id="5" name="TextBox 4">
            <a:extLst>
              <a:ext uri="{FF2B5EF4-FFF2-40B4-BE49-F238E27FC236}">
                <a16:creationId xmlns:a16="http://schemas.microsoft.com/office/drawing/2014/main" id="{CD58D23B-34F5-444D-9A3B-FF9FC1E386A6}"/>
              </a:ext>
            </a:extLst>
          </p:cNvPr>
          <p:cNvSpPr txBox="1"/>
          <p:nvPr/>
        </p:nvSpPr>
        <p:spPr>
          <a:xfrm>
            <a:off x="3606800" y="2014403"/>
            <a:ext cx="6172200" cy="4111895"/>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vi-V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áp</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vi-V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Trẻ bước đầu đã đạt được mục tiêu, trẻ đã biết chủ động sáng tạo trong sản phẩm tạo hình</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Giáo viên đã biết linh hoạt, tăng cường bổ sung các nguồn nguyên liệu mở trong kế hoạch GD trẻ</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Phụ huynh tăng cường tương tác, phối hợp với giáo viên nhiều hơn.</a:t>
            </a:r>
            <a:br>
              <a:rPr kumimoji="0" lang="en-US" alt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alt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9236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77530" cy="6858000"/>
          </a:xfrm>
          <a:prstGeom prst="rect">
            <a:avLst/>
          </a:prstGeom>
        </p:spPr>
      </p:pic>
      <p:sp>
        <p:nvSpPr>
          <p:cNvPr id="12" name="Rectangle 1"/>
          <p:cNvSpPr>
            <a:spLocks noChangeArrowheads="1"/>
          </p:cNvSpPr>
          <p:nvPr/>
        </p:nvSpPr>
        <p:spPr bwMode="auto">
          <a:xfrm>
            <a:off x="2141054" y="0"/>
            <a:ext cx="60960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spcBef>
                <a:spcPts val="300"/>
              </a:spcBef>
              <a:spcAft>
                <a:spcPts val="300"/>
              </a:spcAft>
            </a:pPr>
            <a:r>
              <a:rPr lang="en-US" altLang="en-US" sz="2600" b="1">
                <a:solidFill>
                  <a:srgbClr val="000000"/>
                </a:solidFill>
                <a:latin typeface="Times New Roman" panose="02020603050405020304" pitchFamily="18" charset="0"/>
                <a:cs typeface="Times New Roman" panose="02020603050405020304" pitchFamily="18" charset="0"/>
              </a:rPr>
              <a:t>I. </a:t>
            </a:r>
            <a:r>
              <a:rPr lang="en-US" altLang="en-US" sz="2600" b="1" err="1">
                <a:solidFill>
                  <a:srgbClr val="000000"/>
                </a:solidFill>
                <a:latin typeface="Times New Roman" panose="02020603050405020304" pitchFamily="18" charset="0"/>
                <a:cs typeface="Times New Roman" panose="02020603050405020304" pitchFamily="18" charset="0"/>
              </a:rPr>
              <a:t>Phần</a:t>
            </a:r>
            <a:r>
              <a:rPr lang="en-US" altLang="en-US" sz="2600" b="1">
                <a:solidFill>
                  <a:srgbClr val="000000"/>
                </a:solidFill>
                <a:latin typeface="Times New Roman" panose="02020603050405020304" pitchFamily="18" charset="0"/>
                <a:cs typeface="Times New Roman" panose="02020603050405020304" pitchFamily="18" charset="0"/>
              </a:rPr>
              <a:t> </a:t>
            </a:r>
            <a:r>
              <a:rPr lang="en-US" altLang="en-US" sz="2600" b="1" err="1">
                <a:solidFill>
                  <a:srgbClr val="000000"/>
                </a:solidFill>
                <a:latin typeface="Times New Roman" panose="02020603050405020304" pitchFamily="18" charset="0"/>
                <a:cs typeface="Times New Roman" panose="02020603050405020304" pitchFamily="18" charset="0"/>
              </a:rPr>
              <a:t>đặt</a:t>
            </a:r>
            <a:r>
              <a:rPr lang="en-US" altLang="en-US" sz="2600" b="1">
                <a:solidFill>
                  <a:srgbClr val="000000"/>
                </a:solidFill>
                <a:latin typeface="Times New Roman" panose="02020603050405020304" pitchFamily="18" charset="0"/>
                <a:cs typeface="Times New Roman" panose="02020603050405020304" pitchFamily="18" charset="0"/>
              </a:rPr>
              <a:t> </a:t>
            </a:r>
            <a:r>
              <a:rPr lang="en-US" altLang="en-US" sz="2600" b="1" err="1">
                <a:solidFill>
                  <a:srgbClr val="000000"/>
                </a:solidFill>
                <a:latin typeface="Times New Roman" panose="02020603050405020304" pitchFamily="18" charset="0"/>
                <a:cs typeface="Times New Roman" panose="02020603050405020304" pitchFamily="18" charset="0"/>
              </a:rPr>
              <a:t>vấn</a:t>
            </a:r>
            <a:r>
              <a:rPr lang="en-US" altLang="en-US" sz="2600" b="1">
                <a:solidFill>
                  <a:srgbClr val="000000"/>
                </a:solidFill>
                <a:latin typeface="Times New Roman" panose="02020603050405020304" pitchFamily="18" charset="0"/>
                <a:cs typeface="Times New Roman" panose="02020603050405020304" pitchFamily="18" charset="0"/>
              </a:rPr>
              <a:t> </a:t>
            </a:r>
            <a:r>
              <a:rPr lang="en-US" altLang="en-US" sz="2600" b="1" err="1">
                <a:solidFill>
                  <a:srgbClr val="000000"/>
                </a:solidFill>
                <a:latin typeface="Times New Roman" panose="02020603050405020304" pitchFamily="18" charset="0"/>
                <a:cs typeface="Times New Roman" panose="02020603050405020304" pitchFamily="18" charset="0"/>
              </a:rPr>
              <a:t>đề</a:t>
            </a:r>
            <a:endParaRPr lang="en-US" altLang="en-US" sz="2600">
              <a:latin typeface="Times New Roman" panose="02020603050405020304" pitchFamily="18" charset="0"/>
              <a:cs typeface="Calibri" panose="020F0502020204030204" pitchFamily="34" charset="0"/>
            </a:endParaRPr>
          </a:p>
          <a:p>
            <a:pPr algn="just">
              <a:spcBef>
                <a:spcPts val="300"/>
              </a:spcBef>
              <a:spcAft>
                <a:spcPts val="300"/>
              </a:spcAft>
            </a:pPr>
            <a:r>
              <a:rPr lang="en-US" altLang="en-US" sz="2600" b="1">
                <a:solidFill>
                  <a:srgbClr val="000000"/>
                </a:solidFill>
                <a:latin typeface="Times New Roman" panose="02020603050405020304" pitchFamily="18" charset="0"/>
                <a:cs typeface="Times New Roman" panose="02020603050405020304" pitchFamily="18" charset="0"/>
              </a:rPr>
              <a:t>1.Tính </a:t>
            </a:r>
            <a:r>
              <a:rPr lang="en-US" altLang="en-US" sz="2600" b="1" err="1">
                <a:solidFill>
                  <a:srgbClr val="000000"/>
                </a:solidFill>
                <a:latin typeface="Times New Roman" panose="02020603050405020304" pitchFamily="18" charset="0"/>
                <a:cs typeface="Times New Roman" panose="02020603050405020304" pitchFamily="18" charset="0"/>
              </a:rPr>
              <a:t>cấp</a:t>
            </a:r>
            <a:r>
              <a:rPr lang="en-US" altLang="en-US" sz="2600" b="1">
                <a:solidFill>
                  <a:srgbClr val="000000"/>
                </a:solidFill>
                <a:latin typeface="Times New Roman" panose="02020603050405020304" pitchFamily="18" charset="0"/>
                <a:cs typeface="Times New Roman" panose="02020603050405020304" pitchFamily="18" charset="0"/>
              </a:rPr>
              <a:t> </a:t>
            </a:r>
            <a:r>
              <a:rPr lang="en-US" altLang="en-US" sz="2600" b="1" err="1">
                <a:solidFill>
                  <a:srgbClr val="000000"/>
                </a:solidFill>
                <a:latin typeface="Times New Roman" panose="02020603050405020304" pitchFamily="18" charset="0"/>
                <a:cs typeface="Times New Roman" panose="02020603050405020304" pitchFamily="18" charset="0"/>
              </a:rPr>
              <a:t>thiết</a:t>
            </a:r>
            <a:endParaRPr lang="en-US" altLang="en-US" sz="2600">
              <a:latin typeface="Times New Roman" panose="02020603050405020304" pitchFamily="18" charset="0"/>
              <a:cs typeface="Calibri" panose="020F0502020204030204" pitchFamily="34" charset="0"/>
            </a:endParaRPr>
          </a:p>
        </p:txBody>
      </p:sp>
      <p:sp>
        <p:nvSpPr>
          <p:cNvPr id="13" name="Rectangle 12"/>
          <p:cNvSpPr>
            <a:spLocks noChangeArrowheads="1"/>
          </p:cNvSpPr>
          <p:nvPr/>
        </p:nvSpPr>
        <p:spPr bwMode="auto">
          <a:xfrm>
            <a:off x="2319130" y="1089529"/>
            <a:ext cx="826935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a:latin typeface="Times New Roman" panose="02020603050405020304" pitchFamily="18" charset="0"/>
                <a:cs typeface="Times New Roman" panose="02020603050405020304" pitchFamily="18" charset="0"/>
              </a:rPr>
              <a:t>Căn cứ trên thực tế của lớp 5A2, để khắc phục những tồn tại hạn chế trong quá trình thực hiện đổi mới giáo dục mầm non, tăng cường đổi mới giáo dục mầm non theo hướng tập trung nâng cao năng lực của giáo viên trong việc tổ chức các hoạt động chăm sóc giáo dục trẻ, </a:t>
            </a:r>
            <a:r>
              <a:rPr lang="vi-VN" sz="2400">
                <a:latin typeface="Times New Roman" panose="02020603050405020304" pitchFamily="18" charset="0"/>
                <a:cs typeface="Times New Roman" panose="02020603050405020304" pitchFamily="18" charset="0"/>
              </a:rPr>
              <a:t>nhằm </a:t>
            </a:r>
            <a:r>
              <a:rPr lang="de-DE" sz="2400">
                <a:latin typeface="Times New Roman" panose="02020603050405020304" pitchFamily="18" charset="0"/>
                <a:cs typeface="Times New Roman" panose="02020603050405020304" pitchFamily="18" charset="0"/>
              </a:rPr>
              <a:t>đáp ứng nhu cầu hoạt động và hình thành phát triển năng lực </a:t>
            </a:r>
            <a:r>
              <a:rPr lang="vi-VN" sz="2400">
                <a:latin typeface="Times New Roman" panose="02020603050405020304" pitchFamily="18" charset="0"/>
                <a:cs typeface="Times New Roman" panose="02020603050405020304" pitchFamily="18" charset="0"/>
              </a:rPr>
              <a:t>sáng tạo </a:t>
            </a:r>
            <a:r>
              <a:rPr lang="de-DE" sz="2400">
                <a:latin typeface="Times New Roman" panose="02020603050405020304" pitchFamily="18" charset="0"/>
                <a:cs typeface="Times New Roman" panose="02020603050405020304" pitchFamily="18" charset="0"/>
              </a:rPr>
              <a:t>của từng cá nhân trẻ, </a:t>
            </a:r>
            <a:r>
              <a:rPr lang="vi-VN" sz="2400">
                <a:latin typeface="Times New Roman" panose="02020603050405020304" pitchFamily="18" charset="0"/>
                <a:cs typeface="Times New Roman" panose="02020603050405020304" pitchFamily="18" charset="0"/>
              </a:rPr>
              <a:t>tôi </a:t>
            </a:r>
            <a:r>
              <a:rPr lang="de-DE" sz="2400">
                <a:latin typeface="Times New Roman" panose="02020603050405020304" pitchFamily="18" charset="0"/>
                <a:cs typeface="Times New Roman" panose="02020603050405020304" pitchFamily="18" charset="0"/>
              </a:rPr>
              <a:t>thực hiện chuyên đề “ xây dựng trường mầm non lấy trẻ làm trung tâm ” năm học 2023 -2024 với giải pháp: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Phát triển khả năng sáng tạo cho trẻ 5-6 tuổi thông qua việc sử dụng các nguyên vật liệu mở</a:t>
            </a:r>
            <a:r>
              <a:rPr lang="en-US" sz="24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350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14F0F6-520C-4DAF-8C21-2B646AD4A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9955987-7FC8-4D29-9F61-9EE0CAD1095C}"/>
              </a:ext>
            </a:extLst>
          </p:cNvPr>
          <p:cNvSpPr txBox="1"/>
          <p:nvPr/>
        </p:nvSpPr>
        <p:spPr>
          <a:xfrm>
            <a:off x="1868488" y="744529"/>
            <a:ext cx="6137274" cy="487364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khuyến</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nghị</a:t>
            </a:r>
            <a:b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khai</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rãi</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b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quận</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phố</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000" b="0" i="0" u="none" strike="noStrike" kern="1200" cap="none" spc="0" normalizeH="0" baseline="0" noProof="0" dirty="0">
              <a:ln>
                <a:noFill/>
              </a:ln>
              <a:solidFill>
                <a:prstClr val="black"/>
              </a:solidFill>
              <a:effectLst/>
              <a:uLnTx/>
              <a:uFillTx/>
              <a:latin typeface=".VnTime" panose="020B7200000000000000"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học</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kinh</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nghiệm</a:t>
            </a:r>
            <a:r>
              <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Thường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xuyên</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lựa chọn các nguồn nguyên liệu mở phù hợp đưa vào từng chủ đề</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Linh hoạt trong cách tổ chức các hoạt động cho trẻ trải nghiệm khám phá nguồn nguyên liệu mở để thỏa sức sáng tạo.</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truyền</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thông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phụ</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huynh</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nhà trường trong khi thực hiện.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63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68D19-DCA6-4423-BEA1-E9E3A43EC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3500"/>
            <a:ext cx="12090400" cy="6724650"/>
          </a:xfrm>
          <a:prstGeom prst="rect">
            <a:avLst/>
          </a:prstGeom>
        </p:spPr>
      </p:pic>
      <p:sp>
        <p:nvSpPr>
          <p:cNvPr id="5" name="TextBox 4">
            <a:extLst>
              <a:ext uri="{FF2B5EF4-FFF2-40B4-BE49-F238E27FC236}">
                <a16:creationId xmlns:a16="http://schemas.microsoft.com/office/drawing/2014/main" id="{D2331E87-7686-4201-9308-6CA8B29FC59A}"/>
              </a:ext>
            </a:extLst>
          </p:cNvPr>
          <p:cNvSpPr txBox="1"/>
          <p:nvPr/>
        </p:nvSpPr>
        <p:spPr>
          <a:xfrm>
            <a:off x="2622550" y="1676400"/>
            <a:ext cx="7931150" cy="1920526"/>
          </a:xfrm>
          <a:prstGeom prst="rect">
            <a:avLst/>
          </a:prstGeom>
          <a:noFill/>
        </p:spPr>
        <p:txBody>
          <a:bodyPr wrap="squar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vi-VN" altLang="en-US" sz="4400" b="1" i="0" u="none" strike="noStrike" kern="1200" cap="none" spc="0" normalizeH="0" baseline="0" noProof="0" dirty="0">
                <a:ln>
                  <a:noFill/>
                </a:ln>
                <a:solidFill>
                  <a:schemeClr val="accent1">
                    <a:lumMod val="20000"/>
                    <a:lumOff val="80000"/>
                  </a:schemeClr>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XIN TRÂN TRỌNG CẢM ƠN MỌI NGƯỜI ĐÃ LẮNG NGHE!</a:t>
            </a:r>
            <a:endParaRPr kumimoji="0" lang="en-US" altLang="en-US" sz="4400" b="1" i="0" u="none" strike="noStrike" kern="1200" cap="none" spc="0" normalizeH="0" baseline="0" noProof="0" dirty="0">
              <a:ln>
                <a:noFill/>
              </a:ln>
              <a:solidFill>
                <a:schemeClr val="accent1">
                  <a:lumMod val="20000"/>
                  <a:lumOff val="80000"/>
                </a:schemeClr>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73357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a:spLocks noChangeArrowheads="1"/>
          </p:cNvSpPr>
          <p:nvPr/>
        </p:nvSpPr>
        <p:spPr bwMode="auto">
          <a:xfrm>
            <a:off x="2438397" y="745011"/>
            <a:ext cx="864042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62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600" b="1">
                <a:latin typeface="Times New Roman" panose="02020603050405020304" pitchFamily="18" charset="0"/>
                <a:cs typeface="Times New Roman" panose="02020603050405020304" pitchFamily="18" charset="0"/>
              </a:rPr>
              <a:t>2</a:t>
            </a:r>
            <a:r>
              <a:rPr lang="en-US" altLang="en-US" sz="2600">
                <a:latin typeface="Times New Roman" panose="02020603050405020304" pitchFamily="18" charset="0"/>
                <a:cs typeface="Times New Roman" panose="02020603050405020304" pitchFamily="18" charset="0"/>
              </a:rPr>
              <a:t>. </a:t>
            </a:r>
            <a:r>
              <a:rPr lang="en-US" altLang="en-US" sz="2600" b="1" err="1">
                <a:solidFill>
                  <a:srgbClr val="000000"/>
                </a:solidFill>
                <a:latin typeface="Times New Roman" panose="02020603050405020304" pitchFamily="18" charset="0"/>
                <a:cs typeface="Times New Roman" panose="02020603050405020304" pitchFamily="18" charset="0"/>
              </a:rPr>
              <a:t>Đối</a:t>
            </a:r>
            <a:r>
              <a:rPr lang="en-US" altLang="en-US" sz="2600" b="1">
                <a:solidFill>
                  <a:srgbClr val="000000"/>
                </a:solidFill>
                <a:latin typeface="Times New Roman" panose="02020603050405020304" pitchFamily="18" charset="0"/>
                <a:cs typeface="Times New Roman" panose="02020603050405020304" pitchFamily="18" charset="0"/>
              </a:rPr>
              <a:t> </a:t>
            </a:r>
            <a:r>
              <a:rPr lang="en-US" altLang="en-US" sz="2600" b="1" err="1">
                <a:solidFill>
                  <a:srgbClr val="000000"/>
                </a:solidFill>
                <a:latin typeface="Times New Roman" panose="02020603050405020304" pitchFamily="18" charset="0"/>
                <a:cs typeface="Times New Roman" panose="02020603050405020304" pitchFamily="18" charset="0"/>
              </a:rPr>
              <a:t>tượng</a:t>
            </a:r>
            <a:r>
              <a:rPr lang="en-US" altLang="en-US" sz="2600" b="1">
                <a:solidFill>
                  <a:srgbClr val="000000"/>
                </a:solidFill>
                <a:latin typeface="Times New Roman" panose="02020603050405020304" pitchFamily="18" charset="0"/>
                <a:cs typeface="Times New Roman" panose="02020603050405020304" pitchFamily="18" charset="0"/>
              </a:rPr>
              <a:t> </a:t>
            </a:r>
            <a:r>
              <a:rPr lang="en-US" altLang="en-US" sz="2600" b="1" err="1">
                <a:solidFill>
                  <a:srgbClr val="000000"/>
                </a:solidFill>
                <a:latin typeface="Times New Roman" panose="02020603050405020304" pitchFamily="18" charset="0"/>
                <a:cs typeface="Times New Roman" panose="02020603050405020304" pitchFamily="18" charset="0"/>
              </a:rPr>
              <a:t>nghiên</a:t>
            </a:r>
            <a:r>
              <a:rPr lang="en-US" altLang="en-US" sz="2600" b="1">
                <a:solidFill>
                  <a:srgbClr val="000000"/>
                </a:solidFill>
                <a:latin typeface="Times New Roman" panose="02020603050405020304" pitchFamily="18" charset="0"/>
                <a:cs typeface="Times New Roman" panose="02020603050405020304" pitchFamily="18" charset="0"/>
              </a:rPr>
              <a:t> </a:t>
            </a:r>
            <a:r>
              <a:rPr lang="en-US" altLang="en-US" sz="2600" b="1" err="1">
                <a:solidFill>
                  <a:srgbClr val="000000"/>
                </a:solidFill>
                <a:latin typeface="Times New Roman" panose="02020603050405020304" pitchFamily="18" charset="0"/>
                <a:cs typeface="Times New Roman" panose="02020603050405020304" pitchFamily="18" charset="0"/>
              </a:rPr>
              <a:t>cứu</a:t>
            </a:r>
            <a:endParaRPr lang="en-US" altLang="en-US" sz="2600">
              <a:latin typeface="Times New Roman" panose="02020603050405020304" pitchFamily="18" charset="0"/>
              <a:cs typeface="Calibri" panose="020F0502020204030204" pitchFamily="34" charset="0"/>
            </a:endParaRPr>
          </a:p>
          <a:p>
            <a:pPr>
              <a:lnSpc>
                <a:spcPct val="130000"/>
              </a:lnSpc>
            </a:pP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Trẻ</a:t>
            </a:r>
            <a:r>
              <a:rPr lang="en-US" altLang="en-US" sz="2400">
                <a:solidFill>
                  <a:srgbClr val="000000"/>
                </a:solidFill>
                <a:latin typeface="Times New Roman" panose="02020603050405020304" pitchFamily="18" charset="0"/>
                <a:cs typeface="Times New Roman" panose="02020603050405020304" pitchFamily="18" charset="0"/>
              </a:rPr>
              <a:t> 5 - 6 </a:t>
            </a:r>
            <a:r>
              <a:rPr lang="en-US" altLang="en-US" sz="2400" err="1">
                <a:solidFill>
                  <a:srgbClr val="000000"/>
                </a:solidFill>
                <a:latin typeface="Times New Roman" panose="02020603050405020304" pitchFamily="18" charset="0"/>
                <a:cs typeface="Times New Roman" panose="02020603050405020304" pitchFamily="18" charset="0"/>
              </a:rPr>
              <a:t>tuổi</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lớp</a:t>
            </a:r>
            <a:r>
              <a:rPr lang="en-US" altLang="en-US" sz="2400">
                <a:solidFill>
                  <a:srgbClr val="000000"/>
                </a:solidFill>
                <a:latin typeface="Times New Roman" panose="02020603050405020304" pitchFamily="18" charset="0"/>
                <a:cs typeface="Times New Roman" panose="02020603050405020304" pitchFamily="18" charset="0"/>
              </a:rPr>
              <a:t> 5</a:t>
            </a:r>
            <a:r>
              <a:rPr lang="vi-VN" altLang="en-US" sz="2400">
                <a:solidFill>
                  <a:srgbClr val="000000"/>
                </a:solidFill>
                <a:latin typeface="Times New Roman" panose="02020603050405020304" pitchFamily="18" charset="0"/>
                <a:cs typeface="Times New Roman" panose="02020603050405020304" pitchFamily="18" charset="0"/>
              </a:rPr>
              <a:t> tuổi A2, t</a:t>
            </a:r>
            <a:r>
              <a:rPr lang="en-US" altLang="en-US" sz="2400" err="1">
                <a:solidFill>
                  <a:srgbClr val="000000"/>
                </a:solidFill>
                <a:latin typeface="Times New Roman" panose="02020603050405020304" pitchFamily="18" charset="0"/>
                <a:cs typeface="Times New Roman" panose="02020603050405020304" pitchFamily="18" charset="0"/>
              </a:rPr>
              <a:t>rường</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Mầm</a:t>
            </a:r>
            <a:r>
              <a:rPr lang="en-US" altLang="en-US" sz="2400">
                <a:solidFill>
                  <a:srgbClr val="000000"/>
                </a:solidFill>
                <a:latin typeface="Times New Roman" panose="02020603050405020304" pitchFamily="18" charset="0"/>
                <a:cs typeface="Times New Roman" panose="02020603050405020304" pitchFamily="18" charset="0"/>
              </a:rPr>
              <a:t> non </a:t>
            </a:r>
            <a:r>
              <a:rPr lang="en-US" altLang="en-US" sz="2400" err="1">
                <a:solidFill>
                  <a:srgbClr val="000000"/>
                </a:solidFill>
                <a:latin typeface="Times New Roman" panose="02020603050405020304" pitchFamily="18" charset="0"/>
                <a:cs typeface="Times New Roman" panose="02020603050405020304" pitchFamily="18" charset="0"/>
              </a:rPr>
              <a:t>Hùng</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400" err="1">
                <a:solidFill>
                  <a:srgbClr val="000000"/>
                </a:solidFill>
                <a:latin typeface="Times New Roman" panose="02020603050405020304" pitchFamily="18" charset="0"/>
                <a:cs typeface="Times New Roman" panose="02020603050405020304" pitchFamily="18" charset="0"/>
              </a:rPr>
              <a:t>Vương</a:t>
            </a:r>
            <a:r>
              <a:rPr lang="vi-VN"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Calibri" panose="020F0502020204030204" pitchFamily="34" charset="0"/>
            </a:endParaRPr>
          </a:p>
        </p:txBody>
      </p:sp>
      <p:sp>
        <p:nvSpPr>
          <p:cNvPr id="4" name="Rectangle 3"/>
          <p:cNvSpPr>
            <a:spLocks noChangeArrowheads="1"/>
          </p:cNvSpPr>
          <p:nvPr/>
        </p:nvSpPr>
        <p:spPr bwMode="auto">
          <a:xfrm>
            <a:off x="2703442" y="1890117"/>
            <a:ext cx="7195931"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a:latin typeface="Times New Roman" panose="02020603050405020304" pitchFamily="18" charset="0"/>
                <a:cs typeface="Times New Roman" panose="02020603050405020304" pitchFamily="18" charset="0"/>
              </a:rPr>
              <a:t>3. </a:t>
            </a:r>
            <a:r>
              <a:rPr lang="en-US" altLang="en-US" sz="2600" b="1" err="1">
                <a:latin typeface="Times New Roman" panose="02020603050405020304" pitchFamily="18" charset="0"/>
                <a:cs typeface="Times New Roman" panose="02020603050405020304" pitchFamily="18" charset="0"/>
              </a:rPr>
              <a:t>Mục</a:t>
            </a:r>
            <a:r>
              <a:rPr lang="en-US" altLang="en-US" sz="2600" b="1">
                <a:latin typeface="Times New Roman" panose="02020603050405020304" pitchFamily="18" charset="0"/>
                <a:cs typeface="Times New Roman" panose="02020603050405020304" pitchFamily="18" charset="0"/>
              </a:rPr>
              <a:t> </a:t>
            </a:r>
            <a:r>
              <a:rPr lang="en-US" altLang="en-US" sz="2600" b="1" err="1">
                <a:latin typeface="Times New Roman" panose="02020603050405020304" pitchFamily="18" charset="0"/>
                <a:cs typeface="Times New Roman" panose="02020603050405020304" pitchFamily="18" charset="0"/>
              </a:rPr>
              <a:t>tiêu</a:t>
            </a:r>
            <a:r>
              <a:rPr lang="en-US" altLang="en-US" sz="2600" b="1">
                <a:latin typeface="Times New Roman" panose="02020603050405020304" pitchFamily="18" charset="0"/>
                <a:cs typeface="Times New Roman" panose="02020603050405020304" pitchFamily="18" charset="0"/>
              </a:rPr>
              <a:t> </a:t>
            </a:r>
            <a:r>
              <a:rPr lang="en-US" altLang="en-US" sz="2600" b="1" err="1">
                <a:latin typeface="Times New Roman" panose="02020603050405020304" pitchFamily="18" charset="0"/>
                <a:cs typeface="Times New Roman" panose="02020603050405020304" pitchFamily="18" charset="0"/>
              </a:rPr>
              <a:t>của</a:t>
            </a:r>
            <a:r>
              <a:rPr lang="en-US" altLang="en-US" sz="2600" b="1">
                <a:latin typeface="Times New Roman" panose="02020603050405020304" pitchFamily="18" charset="0"/>
                <a:cs typeface="Times New Roman" panose="02020603050405020304" pitchFamily="18" charset="0"/>
              </a:rPr>
              <a:t> </a:t>
            </a:r>
            <a:r>
              <a:rPr lang="en-US" altLang="en-US" sz="2600" b="1" err="1">
                <a:latin typeface="Times New Roman" panose="02020603050405020304" pitchFamily="18" charset="0"/>
                <a:cs typeface="Times New Roman" panose="02020603050405020304" pitchFamily="18" charset="0"/>
              </a:rPr>
              <a:t>biện</a:t>
            </a:r>
            <a:r>
              <a:rPr lang="en-US" altLang="en-US" sz="2600" b="1">
                <a:latin typeface="Times New Roman" panose="02020603050405020304" pitchFamily="18" charset="0"/>
                <a:cs typeface="Times New Roman" panose="02020603050405020304" pitchFamily="18" charset="0"/>
              </a:rPr>
              <a:t> pháp</a:t>
            </a:r>
            <a:endParaRPr lang="vi-VN" altLang="en-US" sz="26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Giúp giáo viên nâng cao kỹ năng sư phạm, sự tìm tòi sáng tạo đưa ra được nhiều hình thức mới lạ trong cách tổ cách tổ chức các hoạt động giáo dục làm quen với biểu tượng toán về số lượng một cách sáng tạo, linh hoạt. </a:t>
            </a:r>
          </a:p>
          <a:p>
            <a:r>
              <a:rPr lang="en-US" sz="2400">
                <a:latin typeface="Times New Roman" panose="02020603050405020304" pitchFamily="18" charset="0"/>
                <a:cs typeface="Times New Roman" panose="02020603050405020304" pitchFamily="18" charset="0"/>
              </a:rPr>
              <a:t>Giúp phụ huynh đồng tâm nhất trí trong quan điểm giáo dục trẻ và phối kết hợp cùng giáo viên tổ chức các hoạt động có hiệu quả. </a:t>
            </a:r>
            <a:endParaRPr lang="vi-VN" altLang="en-US" sz="2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2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0" fill="hold"/>
                                        <p:tgtEl>
                                          <p:spTgt spid="2"/>
                                        </p:tgtEl>
                                        <p:attrNameLst>
                                          <p:attrName>ppt_w</p:attrName>
                                        </p:attrNameLst>
                                      </p:cBhvr>
                                      <p:tavLst>
                                        <p:tav tm="0">
                                          <p:val>
                                            <p:fltVal val="0"/>
                                          </p:val>
                                        </p:tav>
                                        <p:tav tm="100000">
                                          <p:val>
                                            <p:strVal val="#ppt_w"/>
                                          </p:val>
                                        </p:tav>
                                      </p:tavLst>
                                    </p:anim>
                                    <p:anim calcmode="lin" valueType="num">
                                      <p:cBhvr>
                                        <p:cTn id="14" dur="3000" fill="hold"/>
                                        <p:tgtEl>
                                          <p:spTgt spid="2"/>
                                        </p:tgtEl>
                                        <p:attrNameLst>
                                          <p:attrName>ppt_h</p:attrName>
                                        </p:attrNameLst>
                                      </p:cBhvr>
                                      <p:tavLst>
                                        <p:tav tm="0">
                                          <p:val>
                                            <p:fltVal val="0"/>
                                          </p:val>
                                        </p:tav>
                                        <p:tav tm="100000">
                                          <p:val>
                                            <p:strVal val="#ppt_h"/>
                                          </p:val>
                                        </p:tav>
                                      </p:tavLst>
                                    </p:anim>
                                    <p:anim calcmode="lin" valueType="num">
                                      <p:cBhvr>
                                        <p:cTn id="15" dur="3000" fill="hold"/>
                                        <p:tgtEl>
                                          <p:spTgt spid="2"/>
                                        </p:tgtEl>
                                        <p:attrNameLst>
                                          <p:attrName>style.rotation</p:attrName>
                                        </p:attrNameLst>
                                      </p:cBhvr>
                                      <p:tavLst>
                                        <p:tav tm="0">
                                          <p:val>
                                            <p:fltVal val="90"/>
                                          </p:val>
                                        </p:tav>
                                        <p:tav tm="100000">
                                          <p:val>
                                            <p:fltVal val="0"/>
                                          </p:val>
                                        </p:tav>
                                      </p:tavLst>
                                    </p:anim>
                                    <p:animEffect transition="in" filter="fade">
                                      <p:cBhvr>
                                        <p:cTn id="16" dur="3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style.rotation</p:attrName>
                                        </p:attrNameLst>
                                      </p:cBhvr>
                                      <p:tavLst>
                                        <p:tav tm="0">
                                          <p:val>
                                            <p:fltVal val="90"/>
                                          </p:val>
                                        </p:tav>
                                        <p:tav tm="100000">
                                          <p:val>
                                            <p:fltVal val="0"/>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545E8-7EFC-4749-8AF0-A4ECC8664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5" name="TextBox 4">
            <a:extLst>
              <a:ext uri="{FF2B5EF4-FFF2-40B4-BE49-F238E27FC236}">
                <a16:creationId xmlns:a16="http://schemas.microsoft.com/office/drawing/2014/main" id="{72BFA70F-2609-4AD5-8F25-3B58AE0D6A51}"/>
              </a:ext>
            </a:extLst>
          </p:cNvPr>
          <p:cNvSpPr txBox="1"/>
          <p:nvPr/>
        </p:nvSpPr>
        <p:spPr>
          <a:xfrm>
            <a:off x="830104" y="491222"/>
            <a:ext cx="6186486"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p>
          <a:p>
            <a:r>
              <a:rPr lang="en-US" sz="2400" b="1" dirty="0">
                <a:latin typeface="Times New Roman" panose="02020603050405020304" pitchFamily="18" charset="0"/>
                <a:cs typeface="Times New Roman" panose="02020603050405020304" pitchFamily="18" charset="0"/>
              </a:rPr>
              <a:t>1.Thực </a:t>
            </a:r>
            <a:r>
              <a:rPr lang="en-US" sz="2400" b="1" dirty="0" err="1">
                <a:latin typeface="Times New Roman" panose="02020603050405020304" pitchFamily="18" charset="0"/>
                <a:cs typeface="Times New Roman" panose="02020603050405020304" pitchFamily="18" charset="0"/>
              </a:rPr>
              <a:t>trạng</a:t>
            </a:r>
            <a:endParaRPr lang="en-US" sz="2400" b="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72356269-C5A0-475C-BA4E-D5AA0A585F17}"/>
              </a:ext>
            </a:extLst>
          </p:cNvPr>
          <p:cNvSpPr/>
          <p:nvPr/>
        </p:nvSpPr>
        <p:spPr>
          <a:xfrm>
            <a:off x="422211" y="2397968"/>
            <a:ext cx="2031741" cy="25740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Thuận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Lợi</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6391420-5B39-4624-B139-3D9C21F5865B}"/>
              </a:ext>
            </a:extLst>
          </p:cNvPr>
          <p:cNvSpPr/>
          <p:nvPr/>
        </p:nvSpPr>
        <p:spPr>
          <a:xfrm>
            <a:off x="3713584" y="1011556"/>
            <a:ext cx="8293631" cy="138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chất,trang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bị,đồ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nghiệm</a:t>
            </a:r>
            <a:r>
              <a:rPr lang="en-US" sz="2000" dirty="0">
                <a:solidFill>
                  <a:schemeClr val="tx1"/>
                </a:solidFill>
                <a:latin typeface="Times New Roman" panose="02020603050405020304" pitchFamily="18" charset="0"/>
                <a:cs typeface="Times New Roman" panose="02020603050405020304" pitchFamily="18" charset="0"/>
              </a:rPr>
              <a:t> qua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buổi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huấn,dự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giờ</a:t>
            </a:r>
            <a:r>
              <a:rPr lang="en-US" sz="2000" dirty="0">
                <a:solidFill>
                  <a:schemeClr val="tx1"/>
                </a:solidFill>
                <a:latin typeface="Times New Roman" panose="02020603050405020304" pitchFamily="18" charset="0"/>
                <a:cs typeface="Times New Roman" panose="02020603050405020304" pitchFamily="18" charset="0"/>
              </a:rPr>
              <a:t> , </a:t>
            </a:r>
            <a:r>
              <a:rPr lang="en-US" sz="2000" dirty="0" err="1">
                <a:solidFill>
                  <a:schemeClr val="tx1"/>
                </a:solidFill>
                <a:latin typeface="Times New Roman" panose="02020603050405020304" pitchFamily="18" charset="0"/>
                <a:cs typeface="Times New Roman" panose="02020603050405020304" pitchFamily="18" charset="0"/>
              </a:rPr>
              <a:t>tổ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tốt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qua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nghiệm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thân</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33783D86-F0BD-47AC-ADE5-324351074C82}"/>
              </a:ext>
            </a:extLst>
          </p:cNvPr>
          <p:cNvSpPr/>
          <p:nvPr/>
        </p:nvSpPr>
        <p:spPr>
          <a:xfrm>
            <a:off x="3713584" y="2733870"/>
            <a:ext cx="8293630" cy="1278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viên</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nghiệm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nghiệp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luôn</a:t>
            </a:r>
            <a:r>
              <a:rPr lang="en-US" sz="2000" dirty="0">
                <a:solidFill>
                  <a:schemeClr val="tx1"/>
                </a:solidFill>
                <a:latin typeface="Times New Roman" panose="02020603050405020304" pitchFamily="18" charset="0"/>
                <a:cs typeface="Times New Roman" panose="02020603050405020304" pitchFamily="18" charset="0"/>
              </a:rPr>
              <a:t> chia </a:t>
            </a:r>
            <a:r>
              <a:rPr lang="en-US" sz="2000" dirty="0" err="1">
                <a:solidFill>
                  <a:schemeClr val="tx1"/>
                </a:solidFill>
                <a:latin typeface="Times New Roman" panose="02020603050405020304" pitchFamily="18" charset="0"/>
                <a:cs typeface="Times New Roman" panose="02020603050405020304" pitchFamily="18" charset="0"/>
              </a:rPr>
              <a:t>sẻ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nghiệm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than.Không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dùng,đồ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phục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vụ</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giảng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dạy</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2BCBE08-6576-46F5-A632-2BC573A0690B}"/>
              </a:ext>
            </a:extLst>
          </p:cNvPr>
          <p:cNvSpPr/>
          <p:nvPr/>
        </p:nvSpPr>
        <p:spPr>
          <a:xfrm>
            <a:off x="3713584" y="4348066"/>
            <a:ext cx="8293631" cy="793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học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ngoan,mạnh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dạn,tự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tin,ham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tòi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xung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2D57C2E8-BEF7-4AFF-A998-3780D5701554}"/>
              </a:ext>
            </a:extLst>
          </p:cNvPr>
          <p:cNvSpPr/>
          <p:nvPr/>
        </p:nvSpPr>
        <p:spPr>
          <a:xfrm>
            <a:off x="3713584" y="5449893"/>
            <a:ext cx="8293631" cy="793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phụ</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huynh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lớp</a:t>
            </a:r>
            <a:endParaRPr lang="en-US" sz="2000" dirty="0">
              <a:solidFill>
                <a:schemeClr val="tx1"/>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2EDF0158-FAC3-4AB4-9C5B-942D9C7E7897}"/>
              </a:ext>
            </a:extLst>
          </p:cNvPr>
          <p:cNvCxnSpPr/>
          <p:nvPr/>
        </p:nvCxnSpPr>
        <p:spPr>
          <a:xfrm flipV="1">
            <a:off x="2604343" y="1821034"/>
            <a:ext cx="958850" cy="112247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03D4C19-78E4-44BF-8B35-F5037062F7CC}"/>
              </a:ext>
            </a:extLst>
          </p:cNvPr>
          <p:cNvCxnSpPr>
            <a:cxnSpLocks/>
          </p:cNvCxnSpPr>
          <p:nvPr/>
        </p:nvCxnSpPr>
        <p:spPr>
          <a:xfrm flipV="1">
            <a:off x="2667000" y="3543352"/>
            <a:ext cx="896193" cy="50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92FF543-CB5E-4C1A-A5A3-DE0087B1AF64}"/>
              </a:ext>
            </a:extLst>
          </p:cNvPr>
          <p:cNvCxnSpPr>
            <a:cxnSpLocks/>
          </p:cNvCxnSpPr>
          <p:nvPr/>
        </p:nvCxnSpPr>
        <p:spPr>
          <a:xfrm>
            <a:off x="2453952" y="4178300"/>
            <a:ext cx="1109241" cy="489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3E4A6697-BD30-451D-8B75-1F9D9E11B5F4}"/>
              </a:ext>
            </a:extLst>
          </p:cNvPr>
          <p:cNvCxnSpPr>
            <a:cxnSpLocks/>
          </p:cNvCxnSpPr>
          <p:nvPr/>
        </p:nvCxnSpPr>
        <p:spPr>
          <a:xfrm>
            <a:off x="2222500" y="4744616"/>
            <a:ext cx="1340693" cy="1237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974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545E8-7EFC-4749-8AF0-A4ECC8664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54310"/>
            <a:ext cx="12192000" cy="6854653"/>
          </a:xfrm>
          <a:prstGeom prst="rect">
            <a:avLst/>
          </a:prstGeom>
        </p:spPr>
      </p:pic>
      <p:sp>
        <p:nvSpPr>
          <p:cNvPr id="6" name="Oval 5">
            <a:extLst>
              <a:ext uri="{FF2B5EF4-FFF2-40B4-BE49-F238E27FC236}">
                <a16:creationId xmlns:a16="http://schemas.microsoft.com/office/drawing/2014/main" id="{72356269-C5A0-475C-BA4E-D5AA0A585F17}"/>
              </a:ext>
            </a:extLst>
          </p:cNvPr>
          <p:cNvSpPr/>
          <p:nvPr/>
        </p:nvSpPr>
        <p:spPr>
          <a:xfrm>
            <a:off x="422211" y="2050998"/>
            <a:ext cx="2031741" cy="2853044"/>
          </a:xfrm>
          <a:prstGeom prst="ellipse">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Khó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khăn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6391420-5B39-4624-B139-3D9C21F5865B}"/>
              </a:ext>
            </a:extLst>
          </p:cNvPr>
          <p:cNvSpPr/>
          <p:nvPr/>
        </p:nvSpPr>
        <p:spPr>
          <a:xfrm>
            <a:off x="3713584" y="1228851"/>
            <a:ext cx="8293630" cy="112247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trường</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khảo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còn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chế</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33783D86-F0BD-47AC-ADE5-324351074C82}"/>
              </a:ext>
            </a:extLst>
          </p:cNvPr>
          <p:cNvSpPr/>
          <p:nvPr/>
        </p:nvSpPr>
        <p:spPr>
          <a:xfrm>
            <a:off x="3713583" y="2646850"/>
            <a:ext cx="8293630" cy="112247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viên</a:t>
            </a:r>
            <a:r>
              <a:rPr lang="en-US" sz="2000" dirty="0" err="1">
                <a:solidFill>
                  <a:schemeClr val="tx1"/>
                </a:solidFill>
                <a:latin typeface="Times New Roman" panose="02020603050405020304" pitchFamily="18" charset="0"/>
                <a:cs typeface="Times New Roman" panose="02020603050405020304" pitchFamily="18" charset="0"/>
              </a:rPr>
              <a:t>:Giáo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gặp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gian,kinh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nghiệm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việc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kiếm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liệu,phương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pháp,nghiên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cứu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42BCBE08-6576-46F5-A632-2BC573A0690B}"/>
              </a:ext>
            </a:extLst>
          </p:cNvPr>
          <p:cNvSpPr/>
          <p:nvPr/>
        </p:nvSpPr>
        <p:spPr>
          <a:xfrm>
            <a:off x="3713583" y="4161690"/>
            <a:ext cx="8293631" cy="79310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học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hứng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thú,thiếu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tin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tạo,chưa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chú</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trọng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mở</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2D57C2E8-BEF7-4AFF-A998-3780D5701554}"/>
              </a:ext>
            </a:extLst>
          </p:cNvPr>
          <p:cNvSpPr/>
          <p:nvPr/>
        </p:nvSpPr>
        <p:spPr>
          <a:xfrm>
            <a:off x="3713583" y="5347157"/>
            <a:ext cx="8293630" cy="90847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phụ</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huynh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đúng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đắn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tầm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trọng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việc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ở </a:t>
            </a:r>
            <a:r>
              <a:rPr lang="en-US" sz="2000" dirty="0" err="1">
                <a:solidFill>
                  <a:schemeClr val="tx1"/>
                </a:solidFill>
                <a:latin typeface="Times New Roman" panose="02020603050405020304" pitchFamily="18" charset="0"/>
                <a:cs typeface="Times New Roman" panose="02020603050405020304" pitchFamily="18" charset="0"/>
              </a:rPr>
              <a:t>mầm</a:t>
            </a:r>
            <a:r>
              <a:rPr lang="en-US" sz="2000" dirty="0">
                <a:solidFill>
                  <a:schemeClr val="tx1"/>
                </a:solidFill>
                <a:latin typeface="Times New Roman" panose="02020603050405020304" pitchFamily="18" charset="0"/>
                <a:cs typeface="Times New Roman" panose="02020603050405020304" pitchFamily="18" charset="0"/>
              </a:rPr>
              <a:t> non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phụ</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huynh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bịu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chơi,trải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nghiệm</a:t>
            </a:r>
            <a:r>
              <a:rPr lang="en-US" sz="2000" dirty="0">
                <a:solidFill>
                  <a:schemeClr val="tx1"/>
                </a:solidFill>
                <a:latin typeface="Times New Roman" panose="02020603050405020304" pitchFamily="18" charset="0"/>
                <a:cs typeface="Times New Roman" panose="02020603050405020304" pitchFamily="18" charset="0"/>
              </a:rPr>
              <a:t>.</a:t>
            </a:r>
          </a:p>
        </p:txBody>
      </p:sp>
      <p:cxnSp>
        <p:nvCxnSpPr>
          <p:cNvPr id="12" name="Straight Arrow Connector 11">
            <a:extLst>
              <a:ext uri="{FF2B5EF4-FFF2-40B4-BE49-F238E27FC236}">
                <a16:creationId xmlns:a16="http://schemas.microsoft.com/office/drawing/2014/main" id="{2EDF0158-FAC3-4AB4-9C5B-942D9C7E7897}"/>
              </a:ext>
            </a:extLst>
          </p:cNvPr>
          <p:cNvCxnSpPr/>
          <p:nvPr/>
        </p:nvCxnSpPr>
        <p:spPr>
          <a:xfrm flipV="1">
            <a:off x="2604343" y="1821034"/>
            <a:ext cx="958850" cy="11224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03D4C19-78E4-44BF-8B35-F5037062F7CC}"/>
              </a:ext>
            </a:extLst>
          </p:cNvPr>
          <p:cNvCxnSpPr>
            <a:cxnSpLocks/>
          </p:cNvCxnSpPr>
          <p:nvPr/>
        </p:nvCxnSpPr>
        <p:spPr>
          <a:xfrm flipV="1">
            <a:off x="2667000" y="3543352"/>
            <a:ext cx="896193" cy="50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92FF543-CB5E-4C1A-A5A3-DE0087B1AF64}"/>
              </a:ext>
            </a:extLst>
          </p:cNvPr>
          <p:cNvCxnSpPr>
            <a:cxnSpLocks/>
          </p:cNvCxnSpPr>
          <p:nvPr/>
        </p:nvCxnSpPr>
        <p:spPr>
          <a:xfrm>
            <a:off x="2453952" y="4178300"/>
            <a:ext cx="1109241" cy="489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3E4A6697-BD30-451D-8B75-1F9D9E11B5F4}"/>
              </a:ext>
            </a:extLst>
          </p:cNvPr>
          <p:cNvCxnSpPr>
            <a:cxnSpLocks/>
          </p:cNvCxnSpPr>
          <p:nvPr/>
        </p:nvCxnSpPr>
        <p:spPr>
          <a:xfrm>
            <a:off x="2222500" y="4744616"/>
            <a:ext cx="1340693" cy="1237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572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06BCE-A0CE-4FAA-81F2-0E7AFD4FB398}"/>
              </a:ext>
            </a:extLst>
          </p:cNvPr>
          <p:cNvSpPr>
            <a:spLocks noChangeArrowheads="1"/>
          </p:cNvSpPr>
          <p:nvPr/>
        </p:nvSpPr>
        <p:spPr bwMode="auto">
          <a:xfrm>
            <a:off x="1543050" y="125413"/>
            <a:ext cx="9296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pPr>
            <a:r>
              <a:rPr lang="en-US" altLang="en-US" sz="2600" b="1" dirty="0">
                <a:solidFill>
                  <a:srgbClr val="000000"/>
                </a:solidFill>
                <a:latin typeface="Times New Roman" panose="02020603050405020304" pitchFamily="18" charset="0"/>
                <a:cs typeface="Times New Roman" panose="02020603050405020304" pitchFamily="18" charset="0"/>
              </a:rPr>
              <a:t>2. </a:t>
            </a:r>
            <a:r>
              <a:rPr lang="en-US" altLang="en-US" sz="2600" b="1" dirty="0" err="1">
                <a:solidFill>
                  <a:srgbClr val="000000"/>
                </a:solidFill>
                <a:latin typeface="Times New Roman" panose="02020603050405020304" pitchFamily="18" charset="0"/>
                <a:cs typeface="Times New Roman" panose="02020603050405020304" pitchFamily="18" charset="0"/>
              </a:rPr>
              <a:t>Cơ</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sở</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lý</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luận</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và</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cơ</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sở</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thực</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tiễn</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của</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biện</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pháp</a:t>
            </a:r>
            <a:endParaRPr lang="en-US" altLang="en-US" sz="2600" dirty="0">
              <a:latin typeface="Times New Roman" panose="02020603050405020304" pitchFamily="18" charset="0"/>
              <a:cs typeface="Calibri" panose="020F0502020204030204" pitchFamily="34" charset="0"/>
            </a:endParaRPr>
          </a:p>
          <a:p>
            <a:pPr>
              <a:lnSpc>
                <a:spcPct val="130000"/>
              </a:lnSpc>
            </a:pP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Cơ</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sở</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lý</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luận</a:t>
            </a:r>
            <a:r>
              <a:rPr lang="en-US" altLang="en-US" sz="2600" b="1" dirty="0">
                <a:solidFill>
                  <a:srgbClr val="000000"/>
                </a:solidFill>
                <a:latin typeface="Times New Roman" panose="02020603050405020304" pitchFamily="18" charset="0"/>
                <a:cs typeface="Times New Roman" panose="02020603050405020304" pitchFamily="18" charset="0"/>
              </a:rPr>
              <a:t>:</a:t>
            </a:r>
            <a:endParaRPr lang="en-US" altLang="en-US" sz="2600" dirty="0">
              <a:latin typeface="Times New Roman" panose="02020603050405020304" pitchFamily="18" charset="0"/>
              <a:cs typeface="Calibri" panose="020F0502020204030204" pitchFamily="34" charset="0"/>
            </a:endParaRPr>
          </a:p>
        </p:txBody>
      </p:sp>
      <p:sp>
        <p:nvSpPr>
          <p:cNvPr id="3" name="Oval 2">
            <a:extLst>
              <a:ext uri="{FF2B5EF4-FFF2-40B4-BE49-F238E27FC236}">
                <a16:creationId xmlns:a16="http://schemas.microsoft.com/office/drawing/2014/main" id="{48AE4518-26FA-4660-9B5B-198B13FE4C8C}"/>
              </a:ext>
            </a:extLst>
          </p:cNvPr>
          <p:cNvSpPr/>
          <p:nvPr/>
        </p:nvSpPr>
        <p:spPr>
          <a:xfrm>
            <a:off x="52387" y="1654336"/>
            <a:ext cx="3451225" cy="4327842"/>
          </a:xfrm>
          <a:prstGeom prst="ellipse">
            <a:avLst/>
          </a:prstGeom>
          <a:solidFill>
            <a:srgbClr val="FFC000"/>
          </a:solidFill>
          <a:ln>
            <a:solidFill>
              <a:schemeClr val="accent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dirty="0">
                <a:latin typeface="Times New Roman" panose="02020603050405020304" pitchFamily="18" charset="0"/>
                <a:cs typeface="Times New Roman" panose="02020603050405020304" pitchFamily="18" charset="0"/>
              </a:rPr>
              <a:t>Giáo dục là một quá trình tự nhiên được thực hiện bởi trẻ nhỏ và không đạt được nhờ lắng nghe mà nhờ trải nghiệm trong môi trường</a:t>
            </a:r>
            <a:endParaRPr lang="en-US" sz="2400" dirty="0">
              <a:latin typeface="Times New Roman" panose="02020603050405020304" pitchFamily="18" charset="0"/>
              <a:cs typeface="Times New Roman" panose="02020603050405020304" pitchFamily="18" charset="0"/>
            </a:endParaRPr>
          </a:p>
        </p:txBody>
      </p:sp>
      <p:sp>
        <p:nvSpPr>
          <p:cNvPr id="4" name="Right Arrow 3">
            <a:extLst>
              <a:ext uri="{FF2B5EF4-FFF2-40B4-BE49-F238E27FC236}">
                <a16:creationId xmlns:a16="http://schemas.microsoft.com/office/drawing/2014/main" id="{A7FB0910-A2CB-44DE-A964-F66129346D72}"/>
              </a:ext>
            </a:extLst>
          </p:cNvPr>
          <p:cNvSpPr/>
          <p:nvPr/>
        </p:nvSpPr>
        <p:spPr>
          <a:xfrm>
            <a:off x="3592513" y="3355975"/>
            <a:ext cx="735012"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73AB6AA5-A031-4640-BF9D-1B5CE78B851A}"/>
              </a:ext>
            </a:extLst>
          </p:cNvPr>
          <p:cNvSpPr/>
          <p:nvPr/>
        </p:nvSpPr>
        <p:spPr>
          <a:xfrm>
            <a:off x="4327525" y="1764746"/>
            <a:ext cx="3232150" cy="4327841"/>
          </a:xfrm>
          <a:prstGeom prst="ellipse">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dirty="0">
                <a:latin typeface="Times New Roman" panose="02020603050405020304" pitchFamily="18" charset="0"/>
                <a:cs typeface="Times New Roman" panose="02020603050405020304" pitchFamily="18" charset="0"/>
              </a:rPr>
              <a:t>Giáo dục mầm non được coi là bậc học quan trọng nhất trong hệ thống giáo dục quốc dân, là cơ sở hình thành tính cách ban đầu cho trẻ</a:t>
            </a:r>
            <a:endParaRPr lang="en-US" sz="2400" dirty="0">
              <a:latin typeface="Times New Roman" panose="02020603050405020304" pitchFamily="18" charset="0"/>
              <a:cs typeface="Times New Roman" panose="02020603050405020304" pitchFamily="18" charset="0"/>
            </a:endParaRPr>
          </a:p>
        </p:txBody>
      </p:sp>
      <p:sp>
        <p:nvSpPr>
          <p:cNvPr id="6" name="Right Arrow 5">
            <a:extLst>
              <a:ext uri="{FF2B5EF4-FFF2-40B4-BE49-F238E27FC236}">
                <a16:creationId xmlns:a16="http://schemas.microsoft.com/office/drawing/2014/main" id="{DA9BFDDB-2906-439B-A726-5A75ECA2EB65}"/>
              </a:ext>
            </a:extLst>
          </p:cNvPr>
          <p:cNvSpPr/>
          <p:nvPr/>
        </p:nvSpPr>
        <p:spPr>
          <a:xfrm>
            <a:off x="7559675" y="3371850"/>
            <a:ext cx="8239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31158E93-DC5B-4B95-8010-D1986D6617B0}"/>
              </a:ext>
            </a:extLst>
          </p:cNvPr>
          <p:cNvSpPr/>
          <p:nvPr/>
        </p:nvSpPr>
        <p:spPr>
          <a:xfrm>
            <a:off x="8383588" y="1699897"/>
            <a:ext cx="3451226" cy="4457541"/>
          </a:xfrm>
          <a:prstGeom prst="ellipse">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BB76EC-DAF9-44E3-8581-A4713B3EEA7B}"/>
              </a:ext>
            </a:extLst>
          </p:cNvPr>
          <p:cNvSpPr>
            <a:spLocks noChangeArrowheads="1"/>
          </p:cNvSpPr>
          <p:nvPr/>
        </p:nvSpPr>
        <p:spPr bwMode="auto">
          <a:xfrm>
            <a:off x="1052513" y="176213"/>
            <a:ext cx="51546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pP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Cơ</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sở</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thực</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tiễn</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của</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biện</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pháp</a:t>
            </a:r>
            <a:endParaRPr lang="en-US" altLang="en-US" sz="2600" dirty="0">
              <a:latin typeface="Times New Roman" panose="020206030504050203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5978E738-129C-45F0-9E1B-9C5A6931ACD2}"/>
              </a:ext>
            </a:extLst>
          </p:cNvPr>
          <p:cNvSpPr/>
          <p:nvPr/>
        </p:nvSpPr>
        <p:spPr>
          <a:xfrm>
            <a:off x="855008" y="854508"/>
            <a:ext cx="10627846" cy="1180987"/>
          </a:xfrm>
          <a:prstGeom prst="rect">
            <a:avLst/>
          </a:prstGeom>
          <a:solidFill>
            <a:schemeClr val="accent1">
              <a:lumMod val="60000"/>
              <a:lumOff val="4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66F909-E9BD-439F-9B99-B3BF67C87748}"/>
              </a:ext>
            </a:extLst>
          </p:cNvPr>
          <p:cNvSpPr txBox="1"/>
          <p:nvPr/>
        </p:nvSpPr>
        <p:spPr>
          <a:xfrm>
            <a:off x="1219200" y="937171"/>
            <a:ext cx="10195560" cy="1015663"/>
          </a:xfrm>
          <a:prstGeom prst="rect">
            <a:avLst/>
          </a:prstGeom>
          <a:noFill/>
        </p:spPr>
        <p:txBody>
          <a:bodyPr wrap="square">
            <a:spAutoFit/>
          </a:bodyPr>
          <a:lstStyle/>
          <a:p>
            <a:r>
              <a:rPr lang="vi-VN" sz="2000" dirty="0">
                <a:latin typeface="+mj-lt"/>
              </a:rPr>
              <a:t>Đối với trẻ mầm non, trẻ có nhu cầu rất cao trong việc tiếp xúc và nhận thức thế giới xung quanh. Trẻ nhỏ nào cũng có những đam mê riêng với những trò chơi mà trẻ thích bởi trẻ muốn sự tự do, thích tìm tòi, thích trải nghiệm.</a:t>
            </a:r>
            <a:endParaRPr lang="en-US" sz="2000" dirty="0">
              <a:latin typeface="+mj-lt"/>
            </a:endParaRPr>
          </a:p>
        </p:txBody>
      </p:sp>
      <p:sp>
        <p:nvSpPr>
          <p:cNvPr id="6" name="Rectangle 5">
            <a:extLst>
              <a:ext uri="{FF2B5EF4-FFF2-40B4-BE49-F238E27FC236}">
                <a16:creationId xmlns:a16="http://schemas.microsoft.com/office/drawing/2014/main" id="{BFABF7E7-6433-4DCD-BB3F-F5F614A43F51}"/>
              </a:ext>
            </a:extLst>
          </p:cNvPr>
          <p:cNvSpPr/>
          <p:nvPr/>
        </p:nvSpPr>
        <p:spPr>
          <a:xfrm>
            <a:off x="893202" y="3021506"/>
            <a:ext cx="10589652" cy="1098870"/>
          </a:xfrm>
          <a:prstGeom prst="rect">
            <a:avLst/>
          </a:prstGeom>
          <a:solidFill>
            <a:schemeClr val="accent2"/>
          </a:solid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Việc tận dụng những nguyên vật liệu thiên nhiên và phế liệu để làm đồ dùng, đồ chơi cho trẻ </a:t>
            </a:r>
            <a:r>
              <a:rPr lang="en-US" sz="2000" dirty="0" err="1">
                <a:solidFill>
                  <a:schemeClr val="tx1"/>
                </a:solidFill>
                <a:latin typeface="Times New Roman" panose="02020603050405020304" pitchFamily="18" charset="0"/>
                <a:cs typeface="Times New Roman" panose="02020603050405020304" pitchFamily="18" charset="0"/>
              </a:rPr>
              <a:t>vừa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kiệm,vừa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tạo,phong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phú</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thải,bảo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8AE23BAF-F4B3-45DF-A3F6-5E8A103ED640}"/>
              </a:ext>
            </a:extLst>
          </p:cNvPr>
          <p:cNvSpPr/>
          <p:nvPr/>
        </p:nvSpPr>
        <p:spPr>
          <a:xfrm>
            <a:off x="893201" y="5057230"/>
            <a:ext cx="10565373" cy="1153457"/>
          </a:xfrm>
          <a:prstGeom prst="rect">
            <a:avLst/>
          </a:prstGeom>
          <a:solidFill>
            <a:schemeClr val="accent4">
              <a:lumMod val="40000"/>
              <a:lumOff val="60000"/>
            </a:schemeClr>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G</a:t>
            </a:r>
            <a:r>
              <a:rPr lang="vi-VN" sz="2000" dirty="0">
                <a:solidFill>
                  <a:schemeClr val="tx1"/>
                </a:solidFill>
                <a:latin typeface="+mj-lt"/>
              </a:rPr>
              <a:t>iúp cho trẻ biết giữ gìn đồ chơi, ý thức bảo quản đồ chơi, bảo vệ môi trường, biết tân dụng đồ cũ làm ra sản phẩm mới. Đồng thời cùng khích lệ trẻ tự tin sáng tạo ra nhiều tác phẩm mới từ đồ tái chế</a:t>
            </a:r>
            <a:endParaRPr lang="en-US" sz="2000" dirty="0">
              <a:solidFill>
                <a:schemeClr val="tx1"/>
              </a:solidFill>
              <a:latin typeface="+mj-lt"/>
            </a:endParaRPr>
          </a:p>
        </p:txBody>
      </p:sp>
      <p:sp>
        <p:nvSpPr>
          <p:cNvPr id="8" name="Arrow: Down 7">
            <a:extLst>
              <a:ext uri="{FF2B5EF4-FFF2-40B4-BE49-F238E27FC236}">
                <a16:creationId xmlns:a16="http://schemas.microsoft.com/office/drawing/2014/main" id="{2AE323EA-3407-4783-9DC6-DF6399A38104}"/>
              </a:ext>
            </a:extLst>
          </p:cNvPr>
          <p:cNvSpPr/>
          <p:nvPr/>
        </p:nvSpPr>
        <p:spPr>
          <a:xfrm>
            <a:off x="5692588" y="2198721"/>
            <a:ext cx="806824" cy="68605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D201839-CCA6-4A07-96EB-53E8184FE7A5}"/>
              </a:ext>
            </a:extLst>
          </p:cNvPr>
          <p:cNvSpPr/>
          <p:nvPr/>
        </p:nvSpPr>
        <p:spPr>
          <a:xfrm>
            <a:off x="5699777" y="4257109"/>
            <a:ext cx="938307" cy="6633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57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a:spLocks noChangeArrowheads="1"/>
          </p:cNvSpPr>
          <p:nvPr/>
        </p:nvSpPr>
        <p:spPr bwMode="auto">
          <a:xfrm>
            <a:off x="2784142" y="1009934"/>
            <a:ext cx="6810233" cy="374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pPr>
            <a:r>
              <a:rPr lang="en-US" altLang="en-US" sz="2400" b="1" dirty="0">
                <a:solidFill>
                  <a:srgbClr val="000000"/>
                </a:solidFill>
                <a:latin typeface="Times New Roman" panose="02020603050405020304" pitchFamily="18" charset="0"/>
                <a:cs typeface="Times New Roman" panose="02020603050405020304" pitchFamily="18" charset="0"/>
              </a:rPr>
              <a:t>3. </a:t>
            </a:r>
            <a:r>
              <a:rPr lang="en-US" altLang="en-US" sz="2400" b="1" dirty="0" err="1">
                <a:solidFill>
                  <a:srgbClr val="000000"/>
                </a:solidFill>
                <a:latin typeface="Times New Roman" panose="02020603050405020304" pitchFamily="18" charset="0"/>
                <a:cs typeface="Times New Roman" panose="02020603050405020304" pitchFamily="18" charset="0"/>
              </a:rPr>
              <a:t>Áp</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dụng</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biện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pháp</a:t>
            </a:r>
            <a:r>
              <a:rPr lang="vi-VN" altLang="en-US" sz="2400" b="1" dirty="0">
                <a:solidFill>
                  <a:srgbClr val="00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Calibri" panose="020F0502020204030204" pitchFamily="34" charset="0"/>
            </a:endParaRPr>
          </a:p>
          <a:p>
            <a:r>
              <a:rPr lang="en-US" altLang="en-US" sz="2000" b="1" u="sng" dirty="0" err="1">
                <a:solidFill>
                  <a:srgbClr val="000000"/>
                </a:solidFill>
                <a:latin typeface="Times New Roman" panose="02020603050405020304" pitchFamily="18" charset="0"/>
                <a:cs typeface="Times New Roman" panose="02020603050405020304" pitchFamily="18" charset="0"/>
              </a:rPr>
              <a:t>Biện</a:t>
            </a:r>
            <a:r>
              <a:rPr lang="en-US" altLang="en-US" sz="2000" b="1" u="sng" dirty="0">
                <a:solidFill>
                  <a:srgbClr val="000000"/>
                </a:solidFill>
                <a:latin typeface="Times New Roman" panose="02020603050405020304" pitchFamily="18" charset="0"/>
                <a:cs typeface="Times New Roman" panose="02020603050405020304" pitchFamily="18" charset="0"/>
              </a:rPr>
              <a:t> </a:t>
            </a:r>
            <a:r>
              <a:rPr lang="en-US" altLang="en-US" sz="2000" b="1" u="sng" dirty="0" err="1">
                <a:solidFill>
                  <a:srgbClr val="000000"/>
                </a:solidFill>
                <a:latin typeface="Times New Roman" panose="02020603050405020304" pitchFamily="18" charset="0"/>
                <a:cs typeface="Times New Roman" panose="02020603050405020304" pitchFamily="18" charset="0"/>
              </a:rPr>
              <a:t>pháp</a:t>
            </a:r>
            <a:r>
              <a:rPr lang="en-US" altLang="en-US" sz="2000" b="1" u="sng" dirty="0">
                <a:solidFill>
                  <a:srgbClr val="000000"/>
                </a:solidFill>
                <a:latin typeface="Times New Roman" panose="02020603050405020304" pitchFamily="18" charset="0"/>
                <a:cs typeface="Times New Roman" panose="02020603050405020304" pitchFamily="18" charset="0"/>
              </a:rPr>
              <a:t> 1</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Lựa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lập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chủ</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a:t>
            </a:r>
          </a:p>
          <a:p>
            <a:r>
              <a:rPr lang="en-US" altLang="en-US" sz="2000" b="1" u="sng" dirty="0" err="1">
                <a:solidFill>
                  <a:srgbClr val="000000"/>
                </a:solidFill>
                <a:latin typeface="Times New Roman" panose="02020603050405020304" pitchFamily="18" charset="0"/>
                <a:cs typeface="Times New Roman" panose="02020603050405020304" pitchFamily="18" charset="0"/>
              </a:rPr>
              <a:t>Biện</a:t>
            </a:r>
            <a:r>
              <a:rPr lang="en-US" altLang="en-US" sz="2000" b="1" u="sng" dirty="0">
                <a:solidFill>
                  <a:srgbClr val="000000"/>
                </a:solidFill>
                <a:latin typeface="Times New Roman" panose="02020603050405020304" pitchFamily="18" charset="0"/>
                <a:cs typeface="Times New Roman" panose="02020603050405020304" pitchFamily="18" charset="0"/>
              </a:rPr>
              <a:t> </a:t>
            </a:r>
            <a:r>
              <a:rPr lang="en-US" altLang="en-US" sz="2000" b="1" u="sng" dirty="0" err="1">
                <a:solidFill>
                  <a:srgbClr val="000000"/>
                </a:solidFill>
                <a:latin typeface="Times New Roman" panose="02020603050405020304" pitchFamily="18" charset="0"/>
                <a:cs typeface="Times New Roman" panose="02020603050405020304" pitchFamily="18" charset="0"/>
              </a:rPr>
              <a:t>pháp</a:t>
            </a:r>
            <a:r>
              <a:rPr lang="en-US" altLang="en-US" sz="2000" b="1" u="sng" dirty="0">
                <a:solidFill>
                  <a:srgbClr val="000000"/>
                </a:solidFill>
                <a:latin typeface="Times New Roman" panose="02020603050405020304" pitchFamily="18" charset="0"/>
                <a:cs typeface="Times New Roman" panose="02020603050405020304" pitchFamily="18" charset="0"/>
              </a:rPr>
              <a:t> </a:t>
            </a:r>
            <a:r>
              <a:rPr lang="vi-VN" altLang="en-US" sz="2000" b="1" u="sng" dirty="0">
                <a:solidFill>
                  <a:srgbClr val="000000"/>
                </a:solidFill>
                <a:latin typeface="Times New Roman" panose="02020603050405020304" pitchFamily="18" charset="0"/>
                <a:cs typeface="Times New Roman" panose="02020603050405020304" pitchFamily="18" charset="0"/>
              </a:rPr>
              <a:t>2</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thỏa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niềm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đam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a:t>
            </a: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mở</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altLang="en-US" sz="2000" b="1" u="sng" dirty="0" err="1">
                <a:solidFill>
                  <a:srgbClr val="000000"/>
                </a:solidFill>
                <a:latin typeface="Times New Roman" panose="02020603050405020304" pitchFamily="18" charset="0"/>
                <a:cs typeface="Times New Roman" panose="02020603050405020304" pitchFamily="18" charset="0"/>
              </a:rPr>
              <a:t>Biện</a:t>
            </a:r>
            <a:r>
              <a:rPr lang="en-US" altLang="en-US" sz="2000" b="1" u="sng" dirty="0">
                <a:solidFill>
                  <a:srgbClr val="000000"/>
                </a:solidFill>
                <a:latin typeface="Times New Roman" panose="02020603050405020304" pitchFamily="18" charset="0"/>
                <a:cs typeface="Times New Roman" panose="02020603050405020304" pitchFamily="18" charset="0"/>
              </a:rPr>
              <a:t> </a:t>
            </a:r>
            <a:r>
              <a:rPr lang="en-US" altLang="en-US" sz="2000" b="1" u="sng" dirty="0" err="1">
                <a:solidFill>
                  <a:srgbClr val="000000"/>
                </a:solidFill>
                <a:latin typeface="Times New Roman" panose="02020603050405020304" pitchFamily="18" charset="0"/>
                <a:cs typeface="Times New Roman" panose="02020603050405020304" pitchFamily="18" charset="0"/>
              </a:rPr>
              <a:t>pháp</a:t>
            </a:r>
            <a:r>
              <a:rPr lang="en-US" altLang="en-US" sz="2000" b="1" u="sng" dirty="0">
                <a:solidFill>
                  <a:srgbClr val="000000"/>
                </a:solidFill>
                <a:latin typeface="Times New Roman" panose="02020603050405020304" pitchFamily="18" charset="0"/>
                <a:cs typeface="Times New Roman" panose="02020603050405020304" pitchFamily="18" charset="0"/>
              </a:rPr>
              <a:t> </a:t>
            </a:r>
            <a:r>
              <a:rPr lang="vi-VN" altLang="en-US" sz="2000" b="1" u="sng" dirty="0">
                <a:solidFill>
                  <a:srgbClr val="000000"/>
                </a:solidFill>
                <a:latin typeface="Times New Roman" panose="02020603050405020304" pitchFamily="18" charset="0"/>
                <a:cs typeface="Times New Roman" panose="02020603050405020304" pitchFamily="18" charset="0"/>
              </a:rPr>
              <a:t>3</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trẻ</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altLang="en-US" sz="2000" b="1" u="sng" dirty="0" err="1">
                <a:solidFill>
                  <a:srgbClr val="000000"/>
                </a:solidFill>
                <a:latin typeface="Times New Roman" panose="02020603050405020304" pitchFamily="18" charset="0"/>
                <a:cs typeface="Times New Roman" panose="02020603050405020304" pitchFamily="18" charset="0"/>
              </a:rPr>
              <a:t>Biện</a:t>
            </a:r>
            <a:r>
              <a:rPr lang="en-US" altLang="en-US" sz="2000" b="1" u="sng" dirty="0">
                <a:solidFill>
                  <a:srgbClr val="000000"/>
                </a:solidFill>
                <a:latin typeface="Times New Roman" panose="02020603050405020304" pitchFamily="18" charset="0"/>
                <a:cs typeface="Times New Roman" panose="02020603050405020304" pitchFamily="18" charset="0"/>
              </a:rPr>
              <a:t> </a:t>
            </a:r>
            <a:r>
              <a:rPr lang="en-US" altLang="en-US" sz="2000" b="1" u="sng" dirty="0" err="1">
                <a:solidFill>
                  <a:srgbClr val="000000"/>
                </a:solidFill>
                <a:latin typeface="Times New Roman" panose="02020603050405020304" pitchFamily="18" charset="0"/>
                <a:cs typeface="Times New Roman" panose="02020603050405020304" pitchFamily="18" charset="0"/>
              </a:rPr>
              <a:t>pháp</a:t>
            </a:r>
            <a:r>
              <a:rPr lang="en-US" altLang="en-US" sz="2000" b="1" u="sng" dirty="0">
                <a:solidFill>
                  <a:srgbClr val="000000"/>
                </a:solidFill>
                <a:latin typeface="Times New Roman" panose="02020603050405020304" pitchFamily="18" charset="0"/>
                <a:cs typeface="Times New Roman" panose="02020603050405020304" pitchFamily="18" charset="0"/>
              </a:rPr>
              <a:t> </a:t>
            </a:r>
            <a:r>
              <a:rPr lang="vi-VN" altLang="en-US" sz="2000" b="1" u="sng" dirty="0">
                <a:solidFill>
                  <a:srgbClr val="000000"/>
                </a:solidFill>
                <a:latin typeface="Times New Roman" panose="02020603050405020304" pitchFamily="18" charset="0"/>
                <a:cs typeface="Times New Roman" panose="02020603050405020304" pitchFamily="18" charset="0"/>
              </a:rPr>
              <a:t>4</a:t>
            </a:r>
            <a:r>
              <a:rPr lang="en-US" altLang="en-US" sz="2000" b="1" dirty="0">
                <a:solidFill>
                  <a:srgbClr val="000000"/>
                </a:solidFill>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Tạo sân chơi phù hợp với trẻ trong trường mầm non –  cơ hội để trẻ phát huy hết khả năng sáng tạo của mình.</a:t>
            </a:r>
            <a:endParaRPr lang="en-US" sz="2000" dirty="0">
              <a:latin typeface="Times New Roman" panose="02020603050405020304" pitchFamily="18" charset="0"/>
              <a:cs typeface="Times New Roman" panose="02020603050405020304" pitchFamily="18" charset="0"/>
            </a:endParaRPr>
          </a:p>
          <a:p>
            <a:pPr algn="just">
              <a:lnSpc>
                <a:spcPct val="130000"/>
              </a:lnSpc>
            </a:pPr>
            <a:endParaRPr lang="en-US" altLang="en-US" sz="2000" dirty="0">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1187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7B44D1-CE07-4FBD-B478-480E799CD7B8}"/>
              </a:ext>
            </a:extLst>
          </p:cNvPr>
          <p:cNvSpPr txBox="1"/>
          <p:nvPr/>
        </p:nvSpPr>
        <p:spPr>
          <a:xfrm>
            <a:off x="478118" y="310777"/>
            <a:ext cx="8755529" cy="830997"/>
          </a:xfrm>
          <a:prstGeom prst="rect">
            <a:avLst/>
          </a:prstGeom>
          <a:noFill/>
        </p:spPr>
        <p:txBody>
          <a:bodyPr wrap="square">
            <a:spAutoFit/>
          </a:bodyPr>
          <a:lstStyle/>
          <a:p>
            <a:r>
              <a:rPr lang="en-US" dirty="0"/>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4324E9FB-84BB-4A2C-9230-74AC16DF8D9C}"/>
              </a:ext>
            </a:extLst>
          </p:cNvPr>
          <p:cNvSpPr/>
          <p:nvPr/>
        </p:nvSpPr>
        <p:spPr>
          <a:xfrm>
            <a:off x="3759200" y="1326776"/>
            <a:ext cx="4377391" cy="140447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mở</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72A438A-ACB2-4EE8-8EA1-DBFB89791BFD}"/>
              </a:ext>
            </a:extLst>
          </p:cNvPr>
          <p:cNvSpPr/>
          <p:nvPr/>
        </p:nvSpPr>
        <p:spPr>
          <a:xfrm>
            <a:off x="1296893" y="3532093"/>
            <a:ext cx="2187388" cy="29493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Nguyên vật liệu từ thiên nhiên: Vỏ ốc, vỏ sò, rơm, gỗ, tre, trúc, lá cây, hột hạt,...những nguyên vật liệu này dễ tìm thấy và gần gũi với trẻ</a:t>
            </a:r>
            <a:endParaRPr lang="en-US" sz="2000" dirty="0">
              <a:solidFill>
                <a:schemeClr val="tx1"/>
              </a:solidFill>
              <a:latin typeface="+mj-lt"/>
            </a:endParaRPr>
          </a:p>
        </p:txBody>
      </p:sp>
      <p:sp>
        <p:nvSpPr>
          <p:cNvPr id="8" name="Rectangle 7">
            <a:extLst>
              <a:ext uri="{FF2B5EF4-FFF2-40B4-BE49-F238E27FC236}">
                <a16:creationId xmlns:a16="http://schemas.microsoft.com/office/drawing/2014/main" id="{68512942-8301-485A-A5B6-2EFBCEB776B7}"/>
              </a:ext>
            </a:extLst>
          </p:cNvPr>
          <p:cNvSpPr/>
          <p:nvPr/>
        </p:nvSpPr>
        <p:spPr>
          <a:xfrm>
            <a:off x="4855882" y="3532093"/>
            <a:ext cx="2333812" cy="29493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Times New Roman" panose="02020603050405020304" pitchFamily="18" charset="0"/>
                <a:cs typeface="Times New Roman" panose="02020603050405020304" pitchFamily="18" charset="0"/>
              </a:rPr>
              <a:t>Nguyên vật liệu tái chế: chai nhựa, giấy bìa, tạp chí, thùng giấy,...Đây là nguồn nguyên liệu dễ kiếm để làm thành những món đồ dùng, đồ chơi đa dạng, hấp dẫn trẻ</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AFBE3D7-3DD2-4C63-A553-9133B419BB5F}"/>
              </a:ext>
            </a:extLst>
          </p:cNvPr>
          <p:cNvSpPr/>
          <p:nvPr/>
        </p:nvSpPr>
        <p:spPr>
          <a:xfrm>
            <a:off x="8612094" y="3532093"/>
            <a:ext cx="2504142" cy="2949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 Nguyên vật liệu mua sẵn: giấy màu, nỉ, keo, nước sơn,...Chúng rất phong phú về chủng loại</a:t>
            </a:r>
            <a:endParaRPr lang="en-US" sz="2000" dirty="0">
              <a:solidFill>
                <a:schemeClr val="tx1"/>
              </a:solidFill>
              <a:latin typeface="+mj-lt"/>
            </a:endParaRPr>
          </a:p>
        </p:txBody>
      </p:sp>
      <p:cxnSp>
        <p:nvCxnSpPr>
          <p:cNvPr id="11" name="Straight Arrow Connector 10">
            <a:extLst>
              <a:ext uri="{FF2B5EF4-FFF2-40B4-BE49-F238E27FC236}">
                <a16:creationId xmlns:a16="http://schemas.microsoft.com/office/drawing/2014/main" id="{BF79E34A-FE1F-43D2-918F-594157D60E97}"/>
              </a:ext>
            </a:extLst>
          </p:cNvPr>
          <p:cNvCxnSpPr/>
          <p:nvPr/>
        </p:nvCxnSpPr>
        <p:spPr>
          <a:xfrm>
            <a:off x="7545294" y="2575859"/>
            <a:ext cx="2133600" cy="657412"/>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65A63E9-30E8-4BF7-9613-67D874DEBAFB}"/>
              </a:ext>
            </a:extLst>
          </p:cNvPr>
          <p:cNvCxnSpPr/>
          <p:nvPr/>
        </p:nvCxnSpPr>
        <p:spPr>
          <a:xfrm flipH="1">
            <a:off x="2283012" y="2575859"/>
            <a:ext cx="1864659" cy="615576"/>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C36EFE3-BA13-4644-87E2-372EEF136090}"/>
              </a:ext>
            </a:extLst>
          </p:cNvPr>
          <p:cNvCxnSpPr>
            <a:cxnSpLocks/>
          </p:cNvCxnSpPr>
          <p:nvPr/>
        </p:nvCxnSpPr>
        <p:spPr>
          <a:xfrm>
            <a:off x="6022788" y="2808941"/>
            <a:ext cx="0" cy="567765"/>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3790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2655</Words>
  <Application>Microsoft Office PowerPoint</Application>
  <PresentationFormat>Widescreen</PresentationFormat>
  <Paragraphs>127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.VnTime</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Administrator</cp:lastModifiedBy>
  <cp:revision>42</cp:revision>
  <dcterms:created xsi:type="dcterms:W3CDTF">2023-09-24T05:23:46Z</dcterms:created>
  <dcterms:modified xsi:type="dcterms:W3CDTF">2023-09-24T14:36:50Z</dcterms:modified>
</cp:coreProperties>
</file>