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67" autoAdjust="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DB2FD-29C6-48B6-865D-DF2C46D9F509}" type="datetimeFigureOut">
              <a:rPr lang="en-US" smtClean="0"/>
              <a:t>9/23/2023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3E7A9-3072-4B1C-8B12-BE15B3435473}" type="slidenum">
              <a:rPr lang="en-US" smtClean="0"/>
              <a:t>‹#›</a:t>
            </a:fld>
            <a:endParaRPr lang="en-US"/>
          </a:p>
        </p:txBody>
      </p:sp>
    </p:spTree>
    <p:extLst>
      <p:ext uri="{BB962C8B-B14F-4D97-AF65-F5344CB8AC3E}">
        <p14:creationId xmlns:p14="http://schemas.microsoft.com/office/powerpoint/2010/main" val="215781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53E7A9-3072-4B1C-8B12-BE15B3435473}" type="slidenum">
              <a:rPr lang="en-US" smtClean="0"/>
              <a:t>13</a:t>
            </a:fld>
            <a:endParaRPr lang="en-US"/>
          </a:p>
        </p:txBody>
      </p:sp>
    </p:spTree>
    <p:extLst>
      <p:ext uri="{BB962C8B-B14F-4D97-AF65-F5344CB8AC3E}">
        <p14:creationId xmlns:p14="http://schemas.microsoft.com/office/powerpoint/2010/main" val="194384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1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Date Placeholder 2"/>
          <p:cNvSpPr>
            <a:spLocks noGrp="1"/>
          </p:cNvSpPr>
          <p:nvPr>
            <p:ph type="dt" sz="half" idx="10"/>
          </p:nvPr>
        </p:nvSpPr>
        <p:spPr/>
        <p:txBody>
          <a:bodyPr/>
          <a:lstStyle/>
          <a:p>
            <a:fld id="{2FC40295-7A70-4E49-8F50-5923C9CCE028}" type="datetimeFigureOut">
              <a:rPr lang="en-US" smtClean="0"/>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424267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1561352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62949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1134212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017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838664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2870504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1561965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285199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C40295-7A70-4E49-8F50-5923C9CCE028}" type="datetimeFigureOut">
              <a:rPr lang="en-US" smtClean="0"/>
              <a:t>9/23/2023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414018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C40295-7A70-4E49-8F50-5923C9CCE028}"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27869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C40295-7A70-4E49-8F50-5923C9CCE028}" type="datetimeFigureOut">
              <a:rPr lang="en-US" smtClean="0"/>
              <a:t>9/23/2023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141474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FC40295-7A70-4E49-8F50-5923C9CCE028}" type="datetimeFigureOut">
              <a:rPr lang="en-US" smtClean="0"/>
              <a:t>9/23/2023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131091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40295-7A70-4E49-8F50-5923C9CCE028}" type="datetimeFigureOut">
              <a:rPr lang="en-US" smtClean="0"/>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363904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FC40295-7A70-4E49-8F50-5923C9CCE028}"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371324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FC40295-7A70-4E49-8F50-5923C9CCE028}" type="datetimeFigureOut">
              <a:rPr lang="en-US" smtClean="0"/>
              <a:t>9/23/2023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4EEB38-B843-4F87-AFB0-0EFD79340E32}" type="slidenum">
              <a:rPr lang="en-US" smtClean="0"/>
              <a:t>‹#›</a:t>
            </a:fld>
            <a:endParaRPr lang="en-US"/>
          </a:p>
        </p:txBody>
      </p:sp>
    </p:spTree>
    <p:extLst>
      <p:ext uri="{BB962C8B-B14F-4D97-AF65-F5344CB8AC3E}">
        <p14:creationId xmlns:p14="http://schemas.microsoft.com/office/powerpoint/2010/main" val="379903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FC40295-7A70-4E49-8F50-5923C9CCE028}" type="datetimeFigureOut">
              <a:rPr lang="en-US" smtClean="0"/>
              <a:t>9/23/2023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44EEB38-B843-4F87-AFB0-0EFD79340E32}" type="slidenum">
              <a:rPr lang="en-US" smtClean="0"/>
              <a:t>‹#›</a:t>
            </a:fld>
            <a:endParaRPr lang="en-US"/>
          </a:p>
        </p:txBody>
      </p:sp>
    </p:spTree>
    <p:extLst>
      <p:ext uri="{BB962C8B-B14F-4D97-AF65-F5344CB8AC3E}">
        <p14:creationId xmlns:p14="http://schemas.microsoft.com/office/powerpoint/2010/main" val="31637165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54033" y="78377"/>
            <a:ext cx="9144000" cy="766354"/>
          </a:xfrm>
        </p:spPr>
        <p:txBody>
          <a:bodyPr>
            <a:normAutofit/>
          </a:bodyPr>
          <a:lstStyle/>
          <a:p>
            <a: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t>UBND QUẬN HỒNG BÀNG</a:t>
            </a:r>
            <a:b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br>
            <a:r>
              <a:rPr lang="en-US" sz="2000" b="1" dirty="0" smtClean="0">
                <a:solidFill>
                  <a:schemeClr val="accent4">
                    <a:lumMod val="75000"/>
                  </a:schemeClr>
                </a:solidFill>
                <a:latin typeface="Times New Roman" panose="02020603050405020304" pitchFamily="18" charset="0"/>
                <a:cs typeface="Times New Roman" panose="02020603050405020304" pitchFamily="18" charset="0"/>
              </a:rPr>
              <a:t>TRƯỜNG MẦM NON HÙNG VƯƠNG</a:t>
            </a:r>
            <a:endParaRPr lang="en-US" sz="20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610789" y="2130135"/>
            <a:ext cx="9144000" cy="3844637"/>
          </a:xfrm>
        </p:spPr>
        <p:txBody>
          <a:bodyPr>
            <a:norm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BÀI THUYẾT TRÌNH</a:t>
            </a:r>
          </a:p>
          <a:p>
            <a:pPr algn="ctr"/>
            <a:r>
              <a:rPr lang="vi-VN" dirty="0" smtClean="0">
                <a:latin typeface="Times New Roman" panose="02020603050405020304" pitchFamily="18" charset="0"/>
                <a:cs typeface="Times New Roman" panose="02020603050405020304" pitchFamily="18" charset="0"/>
              </a:rPr>
              <a:t> </a:t>
            </a:r>
            <a:r>
              <a:rPr lang="vi-VN" sz="2800" dirty="0" smtClean="0">
                <a:solidFill>
                  <a:schemeClr val="bg1"/>
                </a:solidFill>
                <a:latin typeface="Times New Roman" panose="02020603050405020304" pitchFamily="18" charset="0"/>
                <a:cs typeface="Times New Roman" panose="02020603050405020304" pitchFamily="18" charset="0"/>
              </a:rPr>
              <a:t>“Một số biện pháp rèn luyện thói quen biết quan tâm, chia sẻ với bạn bè và mọi người xung quanh góp phần hình thành nhân cách cho trẻ 5-6 tuổi ở trường mầm non”</a:t>
            </a:r>
            <a:endParaRPr lang="en-US" sz="2800" dirty="0" smtClean="0">
              <a:solidFill>
                <a:schemeClr val="bg1"/>
              </a:solidFill>
              <a:latin typeface="Times New Roman" panose="02020603050405020304" pitchFamily="18" charset="0"/>
              <a:cs typeface="Times New Roman" panose="02020603050405020304" pitchFamily="18" charset="0"/>
            </a:endParaRPr>
          </a:p>
          <a:p>
            <a:pPr algn="ctr"/>
            <a:endParaRPr lang="en-US" sz="2800" dirty="0" smtClean="0">
              <a:solidFill>
                <a:schemeClr val="bg1"/>
              </a:solidFill>
              <a:latin typeface="Times New Roman" panose="02020603050405020304" pitchFamily="18" charset="0"/>
              <a:cs typeface="Times New Roman" panose="02020603050405020304" pitchFamily="18" charset="0"/>
            </a:endParaRPr>
          </a:p>
          <a:p>
            <a:pPr algn="ctr"/>
            <a:r>
              <a:rPr lang="en-US" sz="2400" dirty="0" err="1" smtClean="0">
                <a:solidFill>
                  <a:schemeClr val="bg1"/>
                </a:solidFill>
                <a:latin typeface="Times New Roman" panose="02020603050405020304" pitchFamily="18" charset="0"/>
                <a:cs typeface="Times New Roman" panose="02020603050405020304" pitchFamily="18" charset="0"/>
              </a:rPr>
              <a:t>Giáo</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viên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Lê</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Thị</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Bích</a:t>
            </a:r>
            <a:endParaRPr lang="en-US" sz="2400" dirty="0" smtClean="0">
              <a:solidFill>
                <a:schemeClr val="bg1"/>
              </a:solidFill>
              <a:latin typeface="Times New Roman" panose="02020603050405020304" pitchFamily="18" charset="0"/>
              <a:cs typeface="Times New Roman" panose="02020603050405020304" pitchFamily="18" charset="0"/>
            </a:endParaRPr>
          </a:p>
          <a:p>
            <a:pPr algn="ctr"/>
            <a:r>
              <a:rPr lang="en-US" sz="2400" dirty="0" err="1" smtClean="0">
                <a:solidFill>
                  <a:schemeClr val="bg1"/>
                </a:solidFill>
                <a:latin typeface="Times New Roman" panose="02020603050405020304" pitchFamily="18" charset="0"/>
                <a:cs typeface="Times New Roman" panose="02020603050405020304" pitchFamily="18" charset="0"/>
              </a:rPr>
              <a:t>Đơn</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vị</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công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tác</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Trường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Mầm</a:t>
            </a:r>
            <a:r>
              <a:rPr lang="en-US" sz="2400" dirty="0" smtClean="0">
                <a:solidFill>
                  <a:schemeClr val="bg1"/>
                </a:solidFill>
                <a:latin typeface="Times New Roman" panose="02020603050405020304" pitchFamily="18" charset="0"/>
                <a:cs typeface="Times New Roman" panose="02020603050405020304" pitchFamily="18" charset="0"/>
              </a:rPr>
              <a:t> non </a:t>
            </a:r>
            <a:r>
              <a:rPr lang="en-US" sz="2400" dirty="0" err="1" smtClean="0">
                <a:solidFill>
                  <a:schemeClr val="bg1"/>
                </a:solidFill>
                <a:latin typeface="Times New Roman" panose="02020603050405020304" pitchFamily="18" charset="0"/>
                <a:cs typeface="Times New Roman" panose="02020603050405020304" pitchFamily="18" charset="0"/>
              </a:rPr>
              <a:t>Hùng</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Vương</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54032" cy="1070264"/>
          </a:xfrm>
          <a:prstGeom prst="rect">
            <a:avLst/>
          </a:prstGeom>
        </p:spPr>
      </p:pic>
      <p:sp>
        <p:nvSpPr>
          <p:cNvPr id="5" name="TextBox 4"/>
          <p:cNvSpPr txBox="1"/>
          <p:nvPr/>
        </p:nvSpPr>
        <p:spPr>
          <a:xfrm>
            <a:off x="3979718" y="6120245"/>
            <a:ext cx="6418315" cy="369332"/>
          </a:xfrm>
          <a:prstGeom prst="rect">
            <a:avLst/>
          </a:prstGeom>
          <a:noFill/>
        </p:spPr>
        <p:txBody>
          <a:bodyPr wrap="square" rtlCol="0">
            <a:spAutoFit/>
          </a:bodyPr>
          <a:lstStyle/>
          <a:p>
            <a:r>
              <a:rPr lang="en-US" i="1" dirty="0" err="1" smtClean="0">
                <a:solidFill>
                  <a:schemeClr val="bg1"/>
                </a:solidFill>
                <a:latin typeface="Times New Roman" panose="02020603050405020304" pitchFamily="18" charset="0"/>
                <a:cs typeface="Times New Roman" panose="02020603050405020304" pitchFamily="18" charset="0"/>
              </a:rPr>
              <a:t>Hùng</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Vương</a:t>
            </a:r>
            <a:r>
              <a:rPr lang="en-US" i="1" dirty="0" smtClean="0">
                <a:solidFill>
                  <a:schemeClr val="bg1"/>
                </a:solidFill>
                <a:latin typeface="Times New Roman" panose="02020603050405020304" pitchFamily="18" charset="0"/>
                <a:cs typeface="Times New Roman" panose="02020603050405020304" pitchFamily="18" charset="0"/>
              </a:rPr>
              <a:t>, </a:t>
            </a:r>
            <a:r>
              <a:rPr lang="en-US" i="1" dirty="0" err="1" smtClean="0">
                <a:solidFill>
                  <a:schemeClr val="bg1"/>
                </a:solidFill>
                <a:latin typeface="Times New Roman" panose="02020603050405020304" pitchFamily="18" charset="0"/>
                <a:cs typeface="Times New Roman" panose="02020603050405020304" pitchFamily="18" charset="0"/>
              </a:rPr>
              <a:t>ngày</a:t>
            </a:r>
            <a:r>
              <a:rPr lang="en-US" i="1" dirty="0" smtClean="0">
                <a:solidFill>
                  <a:schemeClr val="bg1"/>
                </a:solidFill>
                <a:latin typeface="Times New Roman" panose="02020603050405020304" pitchFamily="18" charset="0"/>
                <a:cs typeface="Times New Roman" panose="02020603050405020304" pitchFamily="18" charset="0"/>
              </a:rPr>
              <a:t> 25 </a:t>
            </a:r>
            <a:r>
              <a:rPr lang="en-US" i="1" dirty="0" err="1" smtClean="0">
                <a:solidFill>
                  <a:schemeClr val="bg1"/>
                </a:solidFill>
                <a:latin typeface="Times New Roman" panose="02020603050405020304" pitchFamily="18" charset="0"/>
                <a:cs typeface="Times New Roman" panose="02020603050405020304" pitchFamily="18" charset="0"/>
              </a:rPr>
              <a:t>tháng</a:t>
            </a:r>
            <a:r>
              <a:rPr lang="en-US" i="1" dirty="0" smtClean="0">
                <a:solidFill>
                  <a:schemeClr val="bg1"/>
                </a:solidFill>
                <a:latin typeface="Times New Roman" panose="02020603050405020304" pitchFamily="18" charset="0"/>
                <a:cs typeface="Times New Roman" panose="02020603050405020304" pitchFamily="18" charset="0"/>
              </a:rPr>
              <a:t> 9 </a:t>
            </a:r>
            <a:r>
              <a:rPr lang="en-US" i="1" dirty="0" err="1" smtClean="0">
                <a:solidFill>
                  <a:schemeClr val="bg1"/>
                </a:solidFill>
                <a:latin typeface="Times New Roman" panose="02020603050405020304" pitchFamily="18" charset="0"/>
                <a:cs typeface="Times New Roman" panose="02020603050405020304" pitchFamily="18" charset="0"/>
              </a:rPr>
              <a:t>năm</a:t>
            </a:r>
            <a:r>
              <a:rPr lang="en-US" i="1" dirty="0" smtClean="0">
                <a:solidFill>
                  <a:schemeClr val="bg1"/>
                </a:solidFill>
                <a:latin typeface="Times New Roman" panose="02020603050405020304" pitchFamily="18" charset="0"/>
                <a:cs typeface="Times New Roman" panose="02020603050405020304" pitchFamily="18" charset="0"/>
              </a:rPr>
              <a:t> 2023</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026227" y="1070264"/>
            <a:ext cx="8645237" cy="523220"/>
          </a:xfrm>
          <a:prstGeom prst="rect">
            <a:avLst/>
          </a:prstGeom>
          <a:noFill/>
        </p:spPr>
        <p:txBody>
          <a:bodyPr wrap="square" rtlCol="0">
            <a:spAutoFit/>
          </a:bodyPr>
          <a:lstStyle/>
          <a:p>
            <a:r>
              <a:rPr lang="en-US" sz="2800" b="1" dirty="0" smtClean="0">
                <a:solidFill>
                  <a:schemeClr val="bg1"/>
                </a:solidFill>
                <a:latin typeface="Times New Roman" panose="02020603050405020304" pitchFamily="18" charset="0"/>
                <a:cs typeface="Times New Roman" panose="02020603050405020304" pitchFamily="18" charset="0"/>
              </a:rPr>
              <a:t>HỘI THI GIÁO VIÊN DẠY GIỎI CẤP TRƯỜNG</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558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4212" y="270164"/>
            <a:ext cx="8534400" cy="901411"/>
          </a:xfrm>
        </p:spPr>
        <p:txBody>
          <a:bodyPr>
            <a:normAutofit/>
          </a:bodyPr>
          <a:lstStyle/>
          <a:p>
            <a:r>
              <a:rPr lang="nl-NL" sz="2400" b="1" dirty="0">
                <a:latin typeface="Times New Roman" panose="02020603050405020304" pitchFamily="18" charset="0"/>
                <a:cs typeface="Times New Roman" panose="02020603050405020304" pitchFamily="18" charset="0"/>
              </a:rPr>
              <a:t>Biện pháp 1:</a:t>
            </a:r>
            <a:r>
              <a:rPr lang="nl-NL" sz="2400" b="1" i="1" dirty="0">
                <a:latin typeface="Times New Roman" panose="02020603050405020304" pitchFamily="18" charset="0"/>
                <a:cs typeface="Times New Roman" panose="02020603050405020304" pitchFamily="18" charset="0"/>
              </a:rPr>
              <a:t> Trang bị thêm kiến thức, kỹ năng cho bản thân</a:t>
            </a:r>
            <a:r>
              <a:rPr lang="en-US" sz="2400" b="1" i="1" dirty="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để</a:t>
            </a:r>
            <a:r>
              <a:rPr lang="en-US" sz="2400" b="1" i="1" dirty="0" smtClean="0">
                <a:latin typeface="Times New Roman" panose="02020603050405020304" pitchFamily="18" charset="0"/>
                <a:cs typeface="Times New Roman" panose="02020603050405020304" pitchFamily="18" charset="0"/>
              </a:rPr>
              <a:t> </a:t>
            </a:r>
            <a:r>
              <a:rPr lang="pt-BR" sz="2400" b="1" i="1" dirty="0">
                <a:latin typeface="Times New Roman" panose="02020603050405020304" pitchFamily="18" charset="0"/>
                <a:cs typeface="Times New Roman" panose="02020603050405020304" pitchFamily="18" charset="0"/>
              </a:rPr>
              <a:t>rèn thói quen biết quan tâm, chia sẻ cho trẻ 5-6  tuổi  </a:t>
            </a:r>
            <a:endParaRPr lang="en-US" sz="2400" dirty="0">
              <a:latin typeface="Times New Roman" panose="02020603050405020304" pitchFamily="18" charset="0"/>
              <a:cs typeface="Times New Roman" panose="02020603050405020304" pitchFamily="18" charset="0"/>
            </a:endParaRPr>
          </a:p>
          <a:p>
            <a:endParaRPr lang="en-US" dirty="0"/>
          </a:p>
        </p:txBody>
      </p:sp>
      <p:sp>
        <p:nvSpPr>
          <p:cNvPr id="4" name="Rounded Rectangle 3"/>
          <p:cNvSpPr/>
          <p:nvPr/>
        </p:nvSpPr>
        <p:spPr>
          <a:xfrm>
            <a:off x="2905125" y="1266825"/>
            <a:ext cx="3238500" cy="47275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t>Mục tiêu của việc rèn thói quen quan tâm, chia sẻ cho trẻ 5-6 tuổi là nhằm giúp trẻ có kiến thức, kỹ năng trong hợp tác, phối hợp, chia sẻ, biết quan tâm tới bạn và người xung quanh. Để rèn thói quen biết quan tâm, chia sẻ cho trẻ 5-6 tuổi trong trường mầm non một cách phù hợp và có hiệu quả, đòi hỏi bản thân mỗi giáo viên phải nắm vững kỹ năng, nội dung kiến thức và phương pháp rèn thói quen biết quan tâm, chia sẻ của trẻ trong nhóm hay trong tập thể lớp một cách rõ ràng và chính xác nhất</a:t>
            </a:r>
            <a:r>
              <a:rPr lang="vi-VN" dirty="0"/>
              <a:t>. </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4724" y="4330168"/>
            <a:ext cx="1893887" cy="1482726"/>
          </a:xfrm>
          <a:prstGeom prst="rect">
            <a:avLst/>
          </a:prstGeom>
        </p:spPr>
      </p:pic>
      <p:pic>
        <p:nvPicPr>
          <p:cNvPr id="8" name="Picture 7"/>
          <p:cNvPicPr>
            <a:picLocks noChangeAspect="1"/>
          </p:cNvPicPr>
          <p:nvPr/>
        </p:nvPicPr>
        <p:blipFill>
          <a:blip r:embed="rId4"/>
          <a:stretch>
            <a:fillRect/>
          </a:stretch>
        </p:blipFill>
        <p:spPr>
          <a:xfrm>
            <a:off x="7296293" y="1055208"/>
            <a:ext cx="1922318" cy="1537179"/>
          </a:xfrm>
          <a:prstGeom prst="rect">
            <a:avLst/>
          </a:prstGeom>
        </p:spPr>
      </p:pic>
      <p:pic>
        <p:nvPicPr>
          <p:cNvPr id="9" name="Picture 8"/>
          <p:cNvPicPr>
            <a:picLocks noChangeAspect="1"/>
          </p:cNvPicPr>
          <p:nvPr/>
        </p:nvPicPr>
        <p:blipFill>
          <a:blip r:embed="rId5"/>
          <a:stretch>
            <a:fillRect/>
          </a:stretch>
        </p:blipFill>
        <p:spPr>
          <a:xfrm>
            <a:off x="7324724" y="2661778"/>
            <a:ext cx="1922318" cy="1589808"/>
          </a:xfrm>
          <a:prstGeom prst="rect">
            <a:avLst/>
          </a:prstGeom>
        </p:spPr>
      </p:pic>
    </p:spTree>
    <p:extLst>
      <p:ext uri="{BB962C8B-B14F-4D97-AF65-F5344CB8AC3E}">
        <p14:creationId xmlns:p14="http://schemas.microsoft.com/office/powerpoint/2010/main" val="425244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Flowchart: Punched Tape 1"/>
          <p:cNvSpPr/>
          <p:nvPr/>
        </p:nvSpPr>
        <p:spPr>
          <a:xfrm>
            <a:off x="2209800" y="247650"/>
            <a:ext cx="8210550" cy="1428750"/>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 </a:t>
            </a:r>
            <a:r>
              <a:rPr lang="vi-VN" dirty="0"/>
              <a:t>Biện pháp 2: Xây dựng kế hoạch dạy trẻ biết quan tâm, chia sẻ với người thân và bạn bè xuyên suốt một năm học: </a:t>
            </a:r>
            <a:endParaRPr lang="en-US" dirty="0"/>
          </a:p>
        </p:txBody>
      </p:sp>
      <p:sp>
        <p:nvSpPr>
          <p:cNvPr id="3" name="Rectangular Callout 2"/>
          <p:cNvSpPr/>
          <p:nvPr/>
        </p:nvSpPr>
        <p:spPr>
          <a:xfrm>
            <a:off x="809625" y="2190749"/>
            <a:ext cx="4181475" cy="3152775"/>
          </a:xfrm>
          <a:prstGeom prst="wedgeRect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accent3">
                    <a:lumMod val="50000"/>
                  </a:schemeClr>
                </a:solidFill>
                <a:latin typeface="Times New Roman" panose="02020603050405020304" pitchFamily="18" charset="0"/>
                <a:cs typeface="Times New Roman" panose="02020603050405020304" pitchFamily="18" charset="0"/>
              </a:rPr>
              <a:t>Ngay</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từ</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đầu</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năm</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học</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khi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trẻ</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bắt</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đầu</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tựu</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trường</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tôi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đã</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tiến</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hành</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lên</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kế</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hoạch</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rèn</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kỹ</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năng</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biết</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quan</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tâm</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hợp</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tác</a:t>
            </a:r>
            <a:r>
              <a:rPr lang="en-US" dirty="0">
                <a:solidFill>
                  <a:schemeClr val="accent3">
                    <a:lumMod val="50000"/>
                  </a:schemeClr>
                </a:solidFill>
                <a:latin typeface="Times New Roman" panose="02020603050405020304" pitchFamily="18" charset="0"/>
                <a:cs typeface="Times New Roman" panose="02020603050405020304" pitchFamily="18" charset="0"/>
              </a:rPr>
              <a:t> chia </a:t>
            </a:r>
            <a:r>
              <a:rPr lang="en-US" dirty="0" err="1">
                <a:solidFill>
                  <a:schemeClr val="accent3">
                    <a:lumMod val="50000"/>
                  </a:schemeClr>
                </a:solidFill>
                <a:latin typeface="Times New Roman" panose="02020603050405020304" pitchFamily="18" charset="0"/>
                <a:cs typeface="Times New Roman" panose="02020603050405020304" pitchFamily="18" charset="0"/>
              </a:rPr>
              <a:t>sẻ</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cho</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trẻ</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khi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xây</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dựng</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kế</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hoạch</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tôi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luôn</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chú</a:t>
            </a:r>
            <a:r>
              <a:rPr lang="en-US" dirty="0">
                <a:solidFill>
                  <a:schemeClr val="accent3">
                    <a:lumMod val="50000"/>
                  </a:schemeClr>
                </a:solidFill>
                <a:latin typeface="Times New Roman" panose="02020603050405020304" pitchFamily="18" charset="0"/>
                <a:cs typeface="Times New Roman" panose="02020603050405020304" pitchFamily="18" charset="0"/>
              </a:rPr>
              <a:t> ý </a:t>
            </a:r>
            <a:r>
              <a:rPr lang="en-US" dirty="0" err="1">
                <a:solidFill>
                  <a:schemeClr val="accent3">
                    <a:lumMod val="50000"/>
                  </a:schemeClr>
                </a:solidFill>
                <a:latin typeface="Times New Roman" panose="02020603050405020304" pitchFamily="18" charset="0"/>
                <a:cs typeface="Times New Roman" panose="02020603050405020304" pitchFamily="18" charset="0"/>
              </a:rPr>
              <a:t>gắn</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nhiệm</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vụ</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năm</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học</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của</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nhà</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trường</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với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thực</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tế</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của</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lớp</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mình</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phụ</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trách</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tôi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đã</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xây</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dựng</a:t>
            </a:r>
            <a:r>
              <a:rPr lang="pt-BR" dirty="0">
                <a:solidFill>
                  <a:schemeClr val="accent3">
                    <a:lumMod val="50000"/>
                  </a:schemeClr>
                </a:solidFill>
                <a:latin typeface="Times New Roman" panose="02020603050405020304" pitchFamily="18" charset="0"/>
                <a:cs typeface="Times New Roman" panose="02020603050405020304" pitchFamily="18" charset="0"/>
              </a:rPr>
              <a:t> được mục tiêu, nội dung giáo dục</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lồng</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ghép</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vào</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các</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hoạt</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động</a:t>
            </a:r>
            <a:r>
              <a:rPr lang="en-US" dirty="0">
                <a:solidFill>
                  <a:schemeClr val="accent3">
                    <a:lumMod val="50000"/>
                  </a:schemeClr>
                </a:solidFill>
                <a:latin typeface="Times New Roman" panose="02020603050405020304" pitchFamily="18" charset="0"/>
                <a:cs typeface="Times New Roman" panose="02020603050405020304" pitchFamily="18" charset="0"/>
              </a:rPr>
              <a:t> ở </a:t>
            </a:r>
            <a:r>
              <a:rPr lang="en-US" dirty="0" err="1">
                <a:solidFill>
                  <a:schemeClr val="accent3">
                    <a:lumMod val="50000"/>
                  </a:schemeClr>
                </a:solidFill>
                <a:latin typeface="Times New Roman" panose="02020603050405020304" pitchFamily="18" charset="0"/>
                <a:cs typeface="Times New Roman" panose="02020603050405020304" pitchFamily="18" charset="0"/>
              </a:rPr>
              <a:t>mọi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lúc</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mọi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nơi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ngay</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từ</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đầu</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tháng</a:t>
            </a:r>
            <a:r>
              <a:rPr lang="en-US" dirty="0">
                <a:solidFill>
                  <a:schemeClr val="accent3">
                    <a:lumMod val="50000"/>
                  </a:schemeClr>
                </a:solidFill>
                <a:latin typeface="Times New Roman" panose="02020603050405020304" pitchFamily="18" charset="0"/>
                <a:cs typeface="Times New Roman" panose="02020603050405020304" pitchFamily="18" charset="0"/>
              </a:rPr>
              <a:t> 9 </a:t>
            </a:r>
            <a:r>
              <a:rPr lang="en-US" dirty="0" err="1">
                <a:solidFill>
                  <a:schemeClr val="accent3">
                    <a:lumMod val="50000"/>
                  </a:schemeClr>
                </a:solidFill>
                <a:latin typeface="Times New Roman" panose="02020603050405020304" pitchFamily="18" charset="0"/>
                <a:cs typeface="Times New Roman" panose="02020603050405020304" pitchFamily="18" charset="0"/>
              </a:rPr>
              <a:t>giúp</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en-US" dirty="0" err="1">
                <a:solidFill>
                  <a:schemeClr val="accent3">
                    <a:lumMod val="50000"/>
                  </a:schemeClr>
                </a:solidFill>
                <a:latin typeface="Times New Roman" panose="02020603050405020304" pitchFamily="18" charset="0"/>
                <a:cs typeface="Times New Roman" panose="02020603050405020304" pitchFamily="18" charset="0"/>
              </a:rPr>
              <a:t>trẻ</a:t>
            </a:r>
            <a:r>
              <a:rPr lang="en-US" dirty="0">
                <a:solidFill>
                  <a:schemeClr val="accent3">
                    <a:lumMod val="50000"/>
                  </a:schemeClr>
                </a:solidFill>
                <a:latin typeface="Times New Roman" panose="02020603050405020304" pitchFamily="18" charset="0"/>
                <a:cs typeface="Times New Roman" panose="02020603050405020304" pitchFamily="18" charset="0"/>
              </a:rPr>
              <a:t> 5-6 </a:t>
            </a:r>
            <a:r>
              <a:rPr lang="en-US" dirty="0" err="1">
                <a:solidFill>
                  <a:schemeClr val="accent3">
                    <a:lumMod val="50000"/>
                  </a:schemeClr>
                </a:solidFill>
                <a:latin typeface="Times New Roman" panose="02020603050405020304" pitchFamily="18" charset="0"/>
                <a:cs typeface="Times New Roman" panose="02020603050405020304" pitchFamily="18" charset="0"/>
              </a:rPr>
              <a:t>tuổi</a:t>
            </a:r>
            <a:r>
              <a:rPr lang="en-US" dirty="0">
                <a:solidFill>
                  <a:schemeClr val="accent3">
                    <a:lumMod val="50000"/>
                  </a:schemeClr>
                </a:solidFill>
                <a:latin typeface="Times New Roman" panose="02020603050405020304" pitchFamily="18" charset="0"/>
                <a:cs typeface="Times New Roman" panose="02020603050405020304" pitchFamily="18" charset="0"/>
              </a:rPr>
              <a:t> </a:t>
            </a:r>
            <a:r>
              <a:rPr lang="pt-BR" dirty="0">
                <a:solidFill>
                  <a:schemeClr val="accent3">
                    <a:lumMod val="50000"/>
                  </a:schemeClr>
                </a:solidFill>
                <a:latin typeface="Times New Roman" panose="02020603050405020304" pitchFamily="18" charset="0"/>
                <a:cs typeface="Times New Roman" panose="02020603050405020304" pitchFamily="18" charset="0"/>
              </a:rPr>
              <a:t>rèn thói quen biết quan tâm, chia sẻ với các bạn trong lớp và người xung quanh.</a:t>
            </a:r>
            <a:endParaRPr lang="en-US"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Cloud Callout 3"/>
          <p:cNvSpPr/>
          <p:nvPr/>
        </p:nvSpPr>
        <p:spPr>
          <a:xfrm>
            <a:off x="5210175" y="1524000"/>
            <a:ext cx="6429375" cy="3590925"/>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500" dirty="0">
                <a:solidFill>
                  <a:schemeClr val="bg1"/>
                </a:solidFill>
                <a:latin typeface="Times New Roman" panose="02020603050405020304" pitchFamily="18" charset="0"/>
                <a:cs typeface="Times New Roman" panose="02020603050405020304" pitchFamily="18" charset="0"/>
              </a:rPr>
              <a:t>Kế hoạch giáo viên xây dựng cần đảm bảo:</a:t>
            </a:r>
          </a:p>
          <a:p>
            <a:pPr algn="ctr"/>
            <a:r>
              <a:rPr lang="vi-VN" sz="1500" dirty="0">
                <a:solidFill>
                  <a:schemeClr val="bg1"/>
                </a:solidFill>
                <a:latin typeface="Times New Roman" panose="02020603050405020304" pitchFamily="18" charset="0"/>
                <a:cs typeface="Times New Roman" panose="02020603050405020304" pitchFamily="18" charset="0"/>
              </a:rPr>
              <a:t>+ Xác định được các kĩ năng thể hiện sự quan tâm, chia sẻ với bạn và người xung quanh cần tập cho trẻ</a:t>
            </a:r>
          </a:p>
          <a:p>
            <a:pPr algn="ctr"/>
            <a:r>
              <a:rPr lang="vi-VN" sz="1500" dirty="0">
                <a:solidFill>
                  <a:schemeClr val="bg1"/>
                </a:solidFill>
                <a:latin typeface="Times New Roman" panose="02020603050405020304" pitchFamily="18" charset="0"/>
                <a:cs typeface="Times New Roman" panose="02020603050405020304" pitchFamily="18" charset="0"/>
              </a:rPr>
              <a:t>+ Dự kiến được thời gian giáo dục cụ thể cho từng kĩ năng thể hiện sự quan tâm, chia sẻ với bạn và người xung quanh cho trẻ.</a:t>
            </a:r>
          </a:p>
          <a:p>
            <a:pPr algn="ctr"/>
            <a:r>
              <a:rPr lang="vi-VN" sz="1500" dirty="0">
                <a:solidFill>
                  <a:schemeClr val="bg1"/>
                </a:solidFill>
                <a:latin typeface="Times New Roman" panose="02020603050405020304" pitchFamily="18" charset="0"/>
                <a:cs typeface="Times New Roman" panose="02020603050405020304" pitchFamily="18" charset="0"/>
              </a:rPr>
              <a:t>+ Lựa chọn được những phương pháp và hình thức giáo dục thích hợp cho trẻ.</a:t>
            </a:r>
          </a:p>
          <a:p>
            <a:pPr algn="ctr"/>
            <a:r>
              <a:rPr lang="vi-VN" sz="1500" dirty="0">
                <a:solidFill>
                  <a:schemeClr val="bg1"/>
                </a:solidFill>
                <a:latin typeface="Times New Roman" panose="02020603050405020304" pitchFamily="18" charset="0"/>
                <a:cs typeface="Times New Roman" panose="02020603050405020304" pitchFamily="18" charset="0"/>
              </a:rPr>
              <a:t>+ Xác định được các điều kiện thực hiện giáo dục thói quen biết quan tâm, chia sẻ cho trẻ</a:t>
            </a:r>
          </a:p>
          <a:p>
            <a:pPr algn="ctr"/>
            <a:r>
              <a:rPr lang="vi-VN" sz="1500" dirty="0">
                <a:solidFill>
                  <a:schemeClr val="bg1"/>
                </a:solidFill>
                <a:latin typeface="Times New Roman" panose="02020603050405020304" pitchFamily="18" charset="0"/>
                <a:cs typeface="Times New Roman" panose="02020603050405020304" pitchFamily="18" charset="0"/>
              </a:rPr>
              <a:t>+ Đặt kế hoạch rèn thói quen biết quan tâm, chia sẻ cho trẻ vào kế hoạch chăm sóc-giáo dục chung</a:t>
            </a:r>
          </a:p>
        </p:txBody>
      </p:sp>
    </p:spTree>
    <p:extLst>
      <p:ext uri="{BB962C8B-B14F-4D97-AF65-F5344CB8AC3E}">
        <p14:creationId xmlns:p14="http://schemas.microsoft.com/office/powerpoint/2010/main" val="404417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Horizontal Scroll 1"/>
          <p:cNvSpPr/>
          <p:nvPr/>
        </p:nvSpPr>
        <p:spPr>
          <a:xfrm>
            <a:off x="3771900" y="200025"/>
            <a:ext cx="5276850" cy="85725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0"/>
              </a:spcAft>
            </a:pPr>
            <a:r>
              <a:rPr lang="nl-NL" sz="2800" dirty="0">
                <a:latin typeface="Times New Roman" panose="02020603050405020304" pitchFamily="18" charset="0"/>
                <a:ea typeface="Times New Roman" panose="02020603050405020304" pitchFamily="18" charset="0"/>
              </a:rPr>
              <a:t>Lập kế hoạch giáo dục cụ thể </a:t>
            </a:r>
            <a:endParaRPr lang="en-US" sz="2800" dirty="0">
              <a:effectLst/>
              <a:latin typeface="Times New Roman" panose="02020603050405020304" pitchFamily="18" charset="0"/>
              <a:ea typeface="Times New Roman" panose="02020603050405020304" pitchFamily="18" charset="0"/>
            </a:endParaRPr>
          </a:p>
        </p:txBody>
      </p:sp>
      <p:sp>
        <p:nvSpPr>
          <p:cNvPr id="3" name="Bevel 2"/>
          <p:cNvSpPr/>
          <p:nvPr/>
        </p:nvSpPr>
        <p:spPr>
          <a:xfrm>
            <a:off x="266700" y="2619375"/>
            <a:ext cx="2438400" cy="4238625"/>
          </a:xfrm>
          <a:prstGeom prst="beve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endParaRPr lang="en-US" sz="2400" dirty="0">
              <a:latin typeface="Times New Roman" panose="02020603050405020304" pitchFamily="18" charset="0"/>
              <a:cs typeface="Times New Roman" panose="02020603050405020304" pitchFamily="18" charset="0"/>
            </a:endParaRPr>
          </a:p>
        </p:txBody>
      </p:sp>
      <p:sp>
        <p:nvSpPr>
          <p:cNvPr id="4" name="Bevel 3"/>
          <p:cNvSpPr/>
          <p:nvPr/>
        </p:nvSpPr>
        <p:spPr>
          <a:xfrm>
            <a:off x="3581400" y="2724150"/>
            <a:ext cx="2438400" cy="4133850"/>
          </a:xfrm>
          <a:prstGeom prst="beve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p>
        </p:txBody>
      </p:sp>
      <p:sp>
        <p:nvSpPr>
          <p:cNvPr id="5" name="Bevel 4"/>
          <p:cNvSpPr/>
          <p:nvPr/>
        </p:nvSpPr>
        <p:spPr>
          <a:xfrm>
            <a:off x="6896100" y="2724150"/>
            <a:ext cx="2409822" cy="4114800"/>
          </a:xfrm>
          <a:prstGeom prst="bevel">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han</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sẻ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nhịn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ơn</a:t>
            </a:r>
            <a:r>
              <a:rPr lang="en-US" sz="2400" dirty="0">
                <a:latin typeface="Times New Roman" panose="02020603050405020304" pitchFamily="18" charset="0"/>
                <a:cs typeface="Times New Roman" panose="02020603050405020304" pitchFamily="18" charset="0"/>
              </a:rPr>
              <a:t> </a:t>
            </a:r>
          </a:p>
        </p:txBody>
      </p:sp>
      <p:sp>
        <p:nvSpPr>
          <p:cNvPr id="6" name="Bevel 5"/>
          <p:cNvSpPr/>
          <p:nvPr/>
        </p:nvSpPr>
        <p:spPr>
          <a:xfrm>
            <a:off x="9772650" y="2757487"/>
            <a:ext cx="2333627" cy="40671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qui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huống</a:t>
            </a:r>
            <a:endParaRPr lang="en-US" sz="24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66700" y="2000250"/>
            <a:ext cx="2438400" cy="49530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CĐ: TRƯỜNG MN</a:t>
            </a:r>
            <a:endParaRPr lang="en-US" dirty="0"/>
          </a:p>
        </p:txBody>
      </p:sp>
      <p:sp>
        <p:nvSpPr>
          <p:cNvPr id="8" name="Rounded Rectangle 7"/>
          <p:cNvSpPr/>
          <p:nvPr/>
        </p:nvSpPr>
        <p:spPr>
          <a:xfrm>
            <a:off x="3581400" y="2000250"/>
            <a:ext cx="2438400" cy="52387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CĐ: BẢN THÂN</a:t>
            </a:r>
            <a:endParaRPr lang="en-US" dirty="0"/>
          </a:p>
        </p:txBody>
      </p:sp>
      <p:sp>
        <p:nvSpPr>
          <p:cNvPr id="9" name="Rounded Rectangle 8"/>
          <p:cNvSpPr/>
          <p:nvPr/>
        </p:nvSpPr>
        <p:spPr>
          <a:xfrm>
            <a:off x="6896100" y="2000249"/>
            <a:ext cx="2409822" cy="52387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CĐ: GIA ĐÌNH</a:t>
            </a:r>
            <a:endParaRPr lang="en-US" dirty="0"/>
          </a:p>
        </p:txBody>
      </p:sp>
      <p:sp>
        <p:nvSpPr>
          <p:cNvPr id="10" name="Rounded Rectangle 9"/>
          <p:cNvSpPr/>
          <p:nvPr/>
        </p:nvSpPr>
        <p:spPr>
          <a:xfrm>
            <a:off x="9772650" y="1971675"/>
            <a:ext cx="2419350" cy="55245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GĐ: GIAO THÔNG</a:t>
            </a:r>
            <a:endParaRPr lang="en-US" dirty="0"/>
          </a:p>
        </p:txBody>
      </p:sp>
    </p:spTree>
    <p:extLst>
      <p:ext uri="{BB962C8B-B14F-4D97-AF65-F5344CB8AC3E}">
        <p14:creationId xmlns:p14="http://schemas.microsoft.com/office/powerpoint/2010/main" val="754876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1"/>
          <p:cNvSpPr/>
          <p:nvPr/>
        </p:nvSpPr>
        <p:spPr>
          <a:xfrm>
            <a:off x="2036617" y="323850"/>
            <a:ext cx="9115425" cy="1371600"/>
          </a:xfrm>
          <a:prstGeom prst="cloudCallou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Times New Roman" panose="02020603050405020304" pitchFamily="18" charset="0"/>
                <a:cs typeface="Times New Roman" panose="02020603050405020304" pitchFamily="18" charset="0"/>
              </a:rPr>
              <a:t>Biện pháp 3:</a:t>
            </a:r>
            <a:r>
              <a:rPr lang="vi-VN"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Xây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dựng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môi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cho</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thành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thói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quen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quan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tâm</a:t>
            </a:r>
            <a:r>
              <a:rPr lang="en-US" sz="2400" b="1" i="1" dirty="0">
                <a:latin typeface="Times New Roman" panose="02020603050405020304" pitchFamily="18" charset="0"/>
                <a:cs typeface="Times New Roman" panose="02020603050405020304" pitchFamily="18" charset="0"/>
              </a:rPr>
              <a:t>, chia </a:t>
            </a:r>
            <a:r>
              <a:rPr lang="en-US" sz="2400" b="1" i="1" dirty="0" err="1">
                <a:latin typeface="Times New Roman" panose="02020603050405020304" pitchFamily="18" charset="0"/>
                <a:cs typeface="Times New Roman" panose="02020603050405020304" pitchFamily="18" charset="0"/>
              </a:rPr>
              <a:t>sẻ</a:t>
            </a:r>
            <a:r>
              <a:rPr lang="en-US" sz="2400" b="1"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43970">
            <a:off x="575628" y="1890127"/>
            <a:ext cx="2323682" cy="2146809"/>
          </a:xfrm>
          <a:prstGeom prst="rect">
            <a:avLst/>
          </a:prstGeom>
        </p:spPr>
      </p:pic>
      <p:sp>
        <p:nvSpPr>
          <p:cNvPr id="7" name="TextBox 6"/>
          <p:cNvSpPr txBox="1"/>
          <p:nvPr/>
        </p:nvSpPr>
        <p:spPr>
          <a:xfrm>
            <a:off x="363681" y="4561609"/>
            <a:ext cx="4395355" cy="2308324"/>
          </a:xfrm>
          <a:prstGeom prst="rect">
            <a:avLst/>
          </a:prstGeom>
          <a:noFill/>
        </p:spPr>
        <p:txBody>
          <a:bodyPr wrap="square" rtlCol="0">
            <a:spAutoFit/>
          </a:bodyPr>
          <a:lstStyle/>
          <a:p>
            <a:r>
              <a:rPr lang="pt-BR" b="1" dirty="0">
                <a:solidFill>
                  <a:schemeClr val="accent3">
                    <a:lumMod val="50000"/>
                  </a:schemeClr>
                </a:solidFill>
                <a:latin typeface="Times New Roman" panose="02020603050405020304" pitchFamily="18" charset="0"/>
                <a:cs typeface="Times New Roman" panose="02020603050405020304" pitchFamily="18" charset="0"/>
              </a:rPr>
              <a:t>Tôi có thể cho trẻ cùng với cô thu gom, chuẩn bị các nguyên vật </a:t>
            </a:r>
            <a:r>
              <a:rPr lang="pt-BR" b="1" dirty="0" smtClean="0">
                <a:solidFill>
                  <a:schemeClr val="accent3">
                    <a:lumMod val="50000"/>
                  </a:schemeClr>
                </a:solidFill>
                <a:latin typeface="Times New Roman" panose="02020603050405020304" pitchFamily="18" charset="0"/>
                <a:cs typeface="Times New Roman" panose="02020603050405020304" pitchFamily="18" charset="0"/>
              </a:rPr>
              <a:t>liệu thân thiện với môi trường, </a:t>
            </a:r>
            <a:r>
              <a:rPr lang="pt-BR" b="1" dirty="0">
                <a:solidFill>
                  <a:schemeClr val="accent3">
                    <a:lumMod val="50000"/>
                  </a:schemeClr>
                </a:solidFill>
                <a:latin typeface="Times New Roman" panose="02020603050405020304" pitchFamily="18" charset="0"/>
                <a:cs typeface="Times New Roman" panose="02020603050405020304" pitchFamily="18" charset="0"/>
              </a:rPr>
              <a:t>làm đồ dung đồ chơi với cô...cứ như vậy trẻ được hoạt động với nhau: tự tay làm và sắp xếp đồ dùng đồ chơi với cô trong lớp, được cô chia sẻ cách làm đồ dùng đồ chơi, cách sắp xếp đồ dùng đồ chơi</a:t>
            </a:r>
            <a:endParaRPr lang="en-US" b="1"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22858" y="4665518"/>
            <a:ext cx="5853952" cy="2862322"/>
          </a:xfrm>
          <a:prstGeom prst="rect">
            <a:avLst/>
          </a:prstGeom>
          <a:noFill/>
        </p:spPr>
        <p:txBody>
          <a:bodyPr wrap="square" rtlCol="0">
            <a:spAutoFit/>
          </a:bodyPr>
          <a:lstStyle/>
          <a:p>
            <a:r>
              <a:rPr lang="vi-VN" b="1" dirty="0">
                <a:solidFill>
                  <a:schemeClr val="accent3">
                    <a:lumMod val="50000"/>
                  </a:schemeClr>
                </a:solidFill>
                <a:latin typeface="Times New Roman" panose="02020603050405020304" pitchFamily="18" charset="0"/>
                <a:cs typeface="Times New Roman" panose="02020603050405020304" pitchFamily="18" charset="0"/>
              </a:rPr>
              <a:t>Tôi phối hợp với phụ huynh sưu tầm, tận dụng các nguyên vật liệu đã qua sử dụng và cùng với phụ huynh sử dụng các lốp xe cũ, các cây xanh đặt theo các cách khác nhau để cho trẻ khám phá như: Chui qua, đi trên lốp, lau lá cho cây, tưới cây...Các lốp ô tô to cũ, các ván nghiêng, dây thừng để cho trẻ được phối hợp với nhau, được vận động, được chơi các trò chơi khác nhau...làm tăng sự gắn kết, gần gũi cũng như giúp đỡ, động viên bạn của trẻ trong tập thể lớp. </a:t>
            </a:r>
          </a:p>
          <a:p>
            <a:r>
              <a:rPr lang="vi-VN" b="1" dirty="0">
                <a:solidFill>
                  <a:schemeClr val="accent3">
                    <a:lumMod val="50000"/>
                  </a:schemeClr>
                </a:solidFill>
                <a:latin typeface="Times New Roman" panose="02020603050405020304" pitchFamily="18" charset="0"/>
                <a:cs typeface="Times New Roman" panose="02020603050405020304" pitchFamily="18" charset="0"/>
              </a:rPr>
              <a:t> </a:t>
            </a:r>
          </a:p>
        </p:txBody>
      </p:sp>
      <p:pic>
        <p:nvPicPr>
          <p:cNvPr id="9" name="Picture 8"/>
          <p:cNvPicPr>
            <a:picLocks noChangeAspect="1"/>
          </p:cNvPicPr>
          <p:nvPr/>
        </p:nvPicPr>
        <p:blipFill>
          <a:blip r:embed="rId5"/>
          <a:stretch>
            <a:fillRect/>
          </a:stretch>
        </p:blipFill>
        <p:spPr>
          <a:xfrm rot="471821">
            <a:off x="9208362" y="1722304"/>
            <a:ext cx="2557463" cy="2047010"/>
          </a:xfrm>
          <a:prstGeom prst="rect">
            <a:avLst/>
          </a:prstGeom>
        </p:spPr>
      </p:pic>
      <p:pic>
        <p:nvPicPr>
          <p:cNvPr id="10" name="Picture 9"/>
          <p:cNvPicPr>
            <a:picLocks noChangeAspect="1"/>
          </p:cNvPicPr>
          <p:nvPr/>
        </p:nvPicPr>
        <p:blipFill>
          <a:blip r:embed="rId6"/>
          <a:stretch>
            <a:fillRect/>
          </a:stretch>
        </p:blipFill>
        <p:spPr>
          <a:xfrm rot="20824431">
            <a:off x="6401945" y="1961834"/>
            <a:ext cx="2437015" cy="2078182"/>
          </a:xfrm>
          <a:prstGeom prst="rect">
            <a:avLst/>
          </a:prstGeom>
        </p:spPr>
      </p:pic>
      <p:pic>
        <p:nvPicPr>
          <p:cNvPr id="12" name="Picture 11"/>
          <p:cNvPicPr>
            <a:picLocks noChangeAspect="1"/>
          </p:cNvPicPr>
          <p:nvPr/>
        </p:nvPicPr>
        <p:blipFill>
          <a:blip r:embed="rId7"/>
          <a:stretch>
            <a:fillRect/>
          </a:stretch>
        </p:blipFill>
        <p:spPr>
          <a:xfrm rot="519361">
            <a:off x="3375920" y="1939636"/>
            <a:ext cx="2400132" cy="2154180"/>
          </a:xfrm>
          <a:prstGeom prst="rect">
            <a:avLst/>
          </a:prstGeom>
        </p:spPr>
      </p:pic>
    </p:spTree>
    <p:extLst>
      <p:ext uri="{BB962C8B-B14F-4D97-AF65-F5344CB8AC3E}">
        <p14:creationId xmlns:p14="http://schemas.microsoft.com/office/powerpoint/2010/main" val="3888631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Cloud Callout 1"/>
          <p:cNvSpPr/>
          <p:nvPr/>
        </p:nvSpPr>
        <p:spPr>
          <a:xfrm>
            <a:off x="2705100" y="238125"/>
            <a:ext cx="7943850" cy="1304925"/>
          </a:xfrm>
          <a:prstGeom prst="cloudCallou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b="1" dirty="0" smtClean="0"/>
              <a:t> </a:t>
            </a:r>
            <a:r>
              <a:rPr lang="vi-VN" b="1" dirty="0">
                <a:latin typeface="Times New Roman" panose="02020603050405020304" pitchFamily="18" charset="0"/>
                <a:cs typeface="Times New Roman" panose="02020603050405020304" pitchFamily="18" charset="0"/>
              </a:rPr>
              <a:t>Biện pháp 4:</a:t>
            </a:r>
            <a:r>
              <a:rPr lang="vi-VN" dirty="0">
                <a:latin typeface="Times New Roman" panose="02020603050405020304" pitchFamily="18" charset="0"/>
                <a:cs typeface="Times New Roman" panose="02020603050405020304" pitchFamily="18" charset="0"/>
              </a:rPr>
              <a:t> </a:t>
            </a:r>
            <a:r>
              <a:rPr lang="pt-BR" b="1" dirty="0">
                <a:latin typeface="Times New Roman" panose="02020603050405020304" pitchFamily="18" charset="0"/>
                <a:cs typeface="Times New Roman" panose="02020603050405020304" pitchFamily="18" charset="0"/>
              </a:rPr>
              <a:t>Cung cấp một số kỹ năng cần có để trẻ biết quan tâm, chia sẻ với người thân và bạn bè góp phần hình thành nhân cách cho trẻ:</a:t>
            </a:r>
            <a:endParaRPr lang="en-US" dirty="0">
              <a:latin typeface="Times New Roman" panose="02020603050405020304" pitchFamily="18" charset="0"/>
              <a:cs typeface="Times New Roman" panose="02020603050405020304" pitchFamily="18" charset="0"/>
            </a:endParaRPr>
          </a:p>
        </p:txBody>
      </p:sp>
      <p:sp>
        <p:nvSpPr>
          <p:cNvPr id="3" name="Right Arrow 2"/>
          <p:cNvSpPr/>
          <p:nvPr/>
        </p:nvSpPr>
        <p:spPr>
          <a:xfrm>
            <a:off x="323850" y="1995488"/>
            <a:ext cx="4343400" cy="106680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Kỹ</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hợp</a:t>
            </a:r>
            <a:r>
              <a:rPr lang="en-US" dirty="0">
                <a:solidFill>
                  <a:schemeClr val="bg1"/>
                </a:solidFill>
              </a:rPr>
              <a:t> </a:t>
            </a:r>
            <a:r>
              <a:rPr lang="en-US" dirty="0" err="1">
                <a:solidFill>
                  <a:schemeClr val="bg1"/>
                </a:solidFill>
              </a:rPr>
              <a:t>tác</a:t>
            </a:r>
            <a:r>
              <a:rPr lang="en-US" dirty="0">
                <a:solidFill>
                  <a:schemeClr val="bg1"/>
                </a:solidFill>
              </a:rPr>
              <a:t> </a:t>
            </a:r>
            <a:r>
              <a:rPr lang="en-US" dirty="0" err="1">
                <a:solidFill>
                  <a:schemeClr val="bg1"/>
                </a:solidFill>
              </a:rPr>
              <a:t>với</a:t>
            </a:r>
            <a:r>
              <a:rPr lang="en-US" dirty="0">
                <a:solidFill>
                  <a:schemeClr val="bg1"/>
                </a:solidFill>
              </a:rPr>
              <a:t> </a:t>
            </a:r>
            <a:r>
              <a:rPr lang="en-US" dirty="0" err="1">
                <a:solidFill>
                  <a:schemeClr val="bg1"/>
                </a:solidFill>
              </a:rPr>
              <a:t>bạn</a:t>
            </a:r>
            <a:endParaRPr lang="en-US" dirty="0">
              <a:solidFill>
                <a:schemeClr val="bg1"/>
              </a:solidFill>
            </a:endParaRPr>
          </a:p>
        </p:txBody>
      </p:sp>
      <p:sp>
        <p:nvSpPr>
          <p:cNvPr id="4" name="Right Arrow 3"/>
          <p:cNvSpPr/>
          <p:nvPr/>
        </p:nvSpPr>
        <p:spPr>
          <a:xfrm>
            <a:off x="381000" y="3638550"/>
            <a:ext cx="4286250" cy="117157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Kỹ</a:t>
            </a:r>
            <a:r>
              <a:rPr lang="en-US" dirty="0"/>
              <a:t> </a:t>
            </a:r>
            <a:r>
              <a:rPr lang="en-US" dirty="0" err="1"/>
              <a:t>năng</a:t>
            </a:r>
            <a:r>
              <a:rPr lang="en-US" dirty="0"/>
              <a:t> </a:t>
            </a:r>
            <a:r>
              <a:rPr lang="en-US" dirty="0" err="1"/>
              <a:t>thể</a:t>
            </a:r>
            <a:r>
              <a:rPr lang="en-US" dirty="0"/>
              <a:t> </a:t>
            </a:r>
            <a:r>
              <a:rPr lang="en-US" dirty="0" err="1"/>
              <a:t>hiện</a:t>
            </a:r>
            <a:r>
              <a:rPr lang="en-US" dirty="0"/>
              <a:t> </a:t>
            </a:r>
            <a:r>
              <a:rPr lang="en-US" dirty="0" err="1"/>
              <a:t>sự</a:t>
            </a:r>
            <a:r>
              <a:rPr lang="en-US" dirty="0"/>
              <a:t> </a:t>
            </a:r>
            <a:r>
              <a:rPr lang="en-US" dirty="0" err="1"/>
              <a:t>quan</a:t>
            </a:r>
            <a:r>
              <a:rPr lang="en-US" dirty="0"/>
              <a:t> </a:t>
            </a:r>
            <a:r>
              <a:rPr lang="en-US" dirty="0" err="1"/>
              <a:t>tâm</a:t>
            </a:r>
            <a:r>
              <a:rPr lang="en-US" dirty="0"/>
              <a:t> </a:t>
            </a:r>
            <a:r>
              <a:rPr lang="en-US" dirty="0" err="1"/>
              <a:t>tới</a:t>
            </a:r>
            <a:r>
              <a:rPr lang="en-US" dirty="0"/>
              <a:t> </a:t>
            </a:r>
            <a:r>
              <a:rPr lang="en-US" dirty="0" err="1"/>
              <a:t>người</a:t>
            </a:r>
            <a:r>
              <a:rPr lang="en-US" dirty="0"/>
              <a:t> </a:t>
            </a:r>
            <a:r>
              <a:rPr lang="en-US" dirty="0" err="1"/>
              <a:t>thân</a:t>
            </a:r>
            <a:r>
              <a:rPr lang="en-US" dirty="0"/>
              <a:t> </a:t>
            </a:r>
            <a:r>
              <a:rPr lang="en-US" dirty="0" err="1"/>
              <a:t>và</a:t>
            </a:r>
            <a:r>
              <a:rPr lang="en-US" dirty="0"/>
              <a:t> </a:t>
            </a:r>
            <a:r>
              <a:rPr lang="en-US" dirty="0" err="1"/>
              <a:t>bạn</a:t>
            </a:r>
            <a:r>
              <a:rPr lang="en-US" dirty="0"/>
              <a:t> </a:t>
            </a:r>
            <a:r>
              <a:rPr lang="en-US" dirty="0" err="1"/>
              <a:t>bè</a:t>
            </a:r>
            <a:r>
              <a:rPr lang="en-US" dirty="0"/>
              <a:t> </a:t>
            </a:r>
          </a:p>
        </p:txBody>
      </p:sp>
      <p:sp>
        <p:nvSpPr>
          <p:cNvPr id="5" name="Right Arrow 4"/>
          <p:cNvSpPr/>
          <p:nvPr/>
        </p:nvSpPr>
        <p:spPr>
          <a:xfrm>
            <a:off x="247650" y="5238749"/>
            <a:ext cx="4362450" cy="12096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r>
              <a:rPr lang="en-US" dirty="0" err="1"/>
              <a:t>Kỹ</a:t>
            </a:r>
            <a:r>
              <a:rPr lang="en-US" dirty="0"/>
              <a:t> </a:t>
            </a:r>
            <a:r>
              <a:rPr lang="en-US" dirty="0" err="1"/>
              <a:t>năng</a:t>
            </a:r>
            <a:r>
              <a:rPr lang="en-US" dirty="0"/>
              <a:t> </a:t>
            </a:r>
            <a:r>
              <a:rPr lang="en-US" dirty="0" err="1"/>
              <a:t>biết</a:t>
            </a:r>
            <a:r>
              <a:rPr lang="en-US" dirty="0"/>
              <a:t> chia </a:t>
            </a:r>
            <a:r>
              <a:rPr lang="en-US" dirty="0" err="1"/>
              <a:t>sẻ</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0907" y="3291537"/>
            <a:ext cx="2562227" cy="1562099"/>
          </a:xfrm>
          <a:prstGeom prst="rect">
            <a:avLst/>
          </a:prstGeom>
        </p:spPr>
      </p:pic>
      <p:pic>
        <p:nvPicPr>
          <p:cNvPr id="9" name="Picture 8"/>
          <p:cNvPicPr>
            <a:picLocks noChangeAspect="1"/>
          </p:cNvPicPr>
          <p:nvPr/>
        </p:nvPicPr>
        <p:blipFill>
          <a:blip r:embed="rId4"/>
          <a:stretch>
            <a:fillRect/>
          </a:stretch>
        </p:blipFill>
        <p:spPr>
          <a:xfrm>
            <a:off x="6010276" y="1683327"/>
            <a:ext cx="2428874" cy="1562317"/>
          </a:xfrm>
          <a:prstGeom prst="rect">
            <a:avLst/>
          </a:prstGeom>
        </p:spPr>
      </p:pic>
      <p:pic>
        <p:nvPicPr>
          <p:cNvPr id="10" name="Picture 9"/>
          <p:cNvPicPr>
            <a:picLocks noChangeAspect="1"/>
          </p:cNvPicPr>
          <p:nvPr/>
        </p:nvPicPr>
        <p:blipFill>
          <a:blip r:embed="rId5"/>
          <a:stretch>
            <a:fillRect/>
          </a:stretch>
        </p:blipFill>
        <p:spPr>
          <a:xfrm>
            <a:off x="6010276" y="4899529"/>
            <a:ext cx="2666133" cy="1667526"/>
          </a:xfrm>
          <a:prstGeom prst="rect">
            <a:avLst/>
          </a:prstGeom>
        </p:spPr>
      </p:pic>
    </p:spTree>
    <p:extLst>
      <p:ext uri="{BB962C8B-B14F-4D97-AF65-F5344CB8AC3E}">
        <p14:creationId xmlns:p14="http://schemas.microsoft.com/office/powerpoint/2010/main" val="136725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Striped Right Arrow 1"/>
          <p:cNvSpPr/>
          <p:nvPr/>
        </p:nvSpPr>
        <p:spPr>
          <a:xfrm>
            <a:off x="2352675" y="-76200"/>
            <a:ext cx="7677150" cy="1704975"/>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Biện pháp 5. </a:t>
            </a:r>
            <a:r>
              <a:rPr lang="pt-BR" b="1"/>
              <a:t>Hình thành thói quen quan tâm, chia sẻ cho trẻ trong các hoạt động hàng ngày:</a:t>
            </a:r>
            <a:endParaRPr lang="en-US"/>
          </a:p>
        </p:txBody>
      </p:sp>
      <p:sp>
        <p:nvSpPr>
          <p:cNvPr id="3" name="Rounded Rectangle 2"/>
          <p:cNvSpPr/>
          <p:nvPr/>
        </p:nvSpPr>
        <p:spPr>
          <a:xfrm>
            <a:off x="1004888" y="1428750"/>
            <a:ext cx="2128838" cy="542925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dirty="0">
                <a:solidFill>
                  <a:schemeClr val="bg2">
                    <a:lumMod val="75000"/>
                  </a:schemeClr>
                </a:solidFill>
                <a:latin typeface="Times New Roman" panose="02020603050405020304" pitchFamily="18" charset="0"/>
                <a:cs typeface="Times New Roman" panose="02020603050405020304" pitchFamily="18" charset="0"/>
              </a:rPr>
              <a:t>Trong quá trình trang trí môi trường lớp học, tôi luôn chú ý đến việc thiết kế góc phân vai sao cho phù hợp với chủ đề và hấp dẫn trẻ tham gia vào hoạt động ở góc: Với các góc gia đình, góc bác sĩ, góc siêu thị...Ở đây trẻ có thể tham gia vào các hoạt động đóng vai theo sở thích của mình</a:t>
            </a:r>
            <a:r>
              <a:rPr lang="nl-NL" dirty="0"/>
              <a:t>.</a:t>
            </a:r>
            <a:endParaRPr lang="en-US" sz="1600" dirty="0">
              <a:solidFill>
                <a:schemeClr val="accent4">
                  <a:lumMod val="75000"/>
                </a:schemeClr>
              </a:solidFill>
            </a:endParaRPr>
          </a:p>
        </p:txBody>
      </p:sp>
      <p:sp>
        <p:nvSpPr>
          <p:cNvPr id="4" name="Rounded Rectangle 3"/>
          <p:cNvSpPr/>
          <p:nvPr/>
        </p:nvSpPr>
        <p:spPr>
          <a:xfrm>
            <a:off x="3190873" y="1495424"/>
            <a:ext cx="2276475" cy="5362575"/>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Times New Roman" panose="02020603050405020304" pitchFamily="18" charset="0"/>
                <a:cs typeface="Times New Roman" panose="02020603050405020304" pitchFamily="18" charset="0"/>
              </a:rPr>
              <a:t>Trong giờ đón trẻ: Tôi trò chuyện với trẻ về chủ đề đang học. Ngoài ra tôi cũng khéo léo lồng ghép trò chuyện với trẻ nhiều hơn tạo cơ hội để trẻ cảm thấy gần gũi và khơi gợi những cảm xúc tích cực ở trẻ nhiều hơn. Tôi cũng đặc bietj chú ý tới một số trẻ có nhu cầu đặc biệt để gần gũi trẻ hơn. Giúp trẻ mạnh dạn tự tin và gần gũi với cô hơn. Có như vậy trẻ mới tích cực tham gia vào các hoạt động trao đổi với cô và các bạn. </a:t>
            </a:r>
            <a:endParaRPr lang="en-US" sz="16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5524495" y="1495425"/>
            <a:ext cx="1952625" cy="536257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dirty="0">
                <a:latin typeface="Times New Roman" panose="02020603050405020304" pitchFamily="18" charset="0"/>
                <a:cs typeface="Times New Roman" panose="02020603050405020304" pitchFamily="18" charset="0"/>
              </a:rPr>
              <a:t>Đối với hoạt động học: Tôi lồng ghép giáo dục kỹ năng biết quan tâm, chia sẻ cho trẻ bằng cách linh hạt và sáng tạo, giúp trẻ được làm quen với kỹ năng một cách hết sức tự nhiên mà mang lại hiệu quả giáo dục cao.</a:t>
            </a:r>
            <a:endParaRPr lang="en-US"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7534267" y="1543049"/>
            <a:ext cx="2143125" cy="531494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dirty="0">
                <a:latin typeface="Times New Roman" panose="02020603050405020304" pitchFamily="18" charset="0"/>
                <a:cs typeface="Times New Roman" panose="02020603050405020304" pitchFamily="18" charset="0"/>
              </a:rPr>
              <a:t>Trong hoạt động khám phá xã hội: Với chủ đề bản thân: Tôi cho trẻ khám phá những cảm xúc của bé: Vui, buồn, ngạc nhiên, tức giận. Trao đổi với trẻ khi nào nên thể hiện cảm xúc phù hợp và cách thể hiện cảm xúc tích cực. Khuyến khích trẻ biết làm cho bạn bè và những người thân yêu của mình luôn vui vẻ và hạnh phúc</a:t>
            </a:r>
            <a:endParaRPr lang="en-US"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9734539" y="1557337"/>
            <a:ext cx="2047875" cy="530066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Times New Roman" panose="02020603050405020304" pitchFamily="18" charset="0"/>
                <a:cs typeface="Times New Roman" panose="02020603050405020304" pitchFamily="18" charset="0"/>
              </a:rPr>
              <a:t>Đối với chơi, hoạt động ở các góc: Hoạt động chơi ở góc tạo cơ hội cho trẻ được chơi theo nhóm với nhau được nhiều hơn. Trẻ cùng nhau lựa chnj góc chơi, chủ đề chơi, cách chơi và cùng nhau tham gia vào trò chơi. Chính đặc điểm này đã tạo ra cho trẻ một mối quan hệ gần gũi, giúp trẻ biết hợp tác, chia sẻ và quan tâm tới nhau trong quá trình hoạt động</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950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2609850" y="123825"/>
            <a:ext cx="6362700" cy="6667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MỘT SỐ HÌNH ẢNH MINH HỌA</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4094">
            <a:off x="1315577" y="871954"/>
            <a:ext cx="2238375" cy="25116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7481">
            <a:off x="4244506" y="919432"/>
            <a:ext cx="2552699" cy="241664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81328">
            <a:off x="2080173" y="3844149"/>
            <a:ext cx="3162542" cy="2624595"/>
          </a:xfrm>
          <a:prstGeom prst="rect">
            <a:avLst/>
          </a:prstGeom>
        </p:spPr>
      </p:pic>
      <p:pic>
        <p:nvPicPr>
          <p:cNvPr id="8" name="Picture 7"/>
          <p:cNvPicPr>
            <a:picLocks noChangeAspect="1"/>
          </p:cNvPicPr>
          <p:nvPr/>
        </p:nvPicPr>
        <p:blipFill>
          <a:blip r:embed="rId6"/>
          <a:stretch>
            <a:fillRect/>
          </a:stretch>
        </p:blipFill>
        <p:spPr>
          <a:xfrm rot="561975">
            <a:off x="5993109" y="3830304"/>
            <a:ext cx="2909456" cy="2518157"/>
          </a:xfrm>
          <a:prstGeom prst="rect">
            <a:avLst/>
          </a:prstGeom>
        </p:spPr>
      </p:pic>
      <p:pic>
        <p:nvPicPr>
          <p:cNvPr id="9" name="Picture 8"/>
          <p:cNvPicPr>
            <a:picLocks noChangeAspect="1"/>
          </p:cNvPicPr>
          <p:nvPr/>
        </p:nvPicPr>
        <p:blipFill>
          <a:blip r:embed="rId7"/>
          <a:stretch>
            <a:fillRect/>
          </a:stretch>
        </p:blipFill>
        <p:spPr>
          <a:xfrm rot="845476">
            <a:off x="7424740" y="1053884"/>
            <a:ext cx="3038905" cy="2493819"/>
          </a:xfrm>
          <a:prstGeom prst="rect">
            <a:avLst/>
          </a:prstGeom>
        </p:spPr>
      </p:pic>
    </p:spTree>
    <p:extLst>
      <p:ext uri="{BB962C8B-B14F-4D97-AF65-F5344CB8AC3E}">
        <p14:creationId xmlns:p14="http://schemas.microsoft.com/office/powerpoint/2010/main" val="2717051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Horizontal Scroll 1"/>
          <p:cNvSpPr/>
          <p:nvPr/>
        </p:nvSpPr>
        <p:spPr>
          <a:xfrm>
            <a:off x="2133600" y="0"/>
            <a:ext cx="8401050" cy="1219200"/>
          </a:xfrm>
          <a:prstGeom prst="horizont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t>Biện pháp 6: Tăng cường công tác phối hợp với phụ huynh</a:t>
            </a:r>
            <a:endParaRPr lang="en-US"/>
          </a:p>
        </p:txBody>
      </p:sp>
      <p:sp>
        <p:nvSpPr>
          <p:cNvPr id="3" name="Oval 2"/>
          <p:cNvSpPr/>
          <p:nvPr/>
        </p:nvSpPr>
        <p:spPr>
          <a:xfrm>
            <a:off x="361950" y="1219200"/>
            <a:ext cx="6153150" cy="3781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latin typeface="Times New Roman" panose="02020603050405020304" pitchFamily="18" charset="0"/>
                <a:cs typeface="Times New Roman" panose="02020603050405020304" pitchFamily="18" charset="0"/>
              </a:rPr>
              <a:t>Vào đầu năm học tôi tuyên truyền động viên khuyến khích phụ huynh khi về nhà cũng cùng trẻ hình thành kỹ năng hợp tác, chia sẻ với người thân trong gia đình. Hàng tháng tuyên truyền với phụ huynh qua thời khóa biểu.</a:t>
            </a:r>
          </a:p>
          <a:p>
            <a:pPr algn="ctr"/>
            <a:r>
              <a:rPr lang="vi-VN" sz="1600" dirty="0">
                <a:latin typeface="Times New Roman" panose="02020603050405020304" pitchFamily="18" charset="0"/>
                <a:cs typeface="Times New Roman" panose="02020603050405020304" pitchFamily="18" charset="0"/>
              </a:rPr>
              <a:t>             Bảng tuyên truyền được tôi dán ở cửa lớp, nơi phụ huynh dễ nhìn nhất. Qua đó phụ huynh biết được trẻ đang được cung cấp kỹ năng quan tâm, chia sẻ như thế nào, thực hiện ra sao, để khi về nhà phụ huynh cung cấp thêm kiến thức kỹ năng cho trẻ, giúp trẻ khắc sâu các kỹ năng ấy một cách tốt nhất.</a:t>
            </a:r>
          </a:p>
        </p:txBody>
      </p:sp>
      <p:pic>
        <p:nvPicPr>
          <p:cNvPr id="4" name="Picture 3"/>
          <p:cNvPicPr>
            <a:picLocks noChangeAspect="1"/>
          </p:cNvPicPr>
          <p:nvPr/>
        </p:nvPicPr>
        <p:blipFill>
          <a:blip r:embed="rId3"/>
          <a:stretch>
            <a:fillRect/>
          </a:stretch>
        </p:blipFill>
        <p:spPr>
          <a:xfrm>
            <a:off x="6810375" y="1219200"/>
            <a:ext cx="3981450" cy="2124075"/>
          </a:xfrm>
          <a:prstGeom prst="rect">
            <a:avLst/>
          </a:prstGeom>
        </p:spPr>
      </p:pic>
      <p:pic>
        <p:nvPicPr>
          <p:cNvPr id="6" name="Picture 5"/>
          <p:cNvPicPr>
            <a:picLocks noChangeAspect="1"/>
          </p:cNvPicPr>
          <p:nvPr/>
        </p:nvPicPr>
        <p:blipFill>
          <a:blip r:embed="rId4"/>
          <a:stretch>
            <a:fillRect/>
          </a:stretch>
        </p:blipFill>
        <p:spPr>
          <a:xfrm>
            <a:off x="6899564" y="3567112"/>
            <a:ext cx="3902652" cy="1990725"/>
          </a:xfrm>
          <a:prstGeom prst="rect">
            <a:avLst/>
          </a:prstGeom>
        </p:spPr>
      </p:pic>
    </p:spTree>
    <p:extLst>
      <p:ext uri="{BB962C8B-B14F-4D97-AF65-F5344CB8AC3E}">
        <p14:creationId xmlns:p14="http://schemas.microsoft.com/office/powerpoint/2010/main" val="3173199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Notched Right Arrow 2"/>
          <p:cNvSpPr/>
          <p:nvPr/>
        </p:nvSpPr>
        <p:spPr>
          <a:xfrm>
            <a:off x="2676526" y="0"/>
            <a:ext cx="6781800" cy="904875"/>
          </a:xfrm>
          <a:prstGeom prst="notch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KẾT QUẢ ĐẠT ĐƯỢC</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4215821692"/>
              </p:ext>
            </p:extLst>
          </p:nvPr>
        </p:nvGraphicFramePr>
        <p:xfrm>
          <a:off x="1733550" y="904875"/>
          <a:ext cx="9620249" cy="5560348"/>
        </p:xfrm>
        <a:graphic>
          <a:graphicData uri="http://schemas.openxmlformats.org/drawingml/2006/table">
            <a:tbl>
              <a:tblPr firstRow="1" bandRow="1">
                <a:tableStyleId>{5C22544A-7EE6-4342-B048-85BDC9FD1C3A}</a:tableStyleId>
              </a:tblPr>
              <a:tblGrid>
                <a:gridCol w="2256559">
                  <a:extLst>
                    <a:ext uri="{9D8B030D-6E8A-4147-A177-3AD203B41FA5}">
                      <a16:colId xmlns:a16="http://schemas.microsoft.com/office/drawing/2014/main" val="3328818325"/>
                    </a:ext>
                  </a:extLst>
                </a:gridCol>
                <a:gridCol w="3248891">
                  <a:extLst>
                    <a:ext uri="{9D8B030D-6E8A-4147-A177-3AD203B41FA5}">
                      <a16:colId xmlns:a16="http://schemas.microsoft.com/office/drawing/2014/main" val="4094500265"/>
                    </a:ext>
                  </a:extLst>
                </a:gridCol>
                <a:gridCol w="4114799">
                  <a:extLst>
                    <a:ext uri="{9D8B030D-6E8A-4147-A177-3AD203B41FA5}">
                      <a16:colId xmlns:a16="http://schemas.microsoft.com/office/drawing/2014/main" val="3676071686"/>
                    </a:ext>
                  </a:extLst>
                </a:gridCol>
              </a:tblGrid>
              <a:tr h="6597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Hiệu</a:t>
                      </a:r>
                      <a:r>
                        <a:rPr lang="es-ES" sz="1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quả</a:t>
                      </a:r>
                      <a:r>
                        <a:rPr lang="es-ES" sz="1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kinh</a:t>
                      </a:r>
                      <a:r>
                        <a:rPr lang="es-ES" sz="1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tế</a:t>
                      </a:r>
                      <a:endParaRPr lang="en-US" sz="1800" b="1" kern="1200" dirty="0" smtClean="0">
                        <a:solidFill>
                          <a:schemeClr val="lt1"/>
                        </a:solidFill>
                        <a:effectLst/>
                        <a:latin typeface="Times New Roman" panose="02020603050405020304" pitchFamily="18" charset="0"/>
                        <a:ea typeface="+mn-ea"/>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Lợi</a:t>
                      </a:r>
                      <a:r>
                        <a:rPr lang="es-ES" sz="1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ích</a:t>
                      </a:r>
                      <a:r>
                        <a:rPr lang="es-ES" sz="1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xã</a:t>
                      </a:r>
                      <a:r>
                        <a:rPr lang="es-ES" sz="1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s-ES" sz="1800" b="1" kern="1200" dirty="0" err="1" smtClean="0">
                          <a:solidFill>
                            <a:schemeClr val="lt1"/>
                          </a:solidFill>
                          <a:effectLst/>
                          <a:latin typeface="Times New Roman" panose="02020603050405020304" pitchFamily="18" charset="0"/>
                          <a:ea typeface="+mn-ea"/>
                          <a:cs typeface="Times New Roman" panose="02020603050405020304" pitchFamily="18" charset="0"/>
                        </a:rPr>
                        <a:t>hội</a:t>
                      </a:r>
                      <a:endParaRPr lang="en-US" sz="1800" b="1" kern="1200" dirty="0" smtClean="0">
                        <a:solidFill>
                          <a:schemeClr val="lt1"/>
                        </a:solidFill>
                        <a:effectLst/>
                        <a:latin typeface="Times New Roman" panose="02020603050405020304" pitchFamily="18" charset="0"/>
                        <a:ea typeface="+mn-ea"/>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solidFill>
                      <a:schemeClr val="accent4">
                        <a:lumMod val="60000"/>
                        <a:lumOff val="40000"/>
                      </a:schemeClr>
                    </a:solidFill>
                  </a:tcPr>
                </a:tc>
                <a:tc>
                  <a:txBody>
                    <a:bodyPr/>
                    <a:lstStyle/>
                    <a:p>
                      <a:r>
                        <a:rPr lang="pt-BR" sz="1800" b="1" i="0" kern="1200" dirty="0" smtClean="0">
                          <a:solidFill>
                            <a:schemeClr val="lt1"/>
                          </a:solidFill>
                          <a:effectLst/>
                          <a:latin typeface="Times New Roman" panose="02020603050405020304" pitchFamily="18" charset="0"/>
                          <a:ea typeface="+mn-ea"/>
                          <a:cs typeface="Times New Roman" panose="02020603050405020304" pitchFamily="18" charset="0"/>
                        </a:rPr>
                        <a:t>Đối với giáo viên,</a:t>
                      </a:r>
                      <a:r>
                        <a:rPr lang="pt-BR" sz="1800" b="1" i="0" kern="1200" baseline="0" dirty="0" smtClean="0">
                          <a:solidFill>
                            <a:schemeClr val="lt1"/>
                          </a:solidFill>
                          <a:effectLst/>
                          <a:latin typeface="Times New Roman" panose="02020603050405020304" pitchFamily="18" charset="0"/>
                          <a:ea typeface="+mn-ea"/>
                          <a:cs typeface="Times New Roman" panose="02020603050405020304" pitchFamily="18" charset="0"/>
                        </a:rPr>
                        <a:t> phụ huynh và trẻ</a:t>
                      </a:r>
                      <a:endParaRPr lang="en-US" i="0" dirty="0">
                        <a:latin typeface="Times New Roman" panose="02020603050405020304" pitchFamily="18" charset="0"/>
                        <a:cs typeface="Times New Roman" panose="02020603050405020304" pitchFamily="18" charset="0"/>
                      </a:endParaRPr>
                    </a:p>
                  </a:txBody>
                  <a:tcPr>
                    <a:solidFill>
                      <a:schemeClr val="bg2">
                        <a:lumMod val="60000"/>
                        <a:lumOff val="40000"/>
                      </a:schemeClr>
                    </a:solidFill>
                  </a:tcPr>
                </a:tc>
                <a:extLst>
                  <a:ext uri="{0D108BD9-81ED-4DB2-BD59-A6C34878D82A}">
                    <a16:rowId xmlns:a16="http://schemas.microsoft.com/office/drawing/2014/main" val="430547930"/>
                  </a:ext>
                </a:extLst>
              </a:tr>
              <a:tr h="49006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Biện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pháp</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Một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số</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biện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pháp</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rèn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luyện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thói</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quen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biết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quan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tâm</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chia</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sẻ</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bạn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bè</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và</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mọi</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người</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xung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quanh</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cho</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5-6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tuổi</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được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thực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hiện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dựa</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trên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điều</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kiện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sẵn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có</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nhà</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trường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và</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trường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mầm</a:t>
                      </a:r>
                      <a:r>
                        <a:rPr lang="es-ES" sz="1800" kern="1200" baseline="0" dirty="0" smtClean="0">
                          <a:solidFill>
                            <a:schemeClr val="dk1"/>
                          </a:solidFill>
                          <a:effectLst/>
                          <a:latin typeface="Times New Roman" panose="02020603050405020304" pitchFamily="18" charset="0"/>
                          <a:ea typeface="+mn-ea"/>
                          <a:cs typeface="Times New Roman" panose="02020603050405020304" pitchFamily="18" charset="0"/>
                        </a:rPr>
                        <a:t> 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on,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sau</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quá</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trình</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thực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hiện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đã</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mang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lại</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hiệu</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quả</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kinh</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tế</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rõ</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rệt</a:t>
                      </a:r>
                      <a:r>
                        <a:rPr lang="es-ES"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baseline="0" dirty="0" err="1" smtClean="0">
                          <a:solidFill>
                            <a:schemeClr val="dk1"/>
                          </a:solidFill>
                          <a:effectLst/>
                          <a:latin typeface="Times New Roman" panose="02020603050405020304" pitchFamily="18" charset="0"/>
                          <a:ea typeface="+mn-ea"/>
                          <a:cs typeface="Times New Roman" panose="02020603050405020304" pitchFamily="18" charset="0"/>
                        </a:rPr>
                        <a:t>khoảng</a:t>
                      </a:r>
                      <a:r>
                        <a:rPr lang="es-ES" sz="1800" kern="1200" baseline="0" dirty="0" smtClean="0">
                          <a:solidFill>
                            <a:schemeClr val="dk1"/>
                          </a:solidFill>
                          <a:effectLst/>
                          <a:latin typeface="Times New Roman" panose="02020603050405020304" pitchFamily="18" charset="0"/>
                          <a:ea typeface="+mn-ea"/>
                          <a:cs typeface="Times New Roman" panose="02020603050405020304" pitchFamily="18" charset="0"/>
                        </a:rPr>
                        <a:t> 60.000.000 </a:t>
                      </a:r>
                      <a:r>
                        <a:rPr lang="es-ES" sz="180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đồng</a:t>
                      </a:r>
                      <a:r>
                        <a:rPr lang="es-ES"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baseline="0" dirty="0" err="1" smtClean="0">
                          <a:solidFill>
                            <a:schemeClr val="dk1"/>
                          </a:solidFill>
                          <a:effectLst/>
                          <a:latin typeface="Times New Roman" panose="02020603050405020304" pitchFamily="18" charset="0"/>
                          <a:ea typeface="+mn-ea"/>
                          <a:cs typeface="Times New Roman" panose="02020603050405020304" pitchFamily="18" charset="0"/>
                        </a:rPr>
                        <a:t>năm</a:t>
                      </a:r>
                      <a:endParaRPr lang="en-US" sz="1800" kern="1200" dirty="0" smtClean="0">
                        <a:solidFill>
                          <a:schemeClr val="dk1"/>
                        </a:solidFill>
                        <a:effectLst/>
                        <a:latin typeface="Times New Roman" panose="02020603050405020304" pitchFamily="18" charset="0"/>
                        <a:ea typeface="+mn-ea"/>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Từ</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những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cố</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gắng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nghiên</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cứu</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tài</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liệu</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kinh</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nghiệm</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bản</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thân</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sự</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đồng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thuận</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hợp</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tác</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đồng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nghiệp</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sự</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ủng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hộ</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tích</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cực</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của</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bậc</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cha</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mẹ</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đã</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giúp</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tôi</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đạt</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được</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một</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số</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kết</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quả</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nhất</a:t>
                      </a:r>
                      <a:r>
                        <a:rPr lang="es-ES_tradnl"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baseline="0" dirty="0" err="1" smtClean="0">
                          <a:solidFill>
                            <a:schemeClr val="dk1"/>
                          </a:solidFill>
                          <a:effectLst/>
                          <a:latin typeface="Times New Roman" panose="02020603050405020304" pitchFamily="18" charset="0"/>
                          <a:ea typeface="+mn-ea"/>
                          <a:cs typeface="Times New Roman" panose="02020603050405020304" pitchFamily="18" charset="0"/>
                        </a:rPr>
                        <a:t>định</a:t>
                      </a:r>
                      <a:r>
                        <a:rPr lang="es-ES_tradnl"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việc</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dạy</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mầm</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non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biết</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quan</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tâm</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chia</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sẻ</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với</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bạn</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bè</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và</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người</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xung</a:t>
                      </a:r>
                      <a:r>
                        <a:rPr lang="es-ES_tradnl"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_tradnl" sz="1800" kern="1200" dirty="0" err="1" smtClean="0">
                          <a:solidFill>
                            <a:schemeClr val="dk1"/>
                          </a:solidFill>
                          <a:effectLst/>
                          <a:latin typeface="Times New Roman" panose="02020603050405020304" pitchFamily="18" charset="0"/>
                          <a:ea typeface="+mn-ea"/>
                          <a:cs typeface="Times New Roman" panose="02020603050405020304" pitchFamily="18" charset="0"/>
                        </a:rPr>
                        <a:t>quanh</a:t>
                      </a:r>
                      <a:endParaRPr lang="en-US"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800" kern="1200" dirty="0" smtClean="0">
                          <a:solidFill>
                            <a:schemeClr val="dk1"/>
                          </a:solidFill>
                          <a:effectLst/>
                          <a:latin typeface="Times New Roman" panose="02020603050405020304" pitchFamily="18" charset="0"/>
                          <a:ea typeface="+mn-ea"/>
                          <a:cs typeface="Times New Roman" panose="02020603050405020304" pitchFamily="18" charset="0"/>
                        </a:rPr>
                        <a:t>-Giáo viên đã có kiến thức, kỹ năng trong nội dung, phương pháp để rèn kthói quen quan tâm, chia sẻ cho trẻ.</a:t>
                      </a:r>
                      <a:endParaRPr lang="en-US" sz="1800" kern="1200" dirty="0" smtClean="0">
                        <a:solidFill>
                          <a:schemeClr val="dk1"/>
                        </a:solidFill>
                        <a:effectLst/>
                        <a:latin typeface="Times New Roman" panose="02020603050405020304" pitchFamily="18" charset="0"/>
                        <a:ea typeface="+mn-ea"/>
                        <a:cs typeface="Times New Roman" panose="02020603050405020304" pitchFamily="18" charset="0"/>
                      </a:endParaRPr>
                    </a:p>
                    <a:p>
                      <a:r>
                        <a:rPr lang="pt-BR" sz="1800" kern="1200" dirty="0" smtClean="0">
                          <a:solidFill>
                            <a:schemeClr val="dk1"/>
                          </a:solidFill>
                          <a:effectLst/>
                          <a:latin typeface="Times New Roman" panose="02020603050405020304" pitchFamily="18" charset="0"/>
                          <a:ea typeface="+mn-ea"/>
                          <a:cs typeface="Times New Roman" panose="02020603050405020304" pitchFamily="18" charset="0"/>
                        </a:rPr>
                        <a:t>-Phụ huynh đã hiểu được tầm quan trọng của việc rèn thói quen quan tâm, chia sẻ cho trẻ.</a:t>
                      </a:r>
                      <a:endParaRPr lang="en-US" sz="1800" kern="1200" dirty="0" smtClean="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pt-BR" sz="1800" kern="1200" dirty="0" smtClean="0">
                          <a:solidFill>
                            <a:schemeClr val="dk1"/>
                          </a:solidFill>
                          <a:effectLst/>
                          <a:latin typeface="Times New Roman" panose="02020603050405020304" pitchFamily="18" charset="0"/>
                          <a:ea typeface="+mn-ea"/>
                          <a:cs typeface="Times New Roman" panose="02020603050405020304" pitchFamily="18" charset="0"/>
                        </a:rPr>
                        <a:t> Phụ huynh đã tích cực phối hợp với giáo viên trong việc hình thành các thói quen quan tâm, chia sẻ cho trẻ.</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800" kern="1200" dirty="0" smtClean="0">
                          <a:solidFill>
                            <a:schemeClr val="dk1"/>
                          </a:solidFill>
                          <a:effectLst/>
                          <a:latin typeface="Times New Roman" panose="02020603050405020304" pitchFamily="18" charset="0"/>
                          <a:ea typeface="+mn-ea"/>
                          <a:cs typeface="Times New Roman" panose="02020603050405020304" pitchFamily="18" charset="0"/>
                        </a:rPr>
                        <a: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Trẻ</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tích</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cực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tham</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gia</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vào</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tự</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tin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mạnh</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dạn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hơn</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trong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các</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giờ</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nhóm</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hoạt</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động</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tập</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s-ES" sz="1800" kern="1200" dirty="0" err="1" smtClean="0">
                          <a:solidFill>
                            <a:schemeClr val="dk1"/>
                          </a:solidFill>
                          <a:effectLst/>
                          <a:latin typeface="Times New Roman" panose="02020603050405020304" pitchFamily="18" charset="0"/>
                          <a:ea typeface="+mn-ea"/>
                          <a:cs typeface="Times New Roman" panose="02020603050405020304" pitchFamily="18" charset="0"/>
                        </a:rPr>
                        <a:t>thể</a:t>
                      </a:r>
                      <a:r>
                        <a:rPr lang="es-ES" sz="180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pt-BR" sz="1800" kern="1200" dirty="0" smtClean="0">
                          <a:solidFill>
                            <a:schemeClr val="dk1"/>
                          </a:solidFill>
                          <a:effectLst/>
                          <a:latin typeface="Times New Roman" panose="02020603050405020304" pitchFamily="18" charset="0"/>
                          <a:ea typeface="+mn-ea"/>
                          <a:cs typeface="Times New Roman" panose="02020603050405020304" pitchFamily="18" charset="0"/>
                        </a:rPr>
                        <a:t>mà cô đưa ra. Trẻ tự ti thể hiện tình cảm, sự quan tâm, hợp tác với bạn bè và người thân trong gia đình</a:t>
                      </a:r>
                      <a:endParaRPr lang="en-US" sz="1800" kern="1200" dirty="0" smtClean="0">
                        <a:solidFill>
                          <a:schemeClr val="dk1"/>
                        </a:solidFill>
                        <a:effectLst/>
                        <a:latin typeface="Times New Roman" panose="02020603050405020304" pitchFamily="18" charset="0"/>
                        <a:ea typeface="+mn-ea"/>
                        <a:cs typeface="Times New Roman" panose="02020603050405020304" pitchFamily="18" charset="0"/>
                      </a:endParaRPr>
                    </a:p>
                    <a:p>
                      <a:endParaRPr lang="en-US" sz="1800" kern="1200" dirty="0" smtClean="0">
                        <a:solidFill>
                          <a:schemeClr val="dk1"/>
                        </a:solidFill>
                        <a:effectLst/>
                        <a:latin typeface="Times New Roman" panose="02020603050405020304" pitchFamily="18" charset="0"/>
                        <a:ea typeface="+mn-ea"/>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txBody>
                  <a:tcPr>
                    <a:solidFill>
                      <a:schemeClr val="bg2">
                        <a:lumMod val="40000"/>
                        <a:lumOff val="60000"/>
                      </a:schemeClr>
                    </a:solidFill>
                  </a:tcPr>
                </a:tc>
                <a:extLst>
                  <a:ext uri="{0D108BD9-81ED-4DB2-BD59-A6C34878D82A}">
                    <a16:rowId xmlns:a16="http://schemas.microsoft.com/office/drawing/2014/main" val="337007138"/>
                  </a:ext>
                </a:extLst>
              </a:tr>
            </a:tbl>
          </a:graphicData>
        </a:graphic>
      </p:graphicFrame>
    </p:spTree>
    <p:extLst>
      <p:ext uri="{BB962C8B-B14F-4D97-AF65-F5344CB8AC3E}">
        <p14:creationId xmlns:p14="http://schemas.microsoft.com/office/powerpoint/2010/main" val="704574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05488277"/>
              </p:ext>
            </p:extLst>
          </p:nvPr>
        </p:nvGraphicFramePr>
        <p:xfrm>
          <a:off x="2497035" y="943358"/>
          <a:ext cx="7593263" cy="5260840"/>
        </p:xfrm>
        <a:graphic>
          <a:graphicData uri="http://schemas.openxmlformats.org/drawingml/2006/table">
            <a:tbl>
              <a:tblPr/>
              <a:tblGrid>
                <a:gridCol w="1090658">
                  <a:extLst>
                    <a:ext uri="{9D8B030D-6E8A-4147-A177-3AD203B41FA5}">
                      <a16:colId xmlns:a16="http://schemas.microsoft.com/office/drawing/2014/main" val="3679788795"/>
                    </a:ext>
                  </a:extLst>
                </a:gridCol>
                <a:gridCol w="1775706">
                  <a:extLst>
                    <a:ext uri="{9D8B030D-6E8A-4147-A177-3AD203B41FA5}">
                      <a16:colId xmlns:a16="http://schemas.microsoft.com/office/drawing/2014/main" val="2580493101"/>
                    </a:ext>
                  </a:extLst>
                </a:gridCol>
                <a:gridCol w="1090658">
                  <a:extLst>
                    <a:ext uri="{9D8B030D-6E8A-4147-A177-3AD203B41FA5}">
                      <a16:colId xmlns:a16="http://schemas.microsoft.com/office/drawing/2014/main" val="62022469"/>
                    </a:ext>
                  </a:extLst>
                </a:gridCol>
                <a:gridCol w="1218971">
                  <a:extLst>
                    <a:ext uri="{9D8B030D-6E8A-4147-A177-3AD203B41FA5}">
                      <a16:colId xmlns:a16="http://schemas.microsoft.com/office/drawing/2014/main" val="2155876256"/>
                    </a:ext>
                  </a:extLst>
                </a:gridCol>
                <a:gridCol w="1218971">
                  <a:extLst>
                    <a:ext uri="{9D8B030D-6E8A-4147-A177-3AD203B41FA5}">
                      <a16:colId xmlns:a16="http://schemas.microsoft.com/office/drawing/2014/main" val="3979894255"/>
                    </a:ext>
                  </a:extLst>
                </a:gridCol>
                <a:gridCol w="1198299">
                  <a:extLst>
                    <a:ext uri="{9D8B030D-6E8A-4147-A177-3AD203B41FA5}">
                      <a16:colId xmlns:a16="http://schemas.microsoft.com/office/drawing/2014/main" val="1949276847"/>
                    </a:ext>
                  </a:extLst>
                </a:gridCol>
              </a:tblGrid>
              <a:tr h="514738">
                <a:tc rowSpan="2">
                  <a:txBody>
                    <a:bodyPr/>
                    <a:lstStyle/>
                    <a:p>
                      <a:pPr algn="just">
                        <a:lnSpc>
                          <a:spcPct val="150000"/>
                        </a:lnSpc>
                        <a:spcBef>
                          <a:spcPts val="600"/>
                        </a:spcBef>
                        <a:spcAft>
                          <a:spcPts val="600"/>
                        </a:spcAft>
                      </a:pPr>
                      <a:r>
                        <a:rPr lang="pt-BR" sz="1800" b="1" dirty="0">
                          <a:solidFill>
                            <a:schemeClr val="accent1">
                              <a:lumMod val="50000"/>
                            </a:schemeClr>
                          </a:solidFill>
                          <a:effectLst/>
                          <a:latin typeface="Times New Roman" panose="02020603050405020304" pitchFamily="18" charset="0"/>
                          <a:ea typeface="Times New Roman" panose="02020603050405020304" pitchFamily="18" charset="0"/>
                        </a:rPr>
                        <a:t>STT</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50000"/>
                        </a:lnSpc>
                        <a:spcBef>
                          <a:spcPts val="600"/>
                        </a:spcBef>
                        <a:spcAft>
                          <a:spcPts val="600"/>
                        </a:spcAft>
                      </a:pPr>
                      <a:r>
                        <a:rPr lang="pt-BR" sz="1800" b="1" dirty="0">
                          <a:solidFill>
                            <a:schemeClr val="accent1">
                              <a:lumMod val="50000"/>
                            </a:schemeClr>
                          </a:solidFill>
                          <a:effectLst/>
                          <a:latin typeface="Times New Roman" panose="02020603050405020304" pitchFamily="18" charset="0"/>
                          <a:ea typeface="Times New Roman" panose="02020603050405020304" pitchFamily="18" charset="0"/>
                        </a:rPr>
                        <a:t>NỘI DUNG</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Bef>
                          <a:spcPts val="600"/>
                        </a:spcBef>
                        <a:spcAft>
                          <a:spcPts val="600"/>
                        </a:spcAft>
                      </a:pPr>
                      <a:r>
                        <a:rPr lang="pt-BR" sz="1200" b="1">
                          <a:effectLst/>
                          <a:latin typeface="Times New Roman" panose="02020603050405020304" pitchFamily="18" charset="0"/>
                          <a:ea typeface="Times New Roman" panose="02020603050405020304" pitchFamily="18" charset="0"/>
                        </a:rPr>
                        <a:t>Trẻ đạt</a:t>
                      </a:r>
                      <a:endParaRPr lang="en-US" sz="1000">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50000"/>
                        </a:lnSpc>
                        <a:spcBef>
                          <a:spcPts val="600"/>
                        </a:spcBef>
                        <a:spcAft>
                          <a:spcPts val="600"/>
                        </a:spcAft>
                      </a:pPr>
                      <a:r>
                        <a:rPr lang="pt-BR" sz="1200" b="1">
                          <a:effectLst/>
                          <a:latin typeface="Times New Roman" panose="02020603050405020304" pitchFamily="18" charset="0"/>
                          <a:ea typeface="Times New Roman" panose="02020603050405020304" pitchFamily="18" charset="0"/>
                        </a:rPr>
                        <a:t>Trẻ chưa đạt</a:t>
                      </a:r>
                      <a:endParaRPr lang="en-US" sz="1000">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61705423"/>
                  </a:ext>
                </a:extLst>
              </a:tr>
              <a:tr h="367650">
                <a:tc vMerge="1">
                  <a:txBody>
                    <a:bodyPr/>
                    <a:lstStyle/>
                    <a:p>
                      <a:endParaRPr lang="en-US"/>
                    </a:p>
                  </a:txBody>
                  <a:tcPr/>
                </a:tc>
                <a:tc vMerge="1">
                  <a:txBody>
                    <a:bodyPr/>
                    <a:lstStyle/>
                    <a:p>
                      <a:endParaRPr lang="en-US"/>
                    </a:p>
                  </a:txBody>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Số trẻ</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Tỷ lệ</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Số trẻ </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Tỷ lệ</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4128752"/>
                  </a:ext>
                </a:extLst>
              </a:tr>
              <a:tr h="1082454">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1</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 Trẻ có kỹ năng hợp tác với nhóm bạn</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 </a:t>
                      </a:r>
                    </a:p>
                    <a:p>
                      <a:pPr algn="just">
                        <a:lnSpc>
                          <a:spcPct val="150000"/>
                        </a:lnSpc>
                        <a:spcBef>
                          <a:spcPts val="600"/>
                        </a:spcBef>
                        <a:spcAft>
                          <a:spcPts val="600"/>
                        </a:spcAft>
                      </a:pPr>
                      <a:r>
                        <a:rPr lang="en-US" sz="1800" smtClean="0">
                          <a:solidFill>
                            <a:schemeClr val="accent1">
                              <a:lumMod val="50000"/>
                            </a:schemeClr>
                          </a:solidFill>
                          <a:effectLst/>
                          <a:latin typeface="Times New Roman" panose="02020603050405020304" pitchFamily="18" charset="0"/>
                          <a:ea typeface="Times New Roman" panose="02020603050405020304" pitchFamily="18" charset="0"/>
                        </a:rPr>
                        <a:t>39/39</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1800">
                          <a:solidFill>
                            <a:schemeClr val="accent1">
                              <a:lumMod val="50000"/>
                            </a:schemeClr>
                          </a:solidFill>
                          <a:effectLst/>
                          <a:latin typeface="Times New Roman" panose="02020603050405020304" pitchFamily="18" charset="0"/>
                          <a:ea typeface="Times New Roman" panose="02020603050405020304" pitchFamily="18" charset="0"/>
                        </a:rPr>
                        <a:t> </a:t>
                      </a:r>
                    </a:p>
                    <a:p>
                      <a:pPr algn="just">
                        <a:lnSpc>
                          <a:spcPct val="150000"/>
                        </a:lnSpc>
                        <a:spcBef>
                          <a:spcPts val="600"/>
                        </a:spcBef>
                        <a:spcAft>
                          <a:spcPts val="600"/>
                        </a:spcAft>
                      </a:pPr>
                      <a:r>
                        <a:rPr lang="en-US" sz="1800">
                          <a:solidFill>
                            <a:schemeClr val="accent1">
                              <a:lumMod val="50000"/>
                            </a:schemeClr>
                          </a:solidFill>
                          <a:effectLst/>
                          <a:latin typeface="Times New Roman" panose="02020603050405020304" pitchFamily="18" charset="0"/>
                          <a:ea typeface="Times New Roman" panose="02020603050405020304" pitchFamily="18" charset="0"/>
                        </a:rPr>
                        <a:t>100%</a:t>
                      </a:r>
                    </a:p>
                  </a:txBody>
                  <a:tcPr marL="57691" marR="57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0/37</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0%</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6468686"/>
                  </a:ext>
                </a:extLst>
              </a:tr>
              <a:tr h="1082454">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2</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Trẻ có kỹ năng chia sẻ giúp đỡ bạn và người thân</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 </a:t>
                      </a:r>
                    </a:p>
                    <a:p>
                      <a:pPr algn="just">
                        <a:lnSpc>
                          <a:spcPct val="150000"/>
                        </a:lnSpc>
                        <a:spcBef>
                          <a:spcPts val="600"/>
                        </a:spcBef>
                        <a:spcAft>
                          <a:spcPts val="600"/>
                        </a:spcAft>
                      </a:pPr>
                      <a:r>
                        <a:rPr lang="en-US" sz="1800" dirty="0" smtClean="0">
                          <a:solidFill>
                            <a:schemeClr val="accent1">
                              <a:lumMod val="50000"/>
                            </a:schemeClr>
                          </a:solidFill>
                          <a:effectLst/>
                          <a:latin typeface="Times New Roman" panose="02020603050405020304" pitchFamily="18" charset="0"/>
                          <a:ea typeface="Times New Roman" panose="02020603050405020304" pitchFamily="18" charset="0"/>
                        </a:rPr>
                        <a:t>37/39</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 </a:t>
                      </a:r>
                    </a:p>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94,5%</a:t>
                      </a:r>
                    </a:p>
                  </a:txBody>
                  <a:tcPr marL="57691" marR="57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3/37</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8,1%</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9416938"/>
                  </a:ext>
                </a:extLst>
              </a:tr>
              <a:tr h="1804091">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3</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a:solidFill>
                            <a:schemeClr val="accent1">
                              <a:lumMod val="50000"/>
                            </a:schemeClr>
                          </a:solidFill>
                          <a:effectLst/>
                          <a:latin typeface="Times New Roman" panose="02020603050405020304" pitchFamily="18" charset="0"/>
                          <a:ea typeface="Times New Roman" panose="02020603050405020304" pitchFamily="18" charset="0"/>
                        </a:rPr>
                        <a:t>Trẻ mạnh dạn, tự tin thể hiện tình cảm, sự quan tâm với bạn bè và người thân quen.</a:t>
                      </a:r>
                      <a:endParaRPr lang="en-US" sz="180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 </a:t>
                      </a:r>
                    </a:p>
                    <a:p>
                      <a:pPr algn="just">
                        <a:lnSpc>
                          <a:spcPct val="150000"/>
                        </a:lnSpc>
                        <a:spcBef>
                          <a:spcPts val="600"/>
                        </a:spcBef>
                        <a:spcAft>
                          <a:spcPts val="600"/>
                        </a:spcAft>
                      </a:pPr>
                      <a:r>
                        <a:rPr lang="en-US" sz="1800" dirty="0" smtClean="0">
                          <a:solidFill>
                            <a:schemeClr val="accent1">
                              <a:lumMod val="50000"/>
                            </a:schemeClr>
                          </a:solidFill>
                          <a:effectLst/>
                          <a:latin typeface="Times New Roman" panose="02020603050405020304" pitchFamily="18" charset="0"/>
                          <a:ea typeface="Times New Roman" panose="02020603050405020304" pitchFamily="18" charset="0"/>
                        </a:rPr>
                        <a:t>38/39</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 </a:t>
                      </a:r>
                    </a:p>
                    <a:p>
                      <a:pPr algn="just">
                        <a:lnSpc>
                          <a:spcPct val="150000"/>
                        </a:lnSpc>
                        <a:spcBef>
                          <a:spcPts val="600"/>
                        </a:spcBef>
                        <a:spcAft>
                          <a:spcPts val="600"/>
                        </a:spcAft>
                      </a:pPr>
                      <a:r>
                        <a:rPr lang="en-US" sz="1800" dirty="0">
                          <a:solidFill>
                            <a:schemeClr val="accent1">
                              <a:lumMod val="50000"/>
                            </a:schemeClr>
                          </a:solidFill>
                          <a:effectLst/>
                          <a:latin typeface="Times New Roman" panose="02020603050405020304" pitchFamily="18" charset="0"/>
                          <a:ea typeface="Times New Roman" panose="02020603050405020304" pitchFamily="18" charset="0"/>
                        </a:rPr>
                        <a:t>97,3%</a:t>
                      </a:r>
                    </a:p>
                  </a:txBody>
                  <a:tcPr marL="57691" marR="57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2/37</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 </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1800" dirty="0">
                          <a:solidFill>
                            <a:schemeClr val="accent1">
                              <a:lumMod val="50000"/>
                            </a:schemeClr>
                          </a:solidFill>
                          <a:effectLst/>
                          <a:latin typeface="Times New Roman" panose="02020603050405020304" pitchFamily="18" charset="0"/>
                          <a:ea typeface="Times New Roman" panose="02020603050405020304" pitchFamily="18" charset="0"/>
                        </a:rPr>
                        <a:t>5,4%</a:t>
                      </a:r>
                      <a:endParaRPr lang="en-US" sz="1800" dirty="0">
                        <a:solidFill>
                          <a:schemeClr val="accent1">
                            <a:lumMod val="50000"/>
                          </a:schemeClr>
                        </a:solidFill>
                        <a:effectLst/>
                        <a:latin typeface="Times New Roman" panose="02020603050405020304" pitchFamily="18" charset="0"/>
                        <a:ea typeface="Times New Roman" panose="02020603050405020304" pitchFamily="18" charset="0"/>
                      </a:endParaRPr>
                    </a:p>
                  </a:txBody>
                  <a:tcPr marL="57691" marR="57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268699"/>
                  </a:ext>
                </a:extLst>
              </a:tr>
            </a:tbl>
          </a:graphicData>
        </a:graphic>
      </p:graphicFrame>
      <p:sp>
        <p:nvSpPr>
          <p:cNvPr id="3" name="Rectangle 1"/>
          <p:cNvSpPr>
            <a:spLocks noChangeArrowheads="1"/>
          </p:cNvSpPr>
          <p:nvPr/>
        </p:nvSpPr>
        <p:spPr bwMode="auto">
          <a:xfrm>
            <a:off x="2497247" y="909818"/>
            <a:ext cx="17854091"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en-US" sz="14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rPr>
              <a:t>BẢNG SO SÁNH KẾT QUẢ ĐẠT ĐƯỢC SAU KHI THỰC HIỆN</a:t>
            </a:r>
            <a:endParaRPr kumimoji="0" lang="en-US" altLang="en-US" sz="800" b="0" i="0" u="none" strike="noStrike" cap="none" normalizeH="0" baseline="0" dirty="0" smtClean="0">
              <a:ln>
                <a:noFill/>
              </a:ln>
              <a:solidFill>
                <a:schemeClr val="bg2"/>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en-US" sz="1400" b="1"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rPr>
              <a:t>CÁC GIẢI PHÁP NĂM HỌC 2022 - 2023 </a:t>
            </a:r>
            <a:r>
              <a:rPr kumimoji="0" lang="pt-BR" altLang="en-US" sz="1400" b="0" i="0" u="none" strike="noStrike" cap="none" normalizeH="0" baseline="0" dirty="0" smtClean="0">
                <a:ln>
                  <a:noFill/>
                </a:ln>
                <a:solidFill>
                  <a:schemeClr val="bg2"/>
                </a:solidFill>
                <a:effectLst/>
                <a:latin typeface="Arial" panose="020B0604020202020204" pitchFamily="34" charset="0"/>
                <a:ea typeface="Times New Roman" panose="02020603050405020304" pitchFamily="18" charset="0"/>
              </a:rPr>
              <a:t>(Tổng số có: 39cháu)</a:t>
            </a:r>
            <a:endParaRPr kumimoji="0" lang="pt-BR" altLang="en-US" sz="1800" b="0" i="0" u="none" strike="noStrike" cap="none" normalizeH="0" baseline="0" dirty="0" smtClean="0">
              <a:ln>
                <a:noFill/>
              </a:ln>
              <a:solidFill>
                <a:schemeClr val="bg2"/>
              </a:solidFill>
              <a:effectLst/>
              <a:latin typeface="Arial" panose="020B0604020202020204" pitchFamily="34" charset="0"/>
            </a:endParaRPr>
          </a:p>
        </p:txBody>
      </p:sp>
    </p:spTree>
    <p:extLst>
      <p:ext uri="{BB962C8B-B14F-4D97-AF65-F5344CB8AC3E}">
        <p14:creationId xmlns:p14="http://schemas.microsoft.com/office/powerpoint/2010/main" val="357474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0081" y="238991"/>
            <a:ext cx="5454017" cy="2150917"/>
          </a:xfrm>
        </p:spPr>
        <p:txBody>
          <a:bodyPr>
            <a:normAutofit fontScale="90000"/>
          </a:bodyPr>
          <a:lstStyle/>
          <a:p>
            <a:pPr algn="l"/>
            <a:r>
              <a:rPr lang="en-US" sz="2800" b="1" dirty="0" smtClean="0"/>
              <a:t>:</a:t>
            </a:r>
            <a:br>
              <a:rPr lang="en-US" sz="2800" b="1" dirty="0" smtClean="0"/>
            </a:br>
            <a:r>
              <a:rPr lang="en-US" sz="2400" dirty="0" smtClean="0"/>
              <a:t/>
            </a:r>
            <a:br>
              <a:rPr lang="en-US" sz="2400" dirty="0" smtClean="0"/>
            </a:b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Đặt</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vấn</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đề</a:t>
            </a:r>
            <a:r>
              <a:rPr lang="en-US" sz="3100" b="1" dirty="0" smtClean="0">
                <a:solidFill>
                  <a:schemeClr val="accent1">
                    <a:lumMod val="60000"/>
                    <a:lumOff val="40000"/>
                  </a:schemeClr>
                </a:solidFill>
              </a:rPr>
              <a:t/>
            </a:r>
            <a:br>
              <a:rPr lang="en-US" sz="3100" b="1" dirty="0" smtClean="0">
                <a:solidFill>
                  <a:schemeClr val="accent1">
                    <a:lumMod val="60000"/>
                    <a:lumOff val="40000"/>
                  </a:schemeClr>
                </a:solidFill>
              </a:rPr>
            </a:br>
            <a:r>
              <a:rPr lang="en-US" sz="3100" b="1" dirty="0" smtClean="0">
                <a:solidFill>
                  <a:schemeClr val="accent1">
                    <a:lumMod val="60000"/>
                    <a:lumOff val="40000"/>
                  </a:schemeClr>
                </a:solidFill>
              </a:rPr>
              <a:t>*</a:t>
            </a:r>
            <a:r>
              <a:rPr lang="en-US" sz="3100" b="1" dirty="0" err="1" smtClean="0">
                <a:solidFill>
                  <a:schemeClr val="accent1">
                    <a:lumMod val="60000"/>
                    <a:lumOff val="40000"/>
                  </a:schemeClr>
                </a:solidFill>
              </a:rPr>
              <a:t>giải</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quyết</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vấn</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đề</a:t>
            </a:r>
            <a:r>
              <a:rPr lang="en-US" sz="3100" b="1" dirty="0" smtClean="0">
                <a:solidFill>
                  <a:schemeClr val="accent1">
                    <a:lumMod val="60000"/>
                    <a:lumOff val="40000"/>
                  </a:schemeClr>
                </a:solidFill>
              </a:rPr>
              <a:t/>
            </a:r>
            <a:br>
              <a:rPr lang="en-US" sz="3100" b="1" dirty="0" smtClean="0">
                <a:solidFill>
                  <a:schemeClr val="accent1">
                    <a:lumMod val="60000"/>
                    <a:lumOff val="40000"/>
                  </a:schemeClr>
                </a:solidFill>
              </a:rPr>
            </a:br>
            <a:r>
              <a:rPr lang="en-US" sz="3100" b="1" dirty="0" smtClean="0">
                <a:solidFill>
                  <a:schemeClr val="accent1">
                    <a:lumMod val="60000"/>
                    <a:lumOff val="40000"/>
                  </a:schemeClr>
                </a:solidFill>
              </a:rPr>
              <a:t>*</a:t>
            </a:r>
            <a:r>
              <a:rPr lang="en-US" sz="3100" b="1" dirty="0" err="1" smtClean="0">
                <a:solidFill>
                  <a:schemeClr val="accent1">
                    <a:lumMod val="60000"/>
                    <a:lumOff val="40000"/>
                  </a:schemeClr>
                </a:solidFill>
              </a:rPr>
              <a:t>Kết</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thúc</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vấn</a:t>
            </a:r>
            <a:r>
              <a:rPr lang="en-US" sz="3100" b="1" dirty="0" smtClean="0">
                <a:solidFill>
                  <a:schemeClr val="accent1">
                    <a:lumMod val="60000"/>
                    <a:lumOff val="40000"/>
                  </a:schemeClr>
                </a:solidFill>
              </a:rPr>
              <a:t> </a:t>
            </a:r>
            <a:r>
              <a:rPr lang="en-US" sz="3100" b="1" dirty="0" err="1" smtClean="0">
                <a:solidFill>
                  <a:schemeClr val="accent1">
                    <a:lumMod val="60000"/>
                    <a:lumOff val="40000"/>
                  </a:schemeClr>
                </a:solidFill>
              </a:rPr>
              <a:t>đề</a:t>
            </a:r>
            <a:endParaRPr lang="en-US" sz="3100" b="1" dirty="0">
              <a:solidFill>
                <a:schemeClr val="accent1">
                  <a:lumMod val="60000"/>
                  <a:lumOff val="40000"/>
                </a:schemeClr>
              </a:solidFill>
            </a:endParaRPr>
          </a:p>
        </p:txBody>
      </p:sp>
      <p:sp>
        <p:nvSpPr>
          <p:cNvPr id="3" name="Text Placeholder 2"/>
          <p:cNvSpPr>
            <a:spLocks noGrp="1"/>
          </p:cNvSpPr>
          <p:nvPr>
            <p:ph type="body" idx="1"/>
          </p:nvPr>
        </p:nvSpPr>
        <p:spPr>
          <a:xfrm>
            <a:off x="684213" y="5905500"/>
            <a:ext cx="8534400" cy="88900"/>
          </a:xfrm>
        </p:spPr>
        <p:txBody>
          <a:bodyPr>
            <a:normAutofit fontScale="25000" lnSpcReduction="20000"/>
          </a:bodyPr>
          <a:lstStyle/>
          <a:p>
            <a:endParaRPr lang="en-US" dirty="0"/>
          </a:p>
        </p:txBody>
      </p:sp>
      <p:sp>
        <p:nvSpPr>
          <p:cNvPr id="4" name="Rounded Rectangle 3"/>
          <p:cNvSpPr/>
          <p:nvPr/>
        </p:nvSpPr>
        <p:spPr>
          <a:xfrm>
            <a:off x="684213" y="238991"/>
            <a:ext cx="4448175" cy="143394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NỘI DUNG CHÍNH</a:t>
            </a:r>
            <a:endParaRPr lang="en-US" sz="3200" dirty="0"/>
          </a:p>
        </p:txBody>
      </p:sp>
    </p:spTree>
    <p:extLst>
      <p:ext uri="{BB962C8B-B14F-4D97-AF65-F5344CB8AC3E}">
        <p14:creationId xmlns:p14="http://schemas.microsoft.com/office/powerpoint/2010/main" val="148699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Horizontal Scroll 1"/>
          <p:cNvSpPr/>
          <p:nvPr/>
        </p:nvSpPr>
        <p:spPr>
          <a:xfrm>
            <a:off x="2847109" y="0"/>
            <a:ext cx="6930736" cy="1205345"/>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u="sng" dirty="0" smtClean="0">
                <a:latin typeface="Times New Roman" panose="02020603050405020304" pitchFamily="18" charset="0"/>
                <a:cs typeface="Times New Roman" panose="02020603050405020304" pitchFamily="18" charset="0"/>
              </a:rPr>
              <a:t>KẾT THÚC VẤN ĐỀ</a:t>
            </a:r>
            <a:endParaRPr lang="en-US" sz="3200" b="1" u="sng" dirty="0">
              <a:latin typeface="Times New Roman" panose="02020603050405020304" pitchFamily="18" charset="0"/>
              <a:cs typeface="Times New Roman" panose="02020603050405020304" pitchFamily="18" charset="0"/>
            </a:endParaRPr>
          </a:p>
        </p:txBody>
      </p:sp>
      <p:sp>
        <p:nvSpPr>
          <p:cNvPr id="6" name="Cloud Callout 5"/>
          <p:cNvSpPr/>
          <p:nvPr/>
        </p:nvSpPr>
        <p:spPr>
          <a:xfrm>
            <a:off x="1787237" y="1475509"/>
            <a:ext cx="9382990" cy="4042064"/>
          </a:xfrm>
          <a:prstGeom prst="cloudCallou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solidFill>
                  <a:schemeClr val="accent1">
                    <a:lumMod val="75000"/>
                  </a:schemeClr>
                </a:solidFill>
                <a:latin typeface="Times New Roman" panose="02020603050405020304" pitchFamily="18" charset="0"/>
                <a:ea typeface="Times New Roman" panose="02020603050405020304" pitchFamily="18" charset="0"/>
              </a:rPr>
              <a:t>Việc rèn thói quen biết quan tâm chia sẻ một cách tích cực cho trẻ mẫu giáo 5-6 tuổi là xây dựng và củng cố nền tảng và những gì mà theo trẻ đến suốt cuộc đời, làm cơ sở tiền đề cho cuộc sống sau này của trẻ. Giúp cho trẻ phát triển tâm sinh lý lứa tuổi, có sức khoẻ tốt, tự tin mạnh dạn để học tập và sống tích cực, phát huy tốt khả năng và sở trường của mình. Giúp trẻ có ý thức và khả năng thích nghi với cuộc sống, trẻ có thể làm chủ bản thân, sống tích cực và hướng đến lối sống lành mạnh. </a:t>
            </a:r>
            <a:br>
              <a:rPr lang="pt-BR" sz="2000" dirty="0">
                <a:solidFill>
                  <a:schemeClr val="accent1">
                    <a:lumMod val="75000"/>
                  </a:schemeClr>
                </a:solidFill>
                <a:latin typeface="Times New Roman" panose="02020603050405020304" pitchFamily="18" charset="0"/>
                <a:ea typeface="Times New Roman" panose="02020603050405020304" pitchFamily="18" charset="0"/>
              </a:rPr>
            </a:br>
            <a:endParaRPr lang="en-US" sz="2000" dirty="0">
              <a:solidFill>
                <a:schemeClr val="accent1">
                  <a:lumMod val="75000"/>
                </a:schemeClr>
              </a:solidFill>
            </a:endParaRPr>
          </a:p>
        </p:txBody>
      </p:sp>
    </p:spTree>
    <p:extLst>
      <p:ext uri="{BB962C8B-B14F-4D97-AF65-F5344CB8AC3E}">
        <p14:creationId xmlns:p14="http://schemas.microsoft.com/office/powerpoint/2010/main" val="100866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22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59" y="357052"/>
            <a:ext cx="11471565" cy="696685"/>
          </a:xfrm>
        </p:spPr>
        <p:txBody>
          <a:bodyPr>
            <a:normAutofit/>
          </a:bodyPr>
          <a:lstStyle/>
          <a:p>
            <a:r>
              <a:rPr lang="en-US" sz="2400" dirty="0" err="1" smtClean="0">
                <a:solidFill>
                  <a:schemeClr val="bg1"/>
                </a:solidFill>
              </a:rPr>
              <a:t>phần</a:t>
            </a:r>
            <a:r>
              <a:rPr lang="en-US" sz="2400" dirty="0" smtClean="0">
                <a:solidFill>
                  <a:schemeClr val="bg1"/>
                </a:solidFill>
              </a:rPr>
              <a:t> i</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đặt</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vấn</a:t>
            </a:r>
            <a:r>
              <a:rPr lang="en-US" sz="2400" dirty="0" smtClean="0">
                <a:solidFill>
                  <a:schemeClr val="accent1">
                    <a:lumMod val="60000"/>
                    <a:lumOff val="40000"/>
                  </a:schemeClr>
                </a:solidFill>
              </a:rPr>
              <a:t> </a:t>
            </a:r>
            <a:r>
              <a:rPr lang="en-US" sz="2400" dirty="0" err="1" smtClean="0">
                <a:solidFill>
                  <a:schemeClr val="accent1">
                    <a:lumMod val="60000"/>
                    <a:lumOff val="40000"/>
                  </a:schemeClr>
                </a:solidFill>
              </a:rPr>
              <a:t>đề</a:t>
            </a:r>
            <a:endParaRPr lang="en-US" sz="2400" dirty="0">
              <a:solidFill>
                <a:schemeClr val="accent1">
                  <a:lumMod val="60000"/>
                  <a:lumOff val="40000"/>
                </a:schemeClr>
              </a:solidFill>
            </a:endParaRPr>
          </a:p>
        </p:txBody>
      </p:sp>
      <p:sp>
        <p:nvSpPr>
          <p:cNvPr id="3" name="Subtitle 2"/>
          <p:cNvSpPr>
            <a:spLocks noGrp="1"/>
          </p:cNvSpPr>
          <p:nvPr>
            <p:ph type="subTitle" idx="1"/>
          </p:nvPr>
        </p:nvSpPr>
        <p:spPr>
          <a:xfrm>
            <a:off x="1524000" y="1053738"/>
            <a:ext cx="9144000" cy="4251768"/>
          </a:xfrm>
        </p:spPr>
        <p:txBody>
          <a:bodyPr>
            <a:noAutofit/>
          </a:bodyPr>
          <a:lstStyle/>
          <a:p>
            <a:pPr algn="l"/>
            <a:r>
              <a:rPr lang="en-US" sz="1800" dirty="0" err="1" smtClean="0">
                <a:solidFill>
                  <a:schemeClr val="bg1">
                    <a:lumMod val="95000"/>
                    <a:lumOff val="5000"/>
                  </a:schemeClr>
                </a:solidFill>
              </a:rPr>
              <a:t>Lý</a:t>
            </a:r>
            <a:r>
              <a:rPr lang="en-US" sz="1800" dirty="0" smtClean="0">
                <a:solidFill>
                  <a:schemeClr val="bg1">
                    <a:lumMod val="95000"/>
                    <a:lumOff val="5000"/>
                  </a:schemeClr>
                </a:solidFill>
              </a:rPr>
              <a:t> do </a:t>
            </a:r>
            <a:r>
              <a:rPr lang="en-US" sz="1800" dirty="0" err="1" smtClean="0">
                <a:solidFill>
                  <a:schemeClr val="bg1">
                    <a:lumMod val="95000"/>
                    <a:lumOff val="5000"/>
                  </a:schemeClr>
                </a:solidFill>
              </a:rPr>
              <a:t>chọn</a:t>
            </a:r>
            <a:r>
              <a:rPr lang="en-US" sz="1800" dirty="0" smtClean="0">
                <a:solidFill>
                  <a:schemeClr val="bg1">
                    <a:lumMod val="95000"/>
                    <a:lumOff val="5000"/>
                  </a:schemeClr>
                </a:solidFill>
              </a:rPr>
              <a:t> </a:t>
            </a:r>
            <a:r>
              <a:rPr lang="en-US" sz="1800" dirty="0" err="1" smtClean="0">
                <a:solidFill>
                  <a:schemeClr val="bg1">
                    <a:lumMod val="95000"/>
                    <a:lumOff val="5000"/>
                  </a:schemeClr>
                </a:solidFill>
              </a:rPr>
              <a:t>đề</a:t>
            </a:r>
            <a:r>
              <a:rPr lang="en-US" sz="1800" dirty="0" smtClean="0">
                <a:solidFill>
                  <a:schemeClr val="bg1">
                    <a:lumMod val="95000"/>
                    <a:lumOff val="5000"/>
                  </a:schemeClr>
                </a:solidFill>
              </a:rPr>
              <a:t> </a:t>
            </a:r>
            <a:r>
              <a:rPr lang="en-US" sz="1800" dirty="0" err="1" smtClean="0">
                <a:solidFill>
                  <a:schemeClr val="bg1">
                    <a:lumMod val="95000"/>
                    <a:lumOff val="5000"/>
                  </a:schemeClr>
                </a:solidFill>
              </a:rPr>
              <a:t>tài</a:t>
            </a:r>
            <a:r>
              <a:rPr lang="en-US" sz="1800" dirty="0" smtClean="0">
                <a:solidFill>
                  <a:schemeClr val="bg1">
                    <a:lumMod val="95000"/>
                    <a:lumOff val="5000"/>
                  </a:schemeClr>
                </a:solidFill>
              </a:rPr>
              <a:t>:</a:t>
            </a:r>
          </a:p>
          <a:p>
            <a:pPr algn="l"/>
            <a:r>
              <a:rPr lang="vi-VN" sz="1800" dirty="0" smtClean="0">
                <a:solidFill>
                  <a:schemeClr val="bg1">
                    <a:lumMod val="95000"/>
                    <a:lumOff val="5000"/>
                  </a:schemeClr>
                </a:solidFill>
              </a:rPr>
              <a:t>Trong </a:t>
            </a:r>
            <a:r>
              <a:rPr lang="vi-VN" sz="1800" dirty="0">
                <a:solidFill>
                  <a:schemeClr val="bg1">
                    <a:lumMod val="95000"/>
                    <a:lumOff val="5000"/>
                  </a:schemeClr>
                </a:solidFill>
              </a:rPr>
              <a:t>những năm học gần đây nội dung </a:t>
            </a:r>
            <a:r>
              <a:rPr lang="vi-VN" sz="1800" dirty="0" smtClean="0">
                <a:solidFill>
                  <a:schemeClr val="bg1">
                    <a:lumMod val="95000"/>
                    <a:lumOff val="5000"/>
                  </a:schemeClr>
                </a:solidFill>
              </a:rPr>
              <a:t>rèn </a:t>
            </a:r>
            <a:r>
              <a:rPr lang="vi-VN" sz="1800" dirty="0">
                <a:solidFill>
                  <a:schemeClr val="bg1">
                    <a:lumMod val="95000"/>
                    <a:lumOff val="5000"/>
                  </a:schemeClr>
                </a:solidFill>
              </a:rPr>
              <a:t>thói quen biết quan tâm, chia sẻ với bạn bè và người xung quanh cho trẻ đã được các nhà giáo dục đưa vào tổ chức giáo dục và lồng ghép tích hợp trong các hoạt động, ở mọi lúc mọi nơi trong trường mầm non. Có thể nói rèn thói quen quan tâm, chia sẻ đối với trẻ mầm non đặc biệt là trẻ 5- 6 tuổi không phải là một hoạt động giáo dục một sớm một chiều có thể hình thành mà nó được hình thành trong một khoảng thời gian dài, nhờ vào sự hứng thú quan tâm, chia sẻ với nhau của trẻ. Trong qua trình trực tiếp chăm sóc giáo dục trẻ hàng ngày tôi nhận thấy việc rèn thói quen quan tâm, chia sẻ cho trẻ 5-6 tuổi vẫn còn nhiều hạn chế Giáo viên cung cấp kiến thức một chiều, chưa chú ý việc giúp trẻ phát huy tính tích cực sáng tạo, chủ động hoạt động tập thể, chia sẻ với bạn bè và giáo viên chưa đưa trẻ vào trung tâm của mọi hoạt động nên chưa phát huy được hết khả năng của trẻ. </a:t>
            </a:r>
          </a:p>
          <a:p>
            <a:pPr algn="l"/>
            <a:r>
              <a:rPr lang="vi-VN" sz="1800" dirty="0">
                <a:solidFill>
                  <a:schemeClr val="bg1">
                    <a:lumMod val="95000"/>
                    <a:lumOff val="5000"/>
                  </a:schemeClr>
                </a:solidFill>
              </a:rPr>
              <a:t>Xuất phát từ thực tế đó, bản thân tôi nhận thấy việc cần nghiên cứu và thực hiện sáng kiến: “Một số biện pháp rèn luyện thói quen biết quan tâm, chia sẻ với bạn bè và mọi người xung quanh góp phần hình thành nhân cách cho trẻ 5-6 tuổi ở trường mầm non”</a:t>
            </a:r>
          </a:p>
          <a:p>
            <a:pPr algn="l"/>
            <a:endParaRPr lang="en-US" sz="1800" dirty="0">
              <a:solidFill>
                <a:schemeClr val="bg1"/>
              </a:solidFill>
            </a:endParaRPr>
          </a:p>
        </p:txBody>
      </p:sp>
      <p:sp>
        <p:nvSpPr>
          <p:cNvPr id="4" name="Rounded Rectangle 3"/>
          <p:cNvSpPr/>
          <p:nvPr/>
        </p:nvSpPr>
        <p:spPr>
          <a:xfrm>
            <a:off x="452846" y="609600"/>
            <a:ext cx="3196045" cy="44413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PHẦN I: ĐẶT VẤN ĐỀ</a:t>
            </a:r>
            <a:endParaRPr lang="en-US" dirty="0"/>
          </a:p>
        </p:txBody>
      </p:sp>
    </p:spTree>
    <p:extLst>
      <p:ext uri="{BB962C8B-B14F-4D97-AF65-F5344CB8AC3E}">
        <p14:creationId xmlns:p14="http://schemas.microsoft.com/office/powerpoint/2010/main" val="335350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5062" y="496390"/>
            <a:ext cx="8534400" cy="435428"/>
          </a:xfrm>
        </p:spPr>
        <p:txBody>
          <a:bodyPr>
            <a:normAutofit fontScale="90000"/>
          </a:bodyPr>
          <a:lstStyle/>
          <a:p>
            <a:endParaRPr lang="en-US" sz="24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74712" y="496390"/>
            <a:ext cx="6754813" cy="913310"/>
          </a:xfrm>
          <a:solidFill>
            <a:schemeClr val="bg2">
              <a:lumMod val="60000"/>
              <a:lumOff val="40000"/>
            </a:schemeClr>
          </a:solidFill>
        </p:spPr>
        <p:txBody>
          <a:bodyPr>
            <a:normAutofit/>
          </a:bodyPr>
          <a:lstStyle/>
          <a:p>
            <a:r>
              <a:rPr lang="en-US" sz="3200" dirty="0" smtClean="0"/>
              <a:t>PHẦN II GIẢI QUYẾT VẤN ĐỀ</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2056751255"/>
              </p:ext>
            </p:extLst>
          </p:nvPr>
        </p:nvGraphicFramePr>
        <p:xfrm>
          <a:off x="775064" y="2525486"/>
          <a:ext cx="2777762" cy="609600"/>
        </p:xfrm>
        <a:graphic>
          <a:graphicData uri="http://schemas.openxmlformats.org/drawingml/2006/table">
            <a:tbl>
              <a:tblPr firstRow="1" bandRow="1">
                <a:tableStyleId>{5C22544A-7EE6-4342-B048-85BDC9FD1C3A}</a:tableStyleId>
              </a:tblPr>
              <a:tblGrid>
                <a:gridCol w="2777762">
                  <a:extLst>
                    <a:ext uri="{9D8B030D-6E8A-4147-A177-3AD203B41FA5}">
                      <a16:colId xmlns:a16="http://schemas.microsoft.com/office/drawing/2014/main" val="2733565958"/>
                    </a:ext>
                  </a:extLst>
                </a:gridCol>
              </a:tblGrid>
              <a:tr h="609600">
                <a:tc>
                  <a:txBody>
                    <a:bodyPr/>
                    <a:lstStyle/>
                    <a:p>
                      <a:r>
                        <a:rPr lang="en-US" sz="2400" b="0" dirty="0" smtClean="0">
                          <a:latin typeface="Times New Roman" panose="02020603050405020304" pitchFamily="18" charset="0"/>
                          <a:cs typeface="Times New Roman" panose="02020603050405020304" pitchFamily="18" charset="0"/>
                        </a:rPr>
                        <a:t>2. </a:t>
                      </a:r>
                      <a:r>
                        <a:rPr lang="en-US" sz="2400" b="1" dirty="0" err="1" smtClean="0">
                          <a:latin typeface="Times New Roman" panose="02020603050405020304" pitchFamily="18" charset="0"/>
                          <a:cs typeface="Times New Roman" panose="02020603050405020304" pitchFamily="18" charset="0"/>
                        </a:rPr>
                        <a:t>Thực</a:t>
                      </a:r>
                      <a:r>
                        <a:rPr lang="en-US" sz="2400" b="1" baseline="0" dirty="0" smtClean="0">
                          <a:latin typeface="Times New Roman" panose="02020603050405020304" pitchFamily="18" charset="0"/>
                          <a:cs typeface="Times New Roman" panose="02020603050405020304" pitchFamily="18" charset="0"/>
                        </a:rPr>
                        <a:t> </a:t>
                      </a:r>
                      <a:r>
                        <a:rPr lang="en-US" sz="2400" b="1" baseline="0" dirty="0" err="1" smtClean="0">
                          <a:latin typeface="Times New Roman" panose="02020603050405020304" pitchFamily="18" charset="0"/>
                          <a:cs typeface="Times New Roman" panose="02020603050405020304" pitchFamily="18" charset="0"/>
                        </a:rPr>
                        <a:t>trạng</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1015218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27330969"/>
              </p:ext>
            </p:extLst>
          </p:nvPr>
        </p:nvGraphicFramePr>
        <p:xfrm>
          <a:off x="775064" y="3579224"/>
          <a:ext cx="4235086" cy="592182"/>
        </p:xfrm>
        <a:graphic>
          <a:graphicData uri="http://schemas.openxmlformats.org/drawingml/2006/table">
            <a:tbl>
              <a:tblPr firstRow="1" bandRow="1">
                <a:tableStyleId>{5C22544A-7EE6-4342-B048-85BDC9FD1C3A}</a:tableStyleId>
              </a:tblPr>
              <a:tblGrid>
                <a:gridCol w="4235086">
                  <a:extLst>
                    <a:ext uri="{9D8B030D-6E8A-4147-A177-3AD203B41FA5}">
                      <a16:colId xmlns:a16="http://schemas.microsoft.com/office/drawing/2014/main" val="1286448217"/>
                    </a:ext>
                  </a:extLst>
                </a:gridCol>
              </a:tblGrid>
              <a:tr h="592182">
                <a:tc>
                  <a:txBody>
                    <a:bodyPr/>
                    <a:lstStyle/>
                    <a:p>
                      <a:r>
                        <a:rPr lang="en-US" sz="2400" dirty="0" smtClean="0">
                          <a:latin typeface="Times New Roman" panose="02020603050405020304" pitchFamily="18" charset="0"/>
                          <a:cs typeface="Times New Roman" panose="02020603050405020304" pitchFamily="18" charset="0"/>
                        </a:rPr>
                        <a:t>3. </a:t>
                      </a:r>
                      <a:r>
                        <a:rPr lang="en-US" sz="2400" dirty="0" err="1" smtClean="0">
                          <a:latin typeface="Times New Roman" panose="02020603050405020304" pitchFamily="18" charset="0"/>
                          <a:cs typeface="Times New Roman" panose="02020603050405020304" pitchFamily="18" charset="0"/>
                        </a:rPr>
                        <a:t>Các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pháp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thực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hiện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1158474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92751132"/>
              </p:ext>
            </p:extLst>
          </p:nvPr>
        </p:nvGraphicFramePr>
        <p:xfrm>
          <a:off x="775062" y="4545874"/>
          <a:ext cx="2339613" cy="583475"/>
        </p:xfrm>
        <a:graphic>
          <a:graphicData uri="http://schemas.openxmlformats.org/drawingml/2006/table">
            <a:tbl>
              <a:tblPr firstRow="1" bandRow="1">
                <a:tableStyleId>{5C22544A-7EE6-4342-B048-85BDC9FD1C3A}</a:tableStyleId>
              </a:tblPr>
              <a:tblGrid>
                <a:gridCol w="2339613">
                  <a:extLst>
                    <a:ext uri="{9D8B030D-6E8A-4147-A177-3AD203B41FA5}">
                      <a16:colId xmlns:a16="http://schemas.microsoft.com/office/drawing/2014/main" val="4022589098"/>
                    </a:ext>
                  </a:extLst>
                </a:gridCol>
              </a:tblGrid>
              <a:tr h="583475">
                <a:tc>
                  <a:txBody>
                    <a:bodyPr/>
                    <a:lstStyle/>
                    <a:p>
                      <a:r>
                        <a:rPr lang="en-US" sz="2400" dirty="0" smtClean="0">
                          <a:latin typeface="Times New Roman" panose="02020603050405020304" pitchFamily="18" charset="0"/>
                          <a:cs typeface="Times New Roman" panose="02020603050405020304" pitchFamily="18" charset="0"/>
                        </a:rPr>
                        <a:t>4. </a:t>
                      </a:r>
                      <a:r>
                        <a:rPr lang="en-US" sz="2400" dirty="0" err="1" smtClean="0">
                          <a:latin typeface="Times New Roman" panose="02020603050405020304" pitchFamily="18" charset="0"/>
                          <a:cs typeface="Times New Roman" panose="02020603050405020304" pitchFamily="18" charset="0"/>
                        </a:rPr>
                        <a:t>Kết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quả</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1457551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271613814"/>
              </p:ext>
            </p:extLst>
          </p:nvPr>
        </p:nvGraphicFramePr>
        <p:xfrm>
          <a:off x="775062" y="1489167"/>
          <a:ext cx="2987313" cy="592181"/>
        </p:xfrm>
        <a:graphic>
          <a:graphicData uri="http://schemas.openxmlformats.org/drawingml/2006/table">
            <a:tbl>
              <a:tblPr firstRow="1" bandRow="1">
                <a:tableStyleId>{5C22544A-7EE6-4342-B048-85BDC9FD1C3A}</a:tableStyleId>
              </a:tblPr>
              <a:tblGrid>
                <a:gridCol w="2987313">
                  <a:extLst>
                    <a:ext uri="{9D8B030D-6E8A-4147-A177-3AD203B41FA5}">
                      <a16:colId xmlns:a16="http://schemas.microsoft.com/office/drawing/2014/main" val="1765132209"/>
                    </a:ext>
                  </a:extLst>
                </a:gridCol>
              </a:tblGrid>
              <a:tr h="592181">
                <a:tc>
                  <a:txBody>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Cơ</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sở</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lý</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luận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10019474"/>
                  </a:ext>
                </a:extLst>
              </a:tr>
            </a:tbl>
          </a:graphicData>
        </a:graphic>
      </p:graphicFrame>
    </p:spTree>
    <p:extLst>
      <p:ext uri="{BB962C8B-B14F-4D97-AF65-F5344CB8AC3E}">
        <p14:creationId xmlns:p14="http://schemas.microsoft.com/office/powerpoint/2010/main" val="4012261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594361"/>
          </a:xfrm>
        </p:spPr>
        <p:txBody>
          <a:bodyPr>
            <a:normAutofit fontScale="90000"/>
          </a:bodyPr>
          <a:lstStyle/>
          <a:p>
            <a:r>
              <a:rPr lang="en-US" dirty="0" smtClean="0">
                <a:solidFill>
                  <a:schemeClr val="accent5">
                    <a:lumMod val="75000"/>
                  </a:schemeClr>
                </a:solidFill>
              </a:rPr>
              <a:t>1. </a:t>
            </a:r>
            <a:r>
              <a:rPr lang="en-US" dirty="0" err="1" smtClean="0">
                <a:solidFill>
                  <a:schemeClr val="accent5">
                    <a:lumMod val="75000"/>
                  </a:schemeClr>
                </a:solidFill>
                <a:latin typeface="Times New Roman" panose="02020603050405020304" pitchFamily="18" charset="0"/>
                <a:cs typeface="Times New Roman" panose="02020603050405020304" pitchFamily="18" charset="0"/>
              </a:rPr>
              <a:t>Cơ</a:t>
            </a:r>
            <a:r>
              <a:rPr lang="en-US"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75000"/>
                  </a:schemeClr>
                </a:solidFill>
                <a:latin typeface="Times New Roman" panose="02020603050405020304" pitchFamily="18" charset="0"/>
                <a:cs typeface="Times New Roman" panose="02020603050405020304" pitchFamily="18" charset="0"/>
              </a:rPr>
              <a:t>sở</a:t>
            </a:r>
            <a:r>
              <a:rPr lang="en-US"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75000"/>
                  </a:schemeClr>
                </a:solidFill>
                <a:latin typeface="Times New Roman" panose="02020603050405020304" pitchFamily="18" charset="0"/>
                <a:cs typeface="Times New Roman" panose="02020603050405020304" pitchFamily="18" charset="0"/>
              </a:rPr>
              <a:t>lý</a:t>
            </a:r>
            <a:r>
              <a:rPr lang="en-US" dirty="0" smtClean="0">
                <a:solidFill>
                  <a:schemeClr val="accent5">
                    <a:lumMod val="75000"/>
                  </a:schemeClr>
                </a:solidFill>
                <a:latin typeface="Times New Roman" panose="02020603050405020304" pitchFamily="18" charset="0"/>
                <a:cs typeface="Times New Roman" panose="02020603050405020304" pitchFamily="18" charset="0"/>
              </a:rPr>
              <a:t> </a:t>
            </a:r>
            <a:r>
              <a:rPr lang="en-US" dirty="0" err="1" smtClean="0">
                <a:solidFill>
                  <a:schemeClr val="accent5">
                    <a:lumMod val="75000"/>
                  </a:schemeClr>
                </a:solidFill>
                <a:latin typeface="Times New Roman" panose="02020603050405020304" pitchFamily="18" charset="0"/>
                <a:cs typeface="Times New Roman" panose="02020603050405020304" pitchFamily="18" charset="0"/>
              </a:rPr>
              <a:t>luận</a:t>
            </a:r>
            <a:endParaRPr lang="en-US"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858383" y="2185852"/>
            <a:ext cx="10332131" cy="4267200"/>
          </a:xfrm>
        </p:spPr>
        <p:txBody>
          <a:bodyPr/>
          <a:lstStyle/>
          <a:p>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nói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mỗi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đứa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từ</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những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muốn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riêng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hay </a:t>
            </a:r>
            <a:r>
              <a:rPr lang="en-US" dirty="0" err="1" smtClean="0">
                <a:latin typeface="Times New Roman" panose="02020603050405020304" pitchFamily="18" charset="0"/>
                <a:cs typeface="Times New Roman" panose="02020603050405020304" pitchFamily="18" charset="0"/>
              </a:rPr>
              <a:t>bố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quyền</a:t>
            </a:r>
            <a:r>
              <a:rPr lang="en-US" dirty="0" smtClean="0">
                <a:latin typeface="Times New Roman" panose="02020603050405020304" pitchFamily="18" charset="0"/>
                <a:cs typeface="Times New Roman" panose="02020603050405020304" pitchFamily="18" charset="0"/>
              </a:rPr>
              <a:t> chi </a:t>
            </a:r>
            <a:r>
              <a:rPr lang="en-US" dirty="0" err="1" smtClean="0">
                <a:latin typeface="Times New Roman" panose="02020603050405020304" pitchFamily="18" charset="0"/>
                <a:cs typeface="Times New Roman" panose="02020603050405020304" pitchFamily="18" charset="0"/>
              </a:rPr>
              <a:t>phối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vi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vậy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dạy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đòi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mềm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mỏng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hứng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thú</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a:t>
            </a:r>
          </a:p>
          <a:p>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tế</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mầm</a:t>
            </a:r>
            <a:r>
              <a:rPr lang="en-US" dirty="0" smtClean="0">
                <a:latin typeface="Times New Roman" panose="02020603050405020304" pitchFamily="18" charset="0"/>
                <a:cs typeface="Times New Roman" panose="02020603050405020304" pitchFamily="18" charset="0"/>
              </a:rPr>
              <a:t> non </a:t>
            </a:r>
            <a:r>
              <a:rPr lang="en-US" dirty="0" err="1" smtClean="0">
                <a:latin typeface="Times New Roman" panose="02020603050405020304" pitchFamily="18" charset="0"/>
                <a:cs typeface="Times New Roman" panose="02020603050405020304" pitchFamily="18" charset="0"/>
              </a:rPr>
              <a:t>việc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dạy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năng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tâm</a:t>
            </a:r>
            <a:r>
              <a:rPr lang="en-US" dirty="0" smtClean="0">
                <a:latin typeface="Times New Roman" panose="02020603050405020304" pitchFamily="18" charset="0"/>
                <a:cs typeface="Times New Roman" panose="02020603050405020304" pitchFamily="18" charset="0"/>
              </a:rPr>
              <a:t>, chia </a:t>
            </a:r>
            <a:r>
              <a:rPr lang="en-US" dirty="0" err="1" smtClean="0">
                <a:latin typeface="Times New Roman" panose="02020603050405020304" pitchFamily="18" charset="0"/>
                <a:cs typeface="Times New Roman" panose="02020603050405020304" pitchFamily="18" charset="0"/>
              </a:rPr>
              <a:t>sẻ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chú</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chỉ</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nội</a:t>
            </a:r>
            <a:r>
              <a:rPr lang="en-US" dirty="0" smtClean="0">
                <a:latin typeface="Times New Roman" panose="02020603050405020304" pitchFamily="18" charset="0"/>
                <a:cs typeface="Times New Roman" panose="02020603050405020304" pitchFamily="18" charset="0"/>
              </a:rPr>
              <a:t> dung </a:t>
            </a:r>
            <a:r>
              <a:rPr lang="en-US" dirty="0" err="1" smtClean="0">
                <a:latin typeface="Times New Roman" panose="02020603050405020304" pitchFamily="18" charset="0"/>
                <a:cs typeface="Times New Roman" panose="02020603050405020304" pitchFamily="18" charset="0"/>
              </a:rPr>
              <a:t>này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huống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thuẫn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bạn</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008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5451" y="1275807"/>
            <a:ext cx="8438604" cy="531221"/>
          </a:xfrm>
        </p:spPr>
        <p:txBody>
          <a:bodyPr>
            <a:normAutofit/>
          </a:bodyPr>
          <a:lstStyle/>
          <a:p>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Bảng</a:t>
            </a: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khảo</a:t>
            </a: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sát</a:t>
            </a: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học</a:t>
            </a: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sinh</a:t>
            </a: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đầu</a:t>
            </a:r>
            <a:r>
              <a:rPr lang="en-US" sz="2400" b="1" dirty="0" smtClean="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1">
                    <a:lumMod val="60000"/>
                    <a:lumOff val="40000"/>
                  </a:schemeClr>
                </a:solidFill>
                <a:latin typeface="Times New Roman" panose="02020603050405020304" pitchFamily="18" charset="0"/>
                <a:cs typeface="Times New Roman" panose="02020603050405020304" pitchFamily="18" charset="0"/>
              </a:rPr>
              <a:t>năm</a:t>
            </a:r>
            <a:endParaRPr lang="en-US" sz="2400" b="1"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60462" y="657226"/>
            <a:ext cx="8534400" cy="716280"/>
          </a:xfrm>
        </p:spPr>
        <p:txBody>
          <a:bodyPr>
            <a:normAutofit/>
          </a:bodyPr>
          <a:lstStyle/>
          <a:p>
            <a:r>
              <a:rPr lang="en-US" sz="3200" b="1" dirty="0" smtClean="0">
                <a:solidFill>
                  <a:schemeClr val="accent6"/>
                </a:solidFill>
                <a:latin typeface="Times New Roman" panose="02020603050405020304" pitchFamily="18" charset="0"/>
                <a:cs typeface="Times New Roman" panose="02020603050405020304" pitchFamily="18" charset="0"/>
              </a:rPr>
              <a:t>2. THỰC TRẠNG</a:t>
            </a:r>
            <a:endParaRPr lang="en-US" sz="3200" b="1" dirty="0">
              <a:solidFill>
                <a:schemeClr val="accent6"/>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01582111"/>
              </p:ext>
            </p:extLst>
          </p:nvPr>
        </p:nvGraphicFramePr>
        <p:xfrm>
          <a:off x="1645923" y="1924593"/>
          <a:ext cx="8856616" cy="4303101"/>
        </p:xfrm>
        <a:graphic>
          <a:graphicData uri="http://schemas.openxmlformats.org/drawingml/2006/table">
            <a:tbl>
              <a:tblPr/>
              <a:tblGrid>
                <a:gridCol w="914019">
                  <a:extLst>
                    <a:ext uri="{9D8B030D-6E8A-4147-A177-3AD203B41FA5}">
                      <a16:colId xmlns:a16="http://schemas.microsoft.com/office/drawing/2014/main" val="1395334317"/>
                    </a:ext>
                  </a:extLst>
                </a:gridCol>
                <a:gridCol w="3512444">
                  <a:extLst>
                    <a:ext uri="{9D8B030D-6E8A-4147-A177-3AD203B41FA5}">
                      <a16:colId xmlns:a16="http://schemas.microsoft.com/office/drawing/2014/main" val="3842040407"/>
                    </a:ext>
                  </a:extLst>
                </a:gridCol>
                <a:gridCol w="1055785">
                  <a:extLst>
                    <a:ext uri="{9D8B030D-6E8A-4147-A177-3AD203B41FA5}">
                      <a16:colId xmlns:a16="http://schemas.microsoft.com/office/drawing/2014/main" val="2835151981"/>
                    </a:ext>
                  </a:extLst>
                </a:gridCol>
                <a:gridCol w="1140721">
                  <a:extLst>
                    <a:ext uri="{9D8B030D-6E8A-4147-A177-3AD203B41FA5}">
                      <a16:colId xmlns:a16="http://schemas.microsoft.com/office/drawing/2014/main" val="750735247"/>
                    </a:ext>
                  </a:extLst>
                </a:gridCol>
                <a:gridCol w="998829">
                  <a:extLst>
                    <a:ext uri="{9D8B030D-6E8A-4147-A177-3AD203B41FA5}">
                      <a16:colId xmlns:a16="http://schemas.microsoft.com/office/drawing/2014/main" val="3943192102"/>
                    </a:ext>
                  </a:extLst>
                </a:gridCol>
                <a:gridCol w="1234818">
                  <a:extLst>
                    <a:ext uri="{9D8B030D-6E8A-4147-A177-3AD203B41FA5}">
                      <a16:colId xmlns:a16="http://schemas.microsoft.com/office/drawing/2014/main" val="4248189267"/>
                    </a:ext>
                  </a:extLst>
                </a:gridCol>
              </a:tblGrid>
              <a:tr h="365013">
                <a:tc rowSpan="2">
                  <a:txBody>
                    <a:bodyPr/>
                    <a:lstStyle/>
                    <a:p>
                      <a:pPr algn="just">
                        <a:lnSpc>
                          <a:spcPct val="150000"/>
                        </a:lnSpc>
                        <a:spcBef>
                          <a:spcPts val="600"/>
                        </a:spcBef>
                        <a:spcAft>
                          <a:spcPts val="600"/>
                        </a:spcAft>
                      </a:pPr>
                      <a:r>
                        <a:rPr lang="pt-BR" sz="2000" b="1" dirty="0">
                          <a:solidFill>
                            <a:schemeClr val="accent1">
                              <a:lumMod val="60000"/>
                              <a:lumOff val="40000"/>
                            </a:schemeClr>
                          </a:solidFill>
                          <a:effectLst/>
                          <a:latin typeface="Times New Roman" panose="02020603050405020304" pitchFamily="18" charset="0"/>
                          <a:ea typeface="Times New Roman" panose="02020603050405020304" pitchFamily="18" charset="0"/>
                        </a:rPr>
                        <a:t>STT</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ct val="150000"/>
                        </a:lnSpc>
                        <a:spcBef>
                          <a:spcPts val="600"/>
                        </a:spcBef>
                        <a:spcAft>
                          <a:spcPts val="600"/>
                        </a:spcAft>
                      </a:pPr>
                      <a:r>
                        <a:rPr lang="pt-BR" sz="2000" b="1" dirty="0">
                          <a:solidFill>
                            <a:schemeClr val="accent1">
                              <a:lumMod val="60000"/>
                              <a:lumOff val="40000"/>
                            </a:schemeClr>
                          </a:solidFill>
                          <a:effectLst/>
                          <a:latin typeface="Times New Roman" panose="02020603050405020304" pitchFamily="18" charset="0"/>
                          <a:ea typeface="Times New Roman" panose="02020603050405020304" pitchFamily="18" charset="0"/>
                        </a:rPr>
                        <a:t>NỘI DUNG</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50000"/>
                        </a:lnSpc>
                        <a:spcBef>
                          <a:spcPts val="600"/>
                        </a:spcBef>
                        <a:spcAft>
                          <a:spcPts val="600"/>
                        </a:spcAft>
                      </a:pPr>
                      <a:r>
                        <a:rPr lang="pt-BR" sz="2000" b="1">
                          <a:solidFill>
                            <a:schemeClr val="accent1">
                              <a:lumMod val="60000"/>
                              <a:lumOff val="40000"/>
                            </a:schemeClr>
                          </a:solidFill>
                          <a:effectLst/>
                          <a:latin typeface="Times New Roman" panose="02020603050405020304" pitchFamily="18" charset="0"/>
                          <a:ea typeface="Times New Roman" panose="02020603050405020304" pitchFamily="18" charset="0"/>
                        </a:rPr>
                        <a:t>Trẻ đạt</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just">
                        <a:lnSpc>
                          <a:spcPct val="150000"/>
                        </a:lnSpc>
                        <a:spcBef>
                          <a:spcPts val="600"/>
                        </a:spcBef>
                        <a:spcAft>
                          <a:spcPts val="600"/>
                        </a:spcAft>
                      </a:pPr>
                      <a:r>
                        <a:rPr lang="pt-BR" sz="2000" b="1">
                          <a:solidFill>
                            <a:schemeClr val="accent1">
                              <a:lumMod val="60000"/>
                              <a:lumOff val="40000"/>
                            </a:schemeClr>
                          </a:solidFill>
                          <a:effectLst/>
                          <a:latin typeface="Times New Roman" panose="02020603050405020304" pitchFamily="18" charset="0"/>
                          <a:ea typeface="Times New Roman" panose="02020603050405020304" pitchFamily="18" charset="0"/>
                        </a:rPr>
                        <a:t>Trẻ chưa đạt</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60582176"/>
                  </a:ext>
                </a:extLst>
              </a:tr>
              <a:tr h="365013">
                <a:tc vMerge="1">
                  <a:txBody>
                    <a:bodyPr/>
                    <a:lstStyle/>
                    <a:p>
                      <a:endParaRPr lang="en-US"/>
                    </a:p>
                  </a:txBody>
                  <a:tcPr/>
                </a:tc>
                <a:tc vMerge="1">
                  <a:txBody>
                    <a:bodyPr/>
                    <a:lstStyle/>
                    <a:p>
                      <a:endParaRPr lang="en-US"/>
                    </a:p>
                  </a:txBody>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Số trẻ</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Tỷ lệ</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Số trẻ </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Tỷ lệ</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291452"/>
                  </a:ext>
                </a:extLst>
              </a:tr>
              <a:tr h="779631">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1</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vi-VN"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 </a:t>
                      </a: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Trẻ có kỹ năng hợp tác với nhóm bạn</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9/39</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23,07%</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30/39</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76,93%</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990075"/>
                  </a:ext>
                </a:extLst>
              </a:tr>
              <a:tr h="779631">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2</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Trẻ có kỹ năng chia sẻ giúp đỡ bạn và người thân</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9/39</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23,07%</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30/39</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76,93%</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1610099"/>
                  </a:ext>
                </a:extLst>
              </a:tr>
              <a:tr h="1559901">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3</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 </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a:solidFill>
                            <a:schemeClr val="accent1">
                              <a:lumMod val="60000"/>
                              <a:lumOff val="40000"/>
                            </a:schemeClr>
                          </a:solidFill>
                          <a:effectLst/>
                          <a:latin typeface="Times New Roman" panose="02020603050405020304" pitchFamily="18" charset="0"/>
                          <a:ea typeface="Times New Roman" panose="02020603050405020304" pitchFamily="18" charset="0"/>
                        </a:rPr>
                        <a:t>Trẻ mạnh dạn, tự tin thể hiện tình cảm, sự quan tâm với bạn bè và người thân quen.</a:t>
                      </a:r>
                      <a:endParaRPr lang="en-US" sz="200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6/39</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15,38%</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33/39</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pt-BR" sz="2000" dirty="0">
                          <a:solidFill>
                            <a:schemeClr val="accent1">
                              <a:lumMod val="60000"/>
                              <a:lumOff val="40000"/>
                            </a:schemeClr>
                          </a:solidFill>
                          <a:effectLst/>
                          <a:latin typeface="Times New Roman" panose="02020603050405020304" pitchFamily="18" charset="0"/>
                          <a:ea typeface="Times New Roman" panose="02020603050405020304" pitchFamily="18" charset="0"/>
                        </a:rPr>
                        <a:t>84,62%</a:t>
                      </a:r>
                      <a:endParaRPr lang="en-US" sz="2000" dirty="0">
                        <a:solidFill>
                          <a:schemeClr val="accent1">
                            <a:lumMod val="60000"/>
                            <a:lumOff val="40000"/>
                          </a:schemeClr>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8243058"/>
                  </a:ext>
                </a:extLst>
              </a:tr>
            </a:tbl>
          </a:graphicData>
        </a:graphic>
      </p:graphicFrame>
    </p:spTree>
    <p:extLst>
      <p:ext uri="{BB962C8B-B14F-4D97-AF65-F5344CB8AC3E}">
        <p14:creationId xmlns:p14="http://schemas.microsoft.com/office/powerpoint/2010/main" val="1631999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6139542"/>
            <a:ext cx="8534400" cy="78377"/>
          </a:xfrm>
        </p:spPr>
        <p:txBody>
          <a:bodyPr>
            <a:normAutofit fontScale="90000"/>
          </a:bodyPr>
          <a:lstStyle/>
          <a:p>
            <a:endParaRPr lang="en-US" dirty="0"/>
          </a:p>
        </p:txBody>
      </p:sp>
      <p:sp>
        <p:nvSpPr>
          <p:cNvPr id="3" name="Content Placeholder 2"/>
          <p:cNvSpPr>
            <a:spLocks noGrp="1"/>
          </p:cNvSpPr>
          <p:nvPr>
            <p:ph idx="1"/>
          </p:nvPr>
        </p:nvSpPr>
        <p:spPr>
          <a:xfrm>
            <a:off x="4310742" y="139338"/>
            <a:ext cx="4907869" cy="949233"/>
          </a:xfrm>
        </p:spPr>
        <p:txBody>
          <a:bodyPr>
            <a:normAutofit/>
          </a:bodyPr>
          <a:lstStyle/>
          <a:p>
            <a:pPr marL="0" indent="0">
              <a:buNone/>
            </a:pPr>
            <a:r>
              <a:rPr lang="en-US" sz="3200" b="1" dirty="0" smtClean="0">
                <a:latin typeface="Times New Roman" panose="02020603050405020304" pitchFamily="18" charset="0"/>
                <a:cs typeface="Times New Roman" panose="02020603050405020304" pitchFamily="18" charset="0"/>
              </a:rPr>
              <a:t>THUẬN LỢI</a:t>
            </a:r>
            <a:endParaRPr lang="en-US" sz="32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38525229"/>
              </p:ext>
            </p:extLst>
          </p:nvPr>
        </p:nvGraphicFramePr>
        <p:xfrm>
          <a:off x="1271453" y="1297576"/>
          <a:ext cx="9413965" cy="4171408"/>
        </p:xfrm>
        <a:graphic>
          <a:graphicData uri="http://schemas.openxmlformats.org/drawingml/2006/table">
            <a:tbl>
              <a:tblPr firstRow="1" bandRow="1">
                <a:tableStyleId>{5C22544A-7EE6-4342-B048-85BDC9FD1C3A}</a:tableStyleId>
              </a:tblPr>
              <a:tblGrid>
                <a:gridCol w="1882793">
                  <a:extLst>
                    <a:ext uri="{9D8B030D-6E8A-4147-A177-3AD203B41FA5}">
                      <a16:colId xmlns:a16="http://schemas.microsoft.com/office/drawing/2014/main" val="3217263052"/>
                    </a:ext>
                  </a:extLst>
                </a:gridCol>
                <a:gridCol w="1882793">
                  <a:extLst>
                    <a:ext uri="{9D8B030D-6E8A-4147-A177-3AD203B41FA5}">
                      <a16:colId xmlns:a16="http://schemas.microsoft.com/office/drawing/2014/main" val="3726817237"/>
                    </a:ext>
                  </a:extLst>
                </a:gridCol>
                <a:gridCol w="1882793">
                  <a:extLst>
                    <a:ext uri="{9D8B030D-6E8A-4147-A177-3AD203B41FA5}">
                      <a16:colId xmlns:a16="http://schemas.microsoft.com/office/drawing/2014/main" val="1895463403"/>
                    </a:ext>
                  </a:extLst>
                </a:gridCol>
                <a:gridCol w="1882793">
                  <a:extLst>
                    <a:ext uri="{9D8B030D-6E8A-4147-A177-3AD203B41FA5}">
                      <a16:colId xmlns:a16="http://schemas.microsoft.com/office/drawing/2014/main" val="3541389333"/>
                    </a:ext>
                  </a:extLst>
                </a:gridCol>
                <a:gridCol w="1882793">
                  <a:extLst>
                    <a:ext uri="{9D8B030D-6E8A-4147-A177-3AD203B41FA5}">
                      <a16:colId xmlns:a16="http://schemas.microsoft.com/office/drawing/2014/main" val="165433782"/>
                    </a:ext>
                  </a:extLst>
                </a:gridCol>
              </a:tblGrid>
              <a:tr h="41714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1600" b="1" kern="1200" dirty="0" smtClean="0">
                          <a:solidFill>
                            <a:schemeClr val="lt1"/>
                          </a:solidFill>
                          <a:effectLst/>
                          <a:latin typeface="Times New Roman" panose="02020603050405020304" pitchFamily="18" charset="0"/>
                          <a:ea typeface="+mn-ea"/>
                          <a:cs typeface="Times New Roman" panose="02020603050405020304" pitchFamily="18" charset="0"/>
                        </a:rPr>
                        <a:t> Ban giám hiệu nhà trường thường xuyên quan tâm chỉ đạo, bồi dưỡng chuyên môn cho giáo viên bằng nhiều hình thức như: Tổ chức học chuyên đề, dự giờ dạy mẫu của trường, của huyện, đi tham quan học hỏi kinh nghiệm của các đơn vị trường bạn.</a:t>
                      </a:r>
                      <a:endParaRPr lang="en-US" sz="1600" b="1" kern="1200" dirty="0" smtClean="0">
                        <a:solidFill>
                          <a:schemeClr val="lt1"/>
                        </a:solidFill>
                        <a:effectLst/>
                        <a:latin typeface="Times New Roman" panose="02020603050405020304" pitchFamily="18" charset="0"/>
                        <a:ea typeface="+mn-ea"/>
                        <a:cs typeface="Times New Roman" panose="02020603050405020304" pitchFamily="18" charset="0"/>
                      </a:endParaRPr>
                    </a:p>
                    <a:p>
                      <a:endParaRPr lang="en-US" dirty="0"/>
                    </a:p>
                  </a:txBody>
                  <a:tcPr>
                    <a:solidFill>
                      <a:schemeClr val="accent5">
                        <a:lumMod val="60000"/>
                        <a:lumOff val="40000"/>
                      </a:schemeClr>
                    </a:solidFill>
                  </a:tcPr>
                </a:tc>
                <a:tc>
                  <a:txBody>
                    <a:bodyPr/>
                    <a:lstStyle/>
                    <a:p>
                      <a:r>
                        <a:rPr lang="vi-VN" sz="1600" dirty="0" smtClean="0">
                          <a:effectLst/>
                          <a:latin typeface="Times New Roman" panose="02020603050405020304" pitchFamily="18" charset="0"/>
                          <a:ea typeface="Times New Roman" panose="02020603050405020304" pitchFamily="18" charset="0"/>
                        </a:rPr>
                        <a:t>Lớp tôi được phân công hai giáo viên phụ trách đều có trình độ đạt chuẩn, có kinh nghiệm, có chuyên môn vững và có lòng nhiệt huyết, yêu nghề, mến trẻ, chịu khó nghiên cứu và tìm hiểu những nội dung mới để bổ sung cho việc chăm sóc và giáo dục trẻ. </a:t>
                      </a:r>
                      <a:endParaRPr lang="en-US" sz="1600" dirty="0"/>
                    </a:p>
                  </a:txBody>
                  <a:tcPr>
                    <a:solidFill>
                      <a:schemeClr val="accent3">
                        <a:lumMod val="60000"/>
                        <a:lumOff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1600" b="1" kern="1200" dirty="0" smtClean="0">
                          <a:solidFill>
                            <a:schemeClr val="lt1"/>
                          </a:solidFill>
                          <a:effectLst/>
                          <a:latin typeface="Times New Roman" panose="02020603050405020304" pitchFamily="18" charset="0"/>
                          <a:ea typeface="+mn-ea"/>
                          <a:cs typeface="Times New Roman" panose="02020603050405020304" pitchFamily="18" charset="0"/>
                        </a:rPr>
                        <a:t>Bản thân tôi là một giáo viên luôn có tinh thần học hỏi, tự bồi dưỡng và luôn tự tìm tòi những điểm mới, sáng tạo thích hợp để đưa vào phương pháp dạy học cũng như tổ chức các bài dạy về rèn thói quen biết quan tâm chia sẻ hay và bổ ích cho trẻ.</a:t>
                      </a:r>
                      <a:endParaRPr lang="en-US" sz="1600" b="1" kern="1200" dirty="0" smtClean="0">
                        <a:solidFill>
                          <a:schemeClr val="lt1"/>
                        </a:solidFill>
                        <a:effectLst/>
                        <a:latin typeface="Times New Roman" panose="02020603050405020304" pitchFamily="18" charset="0"/>
                        <a:ea typeface="+mn-ea"/>
                        <a:cs typeface="Times New Roman" panose="02020603050405020304" pitchFamily="18" charset="0"/>
                      </a:endParaRPr>
                    </a:p>
                    <a:p>
                      <a:endParaRPr lang="en-US" sz="1600" dirty="0"/>
                    </a:p>
                  </a:txBody>
                  <a:tcPr>
                    <a:solidFill>
                      <a:schemeClr val="bg2">
                        <a:lumMod val="50000"/>
                      </a:schemeClr>
                    </a:solidFill>
                  </a:tcPr>
                </a:tc>
                <a:tc>
                  <a:txBody>
                    <a:bodyPr/>
                    <a:lstStyle/>
                    <a:p>
                      <a:r>
                        <a:rPr lang="vi-VN" sz="1600" dirty="0" smtClean="0">
                          <a:latin typeface="Times New Roman" panose="02020603050405020304" pitchFamily="18" charset="0"/>
                          <a:cs typeface="Times New Roman" panose="02020603050405020304" pitchFamily="18" charset="0"/>
                        </a:rPr>
                        <a:t>Cơ sở vật chất, trang thiết bị đồ dùng đồ chơi phục vụ công tác dạy học và vui chơi của trẻ luôn được đảm bảo đầy đủ về số lượng và chất lượng. Trường lớp khang trang, khuôn viên thoáng, sạch sẽ là điều kiện thuận lợi để trẻ được phát triển toàn diện.</a:t>
                      </a:r>
                      <a:endParaRPr lang="en-US" sz="16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1600" b="1" kern="1200" dirty="0" smtClean="0">
                          <a:solidFill>
                            <a:schemeClr val="lt1"/>
                          </a:solidFill>
                          <a:effectLst/>
                          <a:latin typeface="Times New Roman" panose="02020603050405020304" pitchFamily="18" charset="0"/>
                          <a:ea typeface="+mn-ea"/>
                          <a:cs typeface="Times New Roman" panose="02020603050405020304" pitchFamily="18" charset="0"/>
                        </a:rPr>
                        <a:t>Phụ huynh luôn quan tâm giúp đỡ, phối hợp cùng giáo viên trong công tác chăm sóc, giáo dục trẻ. Nhất là việc thu gom phế liệu, nguyên vật liệu phế thải trong gia đình để cô giáo làm đồ dùng, đồ chơi.</a:t>
                      </a:r>
                      <a:endParaRPr lang="en-US" sz="1600" b="1" kern="1200" dirty="0" smtClean="0">
                        <a:solidFill>
                          <a:schemeClr val="lt1"/>
                        </a:solidFill>
                        <a:effectLst/>
                        <a:latin typeface="Times New Roman" panose="02020603050405020304" pitchFamily="18" charset="0"/>
                        <a:ea typeface="+mn-ea"/>
                        <a:cs typeface="Times New Roman" panose="02020603050405020304" pitchFamily="18" charset="0"/>
                      </a:endParaRPr>
                    </a:p>
                    <a:p>
                      <a:endParaRPr lang="en-US" sz="1600" dirty="0"/>
                    </a:p>
                  </a:txBody>
                  <a:tcPr>
                    <a:solidFill>
                      <a:schemeClr val="accent6">
                        <a:lumMod val="60000"/>
                        <a:lumOff val="40000"/>
                      </a:schemeClr>
                    </a:solidFill>
                  </a:tcPr>
                </a:tc>
                <a:extLst>
                  <a:ext uri="{0D108BD9-81ED-4DB2-BD59-A6C34878D82A}">
                    <a16:rowId xmlns:a16="http://schemas.microsoft.com/office/drawing/2014/main" val="2036499566"/>
                  </a:ext>
                </a:extLst>
              </a:tr>
            </a:tbl>
          </a:graphicData>
        </a:graphic>
      </p:graphicFrame>
    </p:spTree>
    <p:extLst>
      <p:ext uri="{BB962C8B-B14F-4D97-AF65-F5344CB8AC3E}">
        <p14:creationId xmlns:p14="http://schemas.microsoft.com/office/powerpoint/2010/main" val="2474536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flipV="1">
            <a:off x="684212" y="6522719"/>
            <a:ext cx="8534400" cy="78377"/>
          </a:xfrm>
        </p:spPr>
        <p:txBody>
          <a:bodyPr>
            <a:normAutofit fontScale="90000"/>
          </a:bodyPr>
          <a:lstStyle/>
          <a:p>
            <a:endParaRPr lang="en-US" dirty="0"/>
          </a:p>
        </p:txBody>
      </p:sp>
      <p:sp>
        <p:nvSpPr>
          <p:cNvPr id="3" name="Content Placeholder 2"/>
          <p:cNvSpPr>
            <a:spLocks noGrp="1"/>
          </p:cNvSpPr>
          <p:nvPr>
            <p:ph idx="1"/>
          </p:nvPr>
        </p:nvSpPr>
        <p:spPr>
          <a:xfrm>
            <a:off x="4415246" y="148047"/>
            <a:ext cx="4803365" cy="644434"/>
          </a:xfrm>
        </p:spPr>
        <p:txBody>
          <a:bodyPr>
            <a:normAutofit/>
          </a:bodyPr>
          <a:lstStyle/>
          <a:p>
            <a:r>
              <a:rPr lang="en-US" sz="2800" b="1" dirty="0" smtClean="0">
                <a:latin typeface="Times New Roman" panose="02020603050405020304" pitchFamily="18" charset="0"/>
                <a:cs typeface="Times New Roman" panose="02020603050405020304" pitchFamily="18" charset="0"/>
              </a:rPr>
              <a:t>KHÓ KHĂN</a:t>
            </a:r>
            <a:endParaRPr lang="en-US" sz="2800" b="1"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088571" y="1515291"/>
            <a:ext cx="1968137" cy="4206240"/>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latin typeface="Times New Roman" panose="02020603050405020304" pitchFamily="18" charset="0"/>
                <a:ea typeface="Times New Roman" panose="02020603050405020304" pitchFamily="18" charset="0"/>
              </a:rPr>
              <a:t>Do điều kiện kinh tế của một số phụ huynh phải đi làm công nhân như công ty may mặc, làm ăn xa nhà ...Nên còn gặp nhiều khó khăn dẫn đến việc cho con tiếp cận, tham gia vào môi trường hoạt động bên ngoài xã hội chưa được </a:t>
            </a:r>
            <a:r>
              <a:rPr lang="vi-VN" dirty="0" smtClean="0">
                <a:latin typeface="Times New Roman" panose="02020603050405020304" pitchFamily="18" charset="0"/>
                <a:ea typeface="Times New Roman" panose="02020603050405020304" pitchFamily="18" charset="0"/>
              </a:rPr>
              <a:t>nhiều</a:t>
            </a:r>
            <a:r>
              <a:rPr lang="en-US" dirty="0" smtClean="0">
                <a:latin typeface="Times New Roman" panose="02020603050405020304" pitchFamily="18" charset="0"/>
                <a:ea typeface="Times New Roman" panose="02020603050405020304" pitchFamily="18" charset="0"/>
              </a:rPr>
              <a:t>.</a:t>
            </a:r>
            <a:r>
              <a:rPr lang="vi-VN" dirty="0" smtClean="0">
                <a:latin typeface="Times New Roman" panose="02020603050405020304" pitchFamily="18" charset="0"/>
                <a:ea typeface="Times New Roman" panose="02020603050405020304" pitchFamily="18" charset="0"/>
              </a:rPr>
              <a:t> </a:t>
            </a:r>
            <a:endParaRPr lang="en-US" dirty="0"/>
          </a:p>
        </p:txBody>
      </p:sp>
      <p:sp>
        <p:nvSpPr>
          <p:cNvPr id="5" name="Rounded Rectangle 4"/>
          <p:cNvSpPr/>
          <p:nvPr/>
        </p:nvSpPr>
        <p:spPr>
          <a:xfrm>
            <a:off x="3875314" y="1515291"/>
            <a:ext cx="1994263" cy="420624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Bản thân chưa chú trọng quan tâm nhiều tới việc tạo môi trường “Thân thiện, học sinh tích cực” để trẻ tham gia vào các hoạt động rèn thói quen biết quan tâm, chia sẻ cho trẻ. </a:t>
            </a:r>
            <a:endParaRPr lang="en-US"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6365965" y="1515291"/>
            <a:ext cx="1942012" cy="422365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Các hình thức tổ chức, phương pháp rèn luyện kỹ năng sống của giáo viên còn mang tính áp đặt trẻ, chưa linh hoạt sáng tạo trong các hoạt động hàng ngày, các tình huống giáo dục kĩ năng sống cho trẻ còn ít. </a:t>
            </a:r>
            <a:endParaRPr lang="en-US"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9126583" y="1515291"/>
            <a:ext cx="1968137" cy="420624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latin typeface="Times New Roman" panose="02020603050405020304" pitchFamily="18" charset="0"/>
                <a:ea typeface="Times New Roman" panose="02020603050405020304" pitchFamily="18" charset="0"/>
              </a:rPr>
              <a:t>Trong thời đại công nghệ thông tin ngày nay, trẻ em chỉ thích xem phim hoạt hình hay các chương trình giải trí trên điện thoại và máy tính nhiều hơn là học các kĩ năng sống cơ bản vì vậy trẻ trở nên thụ động, sống khép </a:t>
            </a:r>
            <a:r>
              <a:rPr lang="vi-VN" dirty="0" smtClean="0">
                <a:latin typeface="Times New Roman" panose="02020603050405020304" pitchFamily="18" charset="0"/>
                <a:ea typeface="Times New Roman" panose="02020603050405020304" pitchFamily="18" charset="0"/>
              </a:rPr>
              <a:t>mình</a:t>
            </a:r>
            <a:endParaRPr lang="en-US" dirty="0"/>
          </a:p>
        </p:txBody>
      </p:sp>
    </p:spTree>
    <p:extLst>
      <p:ext uri="{BB962C8B-B14F-4D97-AF65-F5344CB8AC3E}">
        <p14:creationId xmlns:p14="http://schemas.microsoft.com/office/powerpoint/2010/main" val="179307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flipV="1">
            <a:off x="684212" y="5994399"/>
            <a:ext cx="8534400" cy="45719"/>
          </a:xfrm>
        </p:spPr>
        <p:txBody>
          <a:bodyPr>
            <a:normAutofit fontScale="90000"/>
          </a:bodyPr>
          <a:lstStyle/>
          <a:p>
            <a:endParaRPr lang="en-US" dirty="0"/>
          </a:p>
        </p:txBody>
      </p:sp>
      <p:sp>
        <p:nvSpPr>
          <p:cNvPr id="3" name="Content Placeholder 2"/>
          <p:cNvSpPr>
            <a:spLocks noGrp="1"/>
          </p:cNvSpPr>
          <p:nvPr>
            <p:ph idx="1"/>
          </p:nvPr>
        </p:nvSpPr>
        <p:spPr>
          <a:xfrm>
            <a:off x="2107475" y="0"/>
            <a:ext cx="7341325" cy="661851"/>
          </a:xfrm>
        </p:spPr>
        <p:txBody>
          <a:bodyPr>
            <a:normAutofit/>
          </a:bodyPr>
          <a:lstStyle/>
          <a:p>
            <a:r>
              <a:rPr lang="en-US" b="1" u="sng" dirty="0" smtClean="0">
                <a:solidFill>
                  <a:srgbClr val="FF0000"/>
                </a:solidFill>
                <a:latin typeface="Times New Roman" panose="02020603050405020304" pitchFamily="18" charset="0"/>
                <a:cs typeface="Times New Roman" panose="02020603050405020304" pitchFamily="18" charset="0"/>
              </a:rPr>
              <a:t>3.CÁC BIỆN PHÁP DẠY TRẺ BIẾT QUAN TÂM CHIA SẺ</a:t>
            </a:r>
            <a:endParaRPr lang="en-US" b="1" u="sng" dirty="0">
              <a:solidFill>
                <a:srgbClr val="FF0000"/>
              </a:solidFill>
              <a:latin typeface="Times New Roman" panose="02020603050405020304" pitchFamily="18" charset="0"/>
              <a:cs typeface="Times New Roman" panose="02020603050405020304" pitchFamily="18" charset="0"/>
            </a:endParaRPr>
          </a:p>
        </p:txBody>
      </p:sp>
      <p:sp>
        <p:nvSpPr>
          <p:cNvPr id="10" name="Flowchart: Connector 9"/>
          <p:cNvSpPr/>
          <p:nvPr/>
        </p:nvSpPr>
        <p:spPr>
          <a:xfrm>
            <a:off x="4633757" y="2389959"/>
            <a:ext cx="2146161" cy="168946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bg1"/>
                </a:solidFill>
              </a:rPr>
              <a:t>Biện pháp 6</a:t>
            </a:r>
            <a:r>
              <a:rPr lang="vi-VN" sz="1600" dirty="0">
                <a:solidFill>
                  <a:schemeClr val="bg1"/>
                </a:solidFill>
              </a:rPr>
              <a:t>: Tăng cường công tác phối hợp với phụ huynh</a:t>
            </a:r>
            <a:endParaRPr lang="en-US" sz="1600" dirty="0">
              <a:solidFill>
                <a:schemeClr val="bg1"/>
              </a:solidFill>
            </a:endParaRPr>
          </a:p>
        </p:txBody>
      </p:sp>
      <p:sp>
        <p:nvSpPr>
          <p:cNvPr id="11" name="Flowchart: Connector 10"/>
          <p:cNvSpPr/>
          <p:nvPr/>
        </p:nvSpPr>
        <p:spPr>
          <a:xfrm>
            <a:off x="4284618" y="531223"/>
            <a:ext cx="2603862" cy="1858736"/>
          </a:xfrm>
          <a:prstGeom prst="flowChartConnector">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Biện</a:t>
            </a:r>
            <a:r>
              <a:rPr lang="en-US" sz="1400" b="1" dirty="0"/>
              <a:t> </a:t>
            </a:r>
            <a:r>
              <a:rPr lang="en-US" sz="1400" b="1" dirty="0" err="1"/>
              <a:t>pháp</a:t>
            </a:r>
            <a:r>
              <a:rPr lang="en-US" sz="1400" b="1" dirty="0"/>
              <a:t> 1</a:t>
            </a:r>
            <a:r>
              <a:rPr lang="en-US" sz="1400" dirty="0"/>
              <a:t>: </a:t>
            </a:r>
            <a:r>
              <a:rPr lang="en-US" sz="1400" dirty="0" err="1"/>
              <a:t>Trang</a:t>
            </a:r>
            <a:r>
              <a:rPr lang="en-US" sz="1400" dirty="0"/>
              <a:t> </a:t>
            </a:r>
            <a:r>
              <a:rPr lang="en-US" sz="1400" dirty="0" err="1"/>
              <a:t>bị</a:t>
            </a:r>
            <a:r>
              <a:rPr lang="en-US" sz="1400" dirty="0"/>
              <a:t> </a:t>
            </a:r>
            <a:r>
              <a:rPr lang="en-US" sz="1400" dirty="0" err="1"/>
              <a:t>thêm</a:t>
            </a:r>
            <a:r>
              <a:rPr lang="en-US" sz="1400" dirty="0"/>
              <a:t> </a:t>
            </a:r>
            <a:r>
              <a:rPr lang="en-US" sz="1400" dirty="0" err="1"/>
              <a:t>kiến</a:t>
            </a:r>
            <a:r>
              <a:rPr lang="en-US" sz="1400" dirty="0"/>
              <a:t> </a:t>
            </a:r>
            <a:r>
              <a:rPr lang="en-US" sz="1400" dirty="0" err="1"/>
              <a:t>thức</a:t>
            </a:r>
            <a:r>
              <a:rPr lang="en-US" sz="1400" dirty="0"/>
              <a:t>, </a:t>
            </a:r>
            <a:r>
              <a:rPr lang="en-US" sz="1400" dirty="0" err="1"/>
              <a:t>kỹ</a:t>
            </a:r>
            <a:r>
              <a:rPr lang="en-US" sz="1400" dirty="0"/>
              <a:t> </a:t>
            </a:r>
            <a:r>
              <a:rPr lang="en-US" sz="1400" dirty="0" err="1"/>
              <a:t>năng</a:t>
            </a:r>
            <a:r>
              <a:rPr lang="en-US" sz="1400" dirty="0"/>
              <a:t> </a:t>
            </a:r>
            <a:r>
              <a:rPr lang="en-US" sz="1400" dirty="0" err="1"/>
              <a:t>cho</a:t>
            </a:r>
            <a:r>
              <a:rPr lang="en-US" sz="1400" dirty="0"/>
              <a:t> </a:t>
            </a:r>
            <a:r>
              <a:rPr lang="en-US" sz="1400" dirty="0" err="1"/>
              <a:t>bản</a:t>
            </a:r>
            <a:r>
              <a:rPr lang="en-US" sz="1400" dirty="0"/>
              <a:t> </a:t>
            </a:r>
            <a:r>
              <a:rPr lang="en-US" sz="1400" dirty="0" err="1"/>
              <a:t>thân</a:t>
            </a:r>
            <a:r>
              <a:rPr lang="en-US" sz="1400" dirty="0"/>
              <a:t> </a:t>
            </a:r>
            <a:r>
              <a:rPr lang="en-US" sz="1400" dirty="0" err="1"/>
              <a:t>để</a:t>
            </a:r>
            <a:r>
              <a:rPr lang="en-US" sz="1400" dirty="0"/>
              <a:t> </a:t>
            </a:r>
            <a:r>
              <a:rPr lang="en-US" sz="1400" dirty="0" err="1"/>
              <a:t>rèn</a:t>
            </a:r>
            <a:r>
              <a:rPr lang="en-US" sz="1400" dirty="0"/>
              <a:t> </a:t>
            </a:r>
            <a:r>
              <a:rPr lang="en-US" sz="1400" dirty="0" err="1"/>
              <a:t>thói</a:t>
            </a:r>
            <a:r>
              <a:rPr lang="en-US" sz="1400" dirty="0"/>
              <a:t> </a:t>
            </a:r>
            <a:r>
              <a:rPr lang="en-US" sz="1400" dirty="0" err="1"/>
              <a:t>quen</a:t>
            </a:r>
            <a:r>
              <a:rPr lang="en-US" sz="1400" dirty="0"/>
              <a:t> </a:t>
            </a:r>
            <a:r>
              <a:rPr lang="en-US" sz="1400" dirty="0" err="1"/>
              <a:t>biết</a:t>
            </a:r>
            <a:r>
              <a:rPr lang="en-US" sz="1400" dirty="0"/>
              <a:t> </a:t>
            </a:r>
            <a:r>
              <a:rPr lang="en-US" sz="1400" dirty="0" err="1"/>
              <a:t>quan</a:t>
            </a:r>
            <a:r>
              <a:rPr lang="en-US" sz="1400" dirty="0"/>
              <a:t> </a:t>
            </a:r>
            <a:r>
              <a:rPr lang="en-US" sz="1400" dirty="0" err="1"/>
              <a:t>tâm</a:t>
            </a:r>
            <a:r>
              <a:rPr lang="en-US" sz="1400" dirty="0"/>
              <a:t>, chia </a:t>
            </a:r>
            <a:r>
              <a:rPr lang="en-US" sz="1400" dirty="0" err="1"/>
              <a:t>sẻ</a:t>
            </a:r>
            <a:r>
              <a:rPr lang="en-US" sz="1400" dirty="0"/>
              <a:t> </a:t>
            </a:r>
            <a:r>
              <a:rPr lang="en-US" sz="1400" dirty="0" err="1"/>
              <a:t>cho</a:t>
            </a:r>
            <a:r>
              <a:rPr lang="en-US" sz="1400" dirty="0"/>
              <a:t> </a:t>
            </a:r>
            <a:r>
              <a:rPr lang="en-US" sz="1400" dirty="0" err="1"/>
              <a:t>trẻ</a:t>
            </a:r>
            <a:r>
              <a:rPr lang="en-US" sz="1400" dirty="0"/>
              <a:t> 5-6  </a:t>
            </a:r>
            <a:r>
              <a:rPr lang="en-US" sz="1400" dirty="0" err="1"/>
              <a:t>tuổi</a:t>
            </a:r>
            <a:r>
              <a:rPr lang="en-US" sz="1400" dirty="0"/>
              <a:t> </a:t>
            </a:r>
          </a:p>
        </p:txBody>
      </p:sp>
      <p:sp>
        <p:nvSpPr>
          <p:cNvPr id="12" name="Flowchart: Connector 11"/>
          <p:cNvSpPr/>
          <p:nvPr/>
        </p:nvSpPr>
        <p:spPr>
          <a:xfrm>
            <a:off x="2294412" y="1763710"/>
            <a:ext cx="2364377" cy="2077266"/>
          </a:xfrm>
          <a:prstGeom prst="flowChartConnector">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dirty="0"/>
              <a:t>Biện pháp 2</a:t>
            </a:r>
            <a:r>
              <a:rPr lang="vi-VN" sz="1400" dirty="0"/>
              <a:t>: Xây dựng kế hoạch dạy trẻ biết quan tâm, chia sẻ với người thân và bạn bè xuyên suốt một năm học: </a:t>
            </a:r>
            <a:endParaRPr lang="en-US" sz="1400" dirty="0"/>
          </a:p>
        </p:txBody>
      </p:sp>
      <p:sp>
        <p:nvSpPr>
          <p:cNvPr id="13" name="Flowchart: Connector 12"/>
          <p:cNvSpPr/>
          <p:nvPr/>
        </p:nvSpPr>
        <p:spPr>
          <a:xfrm>
            <a:off x="6688833" y="1527826"/>
            <a:ext cx="2307772" cy="1992625"/>
          </a:xfrm>
          <a:prstGeom prst="flowChartConnector">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t>Biện</a:t>
            </a:r>
            <a:r>
              <a:rPr lang="en-US" sz="1400" b="1" dirty="0"/>
              <a:t> </a:t>
            </a:r>
            <a:r>
              <a:rPr lang="en-US" sz="1400" b="1" dirty="0" err="1"/>
              <a:t>pháp</a:t>
            </a:r>
            <a:r>
              <a:rPr lang="en-US" sz="1400" b="1" dirty="0"/>
              <a:t> 5. </a:t>
            </a:r>
            <a:r>
              <a:rPr lang="en-US" sz="1400" dirty="0" err="1"/>
              <a:t>Hình</a:t>
            </a:r>
            <a:r>
              <a:rPr lang="en-US" sz="1400" dirty="0"/>
              <a:t> </a:t>
            </a:r>
            <a:r>
              <a:rPr lang="en-US" sz="1400" dirty="0" err="1"/>
              <a:t>thành</a:t>
            </a:r>
            <a:r>
              <a:rPr lang="en-US" sz="1400" dirty="0"/>
              <a:t> </a:t>
            </a:r>
            <a:r>
              <a:rPr lang="en-US" sz="1400" dirty="0" err="1"/>
              <a:t>thói</a:t>
            </a:r>
            <a:r>
              <a:rPr lang="en-US" sz="1400" dirty="0"/>
              <a:t> </a:t>
            </a:r>
            <a:r>
              <a:rPr lang="en-US" sz="1400" dirty="0" err="1"/>
              <a:t>quen</a:t>
            </a:r>
            <a:r>
              <a:rPr lang="en-US" sz="1400" dirty="0"/>
              <a:t> </a:t>
            </a:r>
            <a:r>
              <a:rPr lang="en-US" sz="1400" dirty="0" err="1"/>
              <a:t>quan</a:t>
            </a:r>
            <a:r>
              <a:rPr lang="en-US" sz="1400" dirty="0"/>
              <a:t> </a:t>
            </a:r>
            <a:r>
              <a:rPr lang="en-US" sz="1400" dirty="0" err="1"/>
              <a:t>tâm</a:t>
            </a:r>
            <a:r>
              <a:rPr lang="en-US" sz="1400" dirty="0"/>
              <a:t>, chia </a:t>
            </a:r>
            <a:r>
              <a:rPr lang="en-US" sz="1400" dirty="0" err="1"/>
              <a:t>sẻ</a:t>
            </a:r>
            <a:r>
              <a:rPr lang="en-US" sz="1400" dirty="0"/>
              <a:t> </a:t>
            </a:r>
            <a:r>
              <a:rPr lang="en-US" sz="1400" dirty="0" err="1"/>
              <a:t>cho</a:t>
            </a:r>
            <a:r>
              <a:rPr lang="en-US" sz="1400" dirty="0"/>
              <a:t> </a:t>
            </a:r>
            <a:r>
              <a:rPr lang="en-US" sz="1400" dirty="0" err="1"/>
              <a:t>trẻ</a:t>
            </a:r>
            <a:r>
              <a:rPr lang="en-US" sz="1400" dirty="0"/>
              <a:t> </a:t>
            </a:r>
            <a:r>
              <a:rPr lang="en-US" sz="1400" dirty="0" err="1"/>
              <a:t>trong</a:t>
            </a:r>
            <a:r>
              <a:rPr lang="en-US" sz="1400" dirty="0"/>
              <a:t> </a:t>
            </a:r>
            <a:r>
              <a:rPr lang="en-US" sz="1400" dirty="0" err="1"/>
              <a:t>các</a:t>
            </a:r>
            <a:r>
              <a:rPr lang="en-US" sz="1400" dirty="0"/>
              <a:t> </a:t>
            </a:r>
            <a:r>
              <a:rPr lang="en-US" sz="1400" dirty="0" err="1"/>
              <a:t>hoạt</a:t>
            </a:r>
            <a:r>
              <a:rPr lang="en-US" sz="1400" dirty="0"/>
              <a:t> </a:t>
            </a:r>
            <a:r>
              <a:rPr lang="en-US" sz="1400" dirty="0" err="1"/>
              <a:t>động</a:t>
            </a:r>
            <a:r>
              <a:rPr lang="en-US" sz="1400" dirty="0"/>
              <a:t> </a:t>
            </a:r>
            <a:r>
              <a:rPr lang="en-US" sz="1400" dirty="0" err="1"/>
              <a:t>hàng</a:t>
            </a:r>
            <a:r>
              <a:rPr lang="en-US" sz="1400" dirty="0"/>
              <a:t> </a:t>
            </a:r>
            <a:r>
              <a:rPr lang="en-US" sz="1400" dirty="0" err="1"/>
              <a:t>ngày</a:t>
            </a:r>
            <a:r>
              <a:rPr lang="en-US" sz="1400" dirty="0"/>
              <a:t>:</a:t>
            </a:r>
          </a:p>
        </p:txBody>
      </p:sp>
      <p:sp>
        <p:nvSpPr>
          <p:cNvPr id="14" name="Flowchart: Connector 13"/>
          <p:cNvSpPr/>
          <p:nvPr/>
        </p:nvSpPr>
        <p:spPr>
          <a:xfrm>
            <a:off x="3161208" y="3853907"/>
            <a:ext cx="2751914" cy="2140492"/>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dirty="0"/>
              <a:t>. </a:t>
            </a:r>
            <a:r>
              <a:rPr lang="vi-VN" sz="1400" b="1" dirty="0"/>
              <a:t>Biện pháp 3</a:t>
            </a:r>
            <a:r>
              <a:rPr lang="vi-VN" sz="1400" dirty="0"/>
              <a:t>: Xây dựng môi trường cho trẻ hình thành thói quen biết quan tâm, chia sẻ:</a:t>
            </a:r>
            <a:endParaRPr lang="en-US" sz="1400" dirty="0"/>
          </a:p>
        </p:txBody>
      </p:sp>
      <p:sp>
        <p:nvSpPr>
          <p:cNvPr id="15" name="Flowchart: Connector 14"/>
          <p:cNvSpPr/>
          <p:nvPr/>
        </p:nvSpPr>
        <p:spPr>
          <a:xfrm>
            <a:off x="5913122" y="3726618"/>
            <a:ext cx="2760615" cy="2133601"/>
          </a:xfrm>
          <a:prstGeom prst="flowChartConnector">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400" b="1" dirty="0"/>
              <a:t>Biện pháp 4: </a:t>
            </a:r>
            <a:r>
              <a:rPr lang="vi-VN" sz="1400" dirty="0"/>
              <a:t>Cung cấp một số kỹ năng cần có để trẻ biết quan tâm, chia sẻ với người thân và bạn bè góp phần hình thành nhân cách cho trẻ:</a:t>
            </a:r>
            <a:endParaRPr lang="en-US" sz="1400" dirty="0"/>
          </a:p>
        </p:txBody>
      </p:sp>
    </p:spTree>
    <p:extLst>
      <p:ext uri="{BB962C8B-B14F-4D97-AF65-F5344CB8AC3E}">
        <p14:creationId xmlns:p14="http://schemas.microsoft.com/office/powerpoint/2010/main" val="110860196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292</TotalTime>
  <Words>3250</Words>
  <Application>Microsoft Office PowerPoint</Application>
  <PresentationFormat>Widescreen</PresentationFormat>
  <Paragraphs>164</Paragraphs>
  <Slides>21</Slides>
  <Notes>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Century Gothic</vt:lpstr>
      <vt:lpstr>Tahoma</vt:lpstr>
      <vt:lpstr>Times New Roman</vt:lpstr>
      <vt:lpstr>Wingdings 3</vt:lpstr>
      <vt:lpstr>Slice</vt:lpstr>
      <vt:lpstr>UBND QUẬN HỒNG BÀNG TRƯỜNG MẦM NON HÙNG VƯƠNG</vt:lpstr>
      <vt:lpstr>:  * Đặt vấn đề *giải quyết vấn đề *Kết thúc vấn đề</vt:lpstr>
      <vt:lpstr>phần i: đặt vấn đề</vt:lpstr>
      <vt:lpstr>PowerPoint Presentation</vt:lpstr>
      <vt:lpstr>1. Cơ sở lý luận</vt:lpstr>
      <vt:lpstr>Bảng khảo sát học sinh đầu năm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QUẬN HỒNG BÀNG TRƯỜNG MẦM NON HÙNG VƯƠNG</dc:title>
  <dc:creator>MHC</dc:creator>
  <cp:lastModifiedBy>MHC</cp:lastModifiedBy>
  <cp:revision>35</cp:revision>
  <dcterms:created xsi:type="dcterms:W3CDTF">2023-09-16T12:53:50Z</dcterms:created>
  <dcterms:modified xsi:type="dcterms:W3CDTF">2023-09-23T14:18:19Z</dcterms:modified>
</cp:coreProperties>
</file>