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FF49C-A7BA-4655-9B2E-7DD2D401A72C}"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FF49C-A7BA-4655-9B2E-7DD2D401A72C}"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FF49C-A7BA-4655-9B2E-7DD2D401A72C}"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FF49C-A7BA-4655-9B2E-7DD2D401A72C}"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FF49C-A7BA-4655-9B2E-7DD2D401A72C}"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FF49C-A7BA-4655-9B2E-7DD2D401A72C}"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FF49C-A7BA-4655-9B2E-7DD2D401A72C}"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FF49C-A7BA-4655-9B2E-7DD2D401A72C}"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FF49C-A7BA-4655-9B2E-7DD2D401A72C}"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FF49C-A7BA-4655-9B2E-7DD2D401A72C}"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FF49C-A7BA-4655-9B2E-7DD2D401A72C}"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816C8-97C0-4EB0-80D2-AE74829C20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FF49C-A7BA-4655-9B2E-7DD2D401A72C}" type="datetimeFigureOut">
              <a:rPr lang="en-US" smtClean="0"/>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816C8-97C0-4EB0-80D2-AE74829C20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 xmlns:a16="http://schemas.microsoft.com/office/drawing/2014/main" id="{84827734-1141-4176-9268-02FA7F52257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145" name="Rectangle 1"/>
          <p:cNvSpPr>
            <a:spLocks noChangeArrowheads="1"/>
          </p:cNvSpPr>
          <p:nvPr/>
        </p:nvSpPr>
        <p:spPr bwMode="auto">
          <a:xfrm>
            <a:off x="609600" y="1447800"/>
            <a:ext cx="7848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smtClean="0"/>
              <a:t>Một </a:t>
            </a:r>
            <a:r>
              <a:rPr lang="en-US" sz="1600" b="1" dirty="0"/>
              <a:t>mùa giáng sinh lại về,</a:t>
            </a:r>
            <a:r>
              <a:rPr lang="en-US" sz="1600" b="1" dirty="0" smtClean="0"/>
              <a:t> </a:t>
            </a:r>
            <a:r>
              <a:rPr lang="en-US" sz="1600" b="1" dirty="0"/>
              <a:t>mùa an lành, mùa của màu sắc lấp lánh, màu đỏ của ông già Noel, màu xanh của những cây thông và vô vàn màu sắc của những quả châu, cái chuông được trang trí trên cây thông. Những điều tưởng chừng đã đi sâu vào tiềm thức của các bậc phụ huynh, nhưng đối với bé đó là những điều vô cùng mới lạ và là cơ hội để bé tìm hiểu</a:t>
            </a:r>
            <a:r>
              <a:rPr lang="en-US" sz="1600" b="1" dirty="0" smtClean="0"/>
              <a:t> </a:t>
            </a:r>
            <a:r>
              <a:rPr lang="en-US" sz="1600" b="1" dirty="0"/>
              <a:t>sắc màu</a:t>
            </a:r>
            <a:r>
              <a:rPr lang="en-US" sz="1600" b="1" dirty="0" smtClean="0"/>
              <a:t>, cả những bài hát của mùa Giáng sinh và khám phá nét văn hoá Châu Âu huyền bí.</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133600" y="1066800"/>
            <a:ext cx="4490333" cy="369332"/>
          </a:xfrm>
          <a:prstGeom prst="rect">
            <a:avLst/>
          </a:prstGeom>
        </p:spPr>
        <p:txBody>
          <a:bodyPr wrap="none">
            <a:spAutoFit/>
          </a:bodyPr>
          <a:lstStyle/>
          <a:p>
            <a:pPr lvl="0" algn="ctr" fontAlgn="base">
              <a:spcBef>
                <a:spcPct val="0"/>
              </a:spcBef>
              <a:spcAft>
                <a:spcPct val="0"/>
              </a:spcAft>
            </a:pPr>
            <a:r>
              <a:rPr kumimoji="0" lang="en-US" b="1" i="0" u="none" strike="noStrike" cap="none" normalizeH="0" baseline="0" dirty="0" smtClean="0">
                <a:ln>
                  <a:noFill/>
                </a:ln>
                <a:solidFill>
                  <a:srgbClr val="666666"/>
                </a:solidFill>
                <a:effectLst/>
                <a:latin typeface="Arial" pitchFamily="34" charset="0"/>
                <a:ea typeface="Times New Roman" pitchFamily="18" charset="0"/>
                <a:cs typeface="Arial" pitchFamily="34" charset="0"/>
              </a:rPr>
              <a:t>Bé  3</a:t>
            </a:r>
            <a:r>
              <a:rPr kumimoji="0" lang="en-US" b="1" i="0" u="none" strike="noStrike" cap="none" normalizeH="0" dirty="0" smtClean="0">
                <a:ln>
                  <a:noFill/>
                </a:ln>
                <a:solidFill>
                  <a:srgbClr val="666666"/>
                </a:solidFill>
                <a:effectLst/>
                <a:latin typeface="Arial" pitchFamily="34" charset="0"/>
                <a:ea typeface="Times New Roman" pitchFamily="18" charset="0"/>
                <a:cs typeface="Arial" pitchFamily="34" charset="0"/>
              </a:rPr>
              <a:t> C3 </a:t>
            </a:r>
            <a:r>
              <a:rPr kumimoji="0" lang="en-US" b="1" i="0" u="none" strike="noStrike" cap="none" normalizeH="0" baseline="0" dirty="0" smtClean="0">
                <a:ln>
                  <a:noFill/>
                </a:ln>
                <a:solidFill>
                  <a:srgbClr val="666666"/>
                </a:solidFill>
                <a:effectLst/>
                <a:latin typeface="Arial" pitchFamily="34" charset="0"/>
                <a:ea typeface="Times New Roman" pitchFamily="18" charset="0"/>
                <a:cs typeface="Arial" pitchFamily="34" charset="0"/>
              </a:rPr>
              <a:t>với những cây thông nhỏ xinh</a:t>
            </a:r>
            <a:endParaRPr kumimoji="0" lang="en-US" b="1"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2286000" y="2819400"/>
            <a:ext cx="4267200" cy="2971800"/>
          </a:xfrm>
          <a:prstGeom prst="rect">
            <a:avLst/>
          </a:prstGeom>
          <a:noFill/>
          <a:ln w="9525">
            <a:noFill/>
            <a:miter lim="800000"/>
            <a:headEnd/>
            <a:tailEnd/>
          </a:ln>
          <a:effectLst/>
        </p:spPr>
      </p:pic>
    </p:spTree>
    <p:extLst>
      <p:ext uri="{BB962C8B-B14F-4D97-AF65-F5344CB8AC3E}">
        <p14:creationId xmlns="" xmlns:p14="http://schemas.microsoft.com/office/powerpoint/2010/main" val="383485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84827734-1141-4176-9268-02FA7F52257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5361" name="Rectangle 1"/>
          <p:cNvSpPr>
            <a:spLocks noChangeArrowheads="1"/>
          </p:cNvSpPr>
          <p:nvPr/>
        </p:nvSpPr>
        <p:spPr bwMode="auto">
          <a:xfrm>
            <a:off x="609600" y="381000"/>
            <a:ext cx="8001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Mở đầu cho mùa lễ hội giáng sinh đầy màu sắc chính là những</a:t>
            </a:r>
            <a:r>
              <a:rPr kumimoji="0" lang="en-US" sz="1400" b="1"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 khoảnh khắc trang trí </a:t>
            </a:r>
            <a:r>
              <a:rPr kumimoji="0" lang="vi-VN"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 </a:t>
            </a:r>
            <a:r>
              <a:rPr kumimoji="0" lang="en-US"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 làm </a:t>
            </a:r>
            <a:r>
              <a:rPr kumimoji="0" lang="vi-VN"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cây thông Noel mà </a:t>
            </a:r>
            <a:r>
              <a:rPr kumimoji="0" lang="en-US"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tiếng anh các </a:t>
            </a:r>
            <a:r>
              <a:rPr kumimoji="0" lang="vi-VN"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 con gọi đó là “christmas tree”. </a:t>
            </a:r>
            <a:r>
              <a:rPr kumimoji="0" lang="en-US"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Các cô lớp 3 tuổi 3C 3 chuẩn bị các nguyên học liệu như giấy màu, bang dính hai mặt, lõi giấy </a:t>
            </a:r>
            <a:r>
              <a:rPr kumimoji="0" lang="vi-VN"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để con tự do sáng tạo, tự con trang trí </a:t>
            </a:r>
            <a:r>
              <a:rPr kumimoji="0" lang="en-US"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 làm </a:t>
            </a:r>
            <a:r>
              <a:rPr kumimoji="0" lang="vi-VN"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cây thông theo niềm hứng thú vô tận của con.</a:t>
            </a:r>
            <a:r>
              <a:rPr kumimoji="0" lang="en-US" sz="1400" b="1"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 </a:t>
            </a:r>
            <a:r>
              <a:rPr kumimoji="0" lang="en-US"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Màu sắc kích thích thị giác</a:t>
            </a:r>
            <a:r>
              <a:rPr kumimoji="0" lang="en-US" sz="1400" b="1"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 mỗi bé sẽ có cái nhìn khác nhau về màu sắc và được thể hiện qua việc các bé chọn màu để trang trí trên cây thông Noel. Đôi tay nhỏ bé chọn lựa giấy màu để làm trang trí nên cây thông, ánh mắt thơ ngây nhưng ánh lên sự</a:t>
            </a:r>
            <a:r>
              <a:rPr kumimoji="0" lang="vi-VN" sz="1400" b="1" i="0" u="none" strike="noStrike" cap="none" normalizeH="0" baseline="0" dirty="0" smtClean="0">
                <a:ln>
                  <a:noFill/>
                </a:ln>
                <a:solidFill>
                  <a:srgbClr val="666666"/>
                </a:solidFill>
                <a:latin typeface="Times New Roman" pitchFamily="18" charset="0"/>
                <a:ea typeface="Times New Roman" pitchFamily="18" charset="0"/>
                <a:cs typeface="Times New Roman" pitchFamily="18" charset="0"/>
              </a:rPr>
              <a:t> hào hứng khi tự tay gắn lên cây thông. Không những thế, các con còn được cùng các bạn chia sẻ những khoảnh khắc cùng nhau: cùng nhau trang trí, cùng nhau vui đùa. Một mùa giáng sinh nữa lại về trong sự ấm áp của các con. và cùng nhau ghi nhận lại những phút giây chuẩn bị bằng những bức ảnh vô cùng đáng yêu. Chắc hẳn đây là những gam màu nhiều màu sắc trong những trang tuổi thơ của các con.</a:t>
            </a:r>
            <a:endParaRPr kumimoji="0" lang="vi-VN" sz="1400" b="1" i="0" u="none" strike="noStrike" cap="none" normalizeH="0" baseline="0" dirty="0" smtClean="0">
              <a:ln>
                <a:noFill/>
              </a:ln>
              <a:solidFill>
                <a:schemeClr val="tx1"/>
              </a:solidFill>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3" cstate="print"/>
          <a:srcRect/>
          <a:stretch>
            <a:fillRect/>
          </a:stretch>
        </p:blipFill>
        <p:spPr bwMode="auto">
          <a:xfrm>
            <a:off x="5257801" y="2590800"/>
            <a:ext cx="3124200" cy="32766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2133600" y="2590800"/>
            <a:ext cx="3048000" cy="3276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a:effectLst/>
        </p:spPr>
      </p:pic>
      <p:sp>
        <p:nvSpPr>
          <p:cNvPr id="5" name="Rectangle 4"/>
          <p:cNvSpPr/>
          <p:nvPr/>
        </p:nvSpPr>
        <p:spPr>
          <a:xfrm>
            <a:off x="609600" y="6324600"/>
            <a:ext cx="8016938" cy="369332"/>
          </a:xfrm>
          <a:prstGeom prst="rect">
            <a:avLst/>
          </a:prstGeom>
        </p:spPr>
        <p:txBody>
          <a:bodyPr wrap="none">
            <a:spAutoFit/>
          </a:bodyPr>
          <a:lstStyle/>
          <a:p>
            <a:r>
              <a:rPr lang="en-US" dirty="0" smtClean="0">
                <a:latin typeface="Times New Roman" pitchFamily="18" charset="0"/>
                <a:cs typeface="Times New Roman" pitchFamily="18" charset="0"/>
              </a:rPr>
              <a:t>Các con ngơ ngác xem cô hướng dẫn cách làm cây thông nhìn mới đáng yêu làm sao</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8839200" cy="6324600"/>
          </a:xfrm>
          <a:prstGeom prst="rect">
            <a:avLst/>
          </a:prstGeom>
          <a:noFill/>
          <a:ln w="9525">
            <a:noFill/>
            <a:miter lim="800000"/>
            <a:headEnd/>
            <a:tailEnd/>
          </a:ln>
          <a:effectLst/>
        </p:spPr>
      </p:pic>
      <p:sp>
        <p:nvSpPr>
          <p:cNvPr id="3" name="TextBox 2"/>
          <p:cNvSpPr txBox="1"/>
          <p:nvPr/>
        </p:nvSpPr>
        <p:spPr>
          <a:xfrm>
            <a:off x="1828800" y="6477000"/>
            <a:ext cx="6192721" cy="369332"/>
          </a:xfrm>
          <a:prstGeom prst="rect">
            <a:avLst/>
          </a:prstGeom>
          <a:noFill/>
        </p:spPr>
        <p:txBody>
          <a:bodyPr wrap="none" rtlCol="0">
            <a:spAutoFit/>
          </a:bodyPr>
          <a:lstStyle/>
          <a:p>
            <a:r>
              <a:rPr lang="en-US" dirty="0" smtClean="0">
                <a:latin typeface="Times New Roman" pitchFamily="18" charset="0"/>
                <a:cs typeface="Times New Roman" pitchFamily="18" charset="0"/>
              </a:rPr>
              <a:t>Những khuôn mặt rạng ngời khi đã làm được cây thông nhỏ xinh</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9144000" cy="6400800"/>
          </a:xfrm>
          <a:prstGeom prst="rect">
            <a:avLst/>
          </a:prstGeom>
          <a:noFill/>
          <a:ln w="9525">
            <a:noFill/>
            <a:miter lim="800000"/>
            <a:headEnd/>
            <a:tailEnd/>
          </a:ln>
          <a:effectLst/>
        </p:spPr>
      </p:pic>
      <p:sp>
        <p:nvSpPr>
          <p:cNvPr id="3" name="Rectangle 2"/>
          <p:cNvSpPr/>
          <p:nvPr/>
        </p:nvSpPr>
        <p:spPr>
          <a:xfrm>
            <a:off x="2514600" y="6488668"/>
            <a:ext cx="3861955" cy="369332"/>
          </a:xfrm>
          <a:prstGeom prst="rect">
            <a:avLst/>
          </a:prstGeom>
        </p:spPr>
        <p:txBody>
          <a:bodyPr wrap="none">
            <a:spAutoFit/>
          </a:bodyPr>
          <a:lstStyle/>
          <a:p>
            <a:r>
              <a:rPr lang="en-US" dirty="0" smtClean="0">
                <a:latin typeface="Times New Roman" pitchFamily="18" charset="0"/>
                <a:cs typeface="Times New Roman" pitchFamily="18" charset="0"/>
              </a:rPr>
              <a:t>Các con khoe cây thông mình làm được</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69</Words>
  <Application>Microsoft Office PowerPoint</Application>
  <PresentationFormat>On-screen Show (4:3)</PresentationFormat>
  <Paragraphs>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8</cp:revision>
  <dcterms:created xsi:type="dcterms:W3CDTF">2023-12-15T07:13:48Z</dcterms:created>
  <dcterms:modified xsi:type="dcterms:W3CDTF">2023-12-15T08:03:52Z</dcterms:modified>
</cp:coreProperties>
</file>