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0"/>
  </p:notesMasterIdLst>
  <p:sldIdLst>
    <p:sldId id="343" r:id="rId4"/>
    <p:sldId id="293" r:id="rId5"/>
    <p:sldId id="294" r:id="rId6"/>
    <p:sldId id="295" r:id="rId7"/>
    <p:sldId id="296" r:id="rId8"/>
    <p:sldId id="297" r:id="rId9"/>
    <p:sldId id="298" r:id="rId10"/>
    <p:sldId id="344" r:id="rId11"/>
    <p:sldId id="346" r:id="rId12"/>
    <p:sldId id="373" r:id="rId13"/>
    <p:sldId id="372" r:id="rId14"/>
    <p:sldId id="375" r:id="rId15"/>
    <p:sldId id="374" r:id="rId16"/>
    <p:sldId id="376" r:id="rId17"/>
    <p:sldId id="377" r:id="rId18"/>
    <p:sldId id="378" r:id="rId19"/>
    <p:sldId id="381" r:id="rId20"/>
    <p:sldId id="379" r:id="rId21"/>
    <p:sldId id="382" r:id="rId22"/>
    <p:sldId id="397" r:id="rId23"/>
    <p:sldId id="400" r:id="rId24"/>
    <p:sldId id="402" r:id="rId25"/>
    <p:sldId id="380" r:id="rId26"/>
    <p:sldId id="383" r:id="rId27"/>
    <p:sldId id="389" r:id="rId28"/>
    <p:sldId id="384" r:id="rId29"/>
    <p:sldId id="385" r:id="rId30"/>
    <p:sldId id="390" r:id="rId31"/>
    <p:sldId id="404" r:id="rId32"/>
    <p:sldId id="391" r:id="rId33"/>
    <p:sldId id="423" r:id="rId34"/>
    <p:sldId id="421" r:id="rId35"/>
    <p:sldId id="386" r:id="rId36"/>
    <p:sldId id="387" r:id="rId37"/>
    <p:sldId id="413" r:id="rId38"/>
    <p:sldId id="412" r:id="rId39"/>
    <p:sldId id="405" r:id="rId40"/>
    <p:sldId id="422" r:id="rId41"/>
    <p:sldId id="406" r:id="rId42"/>
    <p:sldId id="417" r:id="rId43"/>
    <p:sldId id="416" r:id="rId44"/>
    <p:sldId id="414" r:id="rId45"/>
    <p:sldId id="304" r:id="rId46"/>
    <p:sldId id="305" r:id="rId47"/>
    <p:sldId id="306" r:id="rId48"/>
    <p:sldId id="307" r:id="rId49"/>
    <p:sldId id="308" r:id="rId50"/>
    <p:sldId id="309" r:id="rId51"/>
    <p:sldId id="310" r:id="rId52"/>
    <p:sldId id="311" r:id="rId53"/>
    <p:sldId id="313" r:id="rId54"/>
    <p:sldId id="419" r:id="rId55"/>
    <p:sldId id="418" r:id="rId56"/>
    <p:sldId id="302" r:id="rId57"/>
    <p:sldId id="420" r:id="rId58"/>
    <p:sldId id="30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6FE"/>
    <a:srgbClr val="EA211C"/>
    <a:srgbClr val="FBFBCF"/>
    <a:srgbClr val="0070C0"/>
    <a:srgbClr val="2780B8"/>
    <a:srgbClr val="AEE6FE"/>
    <a:srgbClr val="B0E8F9"/>
    <a:srgbClr val="0E9B51"/>
    <a:srgbClr val="DC8207"/>
    <a:srgbClr val="E7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88" d="100"/>
          <a:sy n="88" d="100"/>
        </p:scale>
        <p:origin x="5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3411F-47FF-4F95-BD6A-72E2575D19DC}" type="datetimeFigureOut">
              <a:rPr lang="en-US" smtClean="0"/>
              <a:pPr/>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66B89-57A9-421C-9F1D-FD39DBA6F52C}" type="slidenum">
              <a:rPr lang="en-US" smtClean="0"/>
              <a:pPr/>
              <a:t>‹#›</a:t>
            </a:fld>
            <a:endParaRPr lang="en-US"/>
          </a:p>
        </p:txBody>
      </p:sp>
    </p:spTree>
    <p:extLst>
      <p:ext uri="{BB962C8B-B14F-4D97-AF65-F5344CB8AC3E}">
        <p14:creationId xmlns:p14="http://schemas.microsoft.com/office/powerpoint/2010/main" val="394246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12</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13</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14</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15</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16</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17</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18</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19</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20</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21</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00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23</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24</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25</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26</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27</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28</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30</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33</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34</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37</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35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38</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39</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40</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42</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44</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45</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46</a:t>
            </a:fld>
            <a:endParaRPr lang="en-US"/>
          </a:p>
        </p:txBody>
      </p:sp>
    </p:spTree>
    <p:extLst>
      <p:ext uri="{BB962C8B-B14F-4D97-AF65-F5344CB8AC3E}">
        <p14:creationId xmlns:p14="http://schemas.microsoft.com/office/powerpoint/2010/main" val="207059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47</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48</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3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49</a:t>
            </a:fld>
            <a:endParaRPr lang="en-US"/>
          </a:p>
        </p:txBody>
      </p:sp>
    </p:spTree>
    <p:extLst>
      <p:ext uri="{BB962C8B-B14F-4D97-AF65-F5344CB8AC3E}">
        <p14:creationId xmlns:p14="http://schemas.microsoft.com/office/powerpoint/2010/main" val="1844987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50</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51</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52</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53</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5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9</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10</a:t>
            </a:fld>
            <a:endParaRPr lang="en-US"/>
          </a:p>
        </p:txBody>
      </p:sp>
    </p:spTree>
    <p:extLst>
      <p:ext uri="{BB962C8B-B14F-4D97-AF65-F5344CB8AC3E}">
        <p14:creationId xmlns:p14="http://schemas.microsoft.com/office/powerpoint/2010/main" val="331494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D961D-546B-4B47-B190-CEE8F668F95D}" type="slidenum">
              <a:rPr lang="en-US" smtClean="0"/>
              <a:pPr/>
              <a:t>11</a:t>
            </a:fld>
            <a:endParaRPr lang="en-US"/>
          </a:p>
        </p:txBody>
      </p:sp>
    </p:spTree>
    <p:extLst>
      <p:ext uri="{BB962C8B-B14F-4D97-AF65-F5344CB8AC3E}">
        <p14:creationId xmlns:p14="http://schemas.microsoft.com/office/powerpoint/2010/main" val="331494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91417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592085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72715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1023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2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2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74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90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1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01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350306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9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9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5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45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6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1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01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0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42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76727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4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47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1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5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1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91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6535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1779668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85125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2704799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144378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2C3E19-39B2-4142-A65A-DF5D33258932}"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E7B5E-374B-46A4-8388-03249FF62DA1}" type="slidenum">
              <a:rPr lang="en-US" smtClean="0"/>
              <a:pPr/>
              <a:t>‹#›</a:t>
            </a:fld>
            <a:endParaRPr lang="en-US"/>
          </a:p>
        </p:txBody>
      </p:sp>
    </p:spTree>
    <p:extLst>
      <p:ext uri="{BB962C8B-B14F-4D97-AF65-F5344CB8AC3E}">
        <p14:creationId xmlns:p14="http://schemas.microsoft.com/office/powerpoint/2010/main" val="328063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C3E19-39B2-4142-A65A-DF5D33258932}" type="datetimeFigureOut">
              <a:rPr lang="en-US" smtClean="0"/>
              <a:pPr/>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E7B5E-374B-46A4-8388-03249FF62DA1}" type="slidenum">
              <a:rPr lang="en-US" smtClean="0"/>
              <a:pPr/>
              <a:t>‹#›</a:t>
            </a:fld>
            <a:endParaRPr lang="en-US"/>
          </a:p>
        </p:txBody>
      </p:sp>
    </p:spTree>
    <p:extLst>
      <p:ext uri="{BB962C8B-B14F-4D97-AF65-F5344CB8AC3E}">
        <p14:creationId xmlns:p14="http://schemas.microsoft.com/office/powerpoint/2010/main" val="288356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76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784E0F-B49E-4CF9-974F-F2E8170172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B2D9CF-84F5-40DC-9319-750C0EB7F78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42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1.png"/><Relationship Id="rId5" Type="http://schemas.openxmlformats.org/officeDocument/2006/relationships/slide" Target="slide2.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audio1.wav"/><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wmf"/><Relationship Id="rId4" Type="http://schemas.openxmlformats.org/officeDocument/2006/relationships/audio" Target="../media/audio2.wav"/><Relationship Id="rId9"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78752"/>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grpSp>
        <p:nvGrpSpPr>
          <p:cNvPr id="4" name="Group 9">
            <a:extLst>
              <a:ext uri="{FF2B5EF4-FFF2-40B4-BE49-F238E27FC236}">
                <a16:creationId xmlns:a16="http://schemas.microsoft.com/office/drawing/2014/main" id="{9A1FF86C-9C1F-4B7E-A76D-1A03D3BFE583}"/>
              </a:ext>
            </a:extLst>
          </p:cNvPr>
          <p:cNvGrpSpPr/>
          <p:nvPr/>
        </p:nvGrpSpPr>
        <p:grpSpPr>
          <a:xfrm>
            <a:off x="431070" y="1210132"/>
            <a:ext cx="6923314" cy="4903305"/>
            <a:chOff x="5182539" y="1352032"/>
            <a:chExt cx="7009461" cy="3821546"/>
          </a:xfrm>
        </p:grpSpPr>
        <p:grpSp>
          <p:nvGrpSpPr>
            <p:cNvPr id="5" name="Group 23">
              <a:extLst>
                <a:ext uri="{FF2B5EF4-FFF2-40B4-BE49-F238E27FC236}">
                  <a16:creationId xmlns:a16="http://schemas.microsoft.com/office/drawing/2014/main" id="{75198337-0F31-4C44-BA2D-C94B2096F513}"/>
                </a:ext>
              </a:extLst>
            </p:cNvPr>
            <p:cNvGrpSpPr/>
            <p:nvPr/>
          </p:nvGrpSpPr>
          <p:grpSpPr>
            <a:xfrm>
              <a:off x="5182539" y="1352032"/>
              <a:ext cx="7009461" cy="3821546"/>
              <a:chOff x="4434613" y="408584"/>
              <a:chExt cx="3964787" cy="2866159"/>
            </a:xfrm>
          </p:grpSpPr>
          <p:sp>
            <p:nvSpPr>
              <p:cNvPr id="7" name="任意多边形 13">
                <a:extLst>
                  <a:ext uri="{FF2B5EF4-FFF2-40B4-BE49-F238E27FC236}">
                    <a16:creationId xmlns:a16="http://schemas.microsoft.com/office/drawing/2014/main" id="{E0485232-6622-4C26-BC54-C50F7AD16F50}"/>
                  </a:ext>
                </a:extLst>
              </p:cNvPr>
              <p:cNvSpPr/>
              <p:nvPr/>
            </p:nvSpPr>
            <p:spPr>
              <a:xfrm rot="16200000">
                <a:off x="5082032" y="-42626"/>
                <a:ext cx="2669950" cy="396478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buClrTx/>
                </a:pPr>
                <a:endParaRPr lang="zh-CN" altLang="en-US" sz="3000" kern="1200" dirty="0">
                  <a:solidFill>
                    <a:srgbClr val="002060"/>
                  </a:solidFill>
                  <a:ea typeface="微软雅黑 Light"/>
                </a:endParaRPr>
              </a:p>
            </p:txBody>
          </p:sp>
          <p:sp>
            <p:nvSpPr>
              <p:cNvPr id="8" name="矩形 7">
                <a:extLst>
                  <a:ext uri="{FF2B5EF4-FFF2-40B4-BE49-F238E27FC236}">
                    <a16:creationId xmlns:a16="http://schemas.microsoft.com/office/drawing/2014/main" id="{62937635-FE86-4935-B814-B63FC11E51FE}"/>
                  </a:ext>
                </a:extLst>
              </p:cNvPr>
              <p:cNvSpPr/>
              <p:nvPr/>
            </p:nvSpPr>
            <p:spPr>
              <a:xfrm>
                <a:off x="5374021" y="408584"/>
                <a:ext cx="2362200" cy="323832"/>
              </a:xfrm>
              <a:prstGeom prst="rect">
                <a:avLst/>
              </a:prstGeom>
              <a:solidFill>
                <a:srgbClr val="FFCC99"/>
              </a:solidFill>
            </p:spPr>
            <p:txBody>
              <a:bodyPr wrap="square">
                <a:spAutoFit/>
              </a:bodyPr>
              <a:lstStyle/>
              <a:p>
                <a:pPr algn="ctr" defTabSz="914377" fontAlgn="base">
                  <a:spcBef>
                    <a:spcPct val="0"/>
                  </a:spcBef>
                  <a:spcAft>
                    <a:spcPct val="0"/>
                  </a:spcAft>
                  <a:buClrTx/>
                </a:pPr>
                <a:r>
                  <a:rPr lang="en-US" altLang="zh-CN" sz="3000" b="1" kern="1200" dirty="0" smtClean="0">
                    <a:solidFill>
                      <a:srgbClr val="0506FE"/>
                    </a:solidFill>
                    <a:ea typeface="Tahoma" pitchFamily="34" charset="0"/>
                    <a:cs typeface="Tahoma" pitchFamily="34" charset="0"/>
                  </a:rPr>
                  <a:t>THẢO LUẬN NHÓM</a:t>
                </a:r>
                <a:endParaRPr lang="en-US" altLang="zh-CN" sz="3000" b="1" kern="1200" dirty="0">
                  <a:solidFill>
                    <a:srgbClr val="0506FE"/>
                  </a:solidFill>
                  <a:ea typeface="Tahoma" pitchFamily="34" charset="0"/>
                  <a:cs typeface="Tahoma" pitchFamily="34" charset="0"/>
                </a:endParaRPr>
              </a:p>
            </p:txBody>
          </p:sp>
        </p:grpSp>
        <p:sp>
          <p:nvSpPr>
            <p:cNvPr id="6" name="TextBox 2">
              <a:extLst>
                <a:ext uri="{FF2B5EF4-FFF2-40B4-BE49-F238E27FC236}">
                  <a16:creationId xmlns:a16="http://schemas.microsoft.com/office/drawing/2014/main" id="{C6AF5CE4-9FC2-42F9-83C3-6C5E014B34DD}"/>
                </a:ext>
              </a:extLst>
            </p:cNvPr>
            <p:cNvSpPr txBox="1"/>
            <p:nvPr/>
          </p:nvSpPr>
          <p:spPr>
            <a:xfrm>
              <a:off x="5278799" y="1815785"/>
              <a:ext cx="6887348" cy="331028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q"/>
              </a:pPr>
              <a:r>
                <a:rPr lang="en-US" sz="3000" b="1" dirty="0" err="1">
                  <a:solidFill>
                    <a:srgbClr val="002060"/>
                  </a:solidFill>
                </a:rPr>
                <a:t>Nội</a:t>
              </a:r>
              <a:r>
                <a:rPr lang="en-US" sz="3000" b="1" dirty="0">
                  <a:solidFill>
                    <a:srgbClr val="002060"/>
                  </a:solidFill>
                </a:rPr>
                <a:t> dung: </a:t>
              </a:r>
              <a:r>
                <a:rPr lang="en-US" sz="3000" b="1" dirty="0" err="1" smtClean="0">
                  <a:solidFill>
                    <a:srgbClr val="002060"/>
                  </a:solidFill>
                </a:rPr>
                <a:t>Trả</a:t>
              </a:r>
              <a:r>
                <a:rPr lang="en-US" sz="3000" b="1" dirty="0" smtClean="0">
                  <a:solidFill>
                    <a:srgbClr val="002060"/>
                  </a:solidFill>
                </a:rPr>
                <a:t> </a:t>
              </a:r>
              <a:r>
                <a:rPr lang="en-US" sz="3000" b="1" dirty="0" err="1" smtClean="0">
                  <a:solidFill>
                    <a:srgbClr val="002060"/>
                  </a:solidFill>
                </a:rPr>
                <a:t>lời</a:t>
              </a:r>
              <a:r>
                <a:rPr lang="en-US" sz="3000" b="1" dirty="0" smtClean="0">
                  <a:solidFill>
                    <a:srgbClr val="002060"/>
                  </a:solidFill>
                </a:rPr>
                <a:t> </a:t>
              </a:r>
              <a:r>
                <a:rPr lang="en-US" sz="3000" b="1" dirty="0" err="1" smtClean="0">
                  <a:solidFill>
                    <a:srgbClr val="002060"/>
                  </a:solidFill>
                </a:rPr>
                <a:t>các</a:t>
              </a:r>
              <a:r>
                <a:rPr lang="en-US" sz="3000" b="1" dirty="0" smtClean="0">
                  <a:solidFill>
                    <a:srgbClr val="002060"/>
                  </a:solidFill>
                </a:rPr>
                <a:t> </a:t>
              </a:r>
              <a:r>
                <a:rPr lang="en-US" sz="3000" b="1" dirty="0" err="1" smtClean="0">
                  <a:solidFill>
                    <a:srgbClr val="002060"/>
                  </a:solidFill>
                </a:rPr>
                <a:t>câu</a:t>
              </a:r>
              <a:r>
                <a:rPr lang="en-US" sz="3000" b="1" dirty="0" smtClean="0">
                  <a:solidFill>
                    <a:srgbClr val="002060"/>
                  </a:solidFill>
                </a:rPr>
                <a:t> </a:t>
              </a:r>
              <a:r>
                <a:rPr lang="en-US" sz="3000" b="1" dirty="0" err="1" smtClean="0">
                  <a:solidFill>
                    <a:srgbClr val="002060"/>
                  </a:solidFill>
                </a:rPr>
                <a:t>hỏi</a:t>
              </a:r>
              <a:r>
                <a:rPr lang="en-US" sz="3000" b="1" dirty="0" smtClean="0">
                  <a:solidFill>
                    <a:srgbClr val="002060"/>
                  </a:solidFill>
                </a:rPr>
                <a:t> </a:t>
              </a:r>
              <a:r>
                <a:rPr lang="en-US" sz="3000" b="1" dirty="0" err="1" smtClean="0">
                  <a:solidFill>
                    <a:srgbClr val="002060"/>
                  </a:solidFill>
                </a:rPr>
                <a:t>theo</a:t>
              </a:r>
              <a:r>
                <a:rPr lang="en-US" sz="3000" b="1" dirty="0" smtClean="0">
                  <a:solidFill>
                    <a:srgbClr val="002060"/>
                  </a:solidFill>
                </a:rPr>
                <a:t> </a:t>
              </a:r>
              <a:r>
                <a:rPr lang="en-US" sz="3000" b="1" dirty="0" err="1" smtClean="0">
                  <a:solidFill>
                    <a:srgbClr val="002060"/>
                  </a:solidFill>
                </a:rPr>
                <a:t>yêu</a:t>
              </a:r>
              <a:r>
                <a:rPr lang="en-US" sz="3000" b="1" dirty="0" smtClean="0">
                  <a:solidFill>
                    <a:srgbClr val="002060"/>
                  </a:solidFill>
                </a:rPr>
                <a:t> </a:t>
              </a:r>
              <a:r>
                <a:rPr lang="en-US" sz="3000" b="1" dirty="0" err="1" smtClean="0">
                  <a:solidFill>
                    <a:srgbClr val="002060"/>
                  </a:solidFill>
                </a:rPr>
                <a:t>cầu</a:t>
              </a:r>
              <a:r>
                <a:rPr lang="en-US" sz="3000" b="1" dirty="0" smtClean="0">
                  <a:solidFill>
                    <a:srgbClr val="002060"/>
                  </a:solidFill>
                </a:rPr>
                <a:t> </a:t>
              </a:r>
              <a:r>
                <a:rPr lang="en-US" sz="3000" b="1" dirty="0" err="1" smtClean="0">
                  <a:solidFill>
                    <a:srgbClr val="002060"/>
                  </a:solidFill>
                </a:rPr>
                <a:t>của</a:t>
              </a:r>
              <a:r>
                <a:rPr lang="en-US" sz="3000" b="1" dirty="0" smtClean="0">
                  <a:solidFill>
                    <a:srgbClr val="002060"/>
                  </a:solidFill>
                </a:rPr>
                <a:t> </a:t>
              </a:r>
              <a:r>
                <a:rPr lang="en-US" sz="3000" b="1" dirty="0" err="1" smtClean="0">
                  <a:solidFill>
                    <a:srgbClr val="002060"/>
                  </a:solidFill>
                </a:rPr>
                <a:t>giáo</a:t>
              </a:r>
              <a:r>
                <a:rPr lang="en-US" sz="3000" b="1" dirty="0" smtClean="0">
                  <a:solidFill>
                    <a:srgbClr val="002060"/>
                  </a:solidFill>
                </a:rPr>
                <a:t> </a:t>
              </a:r>
              <a:r>
                <a:rPr lang="en-US" sz="3000" b="1" dirty="0" err="1" smtClean="0">
                  <a:solidFill>
                    <a:srgbClr val="002060"/>
                  </a:solidFill>
                </a:rPr>
                <a:t>viên</a:t>
              </a:r>
              <a:r>
                <a:rPr lang="en-US" sz="3000" b="1" dirty="0" smtClean="0">
                  <a:solidFill>
                    <a:srgbClr val="002060"/>
                  </a:solidFill>
                </a:rPr>
                <a:t>.</a:t>
              </a:r>
              <a:endParaRPr lang="en-US" sz="3000" b="1" dirty="0">
                <a:solidFill>
                  <a:srgbClr val="002060"/>
                </a:solidFill>
              </a:endParaRPr>
            </a:p>
            <a:p>
              <a:pPr marL="342900" indent="-342900" algn="just">
                <a:lnSpc>
                  <a:spcPct val="150000"/>
                </a:lnSpc>
                <a:buFont typeface="Wingdings" panose="05000000000000000000" pitchFamily="2" charset="2"/>
                <a:buChar char="q"/>
              </a:pPr>
              <a:r>
                <a:rPr lang="en-US" sz="3000" b="1" dirty="0" err="1">
                  <a:solidFill>
                    <a:srgbClr val="002060"/>
                  </a:solidFill>
                </a:rPr>
                <a:t>Hình</a:t>
              </a:r>
              <a:r>
                <a:rPr lang="en-US" sz="3000" b="1" dirty="0">
                  <a:solidFill>
                    <a:srgbClr val="002060"/>
                  </a:solidFill>
                </a:rPr>
                <a:t> </a:t>
              </a:r>
              <a:r>
                <a:rPr lang="en-US" sz="3000" b="1" dirty="0" err="1">
                  <a:solidFill>
                    <a:srgbClr val="002060"/>
                  </a:solidFill>
                </a:rPr>
                <a:t>thức</a:t>
              </a:r>
              <a:r>
                <a:rPr lang="en-US" sz="3000" b="1" dirty="0">
                  <a:solidFill>
                    <a:srgbClr val="002060"/>
                  </a:solidFill>
                </a:rPr>
                <a:t>: </a:t>
              </a:r>
              <a:r>
                <a:rPr lang="en-US" sz="3000" b="1" dirty="0" err="1" smtClean="0">
                  <a:solidFill>
                    <a:srgbClr val="002060"/>
                  </a:solidFill>
                </a:rPr>
                <a:t>Thảo</a:t>
              </a:r>
              <a:r>
                <a:rPr lang="en-US" sz="3000" b="1" dirty="0" smtClean="0">
                  <a:solidFill>
                    <a:srgbClr val="002060"/>
                  </a:solidFill>
                </a:rPr>
                <a:t> </a:t>
              </a:r>
              <a:r>
                <a:rPr lang="en-US" sz="3000" b="1" err="1" smtClean="0">
                  <a:solidFill>
                    <a:srgbClr val="002060"/>
                  </a:solidFill>
                </a:rPr>
                <a:t>luận</a:t>
              </a:r>
              <a:r>
                <a:rPr lang="en-US" sz="3000" b="1" smtClean="0">
                  <a:solidFill>
                    <a:srgbClr val="002060"/>
                  </a:solidFill>
                </a:rPr>
                <a:t> nhóm.</a:t>
              </a:r>
              <a:endParaRPr lang="en-US" sz="3000" b="1" dirty="0">
                <a:solidFill>
                  <a:srgbClr val="002060"/>
                </a:solidFill>
              </a:endParaRPr>
            </a:p>
            <a:p>
              <a:pPr marL="342900" indent="-342900" algn="just">
                <a:lnSpc>
                  <a:spcPct val="150000"/>
                </a:lnSpc>
                <a:buFont typeface="Wingdings" panose="05000000000000000000" pitchFamily="2" charset="2"/>
                <a:buChar char="q"/>
              </a:pPr>
              <a:r>
                <a:rPr lang="en-US" sz="3000" b="1" dirty="0" err="1">
                  <a:solidFill>
                    <a:srgbClr val="002060"/>
                  </a:solidFill>
                </a:rPr>
                <a:t>Thời</a:t>
              </a:r>
              <a:r>
                <a:rPr lang="en-US" sz="3000" b="1" dirty="0">
                  <a:solidFill>
                    <a:srgbClr val="002060"/>
                  </a:solidFill>
                </a:rPr>
                <a:t> </a:t>
              </a:r>
              <a:r>
                <a:rPr lang="en-US" sz="3000" b="1" dirty="0" err="1">
                  <a:solidFill>
                    <a:srgbClr val="002060"/>
                  </a:solidFill>
                </a:rPr>
                <a:t>gian</a:t>
              </a:r>
              <a:r>
                <a:rPr lang="en-US" sz="3000" b="1" dirty="0">
                  <a:solidFill>
                    <a:srgbClr val="002060"/>
                  </a:solidFill>
                </a:rPr>
                <a:t>: </a:t>
              </a:r>
              <a:r>
                <a:rPr lang="en-US" sz="3000" b="1" dirty="0" smtClean="0">
                  <a:solidFill>
                    <a:srgbClr val="002060"/>
                  </a:solidFill>
                </a:rPr>
                <a:t>10 </a:t>
              </a:r>
              <a:r>
                <a:rPr lang="en-US" sz="3000" b="1" dirty="0" err="1">
                  <a:solidFill>
                    <a:srgbClr val="002060"/>
                  </a:solidFill>
                </a:rPr>
                <a:t>phút</a:t>
              </a:r>
              <a:endParaRPr lang="en-US" sz="3000" b="1" dirty="0">
                <a:solidFill>
                  <a:srgbClr val="002060"/>
                </a:solidFill>
              </a:endParaRPr>
            </a:p>
            <a:p>
              <a:pPr marL="342900" indent="-342900" algn="just">
                <a:lnSpc>
                  <a:spcPct val="150000"/>
                </a:lnSpc>
                <a:buFont typeface="Wingdings" panose="05000000000000000000" pitchFamily="2" charset="2"/>
                <a:buChar char="q"/>
              </a:pPr>
              <a:r>
                <a:rPr lang="en-US" sz="3000" b="1" dirty="0" err="1">
                  <a:solidFill>
                    <a:srgbClr val="002060"/>
                  </a:solidFill>
                </a:rPr>
                <a:t>Sản</a:t>
              </a:r>
              <a:r>
                <a:rPr lang="en-US" sz="3000" b="1" dirty="0">
                  <a:solidFill>
                    <a:srgbClr val="002060"/>
                  </a:solidFill>
                </a:rPr>
                <a:t> </a:t>
              </a:r>
              <a:r>
                <a:rPr lang="en-US" sz="3000" b="1" dirty="0" err="1">
                  <a:solidFill>
                    <a:srgbClr val="002060"/>
                  </a:solidFill>
                </a:rPr>
                <a:t>phẩm</a:t>
              </a:r>
              <a:r>
                <a:rPr lang="en-US" sz="3000" b="1" dirty="0">
                  <a:solidFill>
                    <a:srgbClr val="002060"/>
                  </a:solidFill>
                </a:rPr>
                <a:t>: </a:t>
              </a:r>
              <a:r>
                <a:rPr lang="en-US" sz="3000" b="1" dirty="0" err="1" smtClean="0">
                  <a:solidFill>
                    <a:srgbClr val="002060"/>
                  </a:solidFill>
                </a:rPr>
                <a:t>Nội</a:t>
              </a:r>
              <a:r>
                <a:rPr lang="en-US" sz="3000" b="1" dirty="0" smtClean="0">
                  <a:solidFill>
                    <a:srgbClr val="002060"/>
                  </a:solidFill>
                </a:rPr>
                <a:t> dung </a:t>
              </a:r>
              <a:r>
                <a:rPr lang="en-US" sz="3000" b="1" dirty="0" err="1" smtClean="0">
                  <a:solidFill>
                    <a:srgbClr val="002060"/>
                  </a:solidFill>
                </a:rPr>
                <a:t>thảo</a:t>
              </a:r>
              <a:r>
                <a:rPr lang="en-US" sz="3000" b="1" dirty="0" smtClean="0">
                  <a:solidFill>
                    <a:srgbClr val="002060"/>
                  </a:solidFill>
                </a:rPr>
                <a:t> </a:t>
              </a:r>
              <a:r>
                <a:rPr lang="en-US" sz="3000" b="1" dirty="0" err="1" smtClean="0">
                  <a:solidFill>
                    <a:srgbClr val="002060"/>
                  </a:solidFill>
                </a:rPr>
                <a:t>luận</a:t>
              </a:r>
              <a:r>
                <a:rPr lang="en-US" sz="3000" b="1" dirty="0" smtClean="0">
                  <a:solidFill>
                    <a:srgbClr val="002060"/>
                  </a:solidFill>
                </a:rPr>
                <a:t> </a:t>
              </a:r>
              <a:r>
                <a:rPr lang="en-US" sz="3000" b="1" dirty="0" err="1" smtClean="0">
                  <a:solidFill>
                    <a:srgbClr val="002060"/>
                  </a:solidFill>
                </a:rPr>
                <a:t>theo</a:t>
              </a:r>
              <a:r>
                <a:rPr lang="en-US" sz="3000" b="1" dirty="0" smtClean="0">
                  <a:solidFill>
                    <a:srgbClr val="002060"/>
                  </a:solidFill>
                </a:rPr>
                <a:t> </a:t>
              </a:r>
              <a:r>
                <a:rPr lang="en-US" sz="3000" b="1" dirty="0" err="1" smtClean="0">
                  <a:solidFill>
                    <a:srgbClr val="002060"/>
                  </a:solidFill>
                </a:rPr>
                <a:t>phân</a:t>
              </a:r>
              <a:r>
                <a:rPr lang="en-US" sz="3000" b="1" dirty="0" smtClean="0">
                  <a:solidFill>
                    <a:srgbClr val="002060"/>
                  </a:solidFill>
                </a:rPr>
                <a:t> </a:t>
              </a:r>
              <a:r>
                <a:rPr lang="en-US" sz="3000" b="1" dirty="0" err="1" smtClean="0">
                  <a:solidFill>
                    <a:srgbClr val="002060"/>
                  </a:solidFill>
                </a:rPr>
                <a:t>công</a:t>
              </a:r>
              <a:r>
                <a:rPr lang="en-US" sz="3000" b="1" dirty="0" smtClean="0">
                  <a:solidFill>
                    <a:srgbClr val="002060"/>
                  </a:solidFill>
                </a:rPr>
                <a:t> </a:t>
              </a:r>
              <a:r>
                <a:rPr lang="en-US" sz="3000" b="1" dirty="0" err="1" smtClean="0">
                  <a:solidFill>
                    <a:srgbClr val="002060"/>
                  </a:solidFill>
                </a:rPr>
                <a:t>của</a:t>
              </a:r>
              <a:r>
                <a:rPr lang="en-US" sz="3000" b="1" dirty="0" smtClean="0">
                  <a:solidFill>
                    <a:srgbClr val="002060"/>
                  </a:solidFill>
                </a:rPr>
                <a:t> </a:t>
              </a:r>
              <a:r>
                <a:rPr lang="en-US" sz="3000" b="1" dirty="0" err="1" smtClean="0">
                  <a:solidFill>
                    <a:srgbClr val="002060"/>
                  </a:solidFill>
                </a:rPr>
                <a:t>giáo</a:t>
              </a:r>
              <a:r>
                <a:rPr lang="en-US" sz="3000" b="1" dirty="0" smtClean="0">
                  <a:solidFill>
                    <a:srgbClr val="002060"/>
                  </a:solidFill>
                </a:rPr>
                <a:t> </a:t>
              </a:r>
              <a:r>
                <a:rPr lang="en-US" sz="3000" b="1" dirty="0" err="1" smtClean="0">
                  <a:solidFill>
                    <a:srgbClr val="002060"/>
                  </a:solidFill>
                </a:rPr>
                <a:t>viên</a:t>
              </a:r>
              <a:r>
                <a:rPr lang="en-US" sz="3000" b="1" dirty="0" smtClean="0">
                  <a:solidFill>
                    <a:srgbClr val="002060"/>
                  </a:solidFill>
                </a:rPr>
                <a:t>.</a:t>
              </a:r>
              <a:endParaRPr lang="en-US" sz="3000" b="1" dirty="0">
                <a:solidFill>
                  <a:srgbClr val="002060"/>
                </a:solidFill>
              </a:endParaRPr>
            </a:p>
          </p:txBody>
        </p:sp>
      </p:grpSp>
      <p:pic>
        <p:nvPicPr>
          <p:cNvPr id="9" name="Picture 8"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10" name="TextBox 9"/>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94518"/>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grpSp>
        <p:nvGrpSpPr>
          <p:cNvPr id="9" name="Group 9">
            <a:extLst>
              <a:ext uri="{FF2B5EF4-FFF2-40B4-BE49-F238E27FC236}">
                <a16:creationId xmlns:a16="http://schemas.microsoft.com/office/drawing/2014/main" id="{9A1FF86C-9C1F-4B7E-A76D-1A03D3BFE583}"/>
              </a:ext>
            </a:extLst>
          </p:cNvPr>
          <p:cNvGrpSpPr/>
          <p:nvPr/>
        </p:nvGrpSpPr>
        <p:grpSpPr>
          <a:xfrm>
            <a:off x="365764" y="962455"/>
            <a:ext cx="11547940" cy="5645542"/>
            <a:chOff x="5182541" y="1309608"/>
            <a:chExt cx="7009461" cy="4387227"/>
          </a:xfrm>
        </p:grpSpPr>
        <p:grpSp>
          <p:nvGrpSpPr>
            <p:cNvPr id="10" name="Group 23">
              <a:extLst>
                <a:ext uri="{FF2B5EF4-FFF2-40B4-BE49-F238E27FC236}">
                  <a16:creationId xmlns:a16="http://schemas.microsoft.com/office/drawing/2014/main" id="{75198337-0F31-4C44-BA2D-C94B2096F513}"/>
                </a:ext>
              </a:extLst>
            </p:cNvPr>
            <p:cNvGrpSpPr/>
            <p:nvPr/>
          </p:nvGrpSpPr>
          <p:grpSpPr>
            <a:xfrm>
              <a:off x="5182541" y="1309608"/>
              <a:ext cx="7009461" cy="4336477"/>
              <a:chOff x="4434614" y="376766"/>
              <a:chExt cx="3964787" cy="3252357"/>
            </a:xfrm>
          </p:grpSpPr>
          <p:sp>
            <p:nvSpPr>
              <p:cNvPr id="13" name="任意多边形 13">
                <a:extLst>
                  <a:ext uri="{FF2B5EF4-FFF2-40B4-BE49-F238E27FC236}">
                    <a16:creationId xmlns:a16="http://schemas.microsoft.com/office/drawing/2014/main" id="{E0485232-6622-4C26-BC54-C50F7AD16F50}"/>
                  </a:ext>
                </a:extLst>
              </p:cNvPr>
              <p:cNvSpPr/>
              <p:nvPr/>
            </p:nvSpPr>
            <p:spPr>
              <a:xfrm rot="16200000">
                <a:off x="4904842" y="134564"/>
                <a:ext cx="3024331" cy="396478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40000"/>
                  </a:lnSpc>
                  <a:buClrTx/>
                </a:pPr>
                <a:endParaRPr lang="zh-CN" altLang="en-US" sz="3000" kern="1200" dirty="0">
                  <a:solidFill>
                    <a:srgbClr val="002060"/>
                  </a:solidFill>
                  <a:ea typeface="微软雅黑 Light"/>
                </a:endParaRPr>
              </a:p>
            </p:txBody>
          </p:sp>
          <p:sp>
            <p:nvSpPr>
              <p:cNvPr id="14" name="矩形 7">
                <a:extLst>
                  <a:ext uri="{FF2B5EF4-FFF2-40B4-BE49-F238E27FC236}">
                    <a16:creationId xmlns:a16="http://schemas.microsoft.com/office/drawing/2014/main" id="{62937635-FE86-4935-B814-B63FC11E51FE}"/>
                  </a:ext>
                </a:extLst>
              </p:cNvPr>
              <p:cNvSpPr/>
              <p:nvPr/>
            </p:nvSpPr>
            <p:spPr>
              <a:xfrm>
                <a:off x="5374021" y="376766"/>
                <a:ext cx="2362200" cy="395539"/>
              </a:xfrm>
              <a:prstGeom prst="rect">
                <a:avLst/>
              </a:prstGeom>
              <a:solidFill>
                <a:srgbClr val="FFCC99"/>
              </a:solidFill>
            </p:spPr>
            <p:txBody>
              <a:bodyPr wrap="square">
                <a:spAutoFit/>
              </a:bodyPr>
              <a:lstStyle/>
              <a:p>
                <a:pPr algn="ctr" defTabSz="914377" fontAlgn="base">
                  <a:lnSpc>
                    <a:spcPct val="140000"/>
                  </a:lnSpc>
                  <a:buClrTx/>
                </a:pPr>
                <a:r>
                  <a:rPr lang="en-US" altLang="zh-CN" sz="3000" b="1" kern="1200" dirty="0" smtClean="0">
                    <a:solidFill>
                      <a:srgbClr val="0506FE"/>
                    </a:solidFill>
                    <a:ea typeface="Tahoma" pitchFamily="34" charset="0"/>
                    <a:cs typeface="Tahoma" pitchFamily="34" charset="0"/>
                  </a:rPr>
                  <a:t>THẢO LUẬN NHÓM</a:t>
                </a:r>
                <a:endParaRPr lang="en-US" altLang="zh-CN" sz="3000" b="1" kern="1200" dirty="0">
                  <a:solidFill>
                    <a:srgbClr val="0506FE"/>
                  </a:solidFill>
                  <a:ea typeface="Tahoma" pitchFamily="34" charset="0"/>
                  <a:cs typeface="Tahoma" pitchFamily="34" charset="0"/>
                </a:endParaRPr>
              </a:p>
            </p:txBody>
          </p:sp>
        </p:grpSp>
        <p:sp>
          <p:nvSpPr>
            <p:cNvPr id="11" name="TextBox 2">
              <a:extLst>
                <a:ext uri="{FF2B5EF4-FFF2-40B4-BE49-F238E27FC236}">
                  <a16:creationId xmlns:a16="http://schemas.microsoft.com/office/drawing/2014/main" id="{C6AF5CE4-9FC2-42F9-83C3-6C5E014B34DD}"/>
                </a:ext>
              </a:extLst>
            </p:cNvPr>
            <p:cNvSpPr txBox="1"/>
            <p:nvPr/>
          </p:nvSpPr>
          <p:spPr>
            <a:xfrm>
              <a:off x="5278798" y="1653542"/>
              <a:ext cx="6874583" cy="4043293"/>
            </a:xfrm>
            <a:prstGeom prst="rect">
              <a:avLst/>
            </a:prstGeom>
            <a:noFill/>
          </p:spPr>
          <p:txBody>
            <a:bodyPr wrap="square" rtlCol="0">
              <a:spAutoFit/>
            </a:bodyPr>
            <a:lstStyle/>
            <a:p>
              <a:pPr marL="342900" indent="-342900" algn="just">
                <a:lnSpc>
                  <a:spcPct val="140000"/>
                </a:lnSpc>
                <a:buFont typeface="Wingdings" panose="05000000000000000000" pitchFamily="2" charset="2"/>
                <a:buChar char="q"/>
              </a:pPr>
              <a:r>
                <a:rPr lang="en-US" sz="3000" b="1" err="1" smtClean="0">
                  <a:solidFill>
                    <a:srgbClr val="FF0000"/>
                  </a:solidFill>
                </a:rPr>
                <a:t>Nhóm</a:t>
              </a:r>
              <a:r>
                <a:rPr lang="en-US" sz="3000" b="1" smtClean="0">
                  <a:solidFill>
                    <a:srgbClr val="FF0000"/>
                  </a:solidFill>
                </a:rPr>
                <a:t> 1,5: </a:t>
              </a:r>
              <a:r>
                <a:rPr lang="en-US" sz="3000" b="1" dirty="0" err="1" smtClean="0">
                  <a:solidFill>
                    <a:srgbClr val="002060"/>
                  </a:solidFill>
                </a:rPr>
                <a:t>Chứng</a:t>
              </a:r>
              <a:r>
                <a:rPr lang="en-US" sz="3000" b="1" dirty="0" smtClean="0">
                  <a:solidFill>
                    <a:srgbClr val="002060"/>
                  </a:solidFill>
                </a:rPr>
                <a:t> minh </a:t>
              </a:r>
              <a:r>
                <a:rPr lang="en-US" sz="3000" b="1" dirty="0" err="1" smtClean="0">
                  <a:solidFill>
                    <a:srgbClr val="002060"/>
                  </a:solidFill>
                </a:rPr>
                <a:t>nước</a:t>
              </a:r>
              <a:r>
                <a:rPr lang="en-US" sz="3000" b="1" dirty="0" smtClean="0">
                  <a:solidFill>
                    <a:srgbClr val="002060"/>
                  </a:solidFill>
                </a:rPr>
                <a:t> </a:t>
              </a:r>
              <a:r>
                <a:rPr lang="en-US" sz="3000" b="1" dirty="0" err="1" smtClean="0">
                  <a:solidFill>
                    <a:srgbClr val="002060"/>
                  </a:solidFill>
                </a:rPr>
                <a:t>ta</a:t>
              </a:r>
              <a:r>
                <a:rPr lang="en-US" sz="3000" b="1" dirty="0" smtClean="0">
                  <a:solidFill>
                    <a:srgbClr val="002060"/>
                  </a:solidFill>
                </a:rPr>
                <a:t> </a:t>
              </a:r>
              <a:r>
                <a:rPr lang="en-US" sz="3000" b="1" dirty="0" err="1" smtClean="0">
                  <a:solidFill>
                    <a:srgbClr val="002060"/>
                  </a:solidFill>
                </a:rPr>
                <a:t>có</a:t>
              </a:r>
              <a:r>
                <a:rPr lang="en-US" sz="3000" b="1" dirty="0" smtClean="0">
                  <a:solidFill>
                    <a:srgbClr val="002060"/>
                  </a:solidFill>
                </a:rPr>
                <a:t> </a:t>
              </a:r>
              <a:r>
                <a:rPr lang="en-US" sz="3000" b="1" dirty="0" err="1" smtClean="0">
                  <a:solidFill>
                    <a:srgbClr val="002060"/>
                  </a:solidFill>
                </a:rPr>
                <a:t>mạng</a:t>
              </a:r>
              <a:r>
                <a:rPr lang="en-US" sz="3000" b="1" dirty="0" smtClean="0">
                  <a:solidFill>
                    <a:srgbClr val="002060"/>
                  </a:solidFill>
                </a:rPr>
                <a:t> </a:t>
              </a:r>
              <a:r>
                <a:rPr lang="en-US" sz="3000" b="1" dirty="0" err="1" smtClean="0">
                  <a:solidFill>
                    <a:srgbClr val="002060"/>
                  </a:solidFill>
                </a:rPr>
                <a:t>lưới</a:t>
              </a:r>
              <a:r>
                <a:rPr lang="en-US" sz="3000" b="1" dirty="0" smtClean="0">
                  <a:solidFill>
                    <a:srgbClr val="002060"/>
                  </a:solidFill>
                </a:rPr>
                <a:t> </a:t>
              </a:r>
              <a:r>
                <a:rPr lang="en-US" sz="3000" b="1" dirty="0" err="1" smtClean="0">
                  <a:solidFill>
                    <a:srgbClr val="002060"/>
                  </a:solidFill>
                </a:rPr>
                <a:t>sông</a:t>
              </a:r>
              <a:r>
                <a:rPr lang="en-US" sz="3000" b="1" dirty="0" smtClean="0">
                  <a:solidFill>
                    <a:srgbClr val="002060"/>
                  </a:solidFill>
                </a:rPr>
                <a:t> </a:t>
              </a:r>
              <a:r>
                <a:rPr lang="en-US" sz="3000" b="1" dirty="0" err="1" smtClean="0">
                  <a:solidFill>
                    <a:srgbClr val="002060"/>
                  </a:solidFill>
                </a:rPr>
                <a:t>ngòi</a:t>
              </a:r>
              <a:r>
                <a:rPr lang="en-US" sz="3000" b="1" dirty="0" smtClean="0">
                  <a:solidFill>
                    <a:srgbClr val="002060"/>
                  </a:solidFill>
                </a:rPr>
                <a:t> </a:t>
              </a:r>
              <a:r>
                <a:rPr lang="en-US" sz="3000" b="1" dirty="0" err="1" smtClean="0">
                  <a:solidFill>
                    <a:srgbClr val="002060"/>
                  </a:solidFill>
                </a:rPr>
                <a:t>dày</a:t>
              </a:r>
              <a:r>
                <a:rPr lang="en-US" sz="3000" b="1" dirty="0" smtClean="0">
                  <a:solidFill>
                    <a:srgbClr val="002060"/>
                  </a:solidFill>
                </a:rPr>
                <a:t> </a:t>
              </a:r>
              <a:r>
                <a:rPr lang="en-US" sz="3000" b="1" dirty="0" err="1" smtClean="0">
                  <a:solidFill>
                    <a:srgbClr val="002060"/>
                  </a:solidFill>
                </a:rPr>
                <a:t>đặc</a:t>
              </a:r>
              <a:r>
                <a:rPr lang="en-US" sz="3000" b="1" dirty="0" smtClean="0">
                  <a:solidFill>
                    <a:srgbClr val="002060"/>
                  </a:solidFill>
                </a:rPr>
                <a:t>, </a:t>
              </a:r>
              <a:r>
                <a:rPr lang="en-US" sz="3000" b="1" dirty="0" err="1" smtClean="0">
                  <a:solidFill>
                    <a:srgbClr val="002060"/>
                  </a:solidFill>
                </a:rPr>
                <a:t>phân</a:t>
              </a:r>
              <a:r>
                <a:rPr lang="en-US" sz="3000" b="1" dirty="0" smtClean="0">
                  <a:solidFill>
                    <a:srgbClr val="002060"/>
                  </a:solidFill>
                </a:rPr>
                <a:t> </a:t>
              </a:r>
              <a:r>
                <a:rPr lang="en-US" sz="3000" b="1" dirty="0" err="1" smtClean="0">
                  <a:solidFill>
                    <a:srgbClr val="002060"/>
                  </a:solidFill>
                </a:rPr>
                <a:t>bố</a:t>
              </a:r>
              <a:r>
                <a:rPr lang="en-US" sz="3000" b="1" dirty="0" smtClean="0">
                  <a:solidFill>
                    <a:srgbClr val="002060"/>
                  </a:solidFill>
                </a:rPr>
                <a:t> </a:t>
              </a:r>
              <a:r>
                <a:rPr lang="en-US" sz="3000" b="1" dirty="0" err="1" smtClean="0">
                  <a:solidFill>
                    <a:srgbClr val="002060"/>
                  </a:solidFill>
                </a:rPr>
                <a:t>rộng</a:t>
              </a:r>
              <a:r>
                <a:rPr lang="en-US" sz="3000" b="1" dirty="0" smtClean="0">
                  <a:solidFill>
                    <a:srgbClr val="002060"/>
                  </a:solidFill>
                </a:rPr>
                <a:t> </a:t>
              </a:r>
              <a:r>
                <a:rPr lang="en-US" sz="3000" b="1" dirty="0" err="1" smtClean="0">
                  <a:solidFill>
                    <a:srgbClr val="002060"/>
                  </a:solidFill>
                </a:rPr>
                <a:t>khắp</a:t>
              </a:r>
              <a:r>
                <a:rPr lang="en-US" sz="3000" b="1" dirty="0" smtClean="0">
                  <a:solidFill>
                    <a:srgbClr val="002060"/>
                  </a:solidFill>
                </a:rPr>
                <a:t> </a:t>
              </a:r>
              <a:r>
                <a:rPr lang="en-US" sz="3000" b="1" dirty="0" err="1" smtClean="0">
                  <a:solidFill>
                    <a:srgbClr val="002060"/>
                  </a:solidFill>
                </a:rPr>
                <a:t>cả</a:t>
              </a:r>
              <a:r>
                <a:rPr lang="en-US" sz="3000" b="1" dirty="0" smtClean="0">
                  <a:solidFill>
                    <a:srgbClr val="002060"/>
                  </a:solidFill>
                </a:rPr>
                <a:t> </a:t>
              </a:r>
              <a:r>
                <a:rPr lang="en-US" sz="3000" b="1" dirty="0" err="1" smtClean="0">
                  <a:solidFill>
                    <a:srgbClr val="002060"/>
                  </a:solidFill>
                </a:rPr>
                <a:t>nước</a:t>
              </a:r>
              <a:r>
                <a:rPr lang="en-US" sz="3000" b="1" dirty="0" smtClean="0">
                  <a:solidFill>
                    <a:srgbClr val="002060"/>
                  </a:solidFill>
                </a:rPr>
                <a:t>.</a:t>
              </a:r>
              <a:endParaRPr lang="en-US" sz="3000" b="1" dirty="0">
                <a:solidFill>
                  <a:srgbClr val="002060"/>
                </a:solidFill>
              </a:endParaRPr>
            </a:p>
            <a:p>
              <a:pPr marL="342900" indent="-342900" algn="just">
                <a:lnSpc>
                  <a:spcPct val="140000"/>
                </a:lnSpc>
                <a:buFont typeface="Wingdings" panose="05000000000000000000" pitchFamily="2" charset="2"/>
                <a:buChar char="q"/>
              </a:pPr>
              <a:r>
                <a:rPr lang="en-US" sz="3000" b="1" err="1" smtClean="0">
                  <a:solidFill>
                    <a:srgbClr val="FF0000"/>
                  </a:solidFill>
                </a:rPr>
                <a:t>Nhóm</a:t>
              </a:r>
              <a:r>
                <a:rPr lang="en-US" sz="3000" b="1" smtClean="0">
                  <a:solidFill>
                    <a:srgbClr val="FF0000"/>
                  </a:solidFill>
                </a:rPr>
                <a:t> 2,6: </a:t>
              </a:r>
              <a:r>
                <a:rPr lang="en-US" sz="3000" b="1" dirty="0" err="1" smtClean="0">
                  <a:solidFill>
                    <a:srgbClr val="002060"/>
                  </a:solidFill>
                </a:rPr>
                <a:t>Kể</a:t>
              </a:r>
              <a:r>
                <a:rPr lang="en-US" sz="3000" b="1" dirty="0" smtClean="0">
                  <a:solidFill>
                    <a:srgbClr val="002060"/>
                  </a:solidFill>
                </a:rPr>
                <a:t> </a:t>
              </a:r>
              <a:r>
                <a:rPr lang="en-US" sz="3000" b="1" dirty="0" err="1" smtClean="0">
                  <a:solidFill>
                    <a:srgbClr val="002060"/>
                  </a:solidFill>
                </a:rPr>
                <a:t>tên</a:t>
              </a:r>
              <a:r>
                <a:rPr lang="en-US" sz="3000" b="1" dirty="0" smtClean="0">
                  <a:solidFill>
                    <a:srgbClr val="002060"/>
                  </a:solidFill>
                </a:rPr>
                <a:t> </a:t>
              </a:r>
              <a:r>
                <a:rPr lang="en-US" sz="3000" b="1" dirty="0" err="1" smtClean="0">
                  <a:solidFill>
                    <a:srgbClr val="002060"/>
                  </a:solidFill>
                </a:rPr>
                <a:t>một</a:t>
              </a:r>
              <a:r>
                <a:rPr lang="en-US" sz="3000" b="1" dirty="0" smtClean="0">
                  <a:solidFill>
                    <a:srgbClr val="002060"/>
                  </a:solidFill>
                </a:rPr>
                <a:t> </a:t>
              </a:r>
              <a:r>
                <a:rPr lang="en-US" sz="3000" b="1" dirty="0" err="1" smtClean="0">
                  <a:solidFill>
                    <a:srgbClr val="002060"/>
                  </a:solidFill>
                </a:rPr>
                <a:t>số</a:t>
              </a:r>
              <a:r>
                <a:rPr lang="en-US" sz="3000" b="1" dirty="0" smtClean="0">
                  <a:solidFill>
                    <a:srgbClr val="002060"/>
                  </a:solidFill>
                </a:rPr>
                <a:t> </a:t>
              </a:r>
              <a:r>
                <a:rPr lang="en-US" sz="3000" b="1" dirty="0" err="1" smtClean="0">
                  <a:solidFill>
                    <a:srgbClr val="002060"/>
                  </a:solidFill>
                </a:rPr>
                <a:t>sông</a:t>
              </a:r>
              <a:r>
                <a:rPr lang="en-US" sz="3000" b="1" dirty="0" smtClean="0">
                  <a:solidFill>
                    <a:srgbClr val="002060"/>
                  </a:solidFill>
                </a:rPr>
                <a:t> </a:t>
              </a:r>
              <a:r>
                <a:rPr lang="en-US" sz="3000" b="1" dirty="0" err="1" smtClean="0">
                  <a:solidFill>
                    <a:srgbClr val="002060"/>
                  </a:solidFill>
                </a:rPr>
                <a:t>có</a:t>
              </a:r>
              <a:r>
                <a:rPr lang="en-US" sz="3000" b="1" dirty="0" smtClean="0">
                  <a:solidFill>
                    <a:srgbClr val="002060"/>
                  </a:solidFill>
                </a:rPr>
                <a:t> </a:t>
              </a:r>
              <a:r>
                <a:rPr lang="en-US" sz="3000" b="1" dirty="0" err="1" smtClean="0">
                  <a:solidFill>
                    <a:srgbClr val="002060"/>
                  </a:solidFill>
                </a:rPr>
                <a:t>hướng</a:t>
              </a:r>
              <a:r>
                <a:rPr lang="en-US" sz="3000" b="1" dirty="0" smtClean="0">
                  <a:solidFill>
                    <a:srgbClr val="002060"/>
                  </a:solidFill>
                </a:rPr>
                <a:t> </a:t>
              </a:r>
              <a:r>
                <a:rPr lang="en-US" sz="3000" b="1" dirty="0" err="1" smtClean="0">
                  <a:solidFill>
                    <a:srgbClr val="002060"/>
                  </a:solidFill>
                </a:rPr>
                <a:t>tây</a:t>
              </a:r>
              <a:r>
                <a:rPr lang="en-US" sz="3000" b="1" dirty="0" smtClean="0">
                  <a:solidFill>
                    <a:srgbClr val="002060"/>
                  </a:solidFill>
                </a:rPr>
                <a:t> </a:t>
              </a:r>
              <a:r>
                <a:rPr lang="en-US" sz="3000" b="1" dirty="0" err="1" smtClean="0">
                  <a:solidFill>
                    <a:srgbClr val="002060"/>
                  </a:solidFill>
                </a:rPr>
                <a:t>bắc</a:t>
              </a:r>
              <a:r>
                <a:rPr lang="en-US" sz="3000" b="1" dirty="0" smtClean="0">
                  <a:solidFill>
                    <a:srgbClr val="002060"/>
                  </a:solidFill>
                </a:rPr>
                <a:t> - </a:t>
              </a:r>
              <a:r>
                <a:rPr lang="en-US" sz="3000" b="1" dirty="0" err="1" smtClean="0">
                  <a:solidFill>
                    <a:srgbClr val="002060"/>
                  </a:solidFill>
                </a:rPr>
                <a:t>đông</a:t>
              </a:r>
              <a:r>
                <a:rPr lang="en-US" sz="3000" b="1" dirty="0" smtClean="0">
                  <a:solidFill>
                    <a:srgbClr val="002060"/>
                  </a:solidFill>
                </a:rPr>
                <a:t> </a:t>
              </a:r>
              <a:r>
                <a:rPr lang="en-US" sz="3000" b="1" dirty="0" err="1" smtClean="0">
                  <a:solidFill>
                    <a:srgbClr val="002060"/>
                  </a:solidFill>
                </a:rPr>
                <a:t>nam</a:t>
              </a:r>
              <a:r>
                <a:rPr lang="en-US" sz="3000" b="1" dirty="0" smtClean="0">
                  <a:solidFill>
                    <a:srgbClr val="002060"/>
                  </a:solidFill>
                </a:rPr>
                <a:t> </a:t>
              </a:r>
              <a:r>
                <a:rPr lang="en-US" sz="3000" b="1" dirty="0" err="1" smtClean="0">
                  <a:solidFill>
                    <a:srgbClr val="002060"/>
                  </a:solidFill>
                </a:rPr>
                <a:t>và</a:t>
              </a:r>
              <a:r>
                <a:rPr lang="en-US" sz="3000" b="1" dirty="0" smtClean="0">
                  <a:solidFill>
                    <a:srgbClr val="002060"/>
                  </a:solidFill>
                </a:rPr>
                <a:t> </a:t>
              </a:r>
              <a:r>
                <a:rPr lang="en-US" sz="3000" b="1" dirty="0" err="1" smtClean="0">
                  <a:solidFill>
                    <a:srgbClr val="002060"/>
                  </a:solidFill>
                </a:rPr>
                <a:t>vòng</a:t>
              </a:r>
              <a:r>
                <a:rPr lang="en-US" sz="3000" b="1" dirty="0" smtClean="0">
                  <a:solidFill>
                    <a:srgbClr val="002060"/>
                  </a:solidFill>
                </a:rPr>
                <a:t> </a:t>
              </a:r>
              <a:r>
                <a:rPr lang="en-US" sz="3000" b="1" dirty="0" err="1" smtClean="0">
                  <a:solidFill>
                    <a:srgbClr val="002060"/>
                  </a:solidFill>
                </a:rPr>
                <a:t>cung</a:t>
              </a:r>
              <a:r>
                <a:rPr lang="en-US" sz="3000" b="1" dirty="0" smtClean="0">
                  <a:solidFill>
                    <a:srgbClr val="002060"/>
                  </a:solidFill>
                </a:rPr>
                <a:t>. </a:t>
              </a:r>
              <a:r>
                <a:rPr lang="en-US" sz="3000" b="1" dirty="0" err="1" smtClean="0">
                  <a:solidFill>
                    <a:srgbClr val="002060"/>
                  </a:solidFill>
                </a:rPr>
                <a:t>Giải</a:t>
              </a:r>
              <a:r>
                <a:rPr lang="en-US" sz="3000" b="1" dirty="0" smtClean="0">
                  <a:solidFill>
                    <a:srgbClr val="002060"/>
                  </a:solidFill>
                </a:rPr>
                <a:t> </a:t>
              </a:r>
              <a:r>
                <a:rPr lang="en-US" sz="3000" b="1" dirty="0" err="1" smtClean="0">
                  <a:solidFill>
                    <a:srgbClr val="002060"/>
                  </a:solidFill>
                </a:rPr>
                <a:t>thích</a:t>
              </a:r>
              <a:r>
                <a:rPr lang="en-US" sz="3000" b="1" dirty="0" smtClean="0">
                  <a:solidFill>
                    <a:srgbClr val="002060"/>
                  </a:solidFill>
                </a:rPr>
                <a:t> </a:t>
              </a:r>
              <a:r>
                <a:rPr lang="en-US" sz="3000" b="1" dirty="0" err="1" smtClean="0">
                  <a:solidFill>
                    <a:srgbClr val="002060"/>
                  </a:solidFill>
                </a:rPr>
                <a:t>vì</a:t>
              </a:r>
              <a:r>
                <a:rPr lang="en-US" sz="3000" b="1" dirty="0" smtClean="0">
                  <a:solidFill>
                    <a:srgbClr val="002060"/>
                  </a:solidFill>
                </a:rPr>
                <a:t> </a:t>
              </a:r>
              <a:r>
                <a:rPr lang="en-US" sz="3000" b="1" dirty="0" err="1" smtClean="0">
                  <a:solidFill>
                    <a:srgbClr val="002060"/>
                  </a:solidFill>
                </a:rPr>
                <a:t>sao</a:t>
              </a:r>
              <a:r>
                <a:rPr lang="en-US" sz="3000" b="1" dirty="0" smtClean="0">
                  <a:solidFill>
                    <a:srgbClr val="002060"/>
                  </a:solidFill>
                </a:rPr>
                <a:t> </a:t>
              </a:r>
              <a:r>
                <a:rPr lang="en-US" sz="3000" b="1" dirty="0" err="1" smtClean="0">
                  <a:solidFill>
                    <a:srgbClr val="002060"/>
                  </a:solidFill>
                </a:rPr>
                <a:t>sông</a:t>
              </a:r>
              <a:r>
                <a:rPr lang="en-US" sz="3000" b="1" dirty="0" smtClean="0">
                  <a:solidFill>
                    <a:srgbClr val="002060"/>
                  </a:solidFill>
                </a:rPr>
                <a:t> </a:t>
              </a:r>
              <a:r>
                <a:rPr lang="en-US" sz="3000" b="1" dirty="0" err="1" smtClean="0">
                  <a:solidFill>
                    <a:srgbClr val="002060"/>
                  </a:solidFill>
                </a:rPr>
                <a:t>ngòi</a:t>
              </a:r>
              <a:r>
                <a:rPr lang="en-US" sz="3000" b="1" dirty="0" smtClean="0">
                  <a:solidFill>
                    <a:srgbClr val="002060"/>
                  </a:solidFill>
                </a:rPr>
                <a:t> </a:t>
              </a:r>
              <a:r>
                <a:rPr lang="en-US" sz="3000" b="1" dirty="0" err="1" smtClean="0">
                  <a:solidFill>
                    <a:srgbClr val="002060"/>
                  </a:solidFill>
                </a:rPr>
                <a:t>nước</a:t>
              </a:r>
              <a:r>
                <a:rPr lang="en-US" sz="3000" b="1" dirty="0" smtClean="0">
                  <a:solidFill>
                    <a:srgbClr val="002060"/>
                  </a:solidFill>
                </a:rPr>
                <a:t> </a:t>
              </a:r>
              <a:r>
                <a:rPr lang="en-US" sz="3000" b="1" dirty="0" err="1" smtClean="0">
                  <a:solidFill>
                    <a:srgbClr val="002060"/>
                  </a:solidFill>
                </a:rPr>
                <a:t>ta</a:t>
              </a:r>
              <a:r>
                <a:rPr lang="en-US" sz="3000" b="1" dirty="0" smtClean="0">
                  <a:solidFill>
                    <a:srgbClr val="002060"/>
                  </a:solidFill>
                </a:rPr>
                <a:t> </a:t>
              </a:r>
              <a:r>
                <a:rPr lang="en-US" sz="3000" b="1" dirty="0" err="1" smtClean="0">
                  <a:solidFill>
                    <a:srgbClr val="002060"/>
                  </a:solidFill>
                </a:rPr>
                <a:t>có</a:t>
              </a:r>
              <a:r>
                <a:rPr lang="en-US" sz="3000" b="1" dirty="0" smtClean="0">
                  <a:solidFill>
                    <a:srgbClr val="002060"/>
                  </a:solidFill>
                </a:rPr>
                <a:t> </a:t>
              </a:r>
              <a:r>
                <a:rPr lang="en-US" sz="3000" b="1" dirty="0" err="1" smtClean="0">
                  <a:solidFill>
                    <a:srgbClr val="002060"/>
                  </a:solidFill>
                </a:rPr>
                <a:t>hai</a:t>
              </a:r>
              <a:r>
                <a:rPr lang="en-US" sz="3000" b="1" dirty="0" smtClean="0">
                  <a:solidFill>
                    <a:srgbClr val="002060"/>
                  </a:solidFill>
                </a:rPr>
                <a:t> </a:t>
              </a:r>
              <a:r>
                <a:rPr lang="en-US" sz="3000" b="1" dirty="0" err="1" smtClean="0">
                  <a:solidFill>
                    <a:srgbClr val="002060"/>
                  </a:solidFill>
                </a:rPr>
                <a:t>hướng</a:t>
              </a:r>
              <a:r>
                <a:rPr lang="en-US" sz="3000" b="1" dirty="0" smtClean="0">
                  <a:solidFill>
                    <a:srgbClr val="002060"/>
                  </a:solidFill>
                </a:rPr>
                <a:t> </a:t>
              </a:r>
              <a:r>
                <a:rPr lang="en-US" sz="3000" b="1" dirty="0" err="1" smtClean="0">
                  <a:solidFill>
                    <a:srgbClr val="002060"/>
                  </a:solidFill>
                </a:rPr>
                <a:t>chính</a:t>
              </a:r>
              <a:r>
                <a:rPr lang="en-US" sz="3000" b="1" dirty="0" smtClean="0">
                  <a:solidFill>
                    <a:srgbClr val="002060"/>
                  </a:solidFill>
                </a:rPr>
                <a:t> </a:t>
              </a:r>
              <a:r>
                <a:rPr lang="en-US" sz="3000" b="1" dirty="0" err="1" smtClean="0">
                  <a:solidFill>
                    <a:srgbClr val="002060"/>
                  </a:solidFill>
                </a:rPr>
                <a:t>đó</a:t>
              </a:r>
              <a:r>
                <a:rPr lang="en-US" sz="3000" b="1" dirty="0" smtClean="0">
                  <a:solidFill>
                    <a:srgbClr val="002060"/>
                  </a:solidFill>
                </a:rPr>
                <a:t>?</a:t>
              </a:r>
            </a:p>
            <a:p>
              <a:pPr marL="342900" indent="-342900" algn="just">
                <a:lnSpc>
                  <a:spcPct val="140000"/>
                </a:lnSpc>
                <a:buFont typeface="Wingdings" panose="05000000000000000000" pitchFamily="2" charset="2"/>
                <a:buChar char="q"/>
              </a:pPr>
              <a:r>
                <a:rPr lang="en-US" sz="3000" b="1" dirty="0" err="1" smtClean="0">
                  <a:solidFill>
                    <a:srgbClr val="FF0000"/>
                  </a:solidFill>
                </a:rPr>
                <a:t>Nhóm</a:t>
              </a:r>
              <a:r>
                <a:rPr lang="en-US" sz="3000" b="1" dirty="0" smtClean="0">
                  <a:solidFill>
                    <a:srgbClr val="FF0000"/>
                  </a:solidFill>
                </a:rPr>
                <a:t> 3,7: </a:t>
              </a:r>
              <a:r>
                <a:rPr lang="en-US" sz="3000" b="1" dirty="0" err="1" smtClean="0">
                  <a:solidFill>
                    <a:srgbClr val="002060"/>
                  </a:solidFill>
                </a:rPr>
                <a:t>Nên</a:t>
              </a:r>
              <a:r>
                <a:rPr lang="en-US" sz="3000" b="1" dirty="0" smtClean="0">
                  <a:solidFill>
                    <a:srgbClr val="002060"/>
                  </a:solidFill>
                </a:rPr>
                <a:t> </a:t>
              </a:r>
              <a:r>
                <a:rPr lang="en-US" sz="3000" b="1" dirty="0" err="1" smtClean="0">
                  <a:solidFill>
                    <a:srgbClr val="002060"/>
                  </a:solidFill>
                </a:rPr>
                <a:t>đặc</a:t>
              </a:r>
              <a:r>
                <a:rPr lang="en-US" sz="3000" b="1" dirty="0" smtClean="0">
                  <a:solidFill>
                    <a:srgbClr val="002060"/>
                  </a:solidFill>
                </a:rPr>
                <a:t> </a:t>
              </a:r>
              <a:r>
                <a:rPr lang="en-US" sz="3000" b="1" dirty="0" err="1" smtClean="0">
                  <a:solidFill>
                    <a:srgbClr val="002060"/>
                  </a:solidFill>
                </a:rPr>
                <a:t>điểm</a:t>
              </a:r>
              <a:r>
                <a:rPr lang="en-US" sz="3000" b="1" dirty="0" smtClean="0">
                  <a:solidFill>
                    <a:srgbClr val="002060"/>
                  </a:solidFill>
                </a:rPr>
                <a:t> </a:t>
              </a:r>
              <a:r>
                <a:rPr lang="en-US" sz="3000" b="1" dirty="0" err="1" smtClean="0">
                  <a:solidFill>
                    <a:srgbClr val="002060"/>
                  </a:solidFill>
                </a:rPr>
                <a:t>sông</a:t>
              </a:r>
              <a:r>
                <a:rPr lang="en-US" sz="3000" b="1" dirty="0" smtClean="0">
                  <a:solidFill>
                    <a:srgbClr val="002060"/>
                  </a:solidFill>
                </a:rPr>
                <a:t> </a:t>
              </a:r>
              <a:r>
                <a:rPr lang="en-US" sz="3000" b="1" dirty="0" err="1" smtClean="0">
                  <a:solidFill>
                    <a:srgbClr val="002060"/>
                  </a:solidFill>
                </a:rPr>
                <a:t>ngòi</a:t>
              </a:r>
              <a:r>
                <a:rPr lang="en-US" sz="3000" b="1" dirty="0" smtClean="0">
                  <a:solidFill>
                    <a:srgbClr val="002060"/>
                  </a:solidFill>
                </a:rPr>
                <a:t> </a:t>
              </a:r>
              <a:r>
                <a:rPr lang="en-US" sz="3000" b="1" dirty="0" err="1" smtClean="0">
                  <a:solidFill>
                    <a:srgbClr val="002060"/>
                  </a:solidFill>
                </a:rPr>
                <a:t>nước</a:t>
              </a:r>
              <a:r>
                <a:rPr lang="en-US" sz="3000" b="1" dirty="0" smtClean="0">
                  <a:solidFill>
                    <a:srgbClr val="002060"/>
                  </a:solidFill>
                </a:rPr>
                <a:t> </a:t>
              </a:r>
              <a:r>
                <a:rPr lang="en-US" sz="3000" b="1" dirty="0" err="1" smtClean="0">
                  <a:solidFill>
                    <a:srgbClr val="002060"/>
                  </a:solidFill>
                </a:rPr>
                <a:t>ta</a:t>
              </a:r>
              <a:r>
                <a:rPr lang="en-US" sz="3000" b="1" dirty="0" smtClean="0">
                  <a:solidFill>
                    <a:srgbClr val="002060"/>
                  </a:solidFill>
                </a:rPr>
                <a:t> </a:t>
              </a:r>
              <a:r>
                <a:rPr lang="en-US" sz="3000" b="1" dirty="0" err="1" smtClean="0">
                  <a:solidFill>
                    <a:srgbClr val="002060"/>
                  </a:solidFill>
                </a:rPr>
                <a:t>vào</a:t>
              </a:r>
              <a:r>
                <a:rPr lang="en-US" sz="3000" b="1" dirty="0" smtClean="0">
                  <a:solidFill>
                    <a:srgbClr val="002060"/>
                  </a:solidFill>
                </a:rPr>
                <a:t> </a:t>
              </a:r>
              <a:r>
                <a:rPr lang="en-US" sz="3000" b="1" dirty="0" err="1" smtClean="0">
                  <a:solidFill>
                    <a:srgbClr val="002060"/>
                  </a:solidFill>
                </a:rPr>
                <a:t>mùa</a:t>
              </a:r>
              <a:r>
                <a:rPr lang="en-US" sz="3000" b="1" dirty="0" smtClean="0">
                  <a:solidFill>
                    <a:srgbClr val="002060"/>
                  </a:solidFill>
                </a:rPr>
                <a:t> </a:t>
              </a:r>
              <a:r>
                <a:rPr lang="en-US" sz="3000" b="1" dirty="0" err="1" smtClean="0">
                  <a:solidFill>
                    <a:srgbClr val="002060"/>
                  </a:solidFill>
                </a:rPr>
                <a:t>lũ</a:t>
              </a:r>
              <a:r>
                <a:rPr lang="en-US" sz="3000" b="1" dirty="0" smtClean="0">
                  <a:solidFill>
                    <a:srgbClr val="002060"/>
                  </a:solidFill>
                </a:rPr>
                <a:t> </a:t>
              </a:r>
              <a:r>
                <a:rPr lang="en-US" sz="3000" b="1" dirty="0" err="1" smtClean="0">
                  <a:solidFill>
                    <a:srgbClr val="002060"/>
                  </a:solidFill>
                </a:rPr>
                <a:t>và</a:t>
              </a:r>
              <a:r>
                <a:rPr lang="en-US" sz="3000" b="1" dirty="0" smtClean="0">
                  <a:solidFill>
                    <a:srgbClr val="002060"/>
                  </a:solidFill>
                </a:rPr>
                <a:t> </a:t>
              </a:r>
              <a:r>
                <a:rPr lang="en-US" sz="3000" b="1" dirty="0" err="1" smtClean="0">
                  <a:solidFill>
                    <a:srgbClr val="002060"/>
                  </a:solidFill>
                </a:rPr>
                <a:t>mùa</a:t>
              </a:r>
              <a:r>
                <a:rPr lang="en-US" sz="3000" b="1" dirty="0" smtClean="0">
                  <a:solidFill>
                    <a:srgbClr val="002060"/>
                  </a:solidFill>
                </a:rPr>
                <a:t> </a:t>
              </a:r>
              <a:r>
                <a:rPr lang="en-US" sz="3000" b="1" dirty="0" err="1" smtClean="0">
                  <a:solidFill>
                    <a:srgbClr val="002060"/>
                  </a:solidFill>
                </a:rPr>
                <a:t>cạn</a:t>
              </a:r>
              <a:r>
                <a:rPr lang="en-US" sz="3000" b="1" dirty="0" smtClean="0">
                  <a:solidFill>
                    <a:srgbClr val="002060"/>
                  </a:solidFill>
                </a:rPr>
                <a:t>. </a:t>
              </a:r>
              <a:r>
                <a:rPr lang="en-US" sz="3000" b="1" dirty="0" err="1" smtClean="0">
                  <a:solidFill>
                    <a:srgbClr val="002060"/>
                  </a:solidFill>
                </a:rPr>
                <a:t>Giải</a:t>
              </a:r>
              <a:r>
                <a:rPr lang="en-US" sz="3000" b="1" dirty="0" smtClean="0">
                  <a:solidFill>
                    <a:srgbClr val="002060"/>
                  </a:solidFill>
                </a:rPr>
                <a:t> </a:t>
              </a:r>
              <a:r>
                <a:rPr lang="en-US" sz="3000" b="1" dirty="0" err="1" smtClean="0">
                  <a:solidFill>
                    <a:srgbClr val="002060"/>
                  </a:solidFill>
                </a:rPr>
                <a:t>thích</a:t>
              </a:r>
              <a:r>
                <a:rPr lang="en-US" sz="3000" b="1" dirty="0" smtClean="0">
                  <a:solidFill>
                    <a:srgbClr val="002060"/>
                  </a:solidFill>
                </a:rPr>
                <a:t> </a:t>
              </a:r>
              <a:r>
                <a:rPr lang="en-US" sz="3000" b="1" dirty="0" err="1" smtClean="0">
                  <a:solidFill>
                    <a:srgbClr val="002060"/>
                  </a:solidFill>
                </a:rPr>
                <a:t>tại</a:t>
              </a:r>
              <a:r>
                <a:rPr lang="en-US" sz="3000" b="1" dirty="0" smtClean="0">
                  <a:solidFill>
                    <a:srgbClr val="002060"/>
                  </a:solidFill>
                </a:rPr>
                <a:t> </a:t>
              </a:r>
              <a:r>
                <a:rPr lang="en-US" sz="3000" b="1" dirty="0" err="1" smtClean="0">
                  <a:solidFill>
                    <a:srgbClr val="002060"/>
                  </a:solidFill>
                </a:rPr>
                <a:t>sao</a:t>
              </a:r>
              <a:r>
                <a:rPr lang="en-US" sz="3000" b="1" dirty="0" smtClean="0">
                  <a:solidFill>
                    <a:srgbClr val="002060"/>
                  </a:solidFill>
                </a:rPr>
                <a:t> </a:t>
              </a:r>
              <a:r>
                <a:rPr lang="en-US" sz="3000" b="1" dirty="0" err="1" smtClean="0">
                  <a:solidFill>
                    <a:srgbClr val="002060"/>
                  </a:solidFill>
                </a:rPr>
                <a:t>có</a:t>
              </a:r>
              <a:r>
                <a:rPr lang="en-US" sz="3000" b="1" dirty="0" smtClean="0">
                  <a:solidFill>
                    <a:srgbClr val="002060"/>
                  </a:solidFill>
                </a:rPr>
                <a:t> </a:t>
              </a:r>
              <a:r>
                <a:rPr lang="en-US" sz="3000" b="1" dirty="0" err="1" smtClean="0">
                  <a:solidFill>
                    <a:srgbClr val="002060"/>
                  </a:solidFill>
                </a:rPr>
                <a:t>sự</a:t>
              </a:r>
              <a:r>
                <a:rPr lang="en-US" sz="3000" b="1" dirty="0" smtClean="0">
                  <a:solidFill>
                    <a:srgbClr val="002060"/>
                  </a:solidFill>
                </a:rPr>
                <a:t> </a:t>
              </a:r>
              <a:r>
                <a:rPr lang="en-US" sz="3000" b="1" dirty="0" err="1" smtClean="0">
                  <a:solidFill>
                    <a:srgbClr val="002060"/>
                  </a:solidFill>
                </a:rPr>
                <a:t>khác</a:t>
              </a:r>
              <a:r>
                <a:rPr lang="en-US" sz="3000" b="1" dirty="0" smtClean="0">
                  <a:solidFill>
                    <a:srgbClr val="002060"/>
                  </a:solidFill>
                </a:rPr>
                <a:t> </a:t>
              </a:r>
              <a:r>
                <a:rPr lang="en-US" sz="3000" b="1" dirty="0" err="1" smtClean="0">
                  <a:solidFill>
                    <a:srgbClr val="002060"/>
                  </a:solidFill>
                </a:rPr>
                <a:t>nhau</a:t>
              </a:r>
              <a:r>
                <a:rPr lang="en-US" sz="3000" b="1" dirty="0" smtClean="0">
                  <a:solidFill>
                    <a:srgbClr val="002060"/>
                  </a:solidFill>
                </a:rPr>
                <a:t> </a:t>
              </a:r>
              <a:r>
                <a:rPr lang="en-US" sz="3000" b="1" dirty="0" err="1" smtClean="0">
                  <a:solidFill>
                    <a:srgbClr val="002060"/>
                  </a:solidFill>
                </a:rPr>
                <a:t>đó</a:t>
              </a:r>
              <a:r>
                <a:rPr lang="en-US" sz="3000" b="1" dirty="0" smtClean="0">
                  <a:solidFill>
                    <a:srgbClr val="002060"/>
                  </a:solidFill>
                </a:rPr>
                <a:t>?</a:t>
              </a:r>
            </a:p>
            <a:p>
              <a:pPr marL="342900" indent="-342900" algn="just">
                <a:lnSpc>
                  <a:spcPct val="140000"/>
                </a:lnSpc>
                <a:buFont typeface="Wingdings" panose="05000000000000000000" pitchFamily="2" charset="2"/>
                <a:buChar char="q"/>
              </a:pPr>
              <a:r>
                <a:rPr lang="en-US" sz="3000" b="1" dirty="0" err="1" smtClean="0">
                  <a:solidFill>
                    <a:srgbClr val="FF0000"/>
                  </a:solidFill>
                </a:rPr>
                <a:t>Nhóm</a:t>
              </a:r>
              <a:r>
                <a:rPr lang="en-US" sz="3000" b="1" dirty="0" smtClean="0">
                  <a:solidFill>
                    <a:srgbClr val="FF0000"/>
                  </a:solidFill>
                </a:rPr>
                <a:t> 4,8: </a:t>
              </a:r>
              <a:r>
                <a:rPr lang="en-US" sz="3000" b="1" dirty="0" err="1" smtClean="0">
                  <a:solidFill>
                    <a:srgbClr val="002060"/>
                  </a:solidFill>
                </a:rPr>
                <a:t>Chứng</a:t>
              </a:r>
              <a:r>
                <a:rPr lang="en-US" sz="3000" b="1" dirty="0" smtClean="0">
                  <a:solidFill>
                    <a:srgbClr val="002060"/>
                  </a:solidFill>
                </a:rPr>
                <a:t> minh </a:t>
              </a:r>
              <a:r>
                <a:rPr lang="en-US" sz="3000" b="1" dirty="0" err="1" smtClean="0">
                  <a:solidFill>
                    <a:srgbClr val="002060"/>
                  </a:solidFill>
                </a:rPr>
                <a:t>sông</a:t>
              </a:r>
              <a:r>
                <a:rPr lang="en-US" sz="3000" b="1" dirty="0" smtClean="0">
                  <a:solidFill>
                    <a:srgbClr val="002060"/>
                  </a:solidFill>
                </a:rPr>
                <a:t> </a:t>
              </a:r>
              <a:r>
                <a:rPr lang="en-US" sz="3000" b="1" dirty="0" err="1" smtClean="0">
                  <a:solidFill>
                    <a:srgbClr val="002060"/>
                  </a:solidFill>
                </a:rPr>
                <a:t>ngòi</a:t>
              </a:r>
              <a:r>
                <a:rPr lang="en-US" sz="3000" b="1" dirty="0" smtClean="0">
                  <a:solidFill>
                    <a:srgbClr val="002060"/>
                  </a:solidFill>
                </a:rPr>
                <a:t> </a:t>
              </a:r>
              <a:r>
                <a:rPr lang="en-US" sz="3000" b="1" dirty="0" err="1" smtClean="0">
                  <a:solidFill>
                    <a:srgbClr val="002060"/>
                  </a:solidFill>
                </a:rPr>
                <a:t>nước</a:t>
              </a:r>
              <a:r>
                <a:rPr lang="en-US" sz="3000" b="1" dirty="0" smtClean="0">
                  <a:solidFill>
                    <a:srgbClr val="002060"/>
                  </a:solidFill>
                </a:rPr>
                <a:t> </a:t>
              </a:r>
              <a:r>
                <a:rPr lang="en-US" sz="3000" b="1" dirty="0" err="1" smtClean="0">
                  <a:solidFill>
                    <a:srgbClr val="002060"/>
                  </a:solidFill>
                </a:rPr>
                <a:t>ta</a:t>
              </a:r>
              <a:r>
                <a:rPr lang="en-US" sz="3000" b="1" dirty="0" smtClean="0">
                  <a:solidFill>
                    <a:srgbClr val="002060"/>
                  </a:solidFill>
                </a:rPr>
                <a:t> </a:t>
              </a:r>
              <a:r>
                <a:rPr lang="en-US" sz="3000" b="1" dirty="0" err="1" smtClean="0">
                  <a:solidFill>
                    <a:srgbClr val="002060"/>
                  </a:solidFill>
                </a:rPr>
                <a:t>có</a:t>
              </a:r>
              <a:r>
                <a:rPr lang="en-US" sz="3000" b="1" dirty="0" smtClean="0">
                  <a:solidFill>
                    <a:srgbClr val="002060"/>
                  </a:solidFill>
                </a:rPr>
                <a:t> </a:t>
              </a:r>
              <a:r>
                <a:rPr lang="en-US" sz="3000" b="1" dirty="0" err="1" smtClean="0">
                  <a:solidFill>
                    <a:srgbClr val="002060"/>
                  </a:solidFill>
                </a:rPr>
                <a:t>hàm</a:t>
              </a:r>
              <a:r>
                <a:rPr lang="en-US" sz="3000" b="1" dirty="0" smtClean="0">
                  <a:solidFill>
                    <a:srgbClr val="002060"/>
                  </a:solidFill>
                </a:rPr>
                <a:t> </a:t>
              </a:r>
              <a:r>
                <a:rPr lang="en-US" sz="3000" b="1" dirty="0" err="1" smtClean="0">
                  <a:solidFill>
                    <a:srgbClr val="002060"/>
                  </a:solidFill>
                </a:rPr>
                <a:t>lượng</a:t>
              </a:r>
              <a:r>
                <a:rPr lang="en-US" sz="3000" b="1" dirty="0" smtClean="0">
                  <a:solidFill>
                    <a:srgbClr val="002060"/>
                  </a:solidFill>
                </a:rPr>
                <a:t> </a:t>
              </a:r>
              <a:r>
                <a:rPr lang="en-US" sz="3000" b="1" dirty="0" err="1" smtClean="0">
                  <a:solidFill>
                    <a:srgbClr val="002060"/>
                  </a:solidFill>
                </a:rPr>
                <a:t>phù</a:t>
              </a:r>
              <a:r>
                <a:rPr lang="en-US" sz="3000" b="1" dirty="0" smtClean="0">
                  <a:solidFill>
                    <a:srgbClr val="002060"/>
                  </a:solidFill>
                </a:rPr>
                <a:t> </a:t>
              </a:r>
              <a:r>
                <a:rPr lang="en-US" sz="3000" b="1" dirty="0" err="1" smtClean="0">
                  <a:solidFill>
                    <a:srgbClr val="002060"/>
                  </a:solidFill>
                </a:rPr>
                <a:t>sa</a:t>
              </a:r>
              <a:r>
                <a:rPr lang="en-US" sz="3000" b="1" dirty="0" smtClean="0">
                  <a:solidFill>
                    <a:srgbClr val="002060"/>
                  </a:solidFill>
                </a:rPr>
                <a:t> </a:t>
              </a:r>
              <a:r>
                <a:rPr lang="en-US" sz="3000" b="1" dirty="0" err="1" smtClean="0">
                  <a:solidFill>
                    <a:srgbClr val="002060"/>
                  </a:solidFill>
                </a:rPr>
                <a:t>lớn</a:t>
              </a:r>
              <a:r>
                <a:rPr lang="en-US" sz="3000" b="1" dirty="0" smtClean="0">
                  <a:solidFill>
                    <a:srgbClr val="002060"/>
                  </a:solidFill>
                </a:rPr>
                <a:t>. </a:t>
              </a:r>
              <a:r>
                <a:rPr lang="en-US" sz="3000" b="1" dirty="0" err="1" smtClean="0">
                  <a:solidFill>
                    <a:srgbClr val="002060"/>
                  </a:solidFill>
                </a:rPr>
                <a:t>Kể</a:t>
              </a:r>
              <a:r>
                <a:rPr lang="en-US" sz="3000" b="1" dirty="0" smtClean="0">
                  <a:solidFill>
                    <a:srgbClr val="002060"/>
                  </a:solidFill>
                </a:rPr>
                <a:t> </a:t>
              </a:r>
              <a:r>
                <a:rPr lang="en-US" sz="3000" b="1" dirty="0" err="1" smtClean="0">
                  <a:solidFill>
                    <a:srgbClr val="002060"/>
                  </a:solidFill>
                </a:rPr>
                <a:t>tên</a:t>
              </a:r>
              <a:r>
                <a:rPr lang="en-US" sz="3000" b="1" dirty="0" smtClean="0">
                  <a:solidFill>
                    <a:srgbClr val="002060"/>
                  </a:solidFill>
                </a:rPr>
                <a:t> </a:t>
              </a:r>
              <a:r>
                <a:rPr lang="en-US" sz="3000" b="1" dirty="0" err="1" smtClean="0">
                  <a:solidFill>
                    <a:srgbClr val="002060"/>
                  </a:solidFill>
                </a:rPr>
                <a:t>hai</a:t>
              </a:r>
              <a:r>
                <a:rPr lang="en-US" sz="3000" b="1" dirty="0" smtClean="0">
                  <a:solidFill>
                    <a:srgbClr val="002060"/>
                  </a:solidFill>
                </a:rPr>
                <a:t> con </a:t>
              </a:r>
              <a:r>
                <a:rPr lang="en-US" sz="3000" b="1" dirty="0" err="1" smtClean="0">
                  <a:solidFill>
                    <a:srgbClr val="002060"/>
                  </a:solidFill>
                </a:rPr>
                <a:t>sông</a:t>
              </a:r>
              <a:r>
                <a:rPr lang="en-US" sz="3000" b="1" dirty="0" smtClean="0">
                  <a:solidFill>
                    <a:srgbClr val="002060"/>
                  </a:solidFill>
                </a:rPr>
                <a:t> </a:t>
              </a:r>
              <a:r>
                <a:rPr lang="en-US" sz="3000" b="1" dirty="0" err="1" smtClean="0">
                  <a:solidFill>
                    <a:srgbClr val="002060"/>
                  </a:solidFill>
                </a:rPr>
                <a:t>có</a:t>
              </a:r>
              <a:r>
                <a:rPr lang="en-US" sz="3000" b="1" dirty="0" smtClean="0">
                  <a:solidFill>
                    <a:srgbClr val="002060"/>
                  </a:solidFill>
                </a:rPr>
                <a:t> </a:t>
              </a:r>
              <a:r>
                <a:rPr lang="en-US" sz="3000" b="1" dirty="0" err="1" smtClean="0">
                  <a:solidFill>
                    <a:srgbClr val="002060"/>
                  </a:solidFill>
                </a:rPr>
                <a:t>hàm</a:t>
              </a:r>
              <a:r>
                <a:rPr lang="en-US" sz="3000" b="1" dirty="0" smtClean="0">
                  <a:solidFill>
                    <a:srgbClr val="002060"/>
                  </a:solidFill>
                </a:rPr>
                <a:t> </a:t>
              </a:r>
              <a:r>
                <a:rPr lang="en-US" sz="3000" b="1" dirty="0" err="1" smtClean="0">
                  <a:solidFill>
                    <a:srgbClr val="002060"/>
                  </a:solidFill>
                </a:rPr>
                <a:t>lượng</a:t>
              </a:r>
              <a:r>
                <a:rPr lang="en-US" sz="3000" b="1" dirty="0" smtClean="0">
                  <a:solidFill>
                    <a:srgbClr val="002060"/>
                  </a:solidFill>
                </a:rPr>
                <a:t> </a:t>
              </a:r>
              <a:r>
                <a:rPr lang="en-US" sz="3000" b="1" dirty="0" err="1" smtClean="0">
                  <a:solidFill>
                    <a:srgbClr val="002060"/>
                  </a:solidFill>
                </a:rPr>
                <a:t>phù</a:t>
              </a:r>
              <a:r>
                <a:rPr lang="en-US" sz="3000" b="1" dirty="0" smtClean="0">
                  <a:solidFill>
                    <a:srgbClr val="002060"/>
                  </a:solidFill>
                </a:rPr>
                <a:t> </a:t>
              </a:r>
              <a:r>
                <a:rPr lang="en-US" sz="3000" b="1" dirty="0" err="1" smtClean="0">
                  <a:solidFill>
                    <a:srgbClr val="002060"/>
                  </a:solidFill>
                </a:rPr>
                <a:t>sa</a:t>
              </a:r>
              <a:r>
                <a:rPr lang="en-US" sz="3000" b="1" dirty="0" smtClean="0">
                  <a:solidFill>
                    <a:srgbClr val="002060"/>
                  </a:solidFill>
                </a:rPr>
                <a:t> </a:t>
              </a:r>
              <a:r>
                <a:rPr lang="en-US" sz="3000" b="1" dirty="0" err="1" smtClean="0">
                  <a:solidFill>
                    <a:srgbClr val="002060"/>
                  </a:solidFill>
                </a:rPr>
                <a:t>lớn</a:t>
              </a:r>
              <a:r>
                <a:rPr lang="en-US" sz="3000" b="1" dirty="0" smtClean="0">
                  <a:solidFill>
                    <a:srgbClr val="002060"/>
                  </a:solidFill>
                </a:rPr>
                <a:t> </a:t>
              </a:r>
              <a:r>
                <a:rPr lang="en-US" sz="3000" b="1" dirty="0" err="1" smtClean="0">
                  <a:solidFill>
                    <a:srgbClr val="002060"/>
                  </a:solidFill>
                </a:rPr>
                <a:t>nhất</a:t>
              </a:r>
              <a:r>
                <a:rPr lang="en-US" sz="3000" b="1" dirty="0" smtClean="0">
                  <a:solidFill>
                    <a:srgbClr val="002060"/>
                  </a:solidFill>
                </a:rPr>
                <a:t> </a:t>
              </a:r>
              <a:r>
                <a:rPr lang="en-US" sz="3000" b="1" dirty="0" err="1" smtClean="0">
                  <a:solidFill>
                    <a:srgbClr val="002060"/>
                  </a:solidFill>
                </a:rPr>
                <a:t>nước</a:t>
              </a:r>
              <a:r>
                <a:rPr lang="en-US" sz="3000" b="1" dirty="0" smtClean="0">
                  <a:solidFill>
                    <a:srgbClr val="002060"/>
                  </a:solidFill>
                </a:rPr>
                <a:t> </a:t>
              </a:r>
              <a:r>
                <a:rPr lang="en-US" sz="3000" b="1" dirty="0" err="1" smtClean="0">
                  <a:solidFill>
                    <a:srgbClr val="002060"/>
                  </a:solidFill>
                </a:rPr>
                <a:t>ta</a:t>
              </a:r>
              <a:r>
                <a:rPr lang="en-US" sz="3000" b="1" dirty="0" smtClean="0">
                  <a:solidFill>
                    <a:srgbClr val="002060"/>
                  </a:solidFill>
                </a:rPr>
                <a:t>.</a:t>
              </a:r>
              <a:endParaRPr lang="en-US" sz="3000" b="1" dirty="0">
                <a:solidFill>
                  <a:srgbClr val="002060"/>
                </a:solidFill>
              </a:endParaRPr>
            </a:p>
          </p:txBody>
        </p:sp>
      </p:gr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94518"/>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sp>
        <p:nvSpPr>
          <p:cNvPr id="4" name="Rectangle 3"/>
          <p:cNvSpPr/>
          <p:nvPr/>
        </p:nvSpPr>
        <p:spPr>
          <a:xfrm>
            <a:off x="169817" y="1062863"/>
            <a:ext cx="11701617" cy="4524313"/>
          </a:xfrm>
          <a:prstGeom prst="rect">
            <a:avLst/>
          </a:prstGeom>
        </p:spPr>
        <p:txBody>
          <a:bodyPr wrap="square" lIns="91438" tIns="45719" rIns="91438" bIns="45719">
            <a:spAutoFit/>
          </a:bodyPr>
          <a:lstStyle/>
          <a:p>
            <a:pPr algn="just">
              <a:lnSpc>
                <a:spcPct val="150000"/>
              </a:lnSpc>
            </a:pPr>
            <a:r>
              <a:rPr lang="en-US" sz="3200" b="1" i="1" smtClean="0">
                <a:solidFill>
                  <a:srgbClr val="2A08B8"/>
                </a:solidFill>
                <a:cs typeface="Times New Roman" pitchFamily="18" charset="0"/>
              </a:rPr>
              <a:t>a. Đặc điểm chung</a:t>
            </a:r>
          </a:p>
          <a:p>
            <a:pPr algn="just">
              <a:lnSpc>
                <a:spcPct val="150000"/>
              </a:lnSpc>
            </a:pPr>
            <a:r>
              <a:rPr lang="en-US" sz="3200" b="1" smtClean="0">
                <a:solidFill>
                  <a:srgbClr val="2A08B8"/>
                </a:solidFill>
                <a:cs typeface="Times New Roman" pitchFamily="18" charset="0"/>
              </a:rPr>
              <a:t>*N</a:t>
            </a:r>
            <a:r>
              <a:rPr lang="vi-VN" sz="3200" b="1" dirty="0" smtClean="0">
                <a:solidFill>
                  <a:srgbClr val="2A08B8"/>
                </a:solidFill>
                <a:latin typeface="Calibri" pitchFamily="34" charset="0"/>
                <a:cs typeface="Calibri" pitchFamily="34" charset="0"/>
              </a:rPr>
              <a:t>ướ</a:t>
            </a:r>
            <a:r>
              <a:rPr lang="en-US" sz="3200" b="1" dirty="0" smtClean="0">
                <a:solidFill>
                  <a:srgbClr val="2A08B8"/>
                </a:solidFill>
                <a:latin typeface="Calibri" pitchFamily="34" charset="0"/>
                <a:cs typeface="Calibri" pitchFamily="34" charset="0"/>
              </a:rPr>
              <a:t>c ta có mạng l</a:t>
            </a:r>
            <a:r>
              <a:rPr lang="vi-VN" sz="3200" b="1" dirty="0" smtClean="0">
                <a:solidFill>
                  <a:srgbClr val="2A08B8"/>
                </a:solidFill>
                <a:latin typeface="Calibri" pitchFamily="34" charset="0"/>
                <a:cs typeface="Calibri" pitchFamily="34" charset="0"/>
              </a:rPr>
              <a:t>ướ</a:t>
            </a:r>
            <a:r>
              <a:rPr lang="en-US" sz="3200" b="1" dirty="0" smtClean="0">
                <a:solidFill>
                  <a:srgbClr val="2A08B8"/>
                </a:solidFill>
                <a:latin typeface="Calibri" pitchFamily="34" charset="0"/>
                <a:cs typeface="Calibri" pitchFamily="34" charset="0"/>
              </a:rPr>
              <a:t>i sông ngòi dày </a:t>
            </a:r>
            <a:r>
              <a:rPr lang="vi-VN" sz="3200" b="1" dirty="0" smtClean="0">
                <a:solidFill>
                  <a:srgbClr val="2A08B8"/>
                </a:solidFill>
                <a:latin typeface="Calibri" pitchFamily="34" charset="0"/>
                <a:cs typeface="Calibri" pitchFamily="34" charset="0"/>
              </a:rPr>
              <a:t>đặ</a:t>
            </a:r>
            <a:r>
              <a:rPr lang="en-US" sz="3200" b="1" dirty="0" smtClean="0">
                <a:solidFill>
                  <a:srgbClr val="2A08B8"/>
                </a:solidFill>
                <a:latin typeface="Calibri" pitchFamily="34" charset="0"/>
                <a:cs typeface="Calibri" pitchFamily="34" charset="0"/>
              </a:rPr>
              <a:t>c, phân bố </a:t>
            </a:r>
            <a:r>
              <a:rPr lang="en-US" sz="3200" b="1" smtClean="0">
                <a:solidFill>
                  <a:srgbClr val="2A08B8"/>
                </a:solidFill>
                <a:latin typeface="Calibri" pitchFamily="34" charset="0"/>
                <a:cs typeface="Calibri" pitchFamily="34" charset="0"/>
              </a:rPr>
              <a:t>rộng khắp trên cả </a:t>
            </a:r>
            <a:r>
              <a:rPr lang="en-US" sz="3200" b="1" dirty="0" smtClean="0">
                <a:solidFill>
                  <a:srgbClr val="2A08B8"/>
                </a:solidFill>
                <a:latin typeface="Calibri" pitchFamily="34" charset="0"/>
                <a:cs typeface="Calibri" pitchFamily="34" charset="0"/>
              </a:rPr>
              <a:t>n</a:t>
            </a:r>
            <a:r>
              <a:rPr lang="vi-VN" sz="3200" b="1" dirty="0" smtClean="0">
                <a:solidFill>
                  <a:srgbClr val="2A08B8"/>
                </a:solidFill>
                <a:latin typeface="Calibri" pitchFamily="34" charset="0"/>
                <a:cs typeface="Calibri" pitchFamily="34" charset="0"/>
              </a:rPr>
              <a:t>ướ</a:t>
            </a:r>
            <a:r>
              <a:rPr lang="en-US" sz="3200" b="1" dirty="0" smtClean="0">
                <a:solidFill>
                  <a:srgbClr val="2A08B8"/>
                </a:solidFill>
                <a:latin typeface="Calibri" pitchFamily="34" charset="0"/>
                <a:cs typeface="Calibri" pitchFamily="34" charset="0"/>
              </a:rPr>
              <a:t>c.</a:t>
            </a:r>
            <a:endParaRPr lang="vi-VN" sz="3200" b="1" dirty="0">
              <a:solidFill>
                <a:srgbClr val="2A08B8"/>
              </a:solidFill>
              <a:latin typeface="Calibri" pitchFamily="34" charset="0"/>
              <a:cs typeface="Calibri" pitchFamily="34" charset="0"/>
            </a:endParaRPr>
          </a:p>
          <a:p>
            <a:pPr algn="just">
              <a:lnSpc>
                <a:spcPct val="150000"/>
              </a:lnSpc>
            </a:pPr>
            <a:r>
              <a:rPr lang="en-US" sz="3200" b="1" dirty="0" smtClean="0">
                <a:latin typeface="Calibri" pitchFamily="34" charset="0"/>
                <a:cs typeface="Calibri" pitchFamily="34" charset="0"/>
              </a:rPr>
              <a:t>-</a:t>
            </a:r>
            <a:r>
              <a:rPr lang="vi-VN" sz="3200" b="1" dirty="0" smtClean="0">
                <a:latin typeface="Calibri" pitchFamily="34" charset="0"/>
                <a:cs typeface="Calibri" pitchFamily="34" charset="0"/>
              </a:rPr>
              <a:t> </a:t>
            </a:r>
            <a:r>
              <a:rPr lang="en-US" sz="3200" b="1" dirty="0" smtClean="0">
                <a:latin typeface="Calibri" pitchFamily="34" charset="0"/>
                <a:cs typeface="Calibri" pitchFamily="34" charset="0"/>
              </a:rPr>
              <a:t>N</a:t>
            </a:r>
            <a:r>
              <a:rPr lang="vi-VN" sz="3200" b="1" dirty="0" smtClean="0">
                <a:latin typeface="Calibri" pitchFamily="34" charset="0"/>
                <a:cs typeface="Calibri" pitchFamily="34" charset="0"/>
              </a:rPr>
              <a:t>ướ</a:t>
            </a:r>
            <a:r>
              <a:rPr lang="en-US" sz="3200" b="1" dirty="0" smtClean="0">
                <a:latin typeface="Calibri" pitchFamily="34" charset="0"/>
                <a:cs typeface="Calibri" pitchFamily="34" charset="0"/>
              </a:rPr>
              <a:t>c ta có 2360 con sông dài </a:t>
            </a:r>
            <a:r>
              <a:rPr lang="en-US" sz="3200" b="1" smtClean="0">
                <a:latin typeface="Calibri" pitchFamily="34" charset="0"/>
                <a:cs typeface="Calibri" pitchFamily="34" charset="0"/>
              </a:rPr>
              <a:t>trên 10km.</a:t>
            </a:r>
          </a:p>
          <a:p>
            <a:pPr algn="just">
              <a:lnSpc>
                <a:spcPct val="150000"/>
              </a:lnSpc>
            </a:pPr>
            <a:r>
              <a:rPr lang="en-US" sz="3200" b="1" smtClean="0">
                <a:latin typeface="Calibri" pitchFamily="34" charset="0"/>
                <a:cs typeface="Calibri" pitchFamily="34" charset="0"/>
              </a:rPr>
              <a:t>- Sông ở nước ta chủ yếu là sông nhỏ.</a:t>
            </a:r>
            <a:endParaRPr lang="vi-VN" sz="3200" b="1" dirty="0">
              <a:latin typeface="Calibri" pitchFamily="34" charset="0"/>
              <a:cs typeface="Calibri" pitchFamily="34" charset="0"/>
            </a:endParaRPr>
          </a:p>
          <a:p>
            <a:pPr algn="just">
              <a:lnSpc>
                <a:spcPct val="150000"/>
              </a:lnSpc>
            </a:pPr>
            <a:r>
              <a:rPr lang="en-US" sz="3200" b="1" dirty="0" smtClean="0">
                <a:latin typeface="Calibri" pitchFamily="34" charset="0"/>
                <a:cs typeface="Calibri" pitchFamily="34" charset="0"/>
              </a:rPr>
              <a:t>- Hai con sông lớn nhất: sông Hồng và sông Mê Công.</a:t>
            </a:r>
            <a:endParaRPr lang="vi-VN" sz="3200" b="1" dirty="0">
              <a:latin typeface="Calibri" pitchFamily="34" charset="0"/>
              <a:cs typeface="Calibri" pitchFamily="34" charset="0"/>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94518"/>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pic>
        <p:nvPicPr>
          <p:cNvPr id="5" name="Picture 4" descr="C:\Users\Administrator\Desktop\Ảnh GA 8\blobid5-1678683271.png"/>
          <p:cNvPicPr/>
          <p:nvPr/>
        </p:nvPicPr>
        <p:blipFill>
          <a:blip r:embed="rId3"/>
          <a:srcRect/>
          <a:stretch>
            <a:fillRect/>
          </a:stretch>
        </p:blipFill>
        <p:spPr bwMode="auto">
          <a:xfrm>
            <a:off x="7866993" y="709448"/>
            <a:ext cx="4340773" cy="5407564"/>
          </a:xfrm>
          <a:prstGeom prst="rect">
            <a:avLst/>
          </a:prstGeom>
          <a:noFill/>
          <a:ln w="9525">
            <a:noFill/>
            <a:miter lim="800000"/>
            <a:headEnd/>
            <a:tailEnd/>
          </a:ln>
        </p:spPr>
      </p:pic>
      <p:sp>
        <p:nvSpPr>
          <p:cNvPr id="6" name="TextBox 5"/>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
        <p:nvSpPr>
          <p:cNvPr id="9" name="Rectangle 8">
            <a:extLst>
              <a:ext uri="{FF2B5EF4-FFF2-40B4-BE49-F238E27FC236}">
                <a16:creationId xmlns:a16="http://schemas.microsoft.com/office/drawing/2014/main" id="{3953CD71-7D7D-4FEE-8A68-457BD1D8C1BB}"/>
              </a:ext>
            </a:extLst>
          </p:cNvPr>
          <p:cNvSpPr/>
          <p:nvPr/>
        </p:nvSpPr>
        <p:spPr>
          <a:xfrm>
            <a:off x="278296" y="1168285"/>
            <a:ext cx="7500731" cy="1844349"/>
          </a:xfrm>
          <a:prstGeom prst="rect">
            <a:avLst/>
          </a:prstGeom>
          <a:ln w="12700">
            <a:solidFill>
              <a:srgbClr val="00B0F0"/>
            </a:solidFill>
            <a:prstDash val="dash"/>
          </a:ln>
        </p:spPr>
        <p:txBody>
          <a:bodyPr wrap="square" lIns="91438" tIns="45719" rIns="91438" bIns="45719">
            <a:spAutoFit/>
          </a:bodyPr>
          <a:lstStyle/>
          <a:p>
            <a:pPr algn="just">
              <a:lnSpc>
                <a:spcPct val="130000"/>
              </a:lnSpc>
            </a:pPr>
            <a:r>
              <a:rPr lang="en-US" sz="3000" b="1" dirty="0" err="1" smtClean="0">
                <a:solidFill>
                  <a:srgbClr val="0070C0"/>
                </a:solidFill>
                <a:ea typeface="Cambria" panose="02040503050406030204" pitchFamily="18" charset="0"/>
                <a:cs typeface="Arial" panose="020B0604020202020204" pitchFamily="34" charset="0"/>
              </a:rPr>
              <a:t>Quan</a:t>
            </a:r>
            <a:r>
              <a:rPr lang="en-US" sz="3000" b="1" dirty="0" smtClean="0">
                <a:solidFill>
                  <a:srgbClr val="0070C0"/>
                </a:solidFill>
                <a:ea typeface="Cambria" panose="02040503050406030204" pitchFamily="18" charset="0"/>
                <a:cs typeface="Arial" panose="020B0604020202020204" pitchFamily="34" charset="0"/>
              </a:rPr>
              <a:t> </a:t>
            </a:r>
            <a:r>
              <a:rPr lang="en-US" sz="3000" b="1" err="1" smtClean="0">
                <a:solidFill>
                  <a:srgbClr val="0070C0"/>
                </a:solidFill>
                <a:ea typeface="Cambria" panose="02040503050406030204" pitchFamily="18" charset="0"/>
                <a:cs typeface="Arial" panose="020B0604020202020204" pitchFamily="34" charset="0"/>
              </a:rPr>
              <a:t>sát</a:t>
            </a:r>
            <a:r>
              <a:rPr lang="en-US" sz="3000" b="1" smtClean="0">
                <a:solidFill>
                  <a:srgbClr val="0070C0"/>
                </a:solidFill>
                <a:ea typeface="Cambria" panose="02040503050406030204" pitchFamily="18" charset="0"/>
                <a:cs typeface="Arial" panose="020B0604020202020204" pitchFamily="34" charset="0"/>
              </a:rPr>
              <a:t> H.6.1 SGK (hoặc Atlat Địa lí Việt Nam trang 10), </a:t>
            </a:r>
            <a:r>
              <a:rPr lang="en-US" sz="3000" b="1" dirty="0" err="1" smtClean="0">
                <a:solidFill>
                  <a:srgbClr val="0070C0"/>
                </a:solidFill>
                <a:ea typeface="Cambria" panose="02040503050406030204" pitchFamily="18" charset="0"/>
                <a:cs typeface="Arial" panose="020B0604020202020204" pitchFamily="34" charset="0"/>
              </a:rPr>
              <a:t>kể</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tên</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một</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số</a:t>
            </a:r>
            <a:r>
              <a:rPr lang="en-US" sz="3000" b="1" dirty="0" smtClean="0">
                <a:solidFill>
                  <a:srgbClr val="0070C0"/>
                </a:solidFill>
                <a:ea typeface="Cambria" panose="02040503050406030204" pitchFamily="18" charset="0"/>
                <a:cs typeface="Arial" panose="020B0604020202020204" pitchFamily="34" charset="0"/>
              </a:rPr>
              <a:t> con </a:t>
            </a:r>
            <a:r>
              <a:rPr lang="en-US" sz="3000" b="1" dirty="0" err="1" smtClean="0">
                <a:solidFill>
                  <a:srgbClr val="0070C0"/>
                </a:solidFill>
                <a:ea typeface="Cambria" panose="02040503050406030204" pitchFamily="18" charset="0"/>
                <a:cs typeface="Arial" panose="020B0604020202020204" pitchFamily="34" charset="0"/>
              </a:rPr>
              <a:t>sông</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lớn</a:t>
            </a:r>
            <a:r>
              <a:rPr lang="en-US" sz="3000" b="1" dirty="0" smtClean="0">
                <a:solidFill>
                  <a:srgbClr val="0070C0"/>
                </a:solidFill>
                <a:ea typeface="Cambria" panose="02040503050406030204" pitchFamily="18" charset="0"/>
                <a:cs typeface="Arial" panose="020B0604020202020204" pitchFamily="34" charset="0"/>
              </a:rPr>
              <a:t> ở </a:t>
            </a:r>
            <a:r>
              <a:rPr lang="en-US" sz="3000" b="1" dirty="0" err="1" smtClean="0">
                <a:solidFill>
                  <a:srgbClr val="0070C0"/>
                </a:solidFill>
                <a:ea typeface="Cambria" panose="02040503050406030204" pitchFamily="18" charset="0"/>
                <a:cs typeface="Arial" panose="020B0604020202020204" pitchFamily="34" charset="0"/>
              </a:rPr>
              <a:t>miền</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Bắc</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miền</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Trung</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và</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miền</a:t>
            </a:r>
            <a:r>
              <a:rPr lang="en-US" sz="3000" b="1" dirty="0" smtClean="0">
                <a:solidFill>
                  <a:srgbClr val="0070C0"/>
                </a:solidFill>
                <a:ea typeface="Cambria" panose="02040503050406030204" pitchFamily="18" charset="0"/>
                <a:cs typeface="Arial" panose="020B0604020202020204" pitchFamily="34" charset="0"/>
              </a:rPr>
              <a:t> Nam.</a:t>
            </a:r>
            <a:endParaRPr lang="en-US" sz="3000" b="1" dirty="0">
              <a:solidFill>
                <a:srgbClr val="0070C0"/>
              </a:solidFill>
            </a:endParaRPr>
          </a:p>
        </p:txBody>
      </p:sp>
      <p:sp>
        <p:nvSpPr>
          <p:cNvPr id="10" name="Rectangle 9">
            <a:extLst>
              <a:ext uri="{FF2B5EF4-FFF2-40B4-BE49-F238E27FC236}">
                <a16:creationId xmlns:a16="http://schemas.microsoft.com/office/drawing/2014/main" id="{6D1A7F53-321E-4F52-972F-F956F8AA6988}"/>
              </a:ext>
            </a:extLst>
          </p:cNvPr>
          <p:cNvSpPr/>
          <p:nvPr/>
        </p:nvSpPr>
        <p:spPr>
          <a:xfrm>
            <a:off x="222774" y="2951616"/>
            <a:ext cx="7633252" cy="2862320"/>
          </a:xfrm>
          <a:prstGeom prst="rect">
            <a:avLst/>
          </a:prstGeom>
        </p:spPr>
        <p:txBody>
          <a:bodyPr wrap="square" lIns="91438" tIns="45719" rIns="91438" bIns="45719">
            <a:spAutoFit/>
          </a:bodyPr>
          <a:lstStyle/>
          <a:p>
            <a:pPr algn="just">
              <a:lnSpc>
                <a:spcPct val="150000"/>
              </a:lnSpc>
            </a:pP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Miền</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Bắc</a:t>
            </a:r>
            <a:r>
              <a:rPr lang="en-US" altLang="en-US" sz="3000" b="1" smtClean="0">
                <a:solidFill>
                  <a:srgbClr val="7030A0"/>
                </a:solidFill>
                <a:cs typeface="Arial" panose="020B0604020202020204" pitchFamily="34" charset="0"/>
              </a:rPr>
              <a:t>: Hồng, Đà, Thái </a:t>
            </a:r>
            <a:r>
              <a:rPr lang="en-US" altLang="en-US" sz="3000" b="1" dirty="0" err="1" smtClean="0">
                <a:solidFill>
                  <a:srgbClr val="7030A0"/>
                </a:solidFill>
                <a:cs typeface="Arial" panose="020B0604020202020204" pitchFamily="34" charset="0"/>
              </a:rPr>
              <a:t>Bình</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Kì</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Cùng</a:t>
            </a:r>
            <a:r>
              <a:rPr lang="en-US" altLang="en-US" sz="3000" b="1" smtClean="0">
                <a:solidFill>
                  <a:srgbClr val="7030A0"/>
                </a:solidFill>
                <a:cs typeface="Arial" panose="020B0604020202020204" pitchFamily="34" charset="0"/>
              </a:rPr>
              <a:t>, Mã</a:t>
            </a:r>
            <a:r>
              <a:rPr lang="en-US" altLang="en-US" sz="3000" b="1" dirty="0" smtClean="0">
                <a:solidFill>
                  <a:srgbClr val="7030A0"/>
                </a:solidFill>
                <a:cs typeface="Arial" panose="020B0604020202020204" pitchFamily="34" charset="0"/>
              </a:rPr>
              <a:t>...</a:t>
            </a:r>
          </a:p>
          <a:p>
            <a:pPr algn="just">
              <a:lnSpc>
                <a:spcPct val="150000"/>
              </a:lnSpc>
            </a:pPr>
            <a:r>
              <a:rPr lang="en-US" altLang="en-US" sz="3000" b="1" dirty="0" smtClean="0">
                <a:solidFill>
                  <a:srgbClr val="0506FE"/>
                </a:solidFill>
                <a:cs typeface="Arial" panose="020B0604020202020204" pitchFamily="34" charset="0"/>
              </a:rPr>
              <a:t>- </a:t>
            </a:r>
            <a:r>
              <a:rPr lang="en-US" altLang="en-US" sz="3000" b="1" dirty="0" err="1" smtClean="0">
                <a:solidFill>
                  <a:srgbClr val="0506FE"/>
                </a:solidFill>
                <a:cs typeface="Arial" panose="020B0604020202020204" pitchFamily="34" charset="0"/>
              </a:rPr>
              <a:t>Miền</a:t>
            </a:r>
            <a:r>
              <a:rPr lang="en-US" altLang="en-US" sz="3000" b="1" dirty="0" smtClean="0">
                <a:solidFill>
                  <a:srgbClr val="0506FE"/>
                </a:solidFill>
                <a:cs typeface="Arial" panose="020B0604020202020204" pitchFamily="34" charset="0"/>
              </a:rPr>
              <a:t> </a:t>
            </a:r>
            <a:r>
              <a:rPr lang="en-US" altLang="en-US" sz="3000" b="1" dirty="0" err="1" smtClean="0">
                <a:solidFill>
                  <a:srgbClr val="0506FE"/>
                </a:solidFill>
                <a:cs typeface="Arial" panose="020B0604020202020204" pitchFamily="34" charset="0"/>
              </a:rPr>
              <a:t>Trung</a:t>
            </a:r>
            <a:r>
              <a:rPr lang="en-US" altLang="en-US" sz="3000" b="1" smtClean="0">
                <a:solidFill>
                  <a:srgbClr val="0506FE"/>
                </a:solidFill>
                <a:cs typeface="Arial" panose="020B0604020202020204" pitchFamily="34" charset="0"/>
              </a:rPr>
              <a:t>: Cả</a:t>
            </a:r>
            <a:r>
              <a:rPr lang="en-US" altLang="en-US" sz="3000" b="1" dirty="0" smtClean="0">
                <a:solidFill>
                  <a:srgbClr val="0506FE"/>
                </a:solidFill>
                <a:cs typeface="Arial" panose="020B0604020202020204" pitchFamily="34" charset="0"/>
              </a:rPr>
              <a:t>, Thu </a:t>
            </a:r>
            <a:r>
              <a:rPr lang="en-US" altLang="en-US" sz="3000" b="1" dirty="0" err="1" smtClean="0">
                <a:solidFill>
                  <a:srgbClr val="0506FE"/>
                </a:solidFill>
                <a:cs typeface="Arial" panose="020B0604020202020204" pitchFamily="34" charset="0"/>
              </a:rPr>
              <a:t>Bồn</a:t>
            </a:r>
            <a:r>
              <a:rPr lang="en-US" altLang="en-US" sz="3000" b="1" smtClean="0">
                <a:solidFill>
                  <a:srgbClr val="0506FE"/>
                </a:solidFill>
                <a:cs typeface="Arial" panose="020B0604020202020204" pitchFamily="34" charset="0"/>
              </a:rPr>
              <a:t>, Ba</a:t>
            </a:r>
            <a:r>
              <a:rPr lang="en-US" altLang="en-US" sz="3000" b="1" dirty="0" smtClean="0">
                <a:solidFill>
                  <a:srgbClr val="0506FE"/>
                </a:solidFill>
                <a:cs typeface="Arial" panose="020B0604020202020204" pitchFamily="34" charset="0"/>
              </a:rPr>
              <a:t>, </a:t>
            </a:r>
            <a:r>
              <a:rPr lang="en-US" altLang="en-US" sz="3000" b="1" dirty="0" err="1" smtClean="0">
                <a:solidFill>
                  <a:srgbClr val="0506FE"/>
                </a:solidFill>
                <a:cs typeface="Arial" panose="020B0604020202020204" pitchFamily="34" charset="0"/>
              </a:rPr>
              <a:t>Trà</a:t>
            </a:r>
            <a:r>
              <a:rPr lang="en-US" altLang="en-US" sz="3000" b="1" dirty="0" smtClean="0">
                <a:solidFill>
                  <a:srgbClr val="0506FE"/>
                </a:solidFill>
                <a:cs typeface="Arial" panose="020B0604020202020204" pitchFamily="34" charset="0"/>
              </a:rPr>
              <a:t> </a:t>
            </a:r>
            <a:r>
              <a:rPr lang="en-US" altLang="en-US" sz="3000" b="1" dirty="0" err="1" smtClean="0">
                <a:solidFill>
                  <a:srgbClr val="0506FE"/>
                </a:solidFill>
                <a:cs typeface="Arial" panose="020B0604020202020204" pitchFamily="34" charset="0"/>
              </a:rPr>
              <a:t>Khúc</a:t>
            </a:r>
            <a:r>
              <a:rPr lang="en-US" altLang="en-US" sz="3000" b="1" dirty="0" smtClean="0">
                <a:solidFill>
                  <a:srgbClr val="0506FE"/>
                </a:solidFill>
                <a:cs typeface="Arial" panose="020B0604020202020204" pitchFamily="34" charset="0"/>
              </a:rPr>
              <a:t>...</a:t>
            </a:r>
          </a:p>
          <a:p>
            <a:pPr algn="just">
              <a:lnSpc>
                <a:spcPct val="150000"/>
              </a:lnSpc>
            </a:pP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Miền</a:t>
            </a:r>
            <a:r>
              <a:rPr lang="en-US" altLang="en-US" sz="3000" b="1" dirty="0" smtClean="0">
                <a:solidFill>
                  <a:srgbClr val="FF0000"/>
                </a:solidFill>
                <a:cs typeface="Arial" panose="020B0604020202020204" pitchFamily="34" charset="0"/>
              </a:rPr>
              <a:t> Nam: </a:t>
            </a:r>
            <a:r>
              <a:rPr lang="en-US" altLang="en-US" sz="3000" b="1" dirty="0" err="1" smtClean="0">
                <a:solidFill>
                  <a:srgbClr val="FF0000"/>
                </a:solidFill>
                <a:cs typeface="Arial" panose="020B0604020202020204" pitchFamily="34" charset="0"/>
              </a:rPr>
              <a:t>Đồng</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Nai</a:t>
            </a:r>
            <a:r>
              <a:rPr lang="en-US" altLang="en-US" sz="3000" b="1" dirty="0" smtClean="0">
                <a:solidFill>
                  <a:srgbClr val="FF0000"/>
                </a:solidFill>
                <a:cs typeface="Arial" panose="020B0604020202020204" pitchFamily="34" charset="0"/>
              </a:rPr>
              <a:t>, La </a:t>
            </a:r>
            <a:r>
              <a:rPr lang="en-US" altLang="en-US" sz="3000" b="1" dirty="0" err="1" smtClean="0">
                <a:solidFill>
                  <a:srgbClr val="FF0000"/>
                </a:solidFill>
                <a:cs typeface="Arial" panose="020B0604020202020204" pitchFamily="34" charset="0"/>
              </a:rPr>
              <a:t>Ngà</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Vàm</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Cỏ</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Đông</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Vàm</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Cỏ</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Tây</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Mê</a:t>
            </a:r>
            <a:r>
              <a:rPr lang="en-US" altLang="en-US" sz="3000" b="1" dirty="0" smtClean="0">
                <a:solidFill>
                  <a:srgbClr val="FF0000"/>
                </a:solidFill>
                <a:cs typeface="Arial" panose="020B0604020202020204" pitchFamily="34" charset="0"/>
              </a:rPr>
              <a:t> </a:t>
            </a:r>
            <a:r>
              <a:rPr lang="en-US" altLang="en-US" sz="3000" b="1" dirty="0" err="1" smtClean="0">
                <a:solidFill>
                  <a:srgbClr val="FF0000"/>
                </a:solidFill>
                <a:cs typeface="Arial" panose="020B0604020202020204" pitchFamily="34" charset="0"/>
              </a:rPr>
              <a:t>Công</a:t>
            </a:r>
            <a:r>
              <a:rPr lang="en-US" altLang="en-US" sz="3000" b="1" dirty="0" smtClean="0">
                <a:solidFill>
                  <a:srgbClr val="FF0000"/>
                </a:solidFill>
                <a:cs typeface="Arial" panose="020B0604020202020204" pitchFamily="34" charset="0"/>
              </a:rPr>
              <a:t>...</a:t>
            </a:r>
            <a:endParaRPr lang="en-US" altLang="en-US" sz="3000" b="1" dirty="0">
              <a:solidFill>
                <a:srgbClr val="FF0000"/>
              </a:solidFill>
              <a:cs typeface="Arial" panose="020B0604020202020204" pitchFamily="34" charset="0"/>
              <a:sym typeface="Wingdings" panose="05000000000000000000" pitchFamily="2" charset="2"/>
            </a:endParaRPr>
          </a:p>
        </p:txBody>
      </p:sp>
      <p:sp>
        <p:nvSpPr>
          <p:cNvPr id="12" name="Freeform 11"/>
          <p:cNvSpPr/>
          <p:nvPr/>
        </p:nvSpPr>
        <p:spPr>
          <a:xfrm>
            <a:off x="8182303" y="790102"/>
            <a:ext cx="1889983" cy="1417070"/>
          </a:xfrm>
          <a:custGeom>
            <a:avLst/>
            <a:gdLst>
              <a:gd name="connsiteX0" fmla="*/ 1603513 w 2041469"/>
              <a:gd name="connsiteY0" fmla="*/ 132521 h 1689533"/>
              <a:gd name="connsiteX1" fmla="*/ 1563757 w 2041469"/>
              <a:gd name="connsiteY1" fmla="*/ 106017 h 1689533"/>
              <a:gd name="connsiteX2" fmla="*/ 1524000 w 2041469"/>
              <a:gd name="connsiteY2" fmla="*/ 53008 h 1689533"/>
              <a:gd name="connsiteX3" fmla="*/ 1444487 w 2041469"/>
              <a:gd name="connsiteY3" fmla="*/ 26504 h 1689533"/>
              <a:gd name="connsiteX4" fmla="*/ 1338470 w 2041469"/>
              <a:gd name="connsiteY4" fmla="*/ 0 h 1689533"/>
              <a:gd name="connsiteX5" fmla="*/ 834887 w 2041469"/>
              <a:gd name="connsiteY5" fmla="*/ 13252 h 1689533"/>
              <a:gd name="connsiteX6" fmla="*/ 755374 w 2041469"/>
              <a:gd name="connsiteY6" fmla="*/ 39756 h 1689533"/>
              <a:gd name="connsiteX7" fmla="*/ 649357 w 2041469"/>
              <a:gd name="connsiteY7" fmla="*/ 66260 h 1689533"/>
              <a:gd name="connsiteX8" fmla="*/ 477079 w 2041469"/>
              <a:gd name="connsiteY8" fmla="*/ 106017 h 1689533"/>
              <a:gd name="connsiteX9" fmla="*/ 410818 w 2041469"/>
              <a:gd name="connsiteY9" fmla="*/ 145773 h 1689533"/>
              <a:gd name="connsiteX10" fmla="*/ 384313 w 2041469"/>
              <a:gd name="connsiteY10" fmla="*/ 172278 h 1689533"/>
              <a:gd name="connsiteX11" fmla="*/ 304800 w 2041469"/>
              <a:gd name="connsiteY11" fmla="*/ 212034 h 1689533"/>
              <a:gd name="connsiteX12" fmla="*/ 265044 w 2041469"/>
              <a:gd name="connsiteY12" fmla="*/ 291547 h 1689533"/>
              <a:gd name="connsiteX13" fmla="*/ 225287 w 2041469"/>
              <a:gd name="connsiteY13" fmla="*/ 331304 h 1689533"/>
              <a:gd name="connsiteX14" fmla="*/ 106018 w 2041469"/>
              <a:gd name="connsiteY14" fmla="*/ 344556 h 1689533"/>
              <a:gd name="connsiteX15" fmla="*/ 66261 w 2041469"/>
              <a:gd name="connsiteY15" fmla="*/ 371060 h 1689533"/>
              <a:gd name="connsiteX16" fmla="*/ 26505 w 2041469"/>
              <a:gd name="connsiteY16" fmla="*/ 384313 h 1689533"/>
              <a:gd name="connsiteX17" fmla="*/ 0 w 2041469"/>
              <a:gd name="connsiteY17" fmla="*/ 410817 h 1689533"/>
              <a:gd name="connsiteX18" fmla="*/ 13253 w 2041469"/>
              <a:gd name="connsiteY18" fmla="*/ 728869 h 1689533"/>
              <a:gd name="connsiteX19" fmla="*/ 53009 w 2041469"/>
              <a:gd name="connsiteY19" fmla="*/ 834886 h 1689533"/>
              <a:gd name="connsiteX20" fmla="*/ 92766 w 2041469"/>
              <a:gd name="connsiteY20" fmla="*/ 914400 h 1689533"/>
              <a:gd name="connsiteX21" fmla="*/ 145774 w 2041469"/>
              <a:gd name="connsiteY21" fmla="*/ 1033669 h 1689533"/>
              <a:gd name="connsiteX22" fmla="*/ 185531 w 2041469"/>
              <a:gd name="connsiteY22" fmla="*/ 1060173 h 1689533"/>
              <a:gd name="connsiteX23" fmla="*/ 238540 w 2041469"/>
              <a:gd name="connsiteY23" fmla="*/ 1139686 h 1689533"/>
              <a:gd name="connsiteX24" fmla="*/ 278296 w 2041469"/>
              <a:gd name="connsiteY24" fmla="*/ 1219200 h 1689533"/>
              <a:gd name="connsiteX25" fmla="*/ 371061 w 2041469"/>
              <a:gd name="connsiteY25" fmla="*/ 1272208 h 1689533"/>
              <a:gd name="connsiteX26" fmla="*/ 397566 w 2041469"/>
              <a:gd name="connsiteY26" fmla="*/ 1311965 h 1689533"/>
              <a:gd name="connsiteX27" fmla="*/ 477079 w 2041469"/>
              <a:gd name="connsiteY27" fmla="*/ 1351721 h 1689533"/>
              <a:gd name="connsiteX28" fmla="*/ 556592 w 2041469"/>
              <a:gd name="connsiteY28" fmla="*/ 1391478 h 1689533"/>
              <a:gd name="connsiteX29" fmla="*/ 596348 w 2041469"/>
              <a:gd name="connsiteY29" fmla="*/ 1417982 h 1689533"/>
              <a:gd name="connsiteX30" fmla="*/ 702366 w 2041469"/>
              <a:gd name="connsiteY30" fmla="*/ 1470991 h 1689533"/>
              <a:gd name="connsiteX31" fmla="*/ 795131 w 2041469"/>
              <a:gd name="connsiteY31" fmla="*/ 1550504 h 1689533"/>
              <a:gd name="connsiteX32" fmla="*/ 887896 w 2041469"/>
              <a:gd name="connsiteY32" fmla="*/ 1577008 h 1689533"/>
              <a:gd name="connsiteX33" fmla="*/ 954157 w 2041469"/>
              <a:gd name="connsiteY33" fmla="*/ 1603513 h 1689533"/>
              <a:gd name="connsiteX34" fmla="*/ 1007166 w 2041469"/>
              <a:gd name="connsiteY34" fmla="*/ 1616765 h 1689533"/>
              <a:gd name="connsiteX35" fmla="*/ 1099931 w 2041469"/>
              <a:gd name="connsiteY35" fmla="*/ 1643269 h 1689533"/>
              <a:gd name="connsiteX36" fmla="*/ 1219200 w 2041469"/>
              <a:gd name="connsiteY36" fmla="*/ 1656521 h 1689533"/>
              <a:gd name="connsiteX37" fmla="*/ 1696279 w 2041469"/>
              <a:gd name="connsiteY37" fmla="*/ 1630017 h 1689533"/>
              <a:gd name="connsiteX38" fmla="*/ 1828800 w 2041469"/>
              <a:gd name="connsiteY38" fmla="*/ 1431234 h 1689533"/>
              <a:gd name="connsiteX39" fmla="*/ 1855305 w 2041469"/>
              <a:gd name="connsiteY39" fmla="*/ 1338469 h 1689533"/>
              <a:gd name="connsiteX40" fmla="*/ 1908313 w 2041469"/>
              <a:gd name="connsiteY40" fmla="*/ 1272208 h 1689533"/>
              <a:gd name="connsiteX41" fmla="*/ 1961322 w 2041469"/>
              <a:gd name="connsiteY41" fmla="*/ 1179443 h 1689533"/>
              <a:gd name="connsiteX42" fmla="*/ 1974574 w 2041469"/>
              <a:gd name="connsiteY42" fmla="*/ 1139686 h 1689533"/>
              <a:gd name="connsiteX43" fmla="*/ 2001079 w 2041469"/>
              <a:gd name="connsiteY43" fmla="*/ 1113182 h 1689533"/>
              <a:gd name="connsiteX44" fmla="*/ 2027583 w 2041469"/>
              <a:gd name="connsiteY44" fmla="*/ 1073426 h 1689533"/>
              <a:gd name="connsiteX45" fmla="*/ 2040835 w 2041469"/>
              <a:gd name="connsiteY45" fmla="*/ 1033669 h 1689533"/>
              <a:gd name="connsiteX46" fmla="*/ 2014331 w 2041469"/>
              <a:gd name="connsiteY46" fmla="*/ 781878 h 1689533"/>
              <a:gd name="connsiteX47" fmla="*/ 2001079 w 2041469"/>
              <a:gd name="connsiteY47" fmla="*/ 728869 h 1689533"/>
              <a:gd name="connsiteX48" fmla="*/ 1961322 w 2041469"/>
              <a:gd name="connsiteY48" fmla="*/ 490330 h 1689533"/>
              <a:gd name="connsiteX49" fmla="*/ 1948070 w 2041469"/>
              <a:gd name="connsiteY49" fmla="*/ 424069 h 1689533"/>
              <a:gd name="connsiteX50" fmla="*/ 1868557 w 2041469"/>
              <a:gd name="connsiteY50" fmla="*/ 384313 h 1689533"/>
              <a:gd name="connsiteX51" fmla="*/ 1775792 w 2041469"/>
              <a:gd name="connsiteY51" fmla="*/ 331304 h 1689533"/>
              <a:gd name="connsiteX52" fmla="*/ 1736035 w 2041469"/>
              <a:gd name="connsiteY52" fmla="*/ 318052 h 1689533"/>
              <a:gd name="connsiteX53" fmla="*/ 1683026 w 2041469"/>
              <a:gd name="connsiteY53" fmla="*/ 212034 h 1689533"/>
              <a:gd name="connsiteX54" fmla="*/ 1669774 w 2041469"/>
              <a:gd name="connsiteY54" fmla="*/ 172278 h 1689533"/>
              <a:gd name="connsiteX55" fmla="*/ 1630018 w 2041469"/>
              <a:gd name="connsiteY55" fmla="*/ 159026 h 1689533"/>
              <a:gd name="connsiteX56" fmla="*/ 1603513 w 2041469"/>
              <a:gd name="connsiteY56" fmla="*/ 132521 h 16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41469" h="1689533">
                <a:moveTo>
                  <a:pt x="1603513" y="132521"/>
                </a:moveTo>
                <a:cubicBezTo>
                  <a:pt x="1592470" y="123686"/>
                  <a:pt x="1575019" y="117279"/>
                  <a:pt x="1563757" y="106017"/>
                </a:cubicBezTo>
                <a:cubicBezTo>
                  <a:pt x="1548139" y="90399"/>
                  <a:pt x="1542378" y="65260"/>
                  <a:pt x="1524000" y="53008"/>
                </a:cubicBezTo>
                <a:cubicBezTo>
                  <a:pt x="1500754" y="37511"/>
                  <a:pt x="1471350" y="34179"/>
                  <a:pt x="1444487" y="26504"/>
                </a:cubicBezTo>
                <a:cubicBezTo>
                  <a:pt x="1409462" y="16497"/>
                  <a:pt x="1338470" y="0"/>
                  <a:pt x="1338470" y="0"/>
                </a:cubicBezTo>
                <a:cubicBezTo>
                  <a:pt x="1170609" y="4417"/>
                  <a:pt x="1002417" y="1830"/>
                  <a:pt x="834887" y="13252"/>
                </a:cubicBezTo>
                <a:cubicBezTo>
                  <a:pt x="807014" y="15152"/>
                  <a:pt x="782769" y="34277"/>
                  <a:pt x="755374" y="39756"/>
                </a:cubicBezTo>
                <a:cubicBezTo>
                  <a:pt x="593296" y="72171"/>
                  <a:pt x="761409" y="35700"/>
                  <a:pt x="649357" y="66260"/>
                </a:cubicBezTo>
                <a:cubicBezTo>
                  <a:pt x="561439" y="90238"/>
                  <a:pt x="554356" y="90562"/>
                  <a:pt x="477079" y="106017"/>
                </a:cubicBezTo>
                <a:cubicBezTo>
                  <a:pt x="409918" y="173176"/>
                  <a:pt x="496838" y="94161"/>
                  <a:pt x="410818" y="145773"/>
                </a:cubicBezTo>
                <a:cubicBezTo>
                  <a:pt x="400104" y="152201"/>
                  <a:pt x="394070" y="164473"/>
                  <a:pt x="384313" y="172278"/>
                </a:cubicBezTo>
                <a:cubicBezTo>
                  <a:pt x="347614" y="201638"/>
                  <a:pt x="346791" y="198037"/>
                  <a:pt x="304800" y="212034"/>
                </a:cubicBezTo>
                <a:cubicBezTo>
                  <a:pt x="291518" y="251880"/>
                  <a:pt x="293588" y="257294"/>
                  <a:pt x="265044" y="291547"/>
                </a:cubicBezTo>
                <a:cubicBezTo>
                  <a:pt x="253046" y="305945"/>
                  <a:pt x="243067" y="325377"/>
                  <a:pt x="225287" y="331304"/>
                </a:cubicBezTo>
                <a:cubicBezTo>
                  <a:pt x="187339" y="343953"/>
                  <a:pt x="145774" y="340139"/>
                  <a:pt x="106018" y="344556"/>
                </a:cubicBezTo>
                <a:cubicBezTo>
                  <a:pt x="92766" y="353391"/>
                  <a:pt x="80507" y="363937"/>
                  <a:pt x="66261" y="371060"/>
                </a:cubicBezTo>
                <a:cubicBezTo>
                  <a:pt x="53767" y="377307"/>
                  <a:pt x="38483" y="377126"/>
                  <a:pt x="26505" y="384313"/>
                </a:cubicBezTo>
                <a:cubicBezTo>
                  <a:pt x="15791" y="390741"/>
                  <a:pt x="8835" y="401982"/>
                  <a:pt x="0" y="410817"/>
                </a:cubicBezTo>
                <a:cubicBezTo>
                  <a:pt x="4418" y="516834"/>
                  <a:pt x="5693" y="623029"/>
                  <a:pt x="13253" y="728869"/>
                </a:cubicBezTo>
                <a:cubicBezTo>
                  <a:pt x="16744" y="777736"/>
                  <a:pt x="34144" y="790867"/>
                  <a:pt x="53009" y="834886"/>
                </a:cubicBezTo>
                <a:cubicBezTo>
                  <a:pt x="85929" y="911700"/>
                  <a:pt x="41830" y="837997"/>
                  <a:pt x="92766" y="914400"/>
                </a:cubicBezTo>
                <a:cubicBezTo>
                  <a:pt x="105887" y="953765"/>
                  <a:pt x="114273" y="1002169"/>
                  <a:pt x="145774" y="1033669"/>
                </a:cubicBezTo>
                <a:cubicBezTo>
                  <a:pt x="157036" y="1044931"/>
                  <a:pt x="172279" y="1051338"/>
                  <a:pt x="185531" y="1060173"/>
                </a:cubicBezTo>
                <a:cubicBezTo>
                  <a:pt x="215966" y="1181914"/>
                  <a:pt x="171981" y="1056487"/>
                  <a:pt x="238540" y="1139686"/>
                </a:cubicBezTo>
                <a:cubicBezTo>
                  <a:pt x="324767" y="1247470"/>
                  <a:pt x="166582" y="1107486"/>
                  <a:pt x="278296" y="1219200"/>
                </a:cubicBezTo>
                <a:cubicBezTo>
                  <a:pt x="297026" y="1237930"/>
                  <a:pt x="350276" y="1261815"/>
                  <a:pt x="371061" y="1272208"/>
                </a:cubicBezTo>
                <a:cubicBezTo>
                  <a:pt x="379896" y="1285460"/>
                  <a:pt x="386304" y="1300703"/>
                  <a:pt x="397566" y="1311965"/>
                </a:cubicBezTo>
                <a:cubicBezTo>
                  <a:pt x="423256" y="1337655"/>
                  <a:pt x="444744" y="1340943"/>
                  <a:pt x="477079" y="1351721"/>
                </a:cubicBezTo>
                <a:cubicBezTo>
                  <a:pt x="591004" y="1427674"/>
                  <a:pt x="446868" y="1336617"/>
                  <a:pt x="556592" y="1391478"/>
                </a:cubicBezTo>
                <a:cubicBezTo>
                  <a:pt x="570838" y="1398601"/>
                  <a:pt x="582366" y="1410355"/>
                  <a:pt x="596348" y="1417982"/>
                </a:cubicBezTo>
                <a:cubicBezTo>
                  <a:pt x="631034" y="1436902"/>
                  <a:pt x="674428" y="1443053"/>
                  <a:pt x="702366" y="1470991"/>
                </a:cubicBezTo>
                <a:cubicBezTo>
                  <a:pt x="733698" y="1502323"/>
                  <a:pt x="755464" y="1527837"/>
                  <a:pt x="795131" y="1550504"/>
                </a:cubicBezTo>
                <a:cubicBezTo>
                  <a:pt x="812999" y="1560714"/>
                  <a:pt x="872404" y="1571844"/>
                  <a:pt x="887896" y="1577008"/>
                </a:cubicBezTo>
                <a:cubicBezTo>
                  <a:pt x="910464" y="1584531"/>
                  <a:pt x="931589" y="1595990"/>
                  <a:pt x="954157" y="1603513"/>
                </a:cubicBezTo>
                <a:cubicBezTo>
                  <a:pt x="971436" y="1609273"/>
                  <a:pt x="989653" y="1611761"/>
                  <a:pt x="1007166" y="1616765"/>
                </a:cubicBezTo>
                <a:cubicBezTo>
                  <a:pt x="1140249" y="1654788"/>
                  <a:pt x="934214" y="1601841"/>
                  <a:pt x="1099931" y="1643269"/>
                </a:cubicBezTo>
                <a:cubicBezTo>
                  <a:pt x="1169327" y="1689533"/>
                  <a:pt x="1111690" y="1664200"/>
                  <a:pt x="1219200" y="1656521"/>
                </a:cubicBezTo>
                <a:cubicBezTo>
                  <a:pt x="1378067" y="1645174"/>
                  <a:pt x="1537253" y="1638852"/>
                  <a:pt x="1696279" y="1630017"/>
                </a:cubicBezTo>
                <a:cubicBezTo>
                  <a:pt x="1763637" y="1562659"/>
                  <a:pt x="1802054" y="1538212"/>
                  <a:pt x="1828800" y="1431234"/>
                </a:cubicBezTo>
                <a:cubicBezTo>
                  <a:pt x="1833045" y="1414256"/>
                  <a:pt x="1845801" y="1357477"/>
                  <a:pt x="1855305" y="1338469"/>
                </a:cubicBezTo>
                <a:cubicBezTo>
                  <a:pt x="1872021" y="1305036"/>
                  <a:pt x="1883662" y="1296860"/>
                  <a:pt x="1908313" y="1272208"/>
                </a:cubicBezTo>
                <a:cubicBezTo>
                  <a:pt x="1936344" y="1160094"/>
                  <a:pt x="1898159" y="1274190"/>
                  <a:pt x="1961322" y="1179443"/>
                </a:cubicBezTo>
                <a:cubicBezTo>
                  <a:pt x="1969071" y="1167820"/>
                  <a:pt x="1967387" y="1151664"/>
                  <a:pt x="1974574" y="1139686"/>
                </a:cubicBezTo>
                <a:cubicBezTo>
                  <a:pt x="1981002" y="1128972"/>
                  <a:pt x="1993274" y="1122938"/>
                  <a:pt x="2001079" y="1113182"/>
                </a:cubicBezTo>
                <a:cubicBezTo>
                  <a:pt x="2011029" y="1100745"/>
                  <a:pt x="2018748" y="1086678"/>
                  <a:pt x="2027583" y="1073426"/>
                </a:cubicBezTo>
                <a:cubicBezTo>
                  <a:pt x="2032000" y="1060174"/>
                  <a:pt x="2041469" y="1047624"/>
                  <a:pt x="2040835" y="1033669"/>
                </a:cubicBezTo>
                <a:cubicBezTo>
                  <a:pt x="2037003" y="949362"/>
                  <a:pt x="2025246" y="865563"/>
                  <a:pt x="2014331" y="781878"/>
                </a:cubicBezTo>
                <a:cubicBezTo>
                  <a:pt x="2011975" y="763818"/>
                  <a:pt x="2004337" y="746789"/>
                  <a:pt x="2001079" y="728869"/>
                </a:cubicBezTo>
                <a:cubicBezTo>
                  <a:pt x="1986659" y="649559"/>
                  <a:pt x="1977131" y="569374"/>
                  <a:pt x="1961322" y="490330"/>
                </a:cubicBezTo>
                <a:cubicBezTo>
                  <a:pt x="1956905" y="468243"/>
                  <a:pt x="1959245" y="443626"/>
                  <a:pt x="1948070" y="424069"/>
                </a:cubicBezTo>
                <a:cubicBezTo>
                  <a:pt x="1934304" y="399979"/>
                  <a:pt x="1890434" y="393689"/>
                  <a:pt x="1868557" y="384313"/>
                </a:cubicBezTo>
                <a:cubicBezTo>
                  <a:pt x="1705902" y="314603"/>
                  <a:pt x="1908898" y="397856"/>
                  <a:pt x="1775792" y="331304"/>
                </a:cubicBezTo>
                <a:cubicBezTo>
                  <a:pt x="1763298" y="325057"/>
                  <a:pt x="1749287" y="322469"/>
                  <a:pt x="1736035" y="318052"/>
                </a:cubicBezTo>
                <a:cubicBezTo>
                  <a:pt x="1689776" y="271792"/>
                  <a:pt x="1713482" y="303400"/>
                  <a:pt x="1683026" y="212034"/>
                </a:cubicBezTo>
                <a:cubicBezTo>
                  <a:pt x="1678609" y="198782"/>
                  <a:pt x="1683026" y="176695"/>
                  <a:pt x="1669774" y="172278"/>
                </a:cubicBezTo>
                <a:lnTo>
                  <a:pt x="1630018" y="159026"/>
                </a:lnTo>
                <a:cubicBezTo>
                  <a:pt x="1596582" y="108873"/>
                  <a:pt x="1614556" y="141356"/>
                  <a:pt x="1603513" y="132521"/>
                </a:cubicBezTo>
                <a:close/>
              </a:path>
            </a:pathLst>
          </a:cu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688310" y="2145021"/>
            <a:ext cx="2541954" cy="2902226"/>
          </a:xfrm>
          <a:custGeom>
            <a:avLst/>
            <a:gdLst>
              <a:gd name="connsiteX0" fmla="*/ 761638 w 2541954"/>
              <a:gd name="connsiteY0" fmla="*/ 26505 h 2902226"/>
              <a:gd name="connsiteX1" fmla="*/ 788142 w 2541954"/>
              <a:gd name="connsiteY1" fmla="*/ 79513 h 2902226"/>
              <a:gd name="connsiteX2" fmla="*/ 841151 w 2541954"/>
              <a:gd name="connsiteY2" fmla="*/ 159026 h 2902226"/>
              <a:gd name="connsiteX3" fmla="*/ 867655 w 2541954"/>
              <a:gd name="connsiteY3" fmla="*/ 238540 h 2902226"/>
              <a:gd name="connsiteX4" fmla="*/ 947168 w 2541954"/>
              <a:gd name="connsiteY4" fmla="*/ 278296 h 2902226"/>
              <a:gd name="connsiteX5" fmla="*/ 986925 w 2541954"/>
              <a:gd name="connsiteY5" fmla="*/ 304800 h 2902226"/>
              <a:gd name="connsiteX6" fmla="*/ 1026681 w 2541954"/>
              <a:gd name="connsiteY6" fmla="*/ 318053 h 2902226"/>
              <a:gd name="connsiteX7" fmla="*/ 1119446 w 2541954"/>
              <a:gd name="connsiteY7" fmla="*/ 357809 h 2902226"/>
              <a:gd name="connsiteX8" fmla="*/ 1185707 w 2541954"/>
              <a:gd name="connsiteY8" fmla="*/ 397566 h 2902226"/>
              <a:gd name="connsiteX9" fmla="*/ 1212212 w 2541954"/>
              <a:gd name="connsiteY9" fmla="*/ 424070 h 2902226"/>
              <a:gd name="connsiteX10" fmla="*/ 1251968 w 2541954"/>
              <a:gd name="connsiteY10" fmla="*/ 450574 h 2902226"/>
              <a:gd name="connsiteX11" fmla="*/ 1318229 w 2541954"/>
              <a:gd name="connsiteY11" fmla="*/ 543340 h 2902226"/>
              <a:gd name="connsiteX12" fmla="*/ 1410994 w 2541954"/>
              <a:gd name="connsiteY12" fmla="*/ 662609 h 2902226"/>
              <a:gd name="connsiteX13" fmla="*/ 1464003 w 2541954"/>
              <a:gd name="connsiteY13" fmla="*/ 755374 h 2902226"/>
              <a:gd name="connsiteX14" fmla="*/ 1503759 w 2541954"/>
              <a:gd name="connsiteY14" fmla="*/ 848140 h 2902226"/>
              <a:gd name="connsiteX15" fmla="*/ 1530264 w 2541954"/>
              <a:gd name="connsiteY15" fmla="*/ 874644 h 2902226"/>
              <a:gd name="connsiteX16" fmla="*/ 1570020 w 2541954"/>
              <a:gd name="connsiteY16" fmla="*/ 927653 h 2902226"/>
              <a:gd name="connsiteX17" fmla="*/ 1583273 w 2541954"/>
              <a:gd name="connsiteY17" fmla="*/ 967409 h 2902226"/>
              <a:gd name="connsiteX18" fmla="*/ 1649533 w 2541954"/>
              <a:gd name="connsiteY18" fmla="*/ 1046922 h 2902226"/>
              <a:gd name="connsiteX19" fmla="*/ 1689290 w 2541954"/>
              <a:gd name="connsiteY19" fmla="*/ 1073426 h 2902226"/>
              <a:gd name="connsiteX20" fmla="*/ 1715794 w 2541954"/>
              <a:gd name="connsiteY20" fmla="*/ 1113183 h 2902226"/>
              <a:gd name="connsiteX21" fmla="*/ 1755551 w 2541954"/>
              <a:gd name="connsiteY21" fmla="*/ 1205948 h 2902226"/>
              <a:gd name="connsiteX22" fmla="*/ 1782055 w 2541954"/>
              <a:gd name="connsiteY22" fmla="*/ 1232453 h 2902226"/>
              <a:gd name="connsiteX23" fmla="*/ 1808559 w 2541954"/>
              <a:gd name="connsiteY23" fmla="*/ 1285461 h 2902226"/>
              <a:gd name="connsiteX24" fmla="*/ 1888073 w 2541954"/>
              <a:gd name="connsiteY24" fmla="*/ 1364974 h 2902226"/>
              <a:gd name="connsiteX25" fmla="*/ 1927829 w 2541954"/>
              <a:gd name="connsiteY25" fmla="*/ 1431235 h 2902226"/>
              <a:gd name="connsiteX26" fmla="*/ 1954333 w 2541954"/>
              <a:gd name="connsiteY26" fmla="*/ 1457740 h 2902226"/>
              <a:gd name="connsiteX27" fmla="*/ 2033846 w 2541954"/>
              <a:gd name="connsiteY27" fmla="*/ 1577009 h 2902226"/>
              <a:gd name="connsiteX28" fmla="*/ 2060351 w 2541954"/>
              <a:gd name="connsiteY28" fmla="*/ 1616766 h 2902226"/>
              <a:gd name="connsiteX29" fmla="*/ 2166368 w 2541954"/>
              <a:gd name="connsiteY29" fmla="*/ 1709531 h 2902226"/>
              <a:gd name="connsiteX30" fmla="*/ 2219377 w 2541954"/>
              <a:gd name="connsiteY30" fmla="*/ 1789044 h 2902226"/>
              <a:gd name="connsiteX31" fmla="*/ 2245881 w 2541954"/>
              <a:gd name="connsiteY31" fmla="*/ 1828800 h 2902226"/>
              <a:gd name="connsiteX32" fmla="*/ 2272386 w 2541954"/>
              <a:gd name="connsiteY32" fmla="*/ 1868557 h 2902226"/>
              <a:gd name="connsiteX33" fmla="*/ 2312142 w 2541954"/>
              <a:gd name="connsiteY33" fmla="*/ 1961322 h 2902226"/>
              <a:gd name="connsiteX34" fmla="*/ 2338646 w 2541954"/>
              <a:gd name="connsiteY34" fmla="*/ 2040835 h 2902226"/>
              <a:gd name="connsiteX35" fmla="*/ 2351899 w 2541954"/>
              <a:gd name="connsiteY35" fmla="*/ 2080592 h 2902226"/>
              <a:gd name="connsiteX36" fmla="*/ 2378403 w 2541954"/>
              <a:gd name="connsiteY36" fmla="*/ 2186609 h 2902226"/>
              <a:gd name="connsiteX37" fmla="*/ 2404907 w 2541954"/>
              <a:gd name="connsiteY37" fmla="*/ 2266122 h 2902226"/>
              <a:gd name="connsiteX38" fmla="*/ 2418159 w 2541954"/>
              <a:gd name="connsiteY38" fmla="*/ 2345635 h 2902226"/>
              <a:gd name="connsiteX39" fmla="*/ 2365151 w 2541954"/>
              <a:gd name="connsiteY39" fmla="*/ 2796209 h 2902226"/>
              <a:gd name="connsiteX40" fmla="*/ 2139864 w 2541954"/>
              <a:gd name="connsiteY40" fmla="*/ 2809461 h 2902226"/>
              <a:gd name="connsiteX41" fmla="*/ 2060351 w 2541954"/>
              <a:gd name="connsiteY41" fmla="*/ 2862470 h 2902226"/>
              <a:gd name="connsiteX42" fmla="*/ 2033846 w 2541954"/>
              <a:gd name="connsiteY42" fmla="*/ 2888974 h 2902226"/>
              <a:gd name="connsiteX43" fmla="*/ 1994090 w 2541954"/>
              <a:gd name="connsiteY43" fmla="*/ 2902226 h 2902226"/>
              <a:gd name="connsiteX44" fmla="*/ 1755551 w 2541954"/>
              <a:gd name="connsiteY44" fmla="*/ 2875722 h 2902226"/>
              <a:gd name="connsiteX45" fmla="*/ 1715794 w 2541954"/>
              <a:gd name="connsiteY45" fmla="*/ 2862470 h 2902226"/>
              <a:gd name="connsiteX46" fmla="*/ 1623029 w 2541954"/>
              <a:gd name="connsiteY46" fmla="*/ 2769705 h 2902226"/>
              <a:gd name="connsiteX47" fmla="*/ 1583273 w 2541954"/>
              <a:gd name="connsiteY47" fmla="*/ 2743200 h 2902226"/>
              <a:gd name="connsiteX48" fmla="*/ 1517012 w 2541954"/>
              <a:gd name="connsiteY48" fmla="*/ 2676940 h 2902226"/>
              <a:gd name="connsiteX49" fmla="*/ 1503759 w 2541954"/>
              <a:gd name="connsiteY49" fmla="*/ 2637183 h 2902226"/>
              <a:gd name="connsiteX50" fmla="*/ 1477255 w 2541954"/>
              <a:gd name="connsiteY50" fmla="*/ 2597426 h 2902226"/>
              <a:gd name="connsiteX51" fmla="*/ 1464003 w 2541954"/>
              <a:gd name="connsiteY51" fmla="*/ 2544418 h 2902226"/>
              <a:gd name="connsiteX52" fmla="*/ 1477255 w 2541954"/>
              <a:gd name="connsiteY52" fmla="*/ 2266122 h 2902226"/>
              <a:gd name="connsiteX53" fmla="*/ 1490507 w 2541954"/>
              <a:gd name="connsiteY53" fmla="*/ 2226366 h 2902226"/>
              <a:gd name="connsiteX54" fmla="*/ 1437499 w 2541954"/>
              <a:gd name="connsiteY54" fmla="*/ 1908313 h 2902226"/>
              <a:gd name="connsiteX55" fmla="*/ 1397742 w 2541954"/>
              <a:gd name="connsiteY55" fmla="*/ 1736035 h 2902226"/>
              <a:gd name="connsiteX56" fmla="*/ 1371238 w 2541954"/>
              <a:gd name="connsiteY56" fmla="*/ 1696279 h 2902226"/>
              <a:gd name="connsiteX57" fmla="*/ 1357986 w 2541954"/>
              <a:gd name="connsiteY57" fmla="*/ 1656522 h 2902226"/>
              <a:gd name="connsiteX58" fmla="*/ 1331481 w 2541954"/>
              <a:gd name="connsiteY58" fmla="*/ 1630018 h 2902226"/>
              <a:gd name="connsiteX59" fmla="*/ 1318229 w 2541954"/>
              <a:gd name="connsiteY59" fmla="*/ 1563757 h 2902226"/>
              <a:gd name="connsiteX60" fmla="*/ 1291725 w 2541954"/>
              <a:gd name="connsiteY60" fmla="*/ 1484244 h 2902226"/>
              <a:gd name="connsiteX61" fmla="*/ 1278473 w 2541954"/>
              <a:gd name="connsiteY61" fmla="*/ 1444487 h 2902226"/>
              <a:gd name="connsiteX62" fmla="*/ 1238716 w 2541954"/>
              <a:gd name="connsiteY62" fmla="*/ 1417983 h 2902226"/>
              <a:gd name="connsiteX63" fmla="*/ 1159203 w 2541954"/>
              <a:gd name="connsiteY63" fmla="*/ 1285461 h 2902226"/>
              <a:gd name="connsiteX64" fmla="*/ 1132699 w 2541954"/>
              <a:gd name="connsiteY64" fmla="*/ 1245705 h 2902226"/>
              <a:gd name="connsiteX65" fmla="*/ 1106194 w 2541954"/>
              <a:gd name="connsiteY65" fmla="*/ 1219200 h 2902226"/>
              <a:gd name="connsiteX66" fmla="*/ 1039933 w 2541954"/>
              <a:gd name="connsiteY66" fmla="*/ 1152940 h 2902226"/>
              <a:gd name="connsiteX67" fmla="*/ 960420 w 2541954"/>
              <a:gd name="connsiteY67" fmla="*/ 1046922 h 2902226"/>
              <a:gd name="connsiteX68" fmla="*/ 960420 w 2541954"/>
              <a:gd name="connsiteY68" fmla="*/ 1046922 h 2902226"/>
              <a:gd name="connsiteX69" fmla="*/ 933916 w 2541954"/>
              <a:gd name="connsiteY69" fmla="*/ 1007166 h 2902226"/>
              <a:gd name="connsiteX70" fmla="*/ 894159 w 2541954"/>
              <a:gd name="connsiteY70" fmla="*/ 993913 h 2902226"/>
              <a:gd name="connsiteX71" fmla="*/ 788142 w 2541954"/>
              <a:gd name="connsiteY71" fmla="*/ 901148 h 2902226"/>
              <a:gd name="connsiteX72" fmla="*/ 761638 w 2541954"/>
              <a:gd name="connsiteY72" fmla="*/ 861392 h 2902226"/>
              <a:gd name="connsiteX73" fmla="*/ 682125 w 2541954"/>
              <a:gd name="connsiteY73" fmla="*/ 781879 h 2902226"/>
              <a:gd name="connsiteX74" fmla="*/ 615864 w 2541954"/>
              <a:gd name="connsiteY74" fmla="*/ 715618 h 2902226"/>
              <a:gd name="connsiteX75" fmla="*/ 549603 w 2541954"/>
              <a:gd name="connsiteY75" fmla="*/ 636105 h 2902226"/>
              <a:gd name="connsiteX76" fmla="*/ 509846 w 2541954"/>
              <a:gd name="connsiteY76" fmla="*/ 622853 h 2902226"/>
              <a:gd name="connsiteX77" fmla="*/ 483342 w 2541954"/>
              <a:gd name="connsiteY77" fmla="*/ 596348 h 2902226"/>
              <a:gd name="connsiteX78" fmla="*/ 443586 w 2541954"/>
              <a:gd name="connsiteY78" fmla="*/ 569844 h 2902226"/>
              <a:gd name="connsiteX79" fmla="*/ 430333 w 2541954"/>
              <a:gd name="connsiteY79" fmla="*/ 530087 h 2902226"/>
              <a:gd name="connsiteX80" fmla="*/ 390577 w 2541954"/>
              <a:gd name="connsiteY80" fmla="*/ 516835 h 2902226"/>
              <a:gd name="connsiteX81" fmla="*/ 324316 w 2541954"/>
              <a:gd name="connsiteY81" fmla="*/ 463826 h 2902226"/>
              <a:gd name="connsiteX82" fmla="*/ 284559 w 2541954"/>
              <a:gd name="connsiteY82" fmla="*/ 437322 h 2902226"/>
              <a:gd name="connsiteX83" fmla="*/ 244803 w 2541954"/>
              <a:gd name="connsiteY83" fmla="*/ 397566 h 2902226"/>
              <a:gd name="connsiteX84" fmla="*/ 165290 w 2541954"/>
              <a:gd name="connsiteY84" fmla="*/ 344557 h 2902226"/>
              <a:gd name="connsiteX85" fmla="*/ 72525 w 2541954"/>
              <a:gd name="connsiteY85" fmla="*/ 238540 h 2902226"/>
              <a:gd name="connsiteX86" fmla="*/ 46020 w 2541954"/>
              <a:gd name="connsiteY86" fmla="*/ 212035 h 2902226"/>
              <a:gd name="connsiteX87" fmla="*/ 32768 w 2541954"/>
              <a:gd name="connsiteY87" fmla="*/ 39757 h 2902226"/>
              <a:gd name="connsiteX88" fmla="*/ 125533 w 2541954"/>
              <a:gd name="connsiteY88" fmla="*/ 0 h 2902226"/>
              <a:gd name="connsiteX89" fmla="*/ 443586 w 2541954"/>
              <a:gd name="connsiteY89" fmla="*/ 26505 h 2902226"/>
              <a:gd name="connsiteX90" fmla="*/ 509846 w 2541954"/>
              <a:gd name="connsiteY90" fmla="*/ 39757 h 2902226"/>
              <a:gd name="connsiteX91" fmla="*/ 615864 w 2541954"/>
              <a:gd name="connsiteY91" fmla="*/ 53009 h 2902226"/>
              <a:gd name="connsiteX92" fmla="*/ 721881 w 2541954"/>
              <a:gd name="connsiteY92" fmla="*/ 79513 h 2902226"/>
              <a:gd name="connsiteX93" fmla="*/ 841151 w 2541954"/>
              <a:gd name="connsiteY93" fmla="*/ 106018 h 290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541954" h="2902226">
                <a:moveTo>
                  <a:pt x="761638" y="26505"/>
                </a:moveTo>
                <a:cubicBezTo>
                  <a:pt x="770473" y="44174"/>
                  <a:pt x="777184" y="63076"/>
                  <a:pt x="788142" y="79513"/>
                </a:cubicBezTo>
                <a:cubicBezTo>
                  <a:pt x="838700" y="155352"/>
                  <a:pt x="793111" y="38927"/>
                  <a:pt x="841151" y="159026"/>
                </a:cubicBezTo>
                <a:cubicBezTo>
                  <a:pt x="851527" y="184966"/>
                  <a:pt x="844409" y="223043"/>
                  <a:pt x="867655" y="238540"/>
                </a:cubicBezTo>
                <a:cubicBezTo>
                  <a:pt x="981594" y="314498"/>
                  <a:pt x="837435" y="223430"/>
                  <a:pt x="947168" y="278296"/>
                </a:cubicBezTo>
                <a:cubicBezTo>
                  <a:pt x="961414" y="285419"/>
                  <a:pt x="972679" y="297677"/>
                  <a:pt x="986925" y="304800"/>
                </a:cubicBezTo>
                <a:cubicBezTo>
                  <a:pt x="999419" y="311047"/>
                  <a:pt x="1013842" y="312550"/>
                  <a:pt x="1026681" y="318053"/>
                </a:cubicBezTo>
                <a:cubicBezTo>
                  <a:pt x="1141298" y="367175"/>
                  <a:pt x="1026221" y="326734"/>
                  <a:pt x="1119446" y="357809"/>
                </a:cubicBezTo>
                <a:cubicBezTo>
                  <a:pt x="1186604" y="424964"/>
                  <a:pt x="1099691" y="345956"/>
                  <a:pt x="1185707" y="397566"/>
                </a:cubicBezTo>
                <a:cubicBezTo>
                  <a:pt x="1196421" y="403994"/>
                  <a:pt x="1202456" y="416265"/>
                  <a:pt x="1212212" y="424070"/>
                </a:cubicBezTo>
                <a:cubicBezTo>
                  <a:pt x="1224649" y="434019"/>
                  <a:pt x="1238716" y="441739"/>
                  <a:pt x="1251968" y="450574"/>
                </a:cubicBezTo>
                <a:cubicBezTo>
                  <a:pt x="1284839" y="549190"/>
                  <a:pt x="1234382" y="417570"/>
                  <a:pt x="1318229" y="543340"/>
                </a:cubicBezTo>
                <a:cubicBezTo>
                  <a:pt x="1452206" y="744304"/>
                  <a:pt x="1307193" y="538048"/>
                  <a:pt x="1410994" y="662609"/>
                </a:cubicBezTo>
                <a:cubicBezTo>
                  <a:pt x="1430567" y="686096"/>
                  <a:pt x="1452566" y="728687"/>
                  <a:pt x="1464003" y="755374"/>
                </a:cubicBezTo>
                <a:cubicBezTo>
                  <a:pt x="1485206" y="804848"/>
                  <a:pt x="1468598" y="795399"/>
                  <a:pt x="1503759" y="848140"/>
                </a:cubicBezTo>
                <a:cubicBezTo>
                  <a:pt x="1510690" y="858536"/>
                  <a:pt x="1522265" y="865046"/>
                  <a:pt x="1530264" y="874644"/>
                </a:cubicBezTo>
                <a:cubicBezTo>
                  <a:pt x="1544404" y="891612"/>
                  <a:pt x="1556768" y="909983"/>
                  <a:pt x="1570020" y="927653"/>
                </a:cubicBezTo>
                <a:cubicBezTo>
                  <a:pt x="1574438" y="940905"/>
                  <a:pt x="1577026" y="954915"/>
                  <a:pt x="1583273" y="967409"/>
                </a:cubicBezTo>
                <a:cubicBezTo>
                  <a:pt x="1598166" y="997194"/>
                  <a:pt x="1624410" y="1025986"/>
                  <a:pt x="1649533" y="1046922"/>
                </a:cubicBezTo>
                <a:cubicBezTo>
                  <a:pt x="1661769" y="1057118"/>
                  <a:pt x="1676038" y="1064591"/>
                  <a:pt x="1689290" y="1073426"/>
                </a:cubicBezTo>
                <a:cubicBezTo>
                  <a:pt x="1698125" y="1086678"/>
                  <a:pt x="1708671" y="1098937"/>
                  <a:pt x="1715794" y="1113183"/>
                </a:cubicBezTo>
                <a:cubicBezTo>
                  <a:pt x="1751133" y="1183863"/>
                  <a:pt x="1700397" y="1123218"/>
                  <a:pt x="1755551" y="1205948"/>
                </a:cubicBezTo>
                <a:cubicBezTo>
                  <a:pt x="1762482" y="1216344"/>
                  <a:pt x="1775124" y="1222057"/>
                  <a:pt x="1782055" y="1232453"/>
                </a:cubicBezTo>
                <a:cubicBezTo>
                  <a:pt x="1793013" y="1248890"/>
                  <a:pt x="1796218" y="1270035"/>
                  <a:pt x="1808559" y="1285461"/>
                </a:cubicBezTo>
                <a:cubicBezTo>
                  <a:pt x="1831975" y="1314730"/>
                  <a:pt x="1868788" y="1332832"/>
                  <a:pt x="1888073" y="1364974"/>
                </a:cubicBezTo>
                <a:cubicBezTo>
                  <a:pt x="1901325" y="1387061"/>
                  <a:pt x="1912858" y="1410275"/>
                  <a:pt x="1927829" y="1431235"/>
                </a:cubicBezTo>
                <a:cubicBezTo>
                  <a:pt x="1935091" y="1441402"/>
                  <a:pt x="1946836" y="1447745"/>
                  <a:pt x="1954333" y="1457740"/>
                </a:cubicBezTo>
                <a:cubicBezTo>
                  <a:pt x="1954338" y="1457747"/>
                  <a:pt x="2020591" y="1557127"/>
                  <a:pt x="2033846" y="1577009"/>
                </a:cubicBezTo>
                <a:cubicBezTo>
                  <a:pt x="2042681" y="1590261"/>
                  <a:pt x="2047609" y="1607210"/>
                  <a:pt x="2060351" y="1616766"/>
                </a:cubicBezTo>
                <a:cubicBezTo>
                  <a:pt x="2092912" y="1641187"/>
                  <a:pt x="2143492" y="1675217"/>
                  <a:pt x="2166368" y="1709531"/>
                </a:cubicBezTo>
                <a:lnTo>
                  <a:pt x="2219377" y="1789044"/>
                </a:lnTo>
                <a:lnTo>
                  <a:pt x="2245881" y="1828800"/>
                </a:lnTo>
                <a:lnTo>
                  <a:pt x="2272386" y="1868557"/>
                </a:lnTo>
                <a:cubicBezTo>
                  <a:pt x="2315045" y="1996534"/>
                  <a:pt x="2246638" y="1797559"/>
                  <a:pt x="2312142" y="1961322"/>
                </a:cubicBezTo>
                <a:cubicBezTo>
                  <a:pt x="2322518" y="1987262"/>
                  <a:pt x="2329811" y="2014331"/>
                  <a:pt x="2338646" y="2040835"/>
                </a:cubicBezTo>
                <a:cubicBezTo>
                  <a:pt x="2343064" y="2054087"/>
                  <a:pt x="2348511" y="2067040"/>
                  <a:pt x="2351899" y="2080592"/>
                </a:cubicBezTo>
                <a:cubicBezTo>
                  <a:pt x="2360734" y="2115931"/>
                  <a:pt x="2366884" y="2152052"/>
                  <a:pt x="2378403" y="2186609"/>
                </a:cubicBezTo>
                <a:lnTo>
                  <a:pt x="2404907" y="2266122"/>
                </a:lnTo>
                <a:cubicBezTo>
                  <a:pt x="2409324" y="2292626"/>
                  <a:pt x="2418159" y="2318765"/>
                  <a:pt x="2418159" y="2345635"/>
                </a:cubicBezTo>
                <a:cubicBezTo>
                  <a:pt x="2418159" y="2361648"/>
                  <a:pt x="2541954" y="2778529"/>
                  <a:pt x="2365151" y="2796209"/>
                </a:cubicBezTo>
                <a:cubicBezTo>
                  <a:pt x="2290299" y="2803694"/>
                  <a:pt x="2214960" y="2805044"/>
                  <a:pt x="2139864" y="2809461"/>
                </a:cubicBezTo>
                <a:cubicBezTo>
                  <a:pt x="2113360" y="2827131"/>
                  <a:pt x="2082876" y="2839946"/>
                  <a:pt x="2060351" y="2862470"/>
                </a:cubicBezTo>
                <a:cubicBezTo>
                  <a:pt x="2051516" y="2871305"/>
                  <a:pt x="2044560" y="2882546"/>
                  <a:pt x="2033846" y="2888974"/>
                </a:cubicBezTo>
                <a:cubicBezTo>
                  <a:pt x="2021868" y="2896161"/>
                  <a:pt x="2007342" y="2897809"/>
                  <a:pt x="1994090" y="2902226"/>
                </a:cubicBezTo>
                <a:cubicBezTo>
                  <a:pt x="1914577" y="2893391"/>
                  <a:pt x="1834749" y="2887036"/>
                  <a:pt x="1755551" y="2875722"/>
                </a:cubicBezTo>
                <a:cubicBezTo>
                  <a:pt x="1741722" y="2873746"/>
                  <a:pt x="1726702" y="2871196"/>
                  <a:pt x="1715794" y="2862470"/>
                </a:cubicBezTo>
                <a:cubicBezTo>
                  <a:pt x="1681647" y="2835152"/>
                  <a:pt x="1659414" y="2793963"/>
                  <a:pt x="1623029" y="2769705"/>
                </a:cubicBezTo>
                <a:cubicBezTo>
                  <a:pt x="1609777" y="2760870"/>
                  <a:pt x="1595259" y="2753688"/>
                  <a:pt x="1583273" y="2743200"/>
                </a:cubicBezTo>
                <a:cubicBezTo>
                  <a:pt x="1559766" y="2722631"/>
                  <a:pt x="1517012" y="2676940"/>
                  <a:pt x="1517012" y="2676940"/>
                </a:cubicBezTo>
                <a:cubicBezTo>
                  <a:pt x="1512594" y="2663688"/>
                  <a:pt x="1510006" y="2649677"/>
                  <a:pt x="1503759" y="2637183"/>
                </a:cubicBezTo>
                <a:cubicBezTo>
                  <a:pt x="1496636" y="2622937"/>
                  <a:pt x="1483529" y="2612065"/>
                  <a:pt x="1477255" y="2597426"/>
                </a:cubicBezTo>
                <a:cubicBezTo>
                  <a:pt x="1470081" y="2580685"/>
                  <a:pt x="1468420" y="2562087"/>
                  <a:pt x="1464003" y="2544418"/>
                </a:cubicBezTo>
                <a:cubicBezTo>
                  <a:pt x="1468420" y="2451653"/>
                  <a:pt x="1469543" y="2358672"/>
                  <a:pt x="1477255" y="2266122"/>
                </a:cubicBezTo>
                <a:cubicBezTo>
                  <a:pt x="1478415" y="2252201"/>
                  <a:pt x="1491667" y="2240287"/>
                  <a:pt x="1490507" y="2226366"/>
                </a:cubicBezTo>
                <a:cubicBezTo>
                  <a:pt x="1471960" y="2003796"/>
                  <a:pt x="1476927" y="2026600"/>
                  <a:pt x="1437499" y="1908313"/>
                </a:cubicBezTo>
                <a:cubicBezTo>
                  <a:pt x="1431389" y="1865548"/>
                  <a:pt x="1424200" y="1775722"/>
                  <a:pt x="1397742" y="1736035"/>
                </a:cubicBezTo>
                <a:lnTo>
                  <a:pt x="1371238" y="1696279"/>
                </a:lnTo>
                <a:cubicBezTo>
                  <a:pt x="1366821" y="1683027"/>
                  <a:pt x="1365173" y="1668500"/>
                  <a:pt x="1357986" y="1656522"/>
                </a:cubicBezTo>
                <a:cubicBezTo>
                  <a:pt x="1351558" y="1645808"/>
                  <a:pt x="1336403" y="1641502"/>
                  <a:pt x="1331481" y="1630018"/>
                </a:cubicBezTo>
                <a:cubicBezTo>
                  <a:pt x="1322608" y="1609315"/>
                  <a:pt x="1324155" y="1585488"/>
                  <a:pt x="1318229" y="1563757"/>
                </a:cubicBezTo>
                <a:cubicBezTo>
                  <a:pt x="1310878" y="1536803"/>
                  <a:pt x="1300560" y="1510748"/>
                  <a:pt x="1291725" y="1484244"/>
                </a:cubicBezTo>
                <a:cubicBezTo>
                  <a:pt x="1287308" y="1470992"/>
                  <a:pt x="1290096" y="1452236"/>
                  <a:pt x="1278473" y="1444487"/>
                </a:cubicBezTo>
                <a:lnTo>
                  <a:pt x="1238716" y="1417983"/>
                </a:lnTo>
                <a:cubicBezTo>
                  <a:pt x="1197966" y="1336482"/>
                  <a:pt x="1223171" y="1381412"/>
                  <a:pt x="1159203" y="1285461"/>
                </a:cubicBezTo>
                <a:cubicBezTo>
                  <a:pt x="1150368" y="1272209"/>
                  <a:pt x="1143961" y="1256967"/>
                  <a:pt x="1132699" y="1245705"/>
                </a:cubicBezTo>
                <a:cubicBezTo>
                  <a:pt x="1123864" y="1236870"/>
                  <a:pt x="1113999" y="1228957"/>
                  <a:pt x="1106194" y="1219200"/>
                </a:cubicBezTo>
                <a:cubicBezTo>
                  <a:pt x="1055710" y="1156095"/>
                  <a:pt x="1108088" y="1198375"/>
                  <a:pt x="1039933" y="1152940"/>
                </a:cubicBezTo>
                <a:cubicBezTo>
                  <a:pt x="1002254" y="1077580"/>
                  <a:pt x="1027398" y="1113900"/>
                  <a:pt x="960420" y="1046922"/>
                </a:cubicBezTo>
                <a:lnTo>
                  <a:pt x="960420" y="1046922"/>
                </a:lnTo>
                <a:cubicBezTo>
                  <a:pt x="951585" y="1033670"/>
                  <a:pt x="946353" y="1017115"/>
                  <a:pt x="933916" y="1007166"/>
                </a:cubicBezTo>
                <a:cubicBezTo>
                  <a:pt x="923008" y="998439"/>
                  <a:pt x="906653" y="1000160"/>
                  <a:pt x="894159" y="993913"/>
                </a:cubicBezTo>
                <a:cubicBezTo>
                  <a:pt x="859135" y="976401"/>
                  <a:pt x="805414" y="927056"/>
                  <a:pt x="788142" y="901148"/>
                </a:cubicBezTo>
                <a:cubicBezTo>
                  <a:pt x="779307" y="887896"/>
                  <a:pt x="772219" y="873296"/>
                  <a:pt x="761638" y="861392"/>
                </a:cubicBezTo>
                <a:cubicBezTo>
                  <a:pt x="736736" y="833377"/>
                  <a:pt x="702917" y="813066"/>
                  <a:pt x="682125" y="781879"/>
                </a:cubicBezTo>
                <a:cubicBezTo>
                  <a:pt x="646785" y="728870"/>
                  <a:pt x="668872" y="750957"/>
                  <a:pt x="615864" y="715618"/>
                </a:cubicBezTo>
                <a:cubicBezTo>
                  <a:pt x="596307" y="686283"/>
                  <a:pt x="580213" y="656512"/>
                  <a:pt x="549603" y="636105"/>
                </a:cubicBezTo>
                <a:cubicBezTo>
                  <a:pt x="537980" y="628356"/>
                  <a:pt x="523098" y="627270"/>
                  <a:pt x="509846" y="622853"/>
                </a:cubicBezTo>
                <a:cubicBezTo>
                  <a:pt x="501011" y="614018"/>
                  <a:pt x="493098" y="604153"/>
                  <a:pt x="483342" y="596348"/>
                </a:cubicBezTo>
                <a:cubicBezTo>
                  <a:pt x="470905" y="586398"/>
                  <a:pt x="453535" y="582281"/>
                  <a:pt x="443586" y="569844"/>
                </a:cubicBezTo>
                <a:cubicBezTo>
                  <a:pt x="434859" y="558936"/>
                  <a:pt x="440211" y="539965"/>
                  <a:pt x="430333" y="530087"/>
                </a:cubicBezTo>
                <a:cubicBezTo>
                  <a:pt x="420456" y="520210"/>
                  <a:pt x="403071" y="523082"/>
                  <a:pt x="390577" y="516835"/>
                </a:cubicBezTo>
                <a:cubicBezTo>
                  <a:pt x="336185" y="489639"/>
                  <a:pt x="365408" y="496699"/>
                  <a:pt x="324316" y="463826"/>
                </a:cubicBezTo>
                <a:cubicBezTo>
                  <a:pt x="311879" y="453876"/>
                  <a:pt x="296795" y="447518"/>
                  <a:pt x="284559" y="437322"/>
                </a:cubicBezTo>
                <a:cubicBezTo>
                  <a:pt x="270162" y="425324"/>
                  <a:pt x="259596" y="409072"/>
                  <a:pt x="244803" y="397566"/>
                </a:cubicBezTo>
                <a:cubicBezTo>
                  <a:pt x="219659" y="378009"/>
                  <a:pt x="165290" y="344557"/>
                  <a:pt x="165290" y="344557"/>
                </a:cubicBezTo>
                <a:cubicBezTo>
                  <a:pt x="121460" y="278810"/>
                  <a:pt x="150049" y="316063"/>
                  <a:pt x="72525" y="238540"/>
                </a:cubicBezTo>
                <a:lnTo>
                  <a:pt x="46020" y="212035"/>
                </a:lnTo>
                <a:cubicBezTo>
                  <a:pt x="23560" y="144655"/>
                  <a:pt x="0" y="113484"/>
                  <a:pt x="32768" y="39757"/>
                </a:cubicBezTo>
                <a:cubicBezTo>
                  <a:pt x="44207" y="14019"/>
                  <a:pt x="106785" y="4687"/>
                  <a:pt x="125533" y="0"/>
                </a:cubicBezTo>
                <a:lnTo>
                  <a:pt x="443586" y="26505"/>
                </a:lnTo>
                <a:cubicBezTo>
                  <a:pt x="465936" y="29299"/>
                  <a:pt x="487584" y="36332"/>
                  <a:pt x="509846" y="39757"/>
                </a:cubicBezTo>
                <a:cubicBezTo>
                  <a:pt x="545046" y="45172"/>
                  <a:pt x="580525" y="48592"/>
                  <a:pt x="615864" y="53009"/>
                </a:cubicBezTo>
                <a:cubicBezTo>
                  <a:pt x="651203" y="61844"/>
                  <a:pt x="686078" y="72800"/>
                  <a:pt x="721881" y="79513"/>
                </a:cubicBezTo>
                <a:cubicBezTo>
                  <a:pt x="842729" y="102172"/>
                  <a:pt x="801202" y="66069"/>
                  <a:pt x="841151" y="106018"/>
                </a:cubicBezTo>
              </a:path>
            </a:pathLst>
          </a:custGeom>
          <a:ln w="38100">
            <a:solidFill>
              <a:srgbClr val="0506FE"/>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8821603" y="4726466"/>
            <a:ext cx="1630935" cy="933356"/>
          </a:xfrm>
          <a:custGeom>
            <a:avLst/>
            <a:gdLst>
              <a:gd name="connsiteX0" fmla="*/ 1722783 w 1732761"/>
              <a:gd name="connsiteY0" fmla="*/ 466092 h 1459247"/>
              <a:gd name="connsiteX1" fmla="*/ 1696278 w 1732761"/>
              <a:gd name="connsiteY1" fmla="*/ 320318 h 1459247"/>
              <a:gd name="connsiteX2" fmla="*/ 1643270 w 1732761"/>
              <a:gd name="connsiteY2" fmla="*/ 240805 h 1459247"/>
              <a:gd name="connsiteX3" fmla="*/ 1630018 w 1732761"/>
              <a:gd name="connsiteY3" fmla="*/ 187796 h 1459247"/>
              <a:gd name="connsiteX4" fmla="*/ 1603513 w 1732761"/>
              <a:gd name="connsiteY4" fmla="*/ 148040 h 1459247"/>
              <a:gd name="connsiteX5" fmla="*/ 1537252 w 1732761"/>
              <a:gd name="connsiteY5" fmla="*/ 81779 h 1459247"/>
              <a:gd name="connsiteX6" fmla="*/ 1497496 w 1732761"/>
              <a:gd name="connsiteY6" fmla="*/ 68526 h 1459247"/>
              <a:gd name="connsiteX7" fmla="*/ 1404731 w 1732761"/>
              <a:gd name="connsiteY7" fmla="*/ 42022 h 1459247"/>
              <a:gd name="connsiteX8" fmla="*/ 1272209 w 1732761"/>
              <a:gd name="connsiteY8" fmla="*/ 2266 h 1459247"/>
              <a:gd name="connsiteX9" fmla="*/ 516835 w 1732761"/>
              <a:gd name="connsiteY9" fmla="*/ 28770 h 1459247"/>
              <a:gd name="connsiteX10" fmla="*/ 344557 w 1732761"/>
              <a:gd name="connsiteY10" fmla="*/ 55274 h 1459247"/>
              <a:gd name="connsiteX11" fmla="*/ 278296 w 1732761"/>
              <a:gd name="connsiteY11" fmla="*/ 121535 h 1459247"/>
              <a:gd name="connsiteX12" fmla="*/ 251792 w 1732761"/>
              <a:gd name="connsiteY12" fmla="*/ 148040 h 1459247"/>
              <a:gd name="connsiteX13" fmla="*/ 225287 w 1732761"/>
              <a:gd name="connsiteY13" fmla="*/ 174544 h 1459247"/>
              <a:gd name="connsiteX14" fmla="*/ 212035 w 1732761"/>
              <a:gd name="connsiteY14" fmla="*/ 214300 h 1459247"/>
              <a:gd name="connsiteX15" fmla="*/ 185531 w 1732761"/>
              <a:gd name="connsiteY15" fmla="*/ 240805 h 1459247"/>
              <a:gd name="connsiteX16" fmla="*/ 145774 w 1732761"/>
              <a:gd name="connsiteY16" fmla="*/ 320318 h 1459247"/>
              <a:gd name="connsiteX17" fmla="*/ 119270 w 1732761"/>
              <a:gd name="connsiteY17" fmla="*/ 399831 h 1459247"/>
              <a:gd name="connsiteX18" fmla="*/ 92765 w 1732761"/>
              <a:gd name="connsiteY18" fmla="*/ 426335 h 1459247"/>
              <a:gd name="connsiteX19" fmla="*/ 53009 w 1732761"/>
              <a:gd name="connsiteY19" fmla="*/ 519100 h 1459247"/>
              <a:gd name="connsiteX20" fmla="*/ 26505 w 1732761"/>
              <a:gd name="connsiteY20" fmla="*/ 625118 h 1459247"/>
              <a:gd name="connsiteX21" fmla="*/ 0 w 1732761"/>
              <a:gd name="connsiteY21" fmla="*/ 704631 h 1459247"/>
              <a:gd name="connsiteX22" fmla="*/ 13252 w 1732761"/>
              <a:gd name="connsiteY22" fmla="*/ 1314231 h 1459247"/>
              <a:gd name="connsiteX23" fmla="*/ 53009 w 1732761"/>
              <a:gd name="connsiteY23" fmla="*/ 1380492 h 1459247"/>
              <a:gd name="connsiteX24" fmla="*/ 132522 w 1732761"/>
              <a:gd name="connsiteY24" fmla="*/ 1446753 h 1459247"/>
              <a:gd name="connsiteX25" fmla="*/ 781878 w 1732761"/>
              <a:gd name="connsiteY25" fmla="*/ 1420248 h 1459247"/>
              <a:gd name="connsiteX26" fmla="*/ 940905 w 1732761"/>
              <a:gd name="connsiteY26" fmla="*/ 1353987 h 1459247"/>
              <a:gd name="connsiteX27" fmla="*/ 993913 w 1732761"/>
              <a:gd name="connsiteY27" fmla="*/ 1327483 h 1459247"/>
              <a:gd name="connsiteX28" fmla="*/ 1073426 w 1732761"/>
              <a:gd name="connsiteY28" fmla="*/ 1234718 h 1459247"/>
              <a:gd name="connsiteX29" fmla="*/ 1139687 w 1732761"/>
              <a:gd name="connsiteY29" fmla="*/ 1181709 h 1459247"/>
              <a:gd name="connsiteX30" fmla="*/ 1205948 w 1732761"/>
              <a:gd name="connsiteY30" fmla="*/ 1075692 h 1459247"/>
              <a:gd name="connsiteX31" fmla="*/ 1245705 w 1732761"/>
              <a:gd name="connsiteY31" fmla="*/ 1049187 h 1459247"/>
              <a:gd name="connsiteX32" fmla="*/ 1298713 w 1732761"/>
              <a:gd name="connsiteY32" fmla="*/ 1009431 h 1459247"/>
              <a:gd name="connsiteX33" fmla="*/ 1325218 w 1732761"/>
              <a:gd name="connsiteY33" fmla="*/ 982926 h 1459247"/>
              <a:gd name="connsiteX34" fmla="*/ 1351722 w 1732761"/>
              <a:gd name="connsiteY34" fmla="*/ 929918 h 1459247"/>
              <a:gd name="connsiteX35" fmla="*/ 1391478 w 1732761"/>
              <a:gd name="connsiteY35" fmla="*/ 916666 h 1459247"/>
              <a:gd name="connsiteX36" fmla="*/ 1457739 w 1732761"/>
              <a:gd name="connsiteY36" fmla="*/ 863657 h 1459247"/>
              <a:gd name="connsiteX37" fmla="*/ 1484244 w 1732761"/>
              <a:gd name="connsiteY37" fmla="*/ 837153 h 1459247"/>
              <a:gd name="connsiteX38" fmla="*/ 1550505 w 1732761"/>
              <a:gd name="connsiteY38" fmla="*/ 784144 h 1459247"/>
              <a:gd name="connsiteX39" fmla="*/ 1616765 w 1732761"/>
              <a:gd name="connsiteY39" fmla="*/ 704631 h 1459247"/>
              <a:gd name="connsiteX40" fmla="*/ 1669774 w 1732761"/>
              <a:gd name="connsiteY40" fmla="*/ 625118 h 1459247"/>
              <a:gd name="connsiteX41" fmla="*/ 1709531 w 1732761"/>
              <a:gd name="connsiteY41" fmla="*/ 492596 h 1459247"/>
              <a:gd name="connsiteX42" fmla="*/ 1722783 w 1732761"/>
              <a:gd name="connsiteY42" fmla="*/ 466092 h 145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32761" h="1459247">
                <a:moveTo>
                  <a:pt x="1722783" y="466092"/>
                </a:moveTo>
                <a:cubicBezTo>
                  <a:pt x="1720574" y="437379"/>
                  <a:pt x="1708777" y="345316"/>
                  <a:pt x="1696278" y="320318"/>
                </a:cubicBezTo>
                <a:cubicBezTo>
                  <a:pt x="1682032" y="291827"/>
                  <a:pt x="1643270" y="240805"/>
                  <a:pt x="1643270" y="240805"/>
                </a:cubicBezTo>
                <a:cubicBezTo>
                  <a:pt x="1638853" y="223135"/>
                  <a:pt x="1637193" y="204537"/>
                  <a:pt x="1630018" y="187796"/>
                </a:cubicBezTo>
                <a:cubicBezTo>
                  <a:pt x="1623744" y="173157"/>
                  <a:pt x="1614001" y="160026"/>
                  <a:pt x="1603513" y="148040"/>
                </a:cubicBezTo>
                <a:cubicBezTo>
                  <a:pt x="1582944" y="124533"/>
                  <a:pt x="1566885" y="91657"/>
                  <a:pt x="1537252" y="81779"/>
                </a:cubicBezTo>
                <a:cubicBezTo>
                  <a:pt x="1524000" y="77361"/>
                  <a:pt x="1510927" y="72364"/>
                  <a:pt x="1497496" y="68526"/>
                </a:cubicBezTo>
                <a:cubicBezTo>
                  <a:pt x="1463867" y="58917"/>
                  <a:pt x="1436509" y="55641"/>
                  <a:pt x="1404731" y="42022"/>
                </a:cubicBezTo>
                <a:cubicBezTo>
                  <a:pt x="1306678" y="0"/>
                  <a:pt x="1399785" y="23528"/>
                  <a:pt x="1272209" y="2266"/>
                </a:cubicBezTo>
                <a:lnTo>
                  <a:pt x="516835" y="28770"/>
                </a:lnTo>
                <a:cubicBezTo>
                  <a:pt x="493111" y="29882"/>
                  <a:pt x="372607" y="50599"/>
                  <a:pt x="344557" y="55274"/>
                </a:cubicBezTo>
                <a:lnTo>
                  <a:pt x="278296" y="121535"/>
                </a:lnTo>
                <a:lnTo>
                  <a:pt x="251792" y="148040"/>
                </a:lnTo>
                <a:lnTo>
                  <a:pt x="225287" y="174544"/>
                </a:lnTo>
                <a:cubicBezTo>
                  <a:pt x="220870" y="187796"/>
                  <a:pt x="219222" y="202322"/>
                  <a:pt x="212035" y="214300"/>
                </a:cubicBezTo>
                <a:cubicBezTo>
                  <a:pt x="205607" y="225014"/>
                  <a:pt x="191119" y="229630"/>
                  <a:pt x="185531" y="240805"/>
                </a:cubicBezTo>
                <a:cubicBezTo>
                  <a:pt x="136683" y="338500"/>
                  <a:pt x="207496" y="258594"/>
                  <a:pt x="145774" y="320318"/>
                </a:cubicBezTo>
                <a:cubicBezTo>
                  <a:pt x="136939" y="346822"/>
                  <a:pt x="131764" y="374843"/>
                  <a:pt x="119270" y="399831"/>
                </a:cubicBezTo>
                <a:cubicBezTo>
                  <a:pt x="113682" y="411006"/>
                  <a:pt x="99696" y="415939"/>
                  <a:pt x="92765" y="426335"/>
                </a:cubicBezTo>
                <a:cubicBezTo>
                  <a:pt x="76058" y="451395"/>
                  <a:pt x="61164" y="489199"/>
                  <a:pt x="53009" y="519100"/>
                </a:cubicBezTo>
                <a:cubicBezTo>
                  <a:pt x="43425" y="554243"/>
                  <a:pt x="38024" y="590560"/>
                  <a:pt x="26505" y="625118"/>
                </a:cubicBezTo>
                <a:lnTo>
                  <a:pt x="0" y="704631"/>
                </a:lnTo>
                <a:cubicBezTo>
                  <a:pt x="4417" y="907831"/>
                  <a:pt x="4963" y="1111152"/>
                  <a:pt x="13252" y="1314231"/>
                </a:cubicBezTo>
                <a:cubicBezTo>
                  <a:pt x="14540" y="1345796"/>
                  <a:pt x="30863" y="1362037"/>
                  <a:pt x="53009" y="1380492"/>
                </a:cubicBezTo>
                <a:cubicBezTo>
                  <a:pt x="147515" y="1459247"/>
                  <a:pt x="72580" y="1386809"/>
                  <a:pt x="132522" y="1446753"/>
                </a:cubicBezTo>
                <a:cubicBezTo>
                  <a:pt x="348974" y="1437918"/>
                  <a:pt x="565759" y="1435153"/>
                  <a:pt x="781878" y="1420248"/>
                </a:cubicBezTo>
                <a:cubicBezTo>
                  <a:pt x="952731" y="1408465"/>
                  <a:pt x="857032" y="1413897"/>
                  <a:pt x="940905" y="1353987"/>
                </a:cubicBezTo>
                <a:cubicBezTo>
                  <a:pt x="956980" y="1342505"/>
                  <a:pt x="978109" y="1339336"/>
                  <a:pt x="993913" y="1327483"/>
                </a:cubicBezTo>
                <a:cubicBezTo>
                  <a:pt x="1057715" y="1279631"/>
                  <a:pt x="1033360" y="1284801"/>
                  <a:pt x="1073426" y="1234718"/>
                </a:cubicBezTo>
                <a:cubicBezTo>
                  <a:pt x="1095007" y="1207741"/>
                  <a:pt x="1110167" y="1201389"/>
                  <a:pt x="1139687" y="1181709"/>
                </a:cubicBezTo>
                <a:cubicBezTo>
                  <a:pt x="1160682" y="1139720"/>
                  <a:pt x="1171543" y="1110097"/>
                  <a:pt x="1205948" y="1075692"/>
                </a:cubicBezTo>
                <a:cubicBezTo>
                  <a:pt x="1217210" y="1064430"/>
                  <a:pt x="1232744" y="1058445"/>
                  <a:pt x="1245705" y="1049187"/>
                </a:cubicBezTo>
                <a:cubicBezTo>
                  <a:pt x="1263678" y="1036349"/>
                  <a:pt x="1281746" y="1023571"/>
                  <a:pt x="1298713" y="1009431"/>
                </a:cubicBezTo>
                <a:cubicBezTo>
                  <a:pt x="1308312" y="1001432"/>
                  <a:pt x="1318287" y="993322"/>
                  <a:pt x="1325218" y="982926"/>
                </a:cubicBezTo>
                <a:cubicBezTo>
                  <a:pt x="1336176" y="966489"/>
                  <a:pt x="1337753" y="943887"/>
                  <a:pt x="1351722" y="929918"/>
                </a:cubicBezTo>
                <a:cubicBezTo>
                  <a:pt x="1361599" y="920041"/>
                  <a:pt x="1378226" y="921083"/>
                  <a:pt x="1391478" y="916666"/>
                </a:cubicBezTo>
                <a:cubicBezTo>
                  <a:pt x="1455470" y="852674"/>
                  <a:pt x="1374157" y="930521"/>
                  <a:pt x="1457739" y="863657"/>
                </a:cubicBezTo>
                <a:cubicBezTo>
                  <a:pt x="1467495" y="855852"/>
                  <a:pt x="1474488" y="844958"/>
                  <a:pt x="1484244" y="837153"/>
                </a:cubicBezTo>
                <a:cubicBezTo>
                  <a:pt x="1567832" y="770283"/>
                  <a:pt x="1486508" y="848138"/>
                  <a:pt x="1550505" y="784144"/>
                </a:cubicBezTo>
                <a:cubicBezTo>
                  <a:pt x="1622852" y="639447"/>
                  <a:pt x="1529355" y="804528"/>
                  <a:pt x="1616765" y="704631"/>
                </a:cubicBezTo>
                <a:cubicBezTo>
                  <a:pt x="1637741" y="680658"/>
                  <a:pt x="1669774" y="625118"/>
                  <a:pt x="1669774" y="625118"/>
                </a:cubicBezTo>
                <a:cubicBezTo>
                  <a:pt x="1732761" y="436155"/>
                  <a:pt x="1669472" y="632797"/>
                  <a:pt x="1709531" y="492596"/>
                </a:cubicBezTo>
                <a:cubicBezTo>
                  <a:pt x="1713369" y="479165"/>
                  <a:pt x="1724992" y="494805"/>
                  <a:pt x="1722783" y="466092"/>
                </a:cubicBez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1000"/>
                                        <p:tgtEl>
                                          <p:spTgt spid="12"/>
                                        </p:tgtEl>
                                      </p:cBhvr>
                                    </p:animEffec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p:cTn id="1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par>
                          <p:cTn id="26" fill="hold">
                            <p:stCondLst>
                              <p:cond delay="1000"/>
                            </p:stCondLst>
                            <p:childTnLst>
                              <p:par>
                                <p:cTn id="27" presetID="29" presetClass="entr" presetSubtype="0" fill="hold"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 calcmode="lin" valueType="num">
                                      <p:cBhvr>
                                        <p:cTn id="29"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0">
                                            <p:txEl>
                                              <p:pRg st="1" end="1"/>
                                            </p:txEl>
                                          </p:spTgt>
                                        </p:tgtEl>
                                      </p:cBhvr>
                                    </p:animEffect>
                                  </p:childTnLst>
                                </p:cTn>
                              </p:par>
                            </p:childTnLst>
                          </p:cTn>
                        </p:par>
                        <p:par>
                          <p:cTn id="32" fill="hold">
                            <p:stCondLst>
                              <p:cond delay="2000"/>
                            </p:stCondLst>
                            <p:childTnLst>
                              <p:par>
                                <p:cTn id="33" presetID="8"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amond(in)">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 calcmode="lin" valueType="num">
                                      <p:cBhvr>
                                        <p:cTn id="40"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78752"/>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pic>
        <p:nvPicPr>
          <p:cNvPr id="4" name="Picture 3"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5" name="TextBox 4"/>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
        <p:nvSpPr>
          <p:cNvPr id="6" name="Rectangle 5">
            <a:extLst>
              <a:ext uri="{FF2B5EF4-FFF2-40B4-BE49-F238E27FC236}">
                <a16:creationId xmlns:a16="http://schemas.microsoft.com/office/drawing/2014/main" id="{3953CD71-7D7D-4FEE-8A68-457BD1D8C1BB}"/>
              </a:ext>
            </a:extLst>
          </p:cNvPr>
          <p:cNvSpPr/>
          <p:nvPr/>
        </p:nvSpPr>
        <p:spPr>
          <a:xfrm>
            <a:off x="583097" y="1247115"/>
            <a:ext cx="7195930" cy="2098265"/>
          </a:xfrm>
          <a:prstGeom prst="rect">
            <a:avLst/>
          </a:prstGeom>
          <a:ln w="12700">
            <a:solidFill>
              <a:srgbClr val="00B0F0"/>
            </a:solidFill>
            <a:prstDash val="dash"/>
          </a:ln>
        </p:spPr>
        <p:txBody>
          <a:bodyPr wrap="square" lIns="91438" tIns="45719" rIns="91438" bIns="45719">
            <a:spAutoFit/>
          </a:bodyPr>
          <a:lstStyle/>
          <a:p>
            <a:pPr algn="just">
              <a:lnSpc>
                <a:spcPct val="150000"/>
              </a:lnSpc>
            </a:pPr>
            <a:r>
              <a:rPr lang="en-US" sz="3000" b="1" dirty="0">
                <a:solidFill>
                  <a:srgbClr val="0070C0"/>
                </a:solidFill>
                <a:ea typeface="Cambria" panose="02040503050406030204" pitchFamily="18" charset="0"/>
                <a:cs typeface="Arial" panose="020B0604020202020204" pitchFamily="34" charset="0"/>
              </a:rPr>
              <a:t>Vì </a:t>
            </a:r>
            <a:r>
              <a:rPr lang="en-US" sz="3000" b="1" dirty="0" err="1">
                <a:solidFill>
                  <a:srgbClr val="0070C0"/>
                </a:solidFill>
                <a:ea typeface="Cambria" panose="02040503050406030204" pitchFamily="18" charset="0"/>
                <a:cs typeface="Arial" panose="020B0604020202020204" pitchFamily="34" charset="0"/>
              </a:rPr>
              <a:t>sao</a:t>
            </a:r>
            <a:r>
              <a:rPr lang="en-US" sz="3000" b="1" dirty="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nước</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ta</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có</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mang</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lưới</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sông</a:t>
            </a:r>
            <a:r>
              <a:rPr lang="en-US" sz="3000" b="1" dirty="0" smtClean="0">
                <a:solidFill>
                  <a:srgbClr val="0070C0"/>
                </a:solidFill>
                <a:ea typeface="Cambria" panose="02040503050406030204" pitchFamily="18" charset="0"/>
                <a:cs typeface="Arial" panose="020B0604020202020204" pitchFamily="34" charset="0"/>
              </a:rPr>
              <a:t> </a:t>
            </a:r>
            <a:r>
              <a:rPr lang="en-US" sz="3000" b="1" dirty="0" err="1">
                <a:solidFill>
                  <a:srgbClr val="0070C0"/>
                </a:solidFill>
                <a:ea typeface="Cambria" panose="02040503050406030204" pitchFamily="18" charset="0"/>
                <a:cs typeface="Arial" panose="020B0604020202020204" pitchFamily="34" charset="0"/>
              </a:rPr>
              <a:t>ngòi</a:t>
            </a:r>
            <a:r>
              <a:rPr lang="en-US" sz="3000" b="1" dirty="0">
                <a:solidFill>
                  <a:srgbClr val="0070C0"/>
                </a:solidFill>
                <a:ea typeface="Cambria" panose="02040503050406030204" pitchFamily="18" charset="0"/>
                <a:cs typeface="Arial" panose="020B0604020202020204" pitchFamily="34" charset="0"/>
              </a:rPr>
              <a:t> </a:t>
            </a:r>
            <a:r>
              <a:rPr lang="en-US" sz="3000" b="1" dirty="0" err="1" smtClean="0">
                <a:solidFill>
                  <a:srgbClr val="0070C0"/>
                </a:solidFill>
                <a:ea typeface="Cambria" panose="02040503050406030204" pitchFamily="18" charset="0"/>
                <a:cs typeface="Arial" panose="020B0604020202020204" pitchFamily="34" charset="0"/>
              </a:rPr>
              <a:t>dày</a:t>
            </a:r>
            <a:r>
              <a:rPr lang="en-US" sz="3000" b="1" dirty="0" smtClean="0">
                <a:solidFill>
                  <a:srgbClr val="0070C0"/>
                </a:solidFill>
                <a:ea typeface="Cambria" panose="02040503050406030204" pitchFamily="18" charset="0"/>
                <a:cs typeface="Arial" panose="020B0604020202020204" pitchFamily="34" charset="0"/>
              </a:rPr>
              <a:t> </a:t>
            </a:r>
            <a:r>
              <a:rPr lang="en-US" sz="3000" b="1" dirty="0">
                <a:solidFill>
                  <a:srgbClr val="0070C0"/>
                </a:solidFill>
                <a:ea typeface="Cambria" panose="02040503050406030204" pitchFamily="18" charset="0"/>
                <a:cs typeface="Arial" panose="020B0604020202020204" pitchFamily="34" charset="0"/>
              </a:rPr>
              <a:t>đặc, phân bố rộng khắp </a:t>
            </a:r>
            <a:r>
              <a:rPr lang="en-US" sz="3000" b="1">
                <a:solidFill>
                  <a:srgbClr val="0070C0"/>
                </a:solidFill>
                <a:ea typeface="Cambria" panose="02040503050406030204" pitchFamily="18" charset="0"/>
                <a:cs typeface="Arial" panose="020B0604020202020204" pitchFamily="34" charset="0"/>
              </a:rPr>
              <a:t>nhưng </a:t>
            </a:r>
            <a:r>
              <a:rPr lang="en-US" sz="3000" b="1" smtClean="0">
                <a:solidFill>
                  <a:srgbClr val="0070C0"/>
                </a:solidFill>
                <a:ea typeface="Cambria" panose="02040503050406030204" pitchFamily="18" charset="0"/>
                <a:cs typeface="Arial" panose="020B0604020202020204" pitchFamily="34" charset="0"/>
              </a:rPr>
              <a:t>chủ yếu là </a:t>
            </a:r>
            <a:r>
              <a:rPr lang="en-US" sz="3000" b="1">
                <a:solidFill>
                  <a:srgbClr val="0070C0"/>
                </a:solidFill>
                <a:ea typeface="Cambria" panose="02040503050406030204" pitchFamily="18" charset="0"/>
                <a:cs typeface="Arial" panose="020B0604020202020204" pitchFamily="34" charset="0"/>
              </a:rPr>
              <a:t>sông </a:t>
            </a:r>
            <a:r>
              <a:rPr lang="en-US" sz="3000" b="1" smtClean="0">
                <a:solidFill>
                  <a:srgbClr val="0070C0"/>
                </a:solidFill>
                <a:ea typeface="Cambria" panose="02040503050406030204" pitchFamily="18" charset="0"/>
                <a:cs typeface="Arial" panose="020B0604020202020204" pitchFamily="34" charset="0"/>
              </a:rPr>
              <a:t>nhỏ? </a:t>
            </a:r>
            <a:endParaRPr lang="en-US" sz="3000" b="1" dirty="0">
              <a:solidFill>
                <a:srgbClr val="0070C0"/>
              </a:solidFill>
            </a:endParaRPr>
          </a:p>
        </p:txBody>
      </p:sp>
      <p:sp>
        <p:nvSpPr>
          <p:cNvPr id="7" name="Rectangle 6">
            <a:extLst>
              <a:ext uri="{FF2B5EF4-FFF2-40B4-BE49-F238E27FC236}">
                <a16:creationId xmlns:a16="http://schemas.microsoft.com/office/drawing/2014/main" id="{08C860B8-7895-4F08-9FB3-54EF81834D3D}"/>
              </a:ext>
            </a:extLst>
          </p:cNvPr>
          <p:cNvSpPr/>
          <p:nvPr/>
        </p:nvSpPr>
        <p:spPr>
          <a:xfrm>
            <a:off x="304800" y="3838663"/>
            <a:ext cx="7477302" cy="1244185"/>
          </a:xfrm>
          <a:prstGeom prst="rect">
            <a:avLst/>
          </a:prstGeom>
        </p:spPr>
        <p:txBody>
          <a:bodyPr wrap="square" lIns="91438" tIns="45719" rIns="91438" bIns="45719">
            <a:spAutoFit/>
          </a:bodyPr>
          <a:lstStyle/>
          <a:p>
            <a:pPr marL="457189" indent="-457189" algn="just">
              <a:lnSpc>
                <a:spcPct val="130000"/>
              </a:lnSpc>
            </a:pPr>
            <a:r>
              <a:rPr lang="en-US" altLang="en-US" sz="3000" b="1" dirty="0" smtClean="0">
                <a:solidFill>
                  <a:srgbClr val="7030A0"/>
                </a:solidFill>
                <a:cs typeface="Arial" panose="020B0604020202020204" pitchFamily="34" charset="0"/>
              </a:rPr>
              <a:t>- Lượng </a:t>
            </a:r>
            <a:r>
              <a:rPr lang="en-US" altLang="en-US" sz="3000" b="1" dirty="0" err="1">
                <a:solidFill>
                  <a:srgbClr val="7030A0"/>
                </a:solidFill>
                <a:cs typeface="Arial" panose="020B0604020202020204" pitchFamily="34" charset="0"/>
              </a:rPr>
              <a:t>mưa</a:t>
            </a:r>
            <a:r>
              <a:rPr lang="en-US" altLang="en-US" sz="3000" b="1" dirty="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sym typeface="Wingdings" panose="05000000000000000000" pitchFamily="2" charset="2"/>
              </a:rPr>
              <a:t>lớn</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phần</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lớn</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là</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địa</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hình</a:t>
            </a:r>
            <a:r>
              <a:rPr lang="en-US" altLang="en-US" sz="3000" b="1" dirty="0" smtClean="0">
                <a:solidFill>
                  <a:srgbClr val="7030A0"/>
                </a:solidFill>
                <a:cs typeface="Arial" panose="020B0604020202020204" pitchFamily="34" charset="0"/>
              </a:rPr>
              <a:t> </a:t>
            </a:r>
            <a:r>
              <a:rPr lang="en-US" altLang="en-US" sz="3000" b="1" dirty="0" err="1">
                <a:solidFill>
                  <a:srgbClr val="7030A0"/>
                </a:solidFill>
                <a:cs typeface="Arial" panose="020B0604020202020204" pitchFamily="34" charset="0"/>
              </a:rPr>
              <a:t>đồi</a:t>
            </a:r>
            <a:r>
              <a:rPr lang="en-US" altLang="en-US" sz="3000" b="1" dirty="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núi</a:t>
            </a:r>
            <a:r>
              <a:rPr lang="en-US" altLang="en-US" sz="3000" b="1" dirty="0" smtClean="0">
                <a:solidFill>
                  <a:srgbClr val="7030A0"/>
                </a:solidFill>
                <a:cs typeface="Arial" panose="020B0604020202020204" pitchFamily="34" charset="0"/>
              </a:rPr>
              <a:t> =&gt; </a:t>
            </a:r>
            <a:r>
              <a:rPr lang="en-US" altLang="en-US" sz="3000" b="1" dirty="0" err="1" smtClean="0">
                <a:solidFill>
                  <a:srgbClr val="7030A0"/>
                </a:solidFill>
                <a:cs typeface="Arial" panose="020B0604020202020204" pitchFamily="34" charset="0"/>
              </a:rPr>
              <a:t>sông</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ngòi</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dày</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đặc</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phân</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bố</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rộng</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khắp</a:t>
            </a:r>
            <a:r>
              <a:rPr lang="en-US" altLang="en-US" sz="3000" b="1" dirty="0" smtClean="0">
                <a:solidFill>
                  <a:srgbClr val="7030A0"/>
                </a:solidFill>
                <a:cs typeface="Arial" panose="020B0604020202020204" pitchFamily="34" charset="0"/>
              </a:rPr>
              <a:t>.</a:t>
            </a:r>
            <a:endParaRPr lang="en-US" altLang="en-US" sz="3000" b="1" dirty="0">
              <a:solidFill>
                <a:srgbClr val="7030A0"/>
              </a:solidFill>
              <a:cs typeface="Arial" panose="020B0604020202020204" pitchFamily="34" charset="0"/>
              <a:sym typeface="Wingdings" panose="05000000000000000000" pitchFamily="2" charset="2"/>
            </a:endParaRPr>
          </a:p>
        </p:txBody>
      </p:sp>
      <p:sp>
        <p:nvSpPr>
          <p:cNvPr id="8" name="Rectangle 7">
            <a:extLst>
              <a:ext uri="{FF2B5EF4-FFF2-40B4-BE49-F238E27FC236}">
                <a16:creationId xmlns:a16="http://schemas.microsoft.com/office/drawing/2014/main" id="{6D1A7F53-321E-4F52-972F-F956F8AA6988}"/>
              </a:ext>
            </a:extLst>
          </p:cNvPr>
          <p:cNvSpPr/>
          <p:nvPr/>
        </p:nvSpPr>
        <p:spPr>
          <a:xfrm>
            <a:off x="345367" y="5088833"/>
            <a:ext cx="7460163" cy="1244185"/>
          </a:xfrm>
          <a:prstGeom prst="rect">
            <a:avLst/>
          </a:prstGeom>
        </p:spPr>
        <p:txBody>
          <a:bodyPr wrap="square" lIns="91438" tIns="45719" rIns="91438" bIns="45719">
            <a:spAutoFit/>
          </a:bodyPr>
          <a:lstStyle/>
          <a:p>
            <a:pPr algn="just">
              <a:lnSpc>
                <a:spcPct val="130000"/>
              </a:lnSpc>
            </a:pPr>
            <a:r>
              <a:rPr lang="en-US" altLang="en-US" sz="3000" b="1" dirty="0">
                <a:solidFill>
                  <a:srgbClr val="7030A0"/>
                </a:solidFill>
                <a:cs typeface="Arial" panose="020B0604020202020204" pitchFamily="34" charset="0"/>
              </a:rPr>
              <a:t>- Lãnh thổ hẹp ngang, núi ăn lan ra sát </a:t>
            </a:r>
            <a:r>
              <a:rPr lang="en-US" altLang="en-US" sz="3000" b="1" dirty="0" err="1">
                <a:solidFill>
                  <a:srgbClr val="7030A0"/>
                </a:solidFill>
                <a:cs typeface="Arial" panose="020B0604020202020204" pitchFamily="34" charset="0"/>
              </a:rPr>
              <a:t>biển</a:t>
            </a:r>
            <a:r>
              <a:rPr lang="en-US" altLang="en-US" sz="3000" b="1" dirty="0">
                <a:solidFill>
                  <a:srgbClr val="7030A0"/>
                </a:solidFill>
                <a:cs typeface="Arial" panose="020B0604020202020204" pitchFamily="34" charset="0"/>
              </a:rPr>
              <a:t> </a:t>
            </a:r>
            <a:r>
              <a:rPr lang="en-US" altLang="en-US" sz="3000" b="1" dirty="0" smtClean="0">
                <a:solidFill>
                  <a:srgbClr val="7030A0"/>
                </a:solidFill>
                <a:cs typeface="Arial" panose="020B0604020202020204" pitchFamily="34" charset="0"/>
                <a:sym typeface="Wingdings" panose="05000000000000000000" pitchFamily="2" charset="2"/>
              </a:rPr>
              <a:t> </a:t>
            </a:r>
            <a:r>
              <a:rPr lang="en-US" altLang="en-US" sz="3000" b="1" dirty="0">
                <a:solidFill>
                  <a:srgbClr val="7030A0"/>
                </a:solidFill>
                <a:cs typeface="Arial" panose="020B0604020202020204" pitchFamily="34" charset="0"/>
                <a:sym typeface="Wingdings" panose="05000000000000000000" pitchFamily="2" charset="2"/>
              </a:rPr>
              <a:t>Sông ngắn nhỏ và dốc</a:t>
            </a:r>
          </a:p>
        </p:txBody>
      </p:sp>
      <p:sp>
        <p:nvSpPr>
          <p:cNvPr id="9" name="Curved Right Arrow 11">
            <a:extLst>
              <a:ext uri="{FF2B5EF4-FFF2-40B4-BE49-F238E27FC236}">
                <a16:creationId xmlns:a16="http://schemas.microsoft.com/office/drawing/2014/main" id="{103AF474-3154-49D8-9FFC-977BCDAD31F6}"/>
              </a:ext>
            </a:extLst>
          </p:cNvPr>
          <p:cNvSpPr/>
          <p:nvPr/>
        </p:nvSpPr>
        <p:spPr>
          <a:xfrm>
            <a:off x="0" y="3204280"/>
            <a:ext cx="609600" cy="1206504"/>
          </a:xfrm>
          <a:prstGeom prst="curvedRightArrow">
            <a:avLst>
              <a:gd name="adj1" fmla="val 26814"/>
              <a:gd name="adj2" fmla="val 50000"/>
              <a:gd name="adj3" fmla="val 25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endParaRPr lang="en-US" sz="2800" b="1">
              <a:solidFill>
                <a:schemeClr val="tx1"/>
              </a:solidFill>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plus(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78752"/>
            <a:ext cx="4127203"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a. Đặc điểm chung</a:t>
            </a:r>
          </a:p>
        </p:txBody>
      </p:sp>
      <p:sp>
        <p:nvSpPr>
          <p:cNvPr id="6" name="Rectangle 5"/>
          <p:cNvSpPr/>
          <p:nvPr/>
        </p:nvSpPr>
        <p:spPr>
          <a:xfrm>
            <a:off x="99843" y="1678569"/>
            <a:ext cx="11740060" cy="3785650"/>
          </a:xfrm>
          <a:prstGeom prst="rect">
            <a:avLst/>
          </a:prstGeom>
        </p:spPr>
        <p:txBody>
          <a:bodyPr wrap="square" lIns="91438" tIns="45719" rIns="91438" bIns="45719">
            <a:spAutoFit/>
          </a:bodyPr>
          <a:lstStyle/>
          <a:p>
            <a:pPr algn="just">
              <a:lnSpc>
                <a:spcPct val="150000"/>
              </a:lnSpc>
            </a:pPr>
            <a:r>
              <a:rPr lang="en-US" sz="3200" b="1" smtClean="0">
                <a:solidFill>
                  <a:srgbClr val="2A08B8"/>
                </a:solidFill>
                <a:cs typeface="Times New Roman" pitchFamily="18" charset="0"/>
              </a:rPr>
              <a:t>*Sông ngòi nước ta phần lớn chảy </a:t>
            </a:r>
            <a:r>
              <a:rPr lang="en-US" sz="3200" b="1" dirty="0" smtClean="0">
                <a:solidFill>
                  <a:srgbClr val="2A08B8"/>
                </a:solidFill>
                <a:cs typeface="Times New Roman" pitchFamily="18" charset="0"/>
              </a:rPr>
              <a:t>theo hai h</a:t>
            </a:r>
            <a:r>
              <a:rPr lang="vi-VN" sz="3200" b="1" dirty="0" smtClean="0">
                <a:solidFill>
                  <a:srgbClr val="2A08B8"/>
                </a:solidFill>
                <a:latin typeface="Calibri" pitchFamily="34" charset="0"/>
                <a:cs typeface="Calibri" pitchFamily="34" charset="0"/>
              </a:rPr>
              <a:t>ướ</a:t>
            </a:r>
            <a:r>
              <a:rPr lang="en-US" sz="3200" b="1" dirty="0" smtClean="0">
                <a:solidFill>
                  <a:srgbClr val="2A08B8"/>
                </a:solidFill>
                <a:latin typeface="Calibri" pitchFamily="34" charset="0"/>
                <a:cs typeface="Calibri" pitchFamily="34" charset="0"/>
              </a:rPr>
              <a:t>ng chính là tây bắc - </a:t>
            </a:r>
            <a:r>
              <a:rPr lang="vi-VN" sz="3200" b="1" dirty="0" smtClean="0">
                <a:solidFill>
                  <a:srgbClr val="2A08B8"/>
                </a:solidFill>
                <a:latin typeface="Calibri" pitchFamily="34" charset="0"/>
                <a:cs typeface="Calibri" pitchFamily="34" charset="0"/>
              </a:rPr>
              <a:t>đô</a:t>
            </a:r>
            <a:r>
              <a:rPr lang="en-US" sz="3200" b="1" dirty="0" smtClean="0">
                <a:solidFill>
                  <a:srgbClr val="2A08B8"/>
                </a:solidFill>
                <a:latin typeface="Calibri" pitchFamily="34" charset="0"/>
                <a:cs typeface="Calibri" pitchFamily="34" charset="0"/>
              </a:rPr>
              <a:t>ng nam và vòng cung.</a:t>
            </a:r>
            <a:endParaRPr lang="vi-VN" sz="3200" b="1" dirty="0">
              <a:solidFill>
                <a:srgbClr val="2A08B8"/>
              </a:solidFill>
              <a:latin typeface="Calibri" pitchFamily="34" charset="0"/>
              <a:cs typeface="Calibri" pitchFamily="34" charset="0"/>
            </a:endParaRPr>
          </a:p>
          <a:p>
            <a:pPr algn="just">
              <a:lnSpc>
                <a:spcPct val="15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a:t>
            </a:r>
            <a:r>
              <a:rPr lang="en-US" sz="3200" b="1" smtClean="0">
                <a:latin typeface="Calibri" pitchFamily="34" charset="0"/>
                <a:cs typeface="Calibri" pitchFamily="34" charset="0"/>
              </a:rPr>
              <a:t> Hướng tây </a:t>
            </a:r>
            <a:r>
              <a:rPr lang="en-US" sz="3200" b="1" dirty="0" smtClean="0">
                <a:latin typeface="Calibri" pitchFamily="34" charset="0"/>
                <a:cs typeface="Calibri" pitchFamily="34" charset="0"/>
              </a:rPr>
              <a:t>bắc - </a:t>
            </a:r>
            <a:r>
              <a:rPr lang="vi-VN" sz="3200" b="1" dirty="0" smtClean="0">
                <a:latin typeface="Calibri" pitchFamily="34" charset="0"/>
                <a:cs typeface="Calibri" pitchFamily="34" charset="0"/>
              </a:rPr>
              <a:t>đô</a:t>
            </a:r>
            <a:r>
              <a:rPr lang="en-US" sz="3200" b="1" dirty="0" smtClean="0">
                <a:latin typeface="Calibri" pitchFamily="34" charset="0"/>
                <a:cs typeface="Calibri" pitchFamily="34" charset="0"/>
              </a:rPr>
              <a:t>ng nam</a:t>
            </a:r>
            <a:r>
              <a:rPr lang="en-US" sz="3200" b="1" smtClean="0">
                <a:latin typeface="Calibri" pitchFamily="34" charset="0"/>
                <a:cs typeface="Calibri" pitchFamily="34" charset="0"/>
              </a:rPr>
              <a:t>: sông Hồng, sông </a:t>
            </a:r>
            <a:r>
              <a:rPr lang="en-US" sz="3200" b="1" dirty="0" err="1" smtClean="0">
                <a:latin typeface="Calibri" pitchFamily="34" charset="0"/>
                <a:cs typeface="Calibri" pitchFamily="34" charset="0"/>
              </a:rPr>
              <a:t>Mã</a:t>
            </a:r>
            <a:r>
              <a:rPr lang="en-US" sz="3200" b="1" dirty="0" smtClean="0">
                <a:latin typeface="Calibri" pitchFamily="34" charset="0"/>
                <a:cs typeface="Calibri" pitchFamily="34" charset="0"/>
              </a:rPr>
              <a:t>, </a:t>
            </a:r>
            <a:r>
              <a:rPr lang="en-US" sz="3200" b="1" dirty="0" err="1" smtClean="0">
                <a:latin typeface="Calibri" pitchFamily="34" charset="0"/>
                <a:cs typeface="Calibri" pitchFamily="34" charset="0"/>
              </a:rPr>
              <a:t>Mê</a:t>
            </a:r>
            <a:r>
              <a:rPr lang="en-US" sz="3200" b="1" dirty="0" smtClean="0">
                <a:latin typeface="Calibri" pitchFamily="34" charset="0"/>
                <a:cs typeface="Calibri" pitchFamily="34" charset="0"/>
              </a:rPr>
              <a:t> </a:t>
            </a:r>
            <a:r>
              <a:rPr lang="en-US" sz="3200" b="1" dirty="0" err="1" smtClean="0">
                <a:latin typeface="Calibri" pitchFamily="34" charset="0"/>
                <a:cs typeface="Calibri" pitchFamily="34" charset="0"/>
              </a:rPr>
              <a:t>Công</a:t>
            </a:r>
            <a:r>
              <a:rPr lang="en-US" sz="3200" b="1" dirty="0" smtClean="0">
                <a:latin typeface="Calibri" pitchFamily="34" charset="0"/>
                <a:cs typeface="Calibri" pitchFamily="34" charset="0"/>
              </a:rPr>
              <a:t>...</a:t>
            </a:r>
            <a:endParaRPr lang="vi-VN" sz="3200" b="1" dirty="0">
              <a:latin typeface="Calibri" pitchFamily="34" charset="0"/>
              <a:cs typeface="Calibri" pitchFamily="34" charset="0"/>
            </a:endParaRPr>
          </a:p>
          <a:p>
            <a:pPr algn="just">
              <a:lnSpc>
                <a:spcPct val="150000"/>
              </a:lnSpc>
            </a:pPr>
            <a:r>
              <a:rPr lang="en-US" sz="3200" b="1" smtClean="0">
                <a:latin typeface="Calibri" pitchFamily="34" charset="0"/>
                <a:cs typeface="Calibri" pitchFamily="34" charset="0"/>
              </a:rPr>
              <a:t>- Hướng vòng </a:t>
            </a:r>
            <a:r>
              <a:rPr lang="en-US" sz="3200" b="1" dirty="0" smtClean="0">
                <a:latin typeface="Calibri" pitchFamily="34" charset="0"/>
                <a:cs typeface="Calibri" pitchFamily="34" charset="0"/>
              </a:rPr>
              <a:t>cung: sông Gâm, sông Th</a:t>
            </a:r>
            <a:r>
              <a:rPr lang="vi-VN" sz="3200" b="1" dirty="0" smtClean="0">
                <a:latin typeface="Calibri" pitchFamily="34" charset="0"/>
                <a:cs typeface="Calibri" pitchFamily="34" charset="0"/>
              </a:rPr>
              <a:t>ươn</a:t>
            </a:r>
            <a:r>
              <a:rPr lang="en-US" sz="3200" b="1" dirty="0" smtClean="0">
                <a:latin typeface="Calibri" pitchFamily="34" charset="0"/>
                <a:cs typeface="Calibri" pitchFamily="34" charset="0"/>
              </a:rPr>
              <a:t>g, sông </a:t>
            </a:r>
            <a:r>
              <a:rPr lang="en-US" sz="3200" b="1" smtClean="0">
                <a:latin typeface="Calibri" pitchFamily="34" charset="0"/>
                <a:cs typeface="Calibri" pitchFamily="34" charset="0"/>
              </a:rPr>
              <a:t>Cầu...</a:t>
            </a:r>
          </a:p>
          <a:p>
            <a:pPr algn="just">
              <a:lnSpc>
                <a:spcPct val="150000"/>
              </a:lnSpc>
            </a:pPr>
            <a:r>
              <a:rPr lang="en-US" sz="3200" b="1" smtClean="0">
                <a:latin typeface="Calibri" pitchFamily="34" charset="0"/>
                <a:cs typeface="Calibri" pitchFamily="34" charset="0"/>
              </a:rPr>
              <a:t>- Một số sông chảy hướng tây - đông: sông Gianh, sông Bến Hải…</a:t>
            </a:r>
            <a:endParaRPr lang="vi-VN" sz="3200" b="1" dirty="0">
              <a:latin typeface="Calibri" pitchFamily="34" charset="0"/>
              <a:cs typeface="Calibri" pitchFamily="34" charset="0"/>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78752"/>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pic>
        <p:nvPicPr>
          <p:cNvPr id="4" name="Picture 3"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5" name="TextBox 4"/>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
        <p:nvSpPr>
          <p:cNvPr id="6" name="Rectangle 5">
            <a:extLst>
              <a:ext uri="{FF2B5EF4-FFF2-40B4-BE49-F238E27FC236}">
                <a16:creationId xmlns:a16="http://schemas.microsoft.com/office/drawing/2014/main" id="{3953CD71-7D7D-4FEE-8A68-457BD1D8C1BB}"/>
              </a:ext>
            </a:extLst>
          </p:cNvPr>
          <p:cNvSpPr/>
          <p:nvPr/>
        </p:nvSpPr>
        <p:spPr>
          <a:xfrm>
            <a:off x="457200" y="1424651"/>
            <a:ext cx="7091284" cy="2444513"/>
          </a:xfrm>
          <a:prstGeom prst="rect">
            <a:avLst/>
          </a:prstGeom>
          <a:ln w="12700">
            <a:solidFill>
              <a:srgbClr val="00B0F0"/>
            </a:solidFill>
            <a:prstDash val="dash"/>
          </a:ln>
        </p:spPr>
        <p:txBody>
          <a:bodyPr wrap="square" lIns="91438" tIns="45719" rIns="91438" bIns="45719">
            <a:spAutoFit/>
          </a:bodyPr>
          <a:lstStyle/>
          <a:p>
            <a:pPr lvl="0" algn="just">
              <a:lnSpc>
                <a:spcPct val="130000"/>
              </a:lnSpc>
            </a:pPr>
            <a:r>
              <a:rPr lang="en-US" sz="3000" b="1" dirty="0" smtClean="0">
                <a:solidFill>
                  <a:srgbClr val="004F8A"/>
                </a:solidFill>
                <a:ea typeface="Cambria" panose="02040503050406030204" pitchFamily="18" charset="0"/>
                <a:cs typeface="Arial" panose="020B0604020202020204" pitchFamily="34" charset="0"/>
              </a:rPr>
              <a:t>Vì sao sông </a:t>
            </a:r>
            <a:r>
              <a:rPr lang="en-US" sz="3000" b="1" smtClean="0">
                <a:solidFill>
                  <a:srgbClr val="004F8A"/>
                </a:solidFill>
                <a:ea typeface="Cambria" panose="02040503050406030204" pitchFamily="18" charset="0"/>
                <a:cs typeface="Arial" panose="020B0604020202020204" pitchFamily="34" charset="0"/>
              </a:rPr>
              <a:t>ngòi nước ta chảy </a:t>
            </a:r>
            <a:r>
              <a:rPr lang="en-US" sz="3000" b="1" dirty="0" smtClean="0">
                <a:solidFill>
                  <a:srgbClr val="004F8A"/>
                </a:solidFill>
                <a:ea typeface="Cambria" panose="02040503050406030204" pitchFamily="18" charset="0"/>
                <a:cs typeface="Arial" panose="020B0604020202020204" pitchFamily="34" charset="0"/>
              </a:rPr>
              <a:t>theo hướng tây bắc – </a:t>
            </a:r>
            <a:r>
              <a:rPr lang="vi-VN" sz="3000" b="1" dirty="0" smtClean="0">
                <a:solidFill>
                  <a:srgbClr val="004F8A"/>
                </a:solidFill>
                <a:ea typeface="Cambria" panose="02040503050406030204" pitchFamily="18" charset="0"/>
                <a:cs typeface="Arial" panose="020B0604020202020204" pitchFamily="34" charset="0"/>
              </a:rPr>
              <a:t>đ</a:t>
            </a:r>
            <a:r>
              <a:rPr lang="en-US" sz="3000" b="1" dirty="0" smtClean="0">
                <a:solidFill>
                  <a:srgbClr val="004F8A"/>
                </a:solidFill>
                <a:ea typeface="Cambria" panose="02040503050406030204" pitchFamily="18" charset="0"/>
                <a:cs typeface="Arial" panose="020B0604020202020204" pitchFamily="34" charset="0"/>
              </a:rPr>
              <a:t>ông nam và hướng </a:t>
            </a:r>
            <a:r>
              <a:rPr lang="en-US" sz="3000" b="1" dirty="0" err="1" smtClean="0">
                <a:solidFill>
                  <a:srgbClr val="004F8A"/>
                </a:solidFill>
                <a:ea typeface="Cambria" panose="02040503050406030204" pitchFamily="18" charset="0"/>
                <a:cs typeface="Arial" panose="020B0604020202020204" pitchFamily="34" charset="0"/>
              </a:rPr>
              <a:t>vòng</a:t>
            </a:r>
            <a:r>
              <a:rPr lang="en-US" sz="3000" b="1" dirty="0" smtClean="0">
                <a:solidFill>
                  <a:srgbClr val="004F8A"/>
                </a:solidFill>
                <a:ea typeface="Cambria" panose="02040503050406030204" pitchFamily="18" charset="0"/>
                <a:cs typeface="Arial" panose="020B0604020202020204" pitchFamily="34" charset="0"/>
              </a:rPr>
              <a:t> </a:t>
            </a:r>
            <a:r>
              <a:rPr lang="en-US" sz="3000" b="1" dirty="0" err="1" smtClean="0">
                <a:solidFill>
                  <a:srgbClr val="004F8A"/>
                </a:solidFill>
                <a:ea typeface="Cambria" panose="02040503050406030204" pitchFamily="18" charset="0"/>
                <a:cs typeface="Arial" panose="020B0604020202020204" pitchFamily="34" charset="0"/>
              </a:rPr>
              <a:t>cung</a:t>
            </a:r>
            <a:r>
              <a:rPr lang="en-US" sz="3000" b="1" dirty="0" smtClean="0">
                <a:solidFill>
                  <a:srgbClr val="004F8A"/>
                </a:solidFill>
                <a:ea typeface="Cambria" panose="02040503050406030204" pitchFamily="18" charset="0"/>
                <a:cs typeface="Arial" panose="020B0604020202020204" pitchFamily="34" charset="0"/>
              </a:rPr>
              <a:t>? Xác định các con sông chảy theo 2 hướng trên? </a:t>
            </a:r>
            <a:endParaRPr lang="en-US" sz="3000" b="1" dirty="0">
              <a:solidFill>
                <a:srgbClr val="004F8A"/>
              </a:solidFill>
              <a:ea typeface="Cambria" panose="02040503050406030204" pitchFamily="18" charset="0"/>
              <a:cs typeface="Arial" panose="020B0604020202020204" pitchFamily="34" charset="0"/>
            </a:endParaRPr>
          </a:p>
        </p:txBody>
      </p:sp>
      <p:sp>
        <p:nvSpPr>
          <p:cNvPr id="7" name="Curved Right Arrow 11">
            <a:extLst>
              <a:ext uri="{FF2B5EF4-FFF2-40B4-BE49-F238E27FC236}">
                <a16:creationId xmlns:a16="http://schemas.microsoft.com/office/drawing/2014/main" id="{103AF474-3154-49D8-9FFC-977BCDAD31F6}"/>
              </a:ext>
            </a:extLst>
          </p:cNvPr>
          <p:cNvSpPr/>
          <p:nvPr/>
        </p:nvSpPr>
        <p:spPr>
          <a:xfrm>
            <a:off x="189192" y="3518881"/>
            <a:ext cx="436188" cy="1197605"/>
          </a:xfrm>
          <a:prstGeom prst="curvedRightArrow">
            <a:avLst>
              <a:gd name="adj1" fmla="val 26814"/>
              <a:gd name="adj2" fmla="val 50000"/>
              <a:gd name="adj3" fmla="val 25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lnSpc>
                <a:spcPct val="130000"/>
              </a:lnSpc>
              <a:defRPr/>
            </a:pPr>
            <a:endParaRPr lang="en-US" sz="2900" b="1">
              <a:solidFill>
                <a:schemeClr val="tx1"/>
              </a:solidFill>
            </a:endParaRPr>
          </a:p>
        </p:txBody>
      </p:sp>
      <p:sp>
        <p:nvSpPr>
          <p:cNvPr id="8" name="Rectangle 7">
            <a:extLst>
              <a:ext uri="{FF2B5EF4-FFF2-40B4-BE49-F238E27FC236}">
                <a16:creationId xmlns:a16="http://schemas.microsoft.com/office/drawing/2014/main" id="{F62A85DE-8BC5-427F-8FB2-14E5AF5E1BDD}"/>
              </a:ext>
            </a:extLst>
          </p:cNvPr>
          <p:cNvSpPr/>
          <p:nvPr/>
        </p:nvSpPr>
        <p:spPr>
          <a:xfrm>
            <a:off x="543966" y="4013845"/>
            <a:ext cx="6962248" cy="1244185"/>
          </a:xfrm>
          <a:prstGeom prst="rect">
            <a:avLst/>
          </a:prstGeom>
        </p:spPr>
        <p:txBody>
          <a:bodyPr wrap="square" lIns="91438" tIns="45719" rIns="91438" bIns="45719">
            <a:spAutoFit/>
          </a:bodyPr>
          <a:lstStyle/>
          <a:p>
            <a:pPr marL="285744" indent="-285744" algn="just">
              <a:lnSpc>
                <a:spcPct val="130000"/>
              </a:lnSpc>
            </a:pPr>
            <a:r>
              <a:rPr lang="en-US" altLang="en-US" sz="3000" b="1" dirty="0" err="1" smtClean="0">
                <a:solidFill>
                  <a:srgbClr val="7030A0"/>
                </a:solidFill>
                <a:cs typeface="Arial" panose="020B0604020202020204" pitchFamily="34" charset="0"/>
              </a:rPr>
              <a:t>Địa</a:t>
            </a:r>
            <a:r>
              <a:rPr lang="en-US" altLang="en-US" sz="3000" b="1" dirty="0" smtClean="0">
                <a:solidFill>
                  <a:srgbClr val="7030A0"/>
                </a:solidFill>
                <a:cs typeface="Arial" panose="020B0604020202020204" pitchFamily="34" charset="0"/>
              </a:rPr>
              <a:t> </a:t>
            </a:r>
            <a:r>
              <a:rPr lang="en-US" altLang="en-US" sz="3000" b="1" dirty="0">
                <a:solidFill>
                  <a:srgbClr val="7030A0"/>
                </a:solidFill>
                <a:cs typeface="Arial" panose="020B0604020202020204" pitchFamily="34" charset="0"/>
              </a:rPr>
              <a:t>hình nước </a:t>
            </a:r>
            <a:r>
              <a:rPr lang="en-US" altLang="en-US" sz="3000" b="1" dirty="0" err="1">
                <a:solidFill>
                  <a:srgbClr val="7030A0"/>
                </a:solidFill>
                <a:cs typeface="Arial" panose="020B0604020202020204" pitchFamily="34" charset="0"/>
              </a:rPr>
              <a:t>ta</a:t>
            </a:r>
            <a:r>
              <a:rPr lang="en-US" altLang="en-US" sz="3000" b="1" dirty="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có</a:t>
            </a:r>
            <a:r>
              <a:rPr lang="en-US" altLang="en-US" sz="3000" b="1" dirty="0" smtClean="0">
                <a:solidFill>
                  <a:srgbClr val="7030A0"/>
                </a:solidFill>
                <a:cs typeface="Arial" panose="020B0604020202020204" pitchFamily="34" charset="0"/>
              </a:rPr>
              <a:t> </a:t>
            </a:r>
            <a:r>
              <a:rPr lang="en-US" altLang="en-US" sz="3000" b="1" dirty="0">
                <a:solidFill>
                  <a:srgbClr val="7030A0"/>
                </a:solidFill>
                <a:cs typeface="Arial" panose="020B0604020202020204" pitchFamily="34" charset="0"/>
              </a:rPr>
              <a:t>hai hướng </a:t>
            </a:r>
            <a:r>
              <a:rPr lang="en-US" altLang="en-US" sz="3000" b="1" dirty="0" smtClean="0">
                <a:solidFill>
                  <a:srgbClr val="7030A0"/>
                </a:solidFill>
                <a:cs typeface="Arial" panose="020B0604020202020204" pitchFamily="34" charset="0"/>
              </a:rPr>
              <a:t>chính: </a:t>
            </a:r>
            <a:r>
              <a:rPr lang="en-US" altLang="en-US" sz="3000" b="1" dirty="0" err="1" smtClean="0">
                <a:solidFill>
                  <a:srgbClr val="7030A0"/>
                </a:solidFill>
                <a:cs typeface="Arial" panose="020B0604020202020204" pitchFamily="34" charset="0"/>
              </a:rPr>
              <a:t>tây</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bắc</a:t>
            </a:r>
            <a:r>
              <a:rPr lang="en-US" altLang="en-US" sz="3000" b="1" dirty="0" smtClean="0">
                <a:solidFill>
                  <a:srgbClr val="7030A0"/>
                </a:solidFill>
                <a:cs typeface="Arial" panose="020B0604020202020204" pitchFamily="34" charset="0"/>
              </a:rPr>
              <a:t> - </a:t>
            </a:r>
            <a:r>
              <a:rPr lang="en-US" altLang="en-US" sz="3000" b="1" dirty="0" err="1" smtClean="0">
                <a:solidFill>
                  <a:srgbClr val="7030A0"/>
                </a:solidFill>
                <a:cs typeface="Arial" panose="020B0604020202020204" pitchFamily="34" charset="0"/>
              </a:rPr>
              <a:t>đông</a:t>
            </a:r>
            <a:r>
              <a:rPr lang="en-US" altLang="en-US" sz="3000" b="1" dirty="0" smtClean="0">
                <a:solidFill>
                  <a:srgbClr val="7030A0"/>
                </a:solidFill>
                <a:cs typeface="Arial" panose="020B0604020202020204" pitchFamily="34" charset="0"/>
              </a:rPr>
              <a:t> </a:t>
            </a:r>
            <a:r>
              <a:rPr lang="en-US" altLang="en-US" sz="3000" b="1" dirty="0" err="1" smtClean="0">
                <a:solidFill>
                  <a:srgbClr val="7030A0"/>
                </a:solidFill>
                <a:cs typeface="Arial" panose="020B0604020202020204" pitchFamily="34" charset="0"/>
              </a:rPr>
              <a:t>nam</a:t>
            </a:r>
            <a:r>
              <a:rPr lang="en-US" altLang="en-US" sz="3000" b="1" dirty="0" smtClean="0">
                <a:solidFill>
                  <a:srgbClr val="7030A0"/>
                </a:solidFill>
                <a:cs typeface="Arial" panose="020B0604020202020204" pitchFamily="34" charset="0"/>
              </a:rPr>
              <a:t> </a:t>
            </a:r>
            <a:r>
              <a:rPr lang="en-US" altLang="en-US" sz="3000" b="1" dirty="0">
                <a:solidFill>
                  <a:srgbClr val="7030A0"/>
                </a:solidFill>
                <a:cs typeface="Arial" panose="020B0604020202020204" pitchFamily="34" charset="0"/>
              </a:rPr>
              <a:t>và vòng cung</a:t>
            </a: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plus(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78752"/>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sp>
        <p:nvSpPr>
          <p:cNvPr id="6" name="AutoShape 10">
            <a:extLst>
              <a:ext uri="{FF2B5EF4-FFF2-40B4-BE49-F238E27FC236}">
                <a16:creationId xmlns:a16="http://schemas.microsoft.com/office/drawing/2014/main" id="{B7966F8B-7C68-4171-9B9D-262E256F9E3F}"/>
              </a:ext>
            </a:extLst>
          </p:cNvPr>
          <p:cNvSpPr>
            <a:spLocks noChangeArrowheads="1"/>
          </p:cNvSpPr>
          <p:nvPr/>
        </p:nvSpPr>
        <p:spPr bwMode="auto">
          <a:xfrm>
            <a:off x="349580" y="1528353"/>
            <a:ext cx="7320462" cy="2633744"/>
          </a:xfrm>
          <a:prstGeom prst="wedgeRoundRectCallout">
            <a:avLst>
              <a:gd name="adj1" fmla="val 42718"/>
              <a:gd name="adj2" fmla="val 78231"/>
              <a:gd name="adj3" fmla="val 16667"/>
            </a:avLst>
          </a:prstGeom>
          <a:solidFill>
            <a:schemeClr val="bg1"/>
          </a:solidFill>
          <a:ln w="9525">
            <a:solidFill>
              <a:srgbClr val="2A08B8"/>
            </a:solidFill>
            <a:prstDash val="dash"/>
            <a:miter lim="800000"/>
            <a:headEnd/>
            <a:tailEnd/>
          </a:ln>
        </p:spPr>
        <p:txBody>
          <a:bodyPr lIns="68580" tIns="34290" rIns="68580" bIns="3429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sz="3000" b="1" i="1" smtClean="0">
                <a:solidFill>
                  <a:srgbClr val="0506FE"/>
                </a:solidFill>
                <a:latin typeface="+mn-lt"/>
              </a:rPr>
              <a:t>*Dựa vào </a:t>
            </a:r>
            <a:r>
              <a:rPr lang="vi-VN" sz="3000" b="1" i="1" smtClean="0">
                <a:solidFill>
                  <a:srgbClr val="0506FE"/>
                </a:solidFill>
                <a:latin typeface="Calibri" pitchFamily="34" charset="0"/>
                <a:cs typeface="Calibri" pitchFamily="34" charset="0"/>
              </a:rPr>
              <a:t>thông</a:t>
            </a:r>
            <a:r>
              <a:rPr lang="en-US" sz="3000" b="1" i="1" smtClean="0">
                <a:solidFill>
                  <a:srgbClr val="0506FE"/>
                </a:solidFill>
                <a:latin typeface="Calibri" pitchFamily="34" charset="0"/>
                <a:cs typeface="Calibri" pitchFamily="34" charset="0"/>
              </a:rPr>
              <a:t> tin </a:t>
            </a:r>
            <a:r>
              <a:rPr lang="en-US" sz="3000" b="1" i="1" smtClean="0">
                <a:solidFill>
                  <a:srgbClr val="0506FE"/>
                </a:solidFill>
                <a:latin typeface="+mn-lt"/>
              </a:rPr>
              <a:t>mục 1.a, quan sát H.6.1 (hoặc Atlat Địa lí Việt Nam), xác định các con sông có hướng tây - đông; đông bắc - tây nam; đông nam - tây bắc.</a:t>
            </a:r>
            <a:endParaRPr lang="en-US" altLang="en-US" sz="3000" b="1" i="1" dirty="0">
              <a:solidFill>
                <a:srgbClr val="0506FE"/>
              </a:solidFill>
              <a:latin typeface="+mn-lt"/>
            </a:endParaRPr>
          </a:p>
        </p:txBody>
      </p:sp>
      <p:pic>
        <p:nvPicPr>
          <p:cNvPr id="7" name="Picture 6"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8" name="TextBox 7"/>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CD5159-6DB2-4AD7-B1CB-75B55475A734}"/>
              </a:ext>
            </a:extLst>
          </p:cNvPr>
          <p:cNvSpPr txBox="1"/>
          <p:nvPr/>
        </p:nvSpPr>
        <p:spPr>
          <a:xfrm>
            <a:off x="216197" y="678752"/>
            <a:ext cx="4127203"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a. Đặc điểm chung</a:t>
            </a:r>
          </a:p>
        </p:txBody>
      </p:sp>
      <p:sp>
        <p:nvSpPr>
          <p:cNvPr id="7" name="Rectangle 6"/>
          <p:cNvSpPr/>
          <p:nvPr/>
        </p:nvSpPr>
        <p:spPr>
          <a:xfrm>
            <a:off x="207401" y="1545272"/>
            <a:ext cx="11507520" cy="2947602"/>
          </a:xfrm>
          <a:prstGeom prst="rect">
            <a:avLst/>
          </a:prstGeom>
        </p:spPr>
        <p:txBody>
          <a:bodyPr wrap="square" lIns="68580" tIns="34290" rIns="68580" bIns="34290">
            <a:spAutoFit/>
          </a:bodyPr>
          <a:lstStyle/>
          <a:p>
            <a:pPr algn="just">
              <a:lnSpc>
                <a:spcPct val="150000"/>
              </a:lnSpc>
            </a:pPr>
            <a:r>
              <a:rPr lang="en-US" sz="3200" b="1" smtClean="0">
                <a:solidFill>
                  <a:srgbClr val="2A08B8"/>
                </a:solidFill>
                <a:cs typeface="Times New Roman" pitchFamily="18" charset="0"/>
              </a:rPr>
              <a:t>*Chế độ dòng chảy của sông </a:t>
            </a:r>
            <a:r>
              <a:rPr lang="en-US" sz="3200" b="1" dirty="0" smtClean="0">
                <a:solidFill>
                  <a:srgbClr val="2A08B8"/>
                </a:solidFill>
                <a:cs typeface="Times New Roman" pitchFamily="18" charset="0"/>
              </a:rPr>
              <a:t>ngòi n</a:t>
            </a:r>
            <a:r>
              <a:rPr lang="vi-VN" sz="3200" b="1" dirty="0" smtClean="0">
                <a:solidFill>
                  <a:srgbClr val="2A08B8"/>
                </a:solidFill>
                <a:latin typeface="Calibri" pitchFamily="34" charset="0"/>
                <a:cs typeface="Calibri" pitchFamily="34" charset="0"/>
              </a:rPr>
              <a:t>ướ</a:t>
            </a:r>
            <a:r>
              <a:rPr lang="en-US" sz="3200" b="1" dirty="0" smtClean="0">
                <a:solidFill>
                  <a:srgbClr val="2A08B8"/>
                </a:solidFill>
                <a:latin typeface="Calibri" pitchFamily="34" charset="0"/>
                <a:cs typeface="Calibri" pitchFamily="34" charset="0"/>
              </a:rPr>
              <a:t>c </a:t>
            </a:r>
            <a:r>
              <a:rPr lang="en-US" sz="3200" b="1" smtClean="0">
                <a:solidFill>
                  <a:srgbClr val="2A08B8"/>
                </a:solidFill>
                <a:latin typeface="Calibri" pitchFamily="34" charset="0"/>
                <a:cs typeface="Calibri" pitchFamily="34" charset="0"/>
              </a:rPr>
              <a:t>ta phân thành </a:t>
            </a:r>
            <a:r>
              <a:rPr lang="en-US" sz="3200" b="1" dirty="0" smtClean="0">
                <a:solidFill>
                  <a:srgbClr val="2A08B8"/>
                </a:solidFill>
                <a:latin typeface="Calibri" pitchFamily="34" charset="0"/>
                <a:cs typeface="Calibri" pitchFamily="34" charset="0"/>
              </a:rPr>
              <a:t>hai </a:t>
            </a:r>
            <a:r>
              <a:rPr lang="en-US" sz="3200" b="1" smtClean="0">
                <a:solidFill>
                  <a:srgbClr val="2A08B8"/>
                </a:solidFill>
                <a:latin typeface="Calibri" pitchFamily="34" charset="0"/>
                <a:cs typeface="Calibri" pitchFamily="34" charset="0"/>
              </a:rPr>
              <a:t>mùa rõ rệt.</a:t>
            </a:r>
            <a:endParaRPr lang="en-US" sz="3200" b="1" dirty="0" smtClean="0">
              <a:solidFill>
                <a:srgbClr val="2A08B8"/>
              </a:solidFill>
              <a:latin typeface="Calibri" pitchFamily="34" charset="0"/>
              <a:cs typeface="Calibri" pitchFamily="34" charset="0"/>
            </a:endParaRPr>
          </a:p>
          <a:p>
            <a:pPr algn="just">
              <a:lnSpc>
                <a:spcPct val="150000"/>
              </a:lnSpc>
            </a:pPr>
            <a:r>
              <a:rPr lang="en-US" sz="3200" b="1" dirty="0" smtClean="0">
                <a:latin typeface="Calibri" pitchFamily="34" charset="0"/>
                <a:cs typeface="Calibri" pitchFamily="34" charset="0"/>
              </a:rPr>
              <a:t>- Mùa </a:t>
            </a:r>
            <a:r>
              <a:rPr lang="en-US" sz="3200" b="1" smtClean="0">
                <a:latin typeface="Calibri" pitchFamily="34" charset="0"/>
                <a:cs typeface="Calibri" pitchFamily="34" charset="0"/>
              </a:rPr>
              <a:t>lũ: lượng nước chiếm </a:t>
            </a:r>
            <a:r>
              <a:rPr lang="en-US" sz="3200" b="1" dirty="0" smtClean="0">
                <a:latin typeface="Calibri" pitchFamily="34" charset="0"/>
                <a:cs typeface="Calibri" pitchFamily="34" charset="0"/>
              </a:rPr>
              <a:t>70 - 80% l</a:t>
            </a:r>
            <a:r>
              <a:rPr lang="vi-VN" sz="3200" b="1" dirty="0" smtClean="0">
                <a:latin typeface="Calibri" pitchFamily="34" charset="0"/>
                <a:cs typeface="Calibri" pitchFamily="34" charset="0"/>
              </a:rPr>
              <a:t>ượ</a:t>
            </a:r>
            <a:r>
              <a:rPr lang="en-US" sz="3200" b="1" dirty="0" smtClean="0">
                <a:latin typeface="Calibri" pitchFamily="34" charset="0"/>
                <a:cs typeface="Calibri" pitchFamily="34" charset="0"/>
              </a:rPr>
              <a:t>ng n</a:t>
            </a:r>
            <a:r>
              <a:rPr lang="vi-VN" sz="3200" b="1" dirty="0" smtClean="0">
                <a:latin typeface="Calibri" pitchFamily="34" charset="0"/>
                <a:cs typeface="Calibri" pitchFamily="34" charset="0"/>
              </a:rPr>
              <a:t>ướ</a:t>
            </a:r>
            <a:r>
              <a:rPr lang="en-US" sz="3200" b="1" dirty="0" smtClean="0">
                <a:latin typeface="Calibri" pitchFamily="34" charset="0"/>
                <a:cs typeface="Calibri" pitchFamily="34" charset="0"/>
              </a:rPr>
              <a:t>c cả n</a:t>
            </a:r>
            <a:r>
              <a:rPr lang="vi-VN" sz="3200" b="1" dirty="0" smtClean="0">
                <a:latin typeface="Calibri" pitchFamily="34" charset="0"/>
                <a:cs typeface="Calibri" pitchFamily="34" charset="0"/>
              </a:rPr>
              <a:t>ă</a:t>
            </a:r>
            <a:r>
              <a:rPr lang="en-US" sz="3200" b="1" dirty="0" smtClean="0">
                <a:latin typeface="Calibri" pitchFamily="34" charset="0"/>
                <a:cs typeface="Calibri" pitchFamily="34" charset="0"/>
              </a:rPr>
              <a:t>m.</a:t>
            </a:r>
            <a:endParaRPr lang="vi-VN" sz="3200" b="1" dirty="0">
              <a:latin typeface="Calibri" pitchFamily="34" charset="0"/>
              <a:cs typeface="Calibri" pitchFamily="34" charset="0"/>
            </a:endParaRPr>
          </a:p>
          <a:p>
            <a:pPr algn="just">
              <a:lnSpc>
                <a:spcPct val="150000"/>
              </a:lnSpc>
            </a:pPr>
            <a:r>
              <a:rPr lang="en-US" sz="3200" b="1" dirty="0" smtClean="0">
                <a:latin typeface="Calibri" pitchFamily="34" charset="0"/>
                <a:cs typeface="Calibri" pitchFamily="34" charset="0"/>
              </a:rPr>
              <a:t>- Mùa cạn</a:t>
            </a:r>
            <a:r>
              <a:rPr lang="en-US" sz="3200" b="1" smtClean="0">
                <a:latin typeface="Calibri" pitchFamily="34" charset="0"/>
                <a:cs typeface="Calibri" pitchFamily="34" charset="0"/>
              </a:rPr>
              <a:t>: lượng nước chiếm 20 - 30% lượng nước cả năm.</a:t>
            </a:r>
            <a:endParaRPr lang="vi-VN" sz="3200" b="1" dirty="0">
              <a:latin typeface="Calibri" pitchFamily="34" charset="0"/>
              <a:cs typeface="Calibri" pitchFamily="34" charset="0"/>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678752"/>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sp>
        <p:nvSpPr>
          <p:cNvPr id="6" name="Rectangle 5">
            <a:extLst>
              <a:ext uri="{FF2B5EF4-FFF2-40B4-BE49-F238E27FC236}">
                <a16:creationId xmlns:a16="http://schemas.microsoft.com/office/drawing/2014/main" id="{EC42D656-EE4F-4F8C-B6C7-2726B5038E48}"/>
              </a:ext>
            </a:extLst>
          </p:cNvPr>
          <p:cNvSpPr/>
          <p:nvPr/>
        </p:nvSpPr>
        <p:spPr>
          <a:xfrm>
            <a:off x="639758" y="1254342"/>
            <a:ext cx="11274737" cy="600164"/>
          </a:xfrm>
          <a:prstGeom prst="rect">
            <a:avLst/>
          </a:prstGeom>
          <a:ln>
            <a:solidFill>
              <a:schemeClr val="accent1">
                <a:shade val="50000"/>
              </a:schemeClr>
            </a:solidFill>
            <a:prstDash val="dash"/>
          </a:ln>
        </p:spPr>
        <p:txBody>
          <a:bodyPr wrap="square" lIns="68580" tIns="34290" rIns="68580" bIns="34290">
            <a:spAutoFit/>
          </a:bodyPr>
          <a:lstStyle/>
          <a:p>
            <a:pPr marL="257175" indent="-257175" algn="just">
              <a:lnSpc>
                <a:spcPct val="115000"/>
              </a:lnSpc>
              <a:tabLst>
                <a:tab pos="135255" algn="l"/>
                <a:tab pos="337661" algn="l"/>
              </a:tabLst>
            </a:pPr>
            <a:r>
              <a:rPr lang="en-US" sz="3000" b="1" dirty="0">
                <a:solidFill>
                  <a:srgbClr val="2A08B8"/>
                </a:solidFill>
                <a:ea typeface="Cambria" panose="02040503050406030204" pitchFamily="18" charset="0"/>
                <a:cs typeface="Arial" panose="020B0604020202020204" pitchFamily="34" charset="0"/>
              </a:rPr>
              <a:t>Vì sao sông ngòi nước ta có chế độ nước theo mùa khác nhau </a:t>
            </a:r>
            <a:r>
              <a:rPr lang="en-US" sz="3000" b="1">
                <a:solidFill>
                  <a:srgbClr val="2A08B8"/>
                </a:solidFill>
                <a:ea typeface="Cambria" panose="02040503050406030204" pitchFamily="18" charset="0"/>
                <a:cs typeface="Arial" panose="020B0604020202020204" pitchFamily="34" charset="0"/>
              </a:rPr>
              <a:t>rõ </a:t>
            </a:r>
            <a:r>
              <a:rPr lang="en-US" sz="3000" b="1" smtClean="0">
                <a:solidFill>
                  <a:srgbClr val="2A08B8"/>
                </a:solidFill>
                <a:ea typeface="Cambria" panose="02040503050406030204" pitchFamily="18" charset="0"/>
                <a:cs typeface="Arial" panose="020B0604020202020204" pitchFamily="34" charset="0"/>
              </a:rPr>
              <a:t>rệt?</a:t>
            </a:r>
            <a:endParaRPr lang="en-US" sz="3000" b="1" dirty="0">
              <a:solidFill>
                <a:srgbClr val="2A08B8"/>
              </a:solidFill>
              <a:ea typeface="Noto Sans Symbols"/>
              <a:cs typeface="Arial" panose="020B0604020202020204" pitchFamily="34" charset="0"/>
            </a:endParaRPr>
          </a:p>
        </p:txBody>
      </p:sp>
      <p:sp>
        <p:nvSpPr>
          <p:cNvPr id="7" name="Curved Right Arrow 13">
            <a:extLst>
              <a:ext uri="{FF2B5EF4-FFF2-40B4-BE49-F238E27FC236}">
                <a16:creationId xmlns:a16="http://schemas.microsoft.com/office/drawing/2014/main" id="{62761B34-DD5B-4929-9D6E-6857DAEF7DF4}"/>
              </a:ext>
            </a:extLst>
          </p:cNvPr>
          <p:cNvSpPr/>
          <p:nvPr/>
        </p:nvSpPr>
        <p:spPr>
          <a:xfrm>
            <a:off x="135979" y="2044554"/>
            <a:ext cx="435754" cy="1028700"/>
          </a:xfrm>
          <a:prstGeom prst="curvedRightArrow">
            <a:avLst>
              <a:gd name="adj1" fmla="val 26814"/>
              <a:gd name="adj2" fmla="val 50000"/>
              <a:gd name="adj3" fmla="val 25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800" b="1">
              <a:solidFill>
                <a:schemeClr val="tx1"/>
              </a:solidFill>
            </a:endParaRPr>
          </a:p>
        </p:txBody>
      </p:sp>
      <p:sp>
        <p:nvSpPr>
          <p:cNvPr id="8" name="Rectangle 7">
            <a:extLst>
              <a:ext uri="{FF2B5EF4-FFF2-40B4-BE49-F238E27FC236}">
                <a16:creationId xmlns:a16="http://schemas.microsoft.com/office/drawing/2014/main" id="{F34B1B7C-B8BE-4862-9DEA-3A2DFE5E161F}"/>
              </a:ext>
            </a:extLst>
          </p:cNvPr>
          <p:cNvSpPr/>
          <p:nvPr/>
        </p:nvSpPr>
        <p:spPr>
          <a:xfrm>
            <a:off x="424071" y="2418202"/>
            <a:ext cx="7036904" cy="1454244"/>
          </a:xfrm>
          <a:prstGeom prst="rect">
            <a:avLst/>
          </a:prstGeom>
        </p:spPr>
        <p:txBody>
          <a:bodyPr wrap="square" lIns="68580" tIns="34290" rIns="68580" bIns="34290">
            <a:spAutoFit/>
          </a:bodyPr>
          <a:lstStyle/>
          <a:p>
            <a:pPr algn="just">
              <a:spcBef>
                <a:spcPct val="50000"/>
              </a:spcBef>
            </a:pPr>
            <a:r>
              <a:rPr lang="en-US" altLang="en-US" sz="3000" b="1" dirty="0" smtClean="0">
                <a:solidFill>
                  <a:srgbClr val="006600"/>
                </a:solidFill>
                <a:effectLst>
                  <a:outerShdw blurRad="38100" dist="38100" dir="2700000" algn="tl">
                    <a:srgbClr val="000000">
                      <a:alpha val="43137"/>
                    </a:srgbClr>
                  </a:outerShdw>
                </a:effectLst>
              </a:rPr>
              <a:t> </a:t>
            </a:r>
            <a:r>
              <a:rPr lang="vi-VN" sz="3000" b="1" dirty="0" smtClean="0">
                <a:solidFill>
                  <a:srgbClr val="006600"/>
                </a:solidFill>
                <a:latin typeface="Calibri" pitchFamily="34" charset="0"/>
                <a:cs typeface="Calibri" pitchFamily="34" charset="0"/>
              </a:rPr>
              <a:t>Nguồn cung cấp nước chính cho sông ngòi</a:t>
            </a:r>
            <a:r>
              <a:rPr lang="en-US" sz="3000" b="1" dirty="0" smtClean="0">
                <a:solidFill>
                  <a:srgbClr val="006600"/>
                </a:solidFill>
                <a:latin typeface="Calibri" pitchFamily="34" charset="0"/>
                <a:cs typeface="Calibri" pitchFamily="34" charset="0"/>
              </a:rPr>
              <a:t> nước ta l</a:t>
            </a:r>
            <a:r>
              <a:rPr lang="vi-VN" sz="3000" b="1" dirty="0" smtClean="0">
                <a:solidFill>
                  <a:srgbClr val="006600"/>
                </a:solidFill>
                <a:latin typeface="Calibri" pitchFamily="34" charset="0"/>
                <a:cs typeface="Calibri" pitchFamily="34" charset="0"/>
              </a:rPr>
              <a:t>à nước mưa</a:t>
            </a:r>
            <a:r>
              <a:rPr lang="en-US" sz="3000" b="1" dirty="0" smtClean="0">
                <a:solidFill>
                  <a:srgbClr val="006600"/>
                </a:solidFill>
                <a:latin typeface="Calibri" pitchFamily="34" charset="0"/>
                <a:cs typeface="Calibri" pitchFamily="34" charset="0"/>
              </a:rPr>
              <a:t>, mùa m</a:t>
            </a:r>
            <a:r>
              <a:rPr lang="vi-VN" sz="3000" b="1" dirty="0" smtClean="0">
                <a:solidFill>
                  <a:srgbClr val="006600"/>
                </a:solidFill>
                <a:latin typeface="Calibri" pitchFamily="34" charset="0"/>
                <a:cs typeface="Calibri" pitchFamily="34" charset="0"/>
              </a:rPr>
              <a:t>ư</a:t>
            </a:r>
            <a:r>
              <a:rPr lang="en-US" sz="3000" b="1" dirty="0" smtClean="0">
                <a:solidFill>
                  <a:srgbClr val="006600"/>
                </a:solidFill>
                <a:latin typeface="Calibri" pitchFamily="34" charset="0"/>
                <a:cs typeface="Calibri" pitchFamily="34" charset="0"/>
              </a:rPr>
              <a:t>a trùng lũ, mùa cạn trùng với mùa cạn</a:t>
            </a:r>
            <a:r>
              <a:rPr lang="vi-VN" sz="3000" b="1" dirty="0" smtClean="0">
                <a:solidFill>
                  <a:srgbClr val="006600"/>
                </a:solidFill>
                <a:latin typeface="Calibri" pitchFamily="34" charset="0"/>
                <a:cs typeface="Calibri" pitchFamily="34" charset="0"/>
              </a:rPr>
              <a:t>.</a:t>
            </a:r>
            <a:endParaRPr lang="en-US" altLang="en-US" sz="3000" b="1" dirty="0">
              <a:solidFill>
                <a:srgbClr val="006600"/>
              </a:solidFill>
              <a:latin typeface="Calibri" pitchFamily="34" charset="0"/>
              <a:cs typeface="Calibri" pitchFamily="34" charset="0"/>
            </a:endParaRPr>
          </a:p>
        </p:txBody>
      </p:sp>
      <p:pic>
        <p:nvPicPr>
          <p:cNvPr id="9" name="image110.jpg" descr="Image result for MÃ¹a lÅ© trÃªn sÃ´ng Há»ng"/>
          <p:cNvPicPr/>
          <p:nvPr/>
        </p:nvPicPr>
        <p:blipFill>
          <a:blip r:embed="rId3" cstate="print"/>
          <a:srcRect/>
          <a:stretch>
            <a:fillRect/>
          </a:stretch>
        </p:blipFill>
        <p:spPr>
          <a:xfrm>
            <a:off x="7580243" y="2574235"/>
            <a:ext cx="4395047" cy="2700129"/>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7123104" y="5563419"/>
            <a:ext cx="4858226" cy="746358"/>
          </a:xfrm>
          <a:prstGeom prst="rect">
            <a:avLst/>
          </a:prstGeom>
          <a:solidFill>
            <a:srgbClr val="FFFF00"/>
          </a:solidFill>
          <a:ln>
            <a:solidFill>
              <a:srgbClr val="0000FF"/>
            </a:solidFill>
          </a:ln>
        </p:spPr>
        <p:txBody>
          <a:bodyPr wrap="square" lIns="68580" tIns="34290" rIns="68580" bIns="34290">
            <a:spAutoFit/>
          </a:bodyPr>
          <a:lstStyle/>
          <a:p>
            <a:pPr algn="ctr"/>
            <a:r>
              <a:rPr lang="en-US" sz="2200" b="1" dirty="0" smtClean="0">
                <a:solidFill>
                  <a:srgbClr val="0506FE"/>
                </a:solidFill>
                <a:ea typeface="Tahoma" pitchFamily="34" charset="0"/>
                <a:cs typeface="Tahoma" pitchFamily="34" charset="0"/>
              </a:rPr>
              <a:t>Sông Hồng, đoạn chảy qua </a:t>
            </a:r>
            <a:r>
              <a:rPr lang="en-US" sz="2200" b="1" dirty="0" err="1" smtClean="0">
                <a:solidFill>
                  <a:srgbClr val="0506FE"/>
                </a:solidFill>
                <a:ea typeface="Tahoma" pitchFamily="34" charset="0"/>
                <a:cs typeface="Tahoma" pitchFamily="34" charset="0"/>
              </a:rPr>
              <a:t>Hà</a:t>
            </a:r>
            <a:r>
              <a:rPr lang="en-US" sz="2200" b="1" dirty="0" smtClean="0">
                <a:solidFill>
                  <a:srgbClr val="0506FE"/>
                </a:solidFill>
                <a:ea typeface="Tahoma" pitchFamily="34" charset="0"/>
                <a:cs typeface="Tahoma" pitchFamily="34" charset="0"/>
              </a:rPr>
              <a:t> Nội: </a:t>
            </a:r>
          </a:p>
          <a:p>
            <a:pPr algn="ctr"/>
            <a:r>
              <a:rPr lang="en-US" sz="2200" b="1" dirty="0" err="1" smtClean="0">
                <a:solidFill>
                  <a:srgbClr val="0506FE"/>
                </a:solidFill>
                <a:ea typeface="Tahoma" pitchFamily="34" charset="0"/>
                <a:cs typeface="Tahoma" pitchFamily="34" charset="0"/>
              </a:rPr>
              <a:t>mùa</a:t>
            </a:r>
            <a:r>
              <a:rPr lang="en-US" sz="2200" b="1" dirty="0" smtClean="0">
                <a:solidFill>
                  <a:srgbClr val="0506FE"/>
                </a:solidFill>
                <a:ea typeface="Tahoma" pitchFamily="34" charset="0"/>
                <a:cs typeface="Tahoma" pitchFamily="34" charset="0"/>
              </a:rPr>
              <a:t> cạn và mùa lũ</a:t>
            </a:r>
            <a:endParaRPr lang="en-US" sz="2200" b="1" dirty="0">
              <a:solidFill>
                <a:srgbClr val="0506FE"/>
              </a:solidFill>
              <a:ea typeface="Tahoma" pitchFamily="34" charset="0"/>
              <a:cs typeface="Tahoma" pitchFamily="34" charset="0"/>
            </a:endParaRPr>
          </a:p>
        </p:txBody>
      </p:sp>
      <p:pic>
        <p:nvPicPr>
          <p:cNvPr id="11" name="image157.jpg" descr="Image result for MÃ¹a lÅ© mÃ¹a cáº¡n trÃªn sÃ´ng Há»ng"/>
          <p:cNvPicPr/>
          <p:nvPr/>
        </p:nvPicPr>
        <p:blipFill>
          <a:blip r:embed="rId4" cstate="print"/>
          <a:srcRect/>
          <a:stretch>
            <a:fillRect/>
          </a:stretch>
        </p:blipFill>
        <p:spPr>
          <a:xfrm>
            <a:off x="2372607" y="3984111"/>
            <a:ext cx="4571531" cy="26603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plus(in)">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ppt_x</p:attrName>
                                        </p:attrNameLst>
                                      </p:cBhvr>
                                      <p:tavLst>
                                        <p:tav tm="0">
                                          <p:val>
                                            <p:strVal val="#ppt_x-.2"/>
                                          </p:val>
                                        </p:tav>
                                        <p:tav tm="100000">
                                          <p:val>
                                            <p:strVal val="#ppt_x"/>
                                          </p:val>
                                        </p:tav>
                                      </p:tavLst>
                                    </p:anim>
                                    <p:anim calcmode="lin" valueType="num">
                                      <p:cBhvr>
                                        <p:cTn id="2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1"/>
                                        </p:tgtEl>
                                      </p:cBhvr>
                                    </p:animEffect>
                                  </p:childTnLst>
                                </p:cTn>
                              </p:par>
                              <p:par>
                                <p:cTn id="27" presetID="2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ppt_x</p:attrName>
                                        </p:attrNameLst>
                                      </p:cBhvr>
                                      <p:tavLst>
                                        <p:tav tm="0">
                                          <p:val>
                                            <p:strVal val="#ppt_x-.2"/>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ppt_x</p:attrName>
                                        </p:attrNameLst>
                                      </p:cBhvr>
                                      <p:tavLst>
                                        <p:tav tm="0">
                                          <p:val>
                                            <p:strVal val="#ppt_x-.2"/>
                                          </p:val>
                                        </p:tav>
                                        <p:tav tm="100000">
                                          <p:val>
                                            <p:strVal val="#ppt_x"/>
                                          </p:val>
                                        </p:tav>
                                      </p:tavLst>
                                    </p:anim>
                                    <p:anim calcmode="lin" valueType="num">
                                      <p:cBhvr>
                                        <p:cTn id="3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0" y="6624301"/>
            <a:ext cx="233699" cy="233699"/>
          </a:xfrm>
          <a:prstGeom prst="rect">
            <a:avLst/>
          </a:prstGeom>
        </p:spPr>
      </p:pic>
      <p:sp>
        <p:nvSpPr>
          <p:cNvPr id="6" name="Rectangle 5"/>
          <p:cNvSpPr/>
          <p:nvPr/>
        </p:nvSpPr>
        <p:spPr>
          <a:xfrm>
            <a:off x="1568289" y="1217128"/>
            <a:ext cx="10124887" cy="147732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smtClean="0">
                <a:ln w="9525">
                  <a:noFill/>
                  <a:prstDash val="solid"/>
                </a:ln>
                <a:solidFill>
                  <a:prstClr val="white"/>
                </a:solidFill>
                <a:effectLst>
                  <a:glow rad="228600">
                    <a:srgbClr val="4472C4">
                      <a:satMod val="175000"/>
                      <a:alpha val="40000"/>
                    </a:srgbClr>
                  </a:glow>
                </a:effectLst>
                <a:latin typeface="Tahoma" pitchFamily="34" charset="0"/>
                <a:ea typeface="Tahoma" pitchFamily="34" charset="0"/>
                <a:cs typeface="Tahoma" pitchFamily="34" charset="0"/>
              </a:rPr>
              <a:t>THỬ TÀI TRÍ TUỆ</a:t>
            </a:r>
            <a:endParaRPr kumimoji="0" lang="en-US" sz="90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4834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CD5159-6DB2-4AD7-B1CB-75B55475A734}"/>
              </a:ext>
            </a:extLst>
          </p:cNvPr>
          <p:cNvSpPr txBox="1"/>
          <p:nvPr/>
        </p:nvSpPr>
        <p:spPr>
          <a:xfrm>
            <a:off x="216197" y="678752"/>
            <a:ext cx="4127203"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a. Đặc điểm chung</a:t>
            </a:r>
          </a:p>
        </p:txBody>
      </p:sp>
      <p:sp>
        <p:nvSpPr>
          <p:cNvPr id="5" name="Rectangle 4"/>
          <p:cNvSpPr/>
          <p:nvPr/>
        </p:nvSpPr>
        <p:spPr>
          <a:xfrm>
            <a:off x="195944" y="1538009"/>
            <a:ext cx="11508375" cy="2205732"/>
          </a:xfrm>
          <a:prstGeom prst="rect">
            <a:avLst/>
          </a:prstGeom>
        </p:spPr>
        <p:txBody>
          <a:bodyPr wrap="square" lIns="68580" tIns="34290" rIns="68580" bIns="34290">
            <a:spAutoFit/>
          </a:bodyPr>
          <a:lstStyle/>
          <a:p>
            <a:pPr algn="just">
              <a:lnSpc>
                <a:spcPct val="150000"/>
              </a:lnSpc>
            </a:pPr>
            <a:r>
              <a:rPr lang="en-US" sz="3200" b="1" smtClean="0">
                <a:solidFill>
                  <a:srgbClr val="0506FE"/>
                </a:solidFill>
              </a:rPr>
              <a:t>*Sông </a:t>
            </a:r>
            <a:r>
              <a:rPr lang="en-US" sz="3200" b="1" dirty="0" smtClean="0">
                <a:solidFill>
                  <a:srgbClr val="0506FE"/>
                </a:solidFill>
              </a:rPr>
              <a:t>ngòi n</a:t>
            </a:r>
            <a:r>
              <a:rPr lang="vi-VN" sz="3200" b="1" dirty="0" smtClean="0">
                <a:solidFill>
                  <a:srgbClr val="0506FE"/>
                </a:solidFill>
                <a:latin typeface="Calibri" pitchFamily="34" charset="0"/>
                <a:cs typeface="Calibri" pitchFamily="34" charset="0"/>
              </a:rPr>
              <a:t>ướ</a:t>
            </a:r>
            <a:r>
              <a:rPr lang="en-US" sz="3200" b="1" dirty="0" smtClean="0">
                <a:solidFill>
                  <a:srgbClr val="0506FE"/>
                </a:solidFill>
                <a:latin typeface="Calibri" pitchFamily="34" charset="0"/>
                <a:cs typeface="Calibri" pitchFamily="34" charset="0"/>
              </a:rPr>
              <a:t>c ta </a:t>
            </a:r>
            <a:r>
              <a:rPr lang="en-US" sz="3200" b="1" smtClean="0">
                <a:solidFill>
                  <a:srgbClr val="0506FE"/>
                </a:solidFill>
                <a:latin typeface="Calibri" pitchFamily="34" charset="0"/>
                <a:cs typeface="Calibri" pitchFamily="34" charset="0"/>
              </a:rPr>
              <a:t>có nhiều nước và lượng </a:t>
            </a:r>
            <a:r>
              <a:rPr lang="en-US" sz="3200" b="1" dirty="0" smtClean="0">
                <a:solidFill>
                  <a:srgbClr val="0506FE"/>
                </a:solidFill>
                <a:latin typeface="Calibri" pitchFamily="34" charset="0"/>
                <a:cs typeface="Calibri" pitchFamily="34" charset="0"/>
              </a:rPr>
              <a:t>phù sa lớn.</a:t>
            </a:r>
            <a:endParaRPr lang="vi-VN" sz="3200" b="1" dirty="0">
              <a:solidFill>
                <a:srgbClr val="0506FE"/>
              </a:solidFill>
              <a:latin typeface="Calibri" pitchFamily="34" charset="0"/>
              <a:cs typeface="Calibri" pitchFamily="34" charset="0"/>
            </a:endParaRPr>
          </a:p>
          <a:p>
            <a:pPr algn="just">
              <a:lnSpc>
                <a:spcPct val="15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a:t>
            </a:r>
            <a:r>
              <a:rPr lang="en-US" sz="3200" b="1" smtClean="0">
                <a:latin typeface="Calibri" pitchFamily="34" charset="0"/>
                <a:cs typeface="Calibri" pitchFamily="34" charset="0"/>
              </a:rPr>
              <a:t>Nhiều nước: hơn 800 tỉ m</a:t>
            </a:r>
            <a:r>
              <a:rPr lang="en-US" sz="3200" b="1" baseline="30000" smtClean="0">
                <a:latin typeface="Calibri" pitchFamily="34" charset="0"/>
                <a:cs typeface="Calibri" pitchFamily="34" charset="0"/>
              </a:rPr>
              <a:t>3</a:t>
            </a:r>
            <a:r>
              <a:rPr lang="en-US" sz="3200" b="1" smtClean="0">
                <a:latin typeface="Calibri" pitchFamily="34" charset="0"/>
                <a:cs typeface="Calibri" pitchFamily="34" charset="0"/>
              </a:rPr>
              <a:t>/năm.</a:t>
            </a:r>
            <a:endParaRPr lang="vi-VN" sz="3200" b="1" dirty="0">
              <a:latin typeface="Calibri" pitchFamily="34" charset="0"/>
              <a:cs typeface="Calibri" pitchFamily="34" charset="0"/>
            </a:endParaRPr>
          </a:p>
          <a:p>
            <a:pPr algn="just">
              <a:lnSpc>
                <a:spcPct val="150000"/>
              </a:lnSpc>
            </a:pPr>
            <a:r>
              <a:rPr lang="en-US" sz="3200" b="1" smtClean="0">
                <a:latin typeface="Calibri" pitchFamily="34" charset="0"/>
                <a:cs typeface="Calibri" pitchFamily="34" charset="0"/>
              </a:rPr>
              <a:t>- Lượng phù sa: </a:t>
            </a:r>
            <a:r>
              <a:rPr lang="en-US" sz="3200" b="1" dirty="0" smtClean="0">
                <a:latin typeface="Calibri" pitchFamily="34" charset="0"/>
                <a:cs typeface="Calibri" pitchFamily="34" charset="0"/>
              </a:rPr>
              <a:t>200 triệu tấn/n</a:t>
            </a:r>
            <a:r>
              <a:rPr lang="vi-VN" sz="3200" b="1" smtClean="0">
                <a:latin typeface="Calibri" pitchFamily="34" charset="0"/>
                <a:cs typeface="Calibri" pitchFamily="34" charset="0"/>
              </a:rPr>
              <a:t>ă</a:t>
            </a:r>
            <a:r>
              <a:rPr lang="en-US" sz="3200" b="1" smtClean="0">
                <a:latin typeface="Calibri" pitchFamily="34" charset="0"/>
                <a:cs typeface="Calibri" pitchFamily="34" charset="0"/>
              </a:rPr>
              <a:t>m</a:t>
            </a:r>
            <a:r>
              <a:rPr lang="en-US" sz="3200" b="1" smtClean="0"/>
              <a:t>.</a:t>
            </a:r>
            <a:endParaRPr lang="vi-VN" sz="3200" b="1" dirty="0"/>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CD5159-6DB2-4AD7-B1CB-75B55475A734}"/>
              </a:ext>
            </a:extLst>
          </p:cNvPr>
          <p:cNvSpPr txBox="1"/>
          <p:nvPr/>
        </p:nvSpPr>
        <p:spPr>
          <a:xfrm>
            <a:off x="216197" y="678752"/>
            <a:ext cx="4127203"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a. Đặc điểm chung</a:t>
            </a:r>
          </a:p>
        </p:txBody>
      </p:sp>
      <p:sp>
        <p:nvSpPr>
          <p:cNvPr id="9" name="Rectangle 8">
            <a:extLst>
              <a:ext uri="{FF2B5EF4-FFF2-40B4-BE49-F238E27FC236}">
                <a16:creationId xmlns:a16="http://schemas.microsoft.com/office/drawing/2014/main" id="{3953CD71-7D7D-4FEE-8A68-457BD1D8C1BB}"/>
              </a:ext>
            </a:extLst>
          </p:cNvPr>
          <p:cNvSpPr/>
          <p:nvPr/>
        </p:nvSpPr>
        <p:spPr>
          <a:xfrm>
            <a:off x="192359" y="1690210"/>
            <a:ext cx="6561327" cy="1869743"/>
          </a:xfrm>
          <a:prstGeom prst="rect">
            <a:avLst/>
          </a:prstGeom>
          <a:ln w="12700">
            <a:solidFill>
              <a:srgbClr val="00B0F0"/>
            </a:solidFill>
            <a:prstDash val="dash"/>
          </a:ln>
        </p:spPr>
        <p:txBody>
          <a:bodyPr wrap="square" lIns="68580" tIns="34290" rIns="68580" bIns="34290">
            <a:spAutoFit/>
          </a:bodyPr>
          <a:lstStyle/>
          <a:p>
            <a:pPr lvl="0" algn="just">
              <a:lnSpc>
                <a:spcPct val="130000"/>
              </a:lnSpc>
            </a:pPr>
            <a:r>
              <a:rPr lang="en-US" sz="3000" b="1" i="1" dirty="0" smtClean="0">
                <a:solidFill>
                  <a:srgbClr val="004F8A"/>
                </a:solidFill>
                <a:ea typeface="Cambria" panose="02040503050406030204" pitchFamily="18" charset="0"/>
                <a:cs typeface="Arial" panose="020B0604020202020204" pitchFamily="34" charset="0"/>
              </a:rPr>
              <a:t>Vì sao sông </a:t>
            </a:r>
            <a:r>
              <a:rPr lang="en-US" sz="3000" b="1" i="1" smtClean="0">
                <a:solidFill>
                  <a:srgbClr val="004F8A"/>
                </a:solidFill>
                <a:ea typeface="Cambria" panose="02040503050406030204" pitchFamily="18" charset="0"/>
                <a:cs typeface="Arial" panose="020B0604020202020204" pitchFamily="34" charset="0"/>
              </a:rPr>
              <a:t>ngòi </a:t>
            </a:r>
            <a:r>
              <a:rPr lang="en-US" sz="3000" b="1" i="1" smtClean="0">
                <a:solidFill>
                  <a:srgbClr val="004F8A"/>
                </a:solidFill>
                <a:latin typeface="Calibri" pitchFamily="34" charset="0"/>
                <a:ea typeface="Cambria" panose="02040503050406030204" pitchFamily="18" charset="0"/>
                <a:cs typeface="Calibri" pitchFamily="34" charset="0"/>
              </a:rPr>
              <a:t>có </a:t>
            </a:r>
            <a:r>
              <a:rPr lang="en-US" sz="3000" b="1" i="1" dirty="0" smtClean="0">
                <a:solidFill>
                  <a:srgbClr val="004F8A"/>
                </a:solidFill>
                <a:latin typeface="Calibri" pitchFamily="34" charset="0"/>
                <a:ea typeface="Cambria" panose="02040503050406030204" pitchFamily="18" charset="0"/>
                <a:cs typeface="Calibri" pitchFamily="34" charset="0"/>
              </a:rPr>
              <a:t>hàm l</a:t>
            </a:r>
            <a:r>
              <a:rPr lang="vi-VN" sz="3000" b="1" i="1" dirty="0" smtClean="0">
                <a:solidFill>
                  <a:srgbClr val="004F8A"/>
                </a:solidFill>
                <a:latin typeface="Calibri" pitchFamily="34" charset="0"/>
                <a:ea typeface="Cambria" panose="02040503050406030204" pitchFamily="18" charset="0"/>
                <a:cs typeface="Calibri" pitchFamily="34" charset="0"/>
              </a:rPr>
              <a:t>ượ</a:t>
            </a:r>
            <a:r>
              <a:rPr lang="en-US" sz="3000" b="1" i="1" dirty="0" smtClean="0">
                <a:solidFill>
                  <a:srgbClr val="004F8A"/>
                </a:solidFill>
                <a:latin typeface="Calibri" pitchFamily="34" charset="0"/>
                <a:ea typeface="Cambria" panose="02040503050406030204" pitchFamily="18" charset="0"/>
                <a:cs typeface="Calibri" pitchFamily="34" charset="0"/>
              </a:rPr>
              <a:t>ng phù sa lớn? L</a:t>
            </a:r>
            <a:r>
              <a:rPr lang="vi-VN" sz="3000" b="1" i="1" dirty="0" smtClean="0">
                <a:solidFill>
                  <a:srgbClr val="004F8A"/>
                </a:solidFill>
                <a:latin typeface="Calibri" pitchFamily="34" charset="0"/>
                <a:ea typeface="Cambria" panose="02040503050406030204" pitchFamily="18" charset="0"/>
                <a:cs typeface="Calibri" pitchFamily="34" charset="0"/>
              </a:rPr>
              <a:t>ượ</a:t>
            </a:r>
            <a:r>
              <a:rPr lang="en-US" sz="3000" b="1" i="1" dirty="0" smtClean="0">
                <a:solidFill>
                  <a:srgbClr val="004F8A"/>
                </a:solidFill>
                <a:latin typeface="Calibri" pitchFamily="34" charset="0"/>
                <a:ea typeface="Cambria" panose="02040503050406030204" pitchFamily="18" charset="0"/>
                <a:cs typeface="Calibri" pitchFamily="34" charset="0"/>
              </a:rPr>
              <a:t>ng phù sa </a:t>
            </a:r>
            <a:r>
              <a:rPr lang="en-US" sz="3000" b="1" i="1" smtClean="0">
                <a:solidFill>
                  <a:srgbClr val="004F8A"/>
                </a:solidFill>
                <a:latin typeface="Calibri" pitchFamily="34" charset="0"/>
                <a:ea typeface="Cambria" panose="02040503050406030204" pitchFamily="18" charset="0"/>
                <a:cs typeface="Calibri" pitchFamily="34" charset="0"/>
              </a:rPr>
              <a:t>lớn ảnh </a:t>
            </a:r>
            <a:r>
              <a:rPr lang="en-US" sz="3000" b="1" i="1" dirty="0" smtClean="0">
                <a:solidFill>
                  <a:srgbClr val="004F8A"/>
                </a:solidFill>
                <a:latin typeface="Calibri" pitchFamily="34" charset="0"/>
                <a:ea typeface="Cambria" panose="02040503050406030204" pitchFamily="18" charset="0"/>
                <a:cs typeface="Calibri" pitchFamily="34" charset="0"/>
              </a:rPr>
              <a:t>h</a:t>
            </a:r>
            <a:r>
              <a:rPr lang="vi-VN" sz="3000" b="1" i="1" dirty="0" smtClean="0">
                <a:solidFill>
                  <a:srgbClr val="004F8A"/>
                </a:solidFill>
                <a:latin typeface="Calibri" pitchFamily="34" charset="0"/>
                <a:ea typeface="Cambria" panose="02040503050406030204" pitchFamily="18" charset="0"/>
                <a:cs typeface="Calibri" pitchFamily="34" charset="0"/>
              </a:rPr>
              <a:t>ưởng</a:t>
            </a:r>
            <a:r>
              <a:rPr lang="en-US" sz="3000" b="1" i="1" dirty="0" smtClean="0">
                <a:solidFill>
                  <a:srgbClr val="004F8A"/>
                </a:solidFill>
                <a:latin typeface="Calibri" pitchFamily="34" charset="0"/>
                <a:ea typeface="Cambria" panose="02040503050406030204" pitchFamily="18" charset="0"/>
                <a:cs typeface="Calibri" pitchFamily="34" charset="0"/>
              </a:rPr>
              <a:t> gì </a:t>
            </a:r>
            <a:r>
              <a:rPr lang="vi-VN" sz="3000" b="1" i="1" dirty="0" smtClean="0">
                <a:solidFill>
                  <a:srgbClr val="004F8A"/>
                </a:solidFill>
                <a:latin typeface="Calibri" pitchFamily="34" charset="0"/>
                <a:ea typeface="Cambria" panose="02040503050406030204" pitchFamily="18" charset="0"/>
                <a:cs typeface="Calibri" pitchFamily="34" charset="0"/>
              </a:rPr>
              <a:t>đế</a:t>
            </a:r>
            <a:r>
              <a:rPr lang="en-US" sz="3000" b="1" i="1" dirty="0" smtClean="0">
                <a:solidFill>
                  <a:srgbClr val="004F8A"/>
                </a:solidFill>
                <a:latin typeface="Calibri" pitchFamily="34" charset="0"/>
                <a:ea typeface="Cambria" panose="02040503050406030204" pitchFamily="18" charset="0"/>
                <a:cs typeface="Calibri" pitchFamily="34" charset="0"/>
              </a:rPr>
              <a:t>n sản xuất và </a:t>
            </a:r>
            <a:r>
              <a:rPr lang="en-US" sz="3000" b="1" i="1" smtClean="0">
                <a:solidFill>
                  <a:srgbClr val="004F8A"/>
                </a:solidFill>
                <a:latin typeface="Calibri" pitchFamily="34" charset="0"/>
                <a:ea typeface="Cambria" panose="02040503050406030204" pitchFamily="18" charset="0"/>
                <a:cs typeface="Calibri" pitchFamily="34" charset="0"/>
              </a:rPr>
              <a:t>sinh hoạt? </a:t>
            </a:r>
            <a:endParaRPr lang="en-US" sz="3000" b="1" i="1" dirty="0">
              <a:solidFill>
                <a:srgbClr val="004F8A"/>
              </a:solidFill>
              <a:latin typeface="Calibri" pitchFamily="34" charset="0"/>
              <a:ea typeface="Cambria" panose="02040503050406030204" pitchFamily="18" charset="0"/>
              <a:cs typeface="Calibri" pitchFamily="34" charset="0"/>
            </a:endParaRPr>
          </a:p>
        </p:txBody>
      </p:sp>
      <p:sp>
        <p:nvSpPr>
          <p:cNvPr id="10" name="Curved Right Arrow 11">
            <a:extLst>
              <a:ext uri="{FF2B5EF4-FFF2-40B4-BE49-F238E27FC236}">
                <a16:creationId xmlns:a16="http://schemas.microsoft.com/office/drawing/2014/main" id="{103AF474-3154-49D8-9FFC-977BCDAD31F6}"/>
              </a:ext>
            </a:extLst>
          </p:cNvPr>
          <p:cNvSpPr/>
          <p:nvPr/>
        </p:nvSpPr>
        <p:spPr>
          <a:xfrm>
            <a:off x="0" y="3353046"/>
            <a:ext cx="457200" cy="752519"/>
          </a:xfrm>
          <a:prstGeom prst="curvedRightArrow">
            <a:avLst>
              <a:gd name="adj1" fmla="val 26814"/>
              <a:gd name="adj2" fmla="val 50000"/>
              <a:gd name="adj3" fmla="val 25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2800" b="1">
              <a:solidFill>
                <a:schemeClr val="tx1"/>
              </a:solidFill>
            </a:endParaRPr>
          </a:p>
        </p:txBody>
      </p:sp>
      <p:sp>
        <p:nvSpPr>
          <p:cNvPr id="11" name="Rectangle 10">
            <a:extLst>
              <a:ext uri="{FF2B5EF4-FFF2-40B4-BE49-F238E27FC236}">
                <a16:creationId xmlns:a16="http://schemas.microsoft.com/office/drawing/2014/main" id="{F62A85DE-8BC5-427F-8FB2-14E5AF5E1BDD}"/>
              </a:ext>
            </a:extLst>
          </p:cNvPr>
          <p:cNvSpPr/>
          <p:nvPr/>
        </p:nvSpPr>
        <p:spPr>
          <a:xfrm>
            <a:off x="339314" y="3710406"/>
            <a:ext cx="6590437" cy="3070071"/>
          </a:xfrm>
          <a:prstGeom prst="rect">
            <a:avLst/>
          </a:prstGeom>
        </p:spPr>
        <p:txBody>
          <a:bodyPr wrap="square" lIns="68580" tIns="34290" rIns="68580" bIns="34290">
            <a:spAutoFit/>
          </a:bodyPr>
          <a:lstStyle/>
          <a:p>
            <a:pPr algn="just">
              <a:lnSpc>
                <a:spcPct val="130000"/>
              </a:lnSpc>
            </a:pPr>
            <a:r>
              <a:rPr lang="en-US" sz="3000" b="1" smtClean="0">
                <a:solidFill>
                  <a:srgbClr val="4C216D"/>
                </a:solidFill>
                <a:cs typeface="Arial" pitchFamily="34" charset="0"/>
              </a:rPr>
              <a:t>- S</a:t>
            </a:r>
            <a:r>
              <a:rPr lang="vi-VN" sz="3000" b="1" dirty="0" smtClean="0">
                <a:solidFill>
                  <a:srgbClr val="4C216D"/>
                </a:solidFill>
                <a:latin typeface="Calibri" pitchFamily="34" charset="0"/>
                <a:cs typeface="Calibri" pitchFamily="34" charset="0"/>
              </a:rPr>
              <a:t>ông </a:t>
            </a:r>
            <a:r>
              <a:rPr lang="vi-VN" sz="3000" b="1" smtClean="0">
                <a:solidFill>
                  <a:srgbClr val="4C216D"/>
                </a:solidFill>
                <a:latin typeface="Calibri" pitchFamily="34" charset="0"/>
                <a:cs typeface="Calibri" pitchFamily="34" charset="0"/>
              </a:rPr>
              <a:t>ngòi </a:t>
            </a:r>
            <a:r>
              <a:rPr lang="en-US" sz="3000" b="1" smtClean="0">
                <a:solidFill>
                  <a:srgbClr val="4C216D"/>
                </a:solidFill>
                <a:latin typeface="Calibri" pitchFamily="34" charset="0"/>
                <a:cs typeface="Calibri" pitchFamily="34" charset="0"/>
              </a:rPr>
              <a:t>chảy </a:t>
            </a:r>
            <a:r>
              <a:rPr lang="vi-VN" sz="3000" b="1" smtClean="0">
                <a:solidFill>
                  <a:srgbClr val="4C216D"/>
                </a:solidFill>
                <a:latin typeface="Calibri" pitchFamily="34" charset="0"/>
                <a:cs typeface="Calibri" pitchFamily="34" charset="0"/>
              </a:rPr>
              <a:t>từ </a:t>
            </a:r>
            <a:r>
              <a:rPr lang="vi-VN" sz="3000" b="1" dirty="0" smtClean="0">
                <a:solidFill>
                  <a:srgbClr val="4C216D"/>
                </a:solidFill>
                <a:latin typeface="Calibri" pitchFamily="34" charset="0"/>
                <a:cs typeface="Calibri" pitchFamily="34" charset="0"/>
              </a:rPr>
              <a:t>vùng đồi núi</a:t>
            </a:r>
            <a:r>
              <a:rPr lang="en-US" sz="3000" b="1" dirty="0" smtClean="0">
                <a:solidFill>
                  <a:srgbClr val="4C216D"/>
                </a:solidFill>
                <a:latin typeface="Calibri" pitchFamily="34" charset="0"/>
                <a:cs typeface="Calibri" pitchFamily="34" charset="0"/>
              </a:rPr>
              <a:t> </a:t>
            </a:r>
            <a:r>
              <a:rPr lang="vi-VN" sz="3000" b="1" dirty="0" smtClean="0">
                <a:solidFill>
                  <a:srgbClr val="4C216D"/>
                </a:solidFill>
                <a:latin typeface="Calibri" pitchFamily="34" charset="0"/>
                <a:cs typeface="Calibri" pitchFamily="34" charset="0"/>
              </a:rPr>
              <a:t>có lớp phong hóa dày, vụn bở.</a:t>
            </a:r>
            <a:endParaRPr lang="en-US" sz="3000" b="1" dirty="0" smtClean="0">
              <a:solidFill>
                <a:srgbClr val="4C216D"/>
              </a:solidFill>
              <a:latin typeface="Calibri" pitchFamily="34" charset="0"/>
              <a:cs typeface="Calibri" pitchFamily="34" charset="0"/>
            </a:endParaRPr>
          </a:p>
          <a:p>
            <a:pPr algn="just">
              <a:lnSpc>
                <a:spcPct val="130000"/>
              </a:lnSpc>
            </a:pPr>
            <a:r>
              <a:rPr lang="en-US" sz="3000" b="1" dirty="0" smtClean="0">
                <a:solidFill>
                  <a:srgbClr val="0506FE"/>
                </a:solidFill>
                <a:latin typeface="Calibri" pitchFamily="34" charset="0"/>
                <a:cs typeface="Calibri" pitchFamily="34" charset="0"/>
              </a:rPr>
              <a:t>- Khí hậu nóng ẩm, mưa nhiều =&gt; quá trình bào mòn, cắt xẻ đất </a:t>
            </a:r>
            <a:r>
              <a:rPr lang="en-US" sz="3000" b="1" smtClean="0">
                <a:solidFill>
                  <a:srgbClr val="0506FE"/>
                </a:solidFill>
                <a:latin typeface="Calibri" pitchFamily="34" charset="0"/>
                <a:cs typeface="Calibri" pitchFamily="34" charset="0"/>
              </a:rPr>
              <a:t>đá mạnh </a:t>
            </a:r>
            <a:r>
              <a:rPr lang="en-US" sz="3000" b="1" dirty="0" smtClean="0">
                <a:solidFill>
                  <a:srgbClr val="0506FE"/>
                </a:solidFill>
                <a:latin typeface="Calibri" pitchFamily="34" charset="0"/>
                <a:cs typeface="Calibri" pitchFamily="34" charset="0"/>
              </a:rPr>
              <a:t>mẽ.</a:t>
            </a:r>
          </a:p>
          <a:p>
            <a:pPr algn="just">
              <a:lnSpc>
                <a:spcPct val="130000"/>
              </a:lnSpc>
            </a:pPr>
            <a:r>
              <a:rPr lang="en-US" sz="3000" b="1" dirty="0" smtClean="0">
                <a:solidFill>
                  <a:srgbClr val="EA211C"/>
                </a:solidFill>
                <a:latin typeface="Calibri" pitchFamily="34" charset="0"/>
                <a:cs typeface="Calibri" pitchFamily="34" charset="0"/>
              </a:rPr>
              <a:t>-</a:t>
            </a:r>
            <a:r>
              <a:rPr lang="vi-VN" sz="3000" b="1" dirty="0" smtClean="0">
                <a:solidFill>
                  <a:srgbClr val="EA211C"/>
                </a:solidFill>
                <a:latin typeface="Calibri" pitchFamily="34" charset="0"/>
                <a:cs typeface="Calibri" pitchFamily="34" charset="0"/>
              </a:rPr>
              <a:t> Nạn chặt phá rừng bừa bãi</a:t>
            </a:r>
            <a:r>
              <a:rPr lang="en-US" sz="3000" b="1" dirty="0" smtClean="0">
                <a:solidFill>
                  <a:srgbClr val="EA211C"/>
                </a:solidFill>
                <a:latin typeface="Calibri" pitchFamily="34" charset="0"/>
                <a:cs typeface="Calibri" pitchFamily="34" charset="0"/>
              </a:rPr>
              <a:t>...</a:t>
            </a:r>
            <a:endParaRPr lang="en-US" sz="3000" b="1" dirty="0">
              <a:solidFill>
                <a:srgbClr val="EA211C"/>
              </a:solidFill>
              <a:latin typeface="Calibri" pitchFamily="34" charset="0"/>
              <a:cs typeface="Calibri" pitchFamily="34" charset="0"/>
            </a:endParaRPr>
          </a:p>
        </p:txBody>
      </p:sp>
      <p:pic>
        <p:nvPicPr>
          <p:cNvPr id="12" name="Picture 14" descr="17_songHong2">
            <a:extLst>
              <a:ext uri="{FF2B5EF4-FFF2-40B4-BE49-F238E27FC236}">
                <a16:creationId xmlns:a16="http://schemas.microsoft.com/office/drawing/2014/main" id="{0F0644C5-3BC8-4E6F-8F0F-6FEB23A5D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546"/>
          <a:stretch>
            <a:fillRect/>
          </a:stretch>
        </p:blipFill>
        <p:spPr bwMode="auto">
          <a:xfrm>
            <a:off x="7106195" y="897755"/>
            <a:ext cx="4885712" cy="58744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3" name="Text Box 15">
            <a:extLst>
              <a:ext uri="{FF2B5EF4-FFF2-40B4-BE49-F238E27FC236}">
                <a16:creationId xmlns:a16="http://schemas.microsoft.com/office/drawing/2014/main" id="{6BF07982-CFB0-4F46-837A-563ADC8387B1}"/>
              </a:ext>
            </a:extLst>
          </p:cNvPr>
          <p:cNvSpPr txBox="1">
            <a:spLocks noChangeArrowheads="1"/>
          </p:cNvSpPr>
          <p:nvPr/>
        </p:nvSpPr>
        <p:spPr bwMode="auto">
          <a:xfrm>
            <a:off x="8059773" y="6301151"/>
            <a:ext cx="2965268" cy="407804"/>
          </a:xfrm>
          <a:prstGeom prst="rect">
            <a:avLst/>
          </a:prstGeom>
          <a:solidFill>
            <a:schemeClr val="bg1"/>
          </a:solidFill>
          <a:ln>
            <a:solidFill>
              <a:srgbClr val="0506FE"/>
            </a:solidFill>
          </a:ln>
          <a:extLst/>
        </p:spPr>
        <p:txBody>
          <a:bodyPr wrap="square" lIns="68580" tIns="34290" rIns="68580"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b="1" dirty="0" err="1" smtClean="0">
                <a:solidFill>
                  <a:srgbClr val="0000FF"/>
                </a:solidFill>
                <a:latin typeface="+mn-lt"/>
              </a:rPr>
              <a:t>Phù</a:t>
            </a:r>
            <a:r>
              <a:rPr lang="en-US" altLang="en-US" sz="2200" b="1" dirty="0" smtClean="0">
                <a:solidFill>
                  <a:srgbClr val="0000FF"/>
                </a:solidFill>
                <a:latin typeface="+mn-lt"/>
              </a:rPr>
              <a:t> </a:t>
            </a:r>
            <a:r>
              <a:rPr lang="en-US" altLang="en-US" sz="2200" b="1" dirty="0" err="1">
                <a:solidFill>
                  <a:srgbClr val="0000FF"/>
                </a:solidFill>
                <a:latin typeface="+mn-lt"/>
              </a:rPr>
              <a:t>sa</a:t>
            </a:r>
            <a:r>
              <a:rPr lang="en-US" altLang="en-US" sz="2200" b="1" dirty="0">
                <a:solidFill>
                  <a:srgbClr val="0000FF"/>
                </a:solidFill>
                <a:latin typeface="+mn-lt"/>
              </a:rPr>
              <a:t> </a:t>
            </a:r>
            <a:r>
              <a:rPr lang="en-US" altLang="en-US" sz="2200" b="1" dirty="0" err="1" smtClean="0">
                <a:solidFill>
                  <a:srgbClr val="0000FF"/>
                </a:solidFill>
                <a:latin typeface="+mn-lt"/>
              </a:rPr>
              <a:t>sông</a:t>
            </a:r>
            <a:r>
              <a:rPr lang="en-US" altLang="en-US" sz="2200" b="1" dirty="0" smtClean="0">
                <a:solidFill>
                  <a:srgbClr val="0000FF"/>
                </a:solidFill>
                <a:latin typeface="+mn-lt"/>
              </a:rPr>
              <a:t> </a:t>
            </a:r>
            <a:r>
              <a:rPr lang="en-US" altLang="en-US" sz="2200" b="1" dirty="0">
                <a:solidFill>
                  <a:srgbClr val="0000FF"/>
                </a:solidFill>
                <a:latin typeface="+mn-lt"/>
              </a:rPr>
              <a:t>Hồng</a:t>
            </a: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1000"/>
                                        <p:tgtEl>
                                          <p:spTgt spid="10"/>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plus(in)">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 calcmode="lin" valueType="num">
                                      <p:cBhvr>
                                        <p:cTn id="30"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31"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 calcmode="lin" valueType="num">
                                      <p:cBhvr>
                                        <p:cTn id="37"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38"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14" y="1364386"/>
            <a:ext cx="4009786" cy="2519819"/>
          </a:xfrm>
          <a:prstGeom prst="rect">
            <a:avLst/>
          </a:prstGeom>
        </p:spPr>
      </p:pic>
      <p:pic>
        <p:nvPicPr>
          <p:cNvPr id="5" name="Picture 4"/>
          <p:cNvPicPr>
            <a:picLocks noChangeAspect="1"/>
          </p:cNvPicPr>
          <p:nvPr/>
        </p:nvPicPr>
        <p:blipFill>
          <a:blip r:embed="rId3"/>
          <a:stretch>
            <a:fillRect/>
          </a:stretch>
        </p:blipFill>
        <p:spPr>
          <a:xfrm>
            <a:off x="4138549" y="1364386"/>
            <a:ext cx="3975661" cy="255447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8201949" y="1364386"/>
            <a:ext cx="3875512" cy="25466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53614" y="3918857"/>
            <a:ext cx="3982809" cy="282970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4188131" y="3918857"/>
            <a:ext cx="3976649" cy="282970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a:stretch>
            <a:fillRect/>
          </a:stretch>
        </p:blipFill>
        <p:spPr>
          <a:xfrm>
            <a:off x="8215350" y="3918857"/>
            <a:ext cx="3875512" cy="2849771"/>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791571" y="110938"/>
            <a:ext cx="11017252" cy="1015663"/>
          </a:xfrm>
          <a:prstGeom prst="rect">
            <a:avLst/>
          </a:prstGeom>
          <a:solidFill>
            <a:schemeClr val="bg1"/>
          </a:solid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000" b="1" i="1" dirty="0" smtClean="0">
                <a:solidFill>
                  <a:srgbClr val="FF0000"/>
                </a:solidFill>
                <a:cs typeface="Times New Roman" panose="02020603050405020304" pitchFamily="18" charset="0"/>
              </a:rPr>
              <a:t>L</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ượng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phù</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sa</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lớn</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đã</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có</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tác</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động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như</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thế</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nào</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tới</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thiên</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nhiên</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và</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đời</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sống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dân</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cư</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đồng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bằng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châu</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thổ</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sông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Hồng</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và</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a:t>
            </a:r>
            <a:r>
              <a:rPr lang="en-US" sz="3000" b="1" i="1" dirty="0" err="1" smtClean="0">
                <a:solidFill>
                  <a:srgbClr val="FF0000"/>
                </a:solidFill>
                <a:cs typeface="Times New Roman" panose="02020603050405020304" pitchFamily="18" charset="0"/>
              </a:rPr>
              <a:t>sông</a:t>
            </a:r>
            <a:r>
              <a:rPr lang="en-US" sz="3000" b="1" i="1" dirty="0" smtClean="0">
                <a:solidFill>
                  <a:srgbClr val="FF0000"/>
                </a:solidFill>
                <a:cs typeface="Times New Roman" panose="02020603050405020304" pitchFamily="18" charset="0"/>
              </a:rPr>
              <a:t> </a:t>
            </a:r>
            <a:r>
              <a:rPr kumimoji="0" lang="en-US" sz="3000" b="1" i="1" u="none" strike="noStrike" kern="1200" cap="none" spc="0" normalizeH="0" baseline="0" noProof="0" dirty="0" err="1" smtClean="0">
                <a:ln>
                  <a:noFill/>
                </a:ln>
                <a:solidFill>
                  <a:srgbClr val="FF0000"/>
                </a:solidFill>
                <a:effectLst/>
                <a:uLnTx/>
                <a:uFillTx/>
                <a:cs typeface="Times New Roman" panose="02020603050405020304" pitchFamily="18" charset="0"/>
              </a:rPr>
              <a:t>Cửu</a:t>
            </a:r>
            <a:r>
              <a:rPr kumimoji="0" lang="en-US" sz="3000" b="1" i="1" u="none" strike="noStrike" kern="1200" cap="none" spc="0" normalizeH="0" baseline="0" noProof="0" dirty="0" smtClean="0">
                <a:ln>
                  <a:noFill/>
                </a:ln>
                <a:solidFill>
                  <a:srgbClr val="FF0000"/>
                </a:solidFill>
                <a:effectLst/>
                <a:uLnTx/>
                <a:uFillTx/>
                <a:cs typeface="Times New Roman" panose="02020603050405020304" pitchFamily="18" charset="0"/>
              </a:rPr>
              <a:t> Long?</a:t>
            </a:r>
            <a:endParaRPr kumimoji="0" lang="en-US" sz="30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spTree>
    <p:extLst>
      <p:ext uri="{BB962C8B-B14F-4D97-AF65-F5344CB8AC3E}">
        <p14:creationId xmlns:p14="http://schemas.microsoft.com/office/powerpoint/2010/main" val="35846512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5" name="TextBox 4"/>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
        <p:nvSpPr>
          <p:cNvPr id="6" name="TextBox 5">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sp>
        <p:nvSpPr>
          <p:cNvPr id="7" name="AutoShape 10">
            <a:extLst>
              <a:ext uri="{FF2B5EF4-FFF2-40B4-BE49-F238E27FC236}">
                <a16:creationId xmlns:a16="http://schemas.microsoft.com/office/drawing/2014/main" id="{B7966F8B-7C68-4171-9B9D-262E256F9E3F}"/>
              </a:ext>
            </a:extLst>
          </p:cNvPr>
          <p:cNvSpPr>
            <a:spLocks noChangeArrowheads="1"/>
          </p:cNvSpPr>
          <p:nvPr/>
        </p:nvSpPr>
        <p:spPr bwMode="auto">
          <a:xfrm>
            <a:off x="349580" y="1733311"/>
            <a:ext cx="6979268" cy="1940055"/>
          </a:xfrm>
          <a:prstGeom prst="wedgeRoundRectCallout">
            <a:avLst>
              <a:gd name="adj1" fmla="val 55254"/>
              <a:gd name="adj2" fmla="val 125364"/>
              <a:gd name="adj3" fmla="val 16667"/>
            </a:avLst>
          </a:prstGeom>
          <a:solidFill>
            <a:schemeClr val="bg1"/>
          </a:solidFill>
          <a:ln w="9525">
            <a:solidFill>
              <a:srgbClr val="2A08B8"/>
            </a:solidFill>
            <a:prstDash val="dash"/>
            <a:miter lim="800000"/>
            <a:headEnd/>
            <a:tailEnd/>
          </a:ln>
        </p:spPr>
        <p:txBody>
          <a:bodyPr lIns="68580" tIns="34290" rIns="68580" bIns="3429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sz="3000" b="1" i="1" smtClean="0">
                <a:solidFill>
                  <a:srgbClr val="0506FE"/>
                </a:solidFill>
                <a:latin typeface="+mn-lt"/>
              </a:rPr>
              <a:t>Xác định trên H.6.1 hệ thống sông Hồng, hệ thống sông Thu Bồn và hệ thống sông Mê Công.</a:t>
            </a:r>
            <a:endParaRPr lang="en-US" altLang="en-US" sz="3000" b="1" i="1" dirty="0">
              <a:solidFill>
                <a:srgbClr val="0506FE"/>
              </a:solidFill>
              <a:latin typeface="+mn-lt"/>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grpSp>
        <p:nvGrpSpPr>
          <p:cNvPr id="8" name="Group 9">
            <a:extLst>
              <a:ext uri="{FF2B5EF4-FFF2-40B4-BE49-F238E27FC236}">
                <a16:creationId xmlns:a16="http://schemas.microsoft.com/office/drawing/2014/main" id="{9A1FF86C-9C1F-4B7E-A76D-1A03D3BFE583}"/>
              </a:ext>
            </a:extLst>
          </p:cNvPr>
          <p:cNvGrpSpPr/>
          <p:nvPr/>
        </p:nvGrpSpPr>
        <p:grpSpPr>
          <a:xfrm>
            <a:off x="730957" y="1788515"/>
            <a:ext cx="10525621" cy="4580754"/>
            <a:chOff x="5182539" y="1352032"/>
            <a:chExt cx="7009461" cy="3821546"/>
          </a:xfrm>
        </p:grpSpPr>
        <p:grpSp>
          <p:nvGrpSpPr>
            <p:cNvPr id="9" name="Group 23">
              <a:extLst>
                <a:ext uri="{FF2B5EF4-FFF2-40B4-BE49-F238E27FC236}">
                  <a16:creationId xmlns:a16="http://schemas.microsoft.com/office/drawing/2014/main" id="{75198337-0F31-4C44-BA2D-C94B2096F513}"/>
                </a:ext>
              </a:extLst>
            </p:cNvPr>
            <p:cNvGrpSpPr/>
            <p:nvPr/>
          </p:nvGrpSpPr>
          <p:grpSpPr>
            <a:xfrm>
              <a:off x="5182539" y="1352032"/>
              <a:ext cx="7009461" cy="3821546"/>
              <a:chOff x="4434613" y="408584"/>
              <a:chExt cx="3964787" cy="2866159"/>
            </a:xfrm>
          </p:grpSpPr>
          <p:sp>
            <p:nvSpPr>
              <p:cNvPr id="11" name="任意多边形 13">
                <a:extLst>
                  <a:ext uri="{FF2B5EF4-FFF2-40B4-BE49-F238E27FC236}">
                    <a16:creationId xmlns:a16="http://schemas.microsoft.com/office/drawing/2014/main" id="{E0485232-6622-4C26-BC54-C50F7AD16F50}"/>
                  </a:ext>
                </a:extLst>
              </p:cNvPr>
              <p:cNvSpPr/>
              <p:nvPr/>
            </p:nvSpPr>
            <p:spPr>
              <a:xfrm rot="16200000">
                <a:off x="5082032" y="-42626"/>
                <a:ext cx="2669950" cy="396478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pPr>
                <a:endParaRPr lang="zh-CN" altLang="en-US" sz="3000" dirty="0">
                  <a:solidFill>
                    <a:srgbClr val="002060"/>
                  </a:solidFill>
                  <a:ea typeface="微软雅黑 Light"/>
                </a:endParaRPr>
              </a:p>
            </p:txBody>
          </p:sp>
          <p:sp>
            <p:nvSpPr>
              <p:cNvPr id="12" name="矩形 7">
                <a:extLst>
                  <a:ext uri="{FF2B5EF4-FFF2-40B4-BE49-F238E27FC236}">
                    <a16:creationId xmlns:a16="http://schemas.microsoft.com/office/drawing/2014/main" id="{62937635-FE86-4935-B814-B63FC11E51FE}"/>
                  </a:ext>
                </a:extLst>
              </p:cNvPr>
              <p:cNvSpPr/>
              <p:nvPr/>
            </p:nvSpPr>
            <p:spPr>
              <a:xfrm>
                <a:off x="5374021" y="408584"/>
                <a:ext cx="2362200" cy="346634"/>
              </a:xfrm>
              <a:prstGeom prst="rect">
                <a:avLst/>
              </a:prstGeom>
              <a:solidFill>
                <a:srgbClr val="FFCC99"/>
              </a:solidFill>
            </p:spPr>
            <p:txBody>
              <a:bodyPr wrap="square">
                <a:spAutoFit/>
              </a:bodyPr>
              <a:lstStyle/>
              <a:p>
                <a:pPr algn="ctr" defTabSz="685783" fontAlgn="base">
                  <a:spcBef>
                    <a:spcPct val="0"/>
                  </a:spcBef>
                  <a:spcAft>
                    <a:spcPct val="0"/>
                  </a:spcAft>
                </a:pPr>
                <a:r>
                  <a:rPr lang="en-US" altLang="zh-CN" sz="3000" b="1" dirty="0" smtClean="0">
                    <a:solidFill>
                      <a:srgbClr val="0506FE"/>
                    </a:solidFill>
                    <a:ea typeface="Tahoma" pitchFamily="34" charset="0"/>
                    <a:cs typeface="Tahoma" pitchFamily="34" charset="0"/>
                  </a:rPr>
                  <a:t>THẢO LUẬN NHÓM</a:t>
                </a:r>
                <a:endParaRPr lang="en-US" altLang="zh-CN" sz="3000" b="1" dirty="0">
                  <a:solidFill>
                    <a:srgbClr val="0506FE"/>
                  </a:solidFill>
                  <a:ea typeface="Tahoma" pitchFamily="34" charset="0"/>
                  <a:cs typeface="Tahoma" pitchFamily="34" charset="0"/>
                </a:endParaRPr>
              </a:p>
            </p:txBody>
          </p:sp>
        </p:grpSp>
        <p:sp>
          <p:nvSpPr>
            <p:cNvPr id="10" name="TextBox 2">
              <a:extLst>
                <a:ext uri="{FF2B5EF4-FFF2-40B4-BE49-F238E27FC236}">
                  <a16:creationId xmlns:a16="http://schemas.microsoft.com/office/drawing/2014/main" id="{C6AF5CE4-9FC2-42F9-83C3-6C5E014B34DD}"/>
                </a:ext>
              </a:extLst>
            </p:cNvPr>
            <p:cNvSpPr txBox="1"/>
            <p:nvPr/>
          </p:nvSpPr>
          <p:spPr>
            <a:xfrm>
              <a:off x="5278798" y="1974475"/>
              <a:ext cx="6722702" cy="232822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q"/>
              </a:pPr>
              <a:r>
                <a:rPr lang="en-US" sz="3000" b="1" dirty="0" err="1">
                  <a:solidFill>
                    <a:srgbClr val="002060"/>
                  </a:solidFill>
                </a:rPr>
                <a:t>Nội</a:t>
              </a:r>
              <a:r>
                <a:rPr lang="en-US" sz="3000" b="1" dirty="0">
                  <a:solidFill>
                    <a:srgbClr val="002060"/>
                  </a:solidFill>
                </a:rPr>
                <a:t> dung: </a:t>
              </a:r>
              <a:r>
                <a:rPr lang="en-US" sz="3000" b="1" dirty="0" err="1" smtClean="0">
                  <a:solidFill>
                    <a:srgbClr val="002060"/>
                  </a:solidFill>
                </a:rPr>
                <a:t>Trả</a:t>
              </a:r>
              <a:r>
                <a:rPr lang="en-US" sz="3000" b="1" dirty="0" smtClean="0">
                  <a:solidFill>
                    <a:srgbClr val="002060"/>
                  </a:solidFill>
                </a:rPr>
                <a:t> </a:t>
              </a:r>
              <a:r>
                <a:rPr lang="en-US" sz="3000" b="1" dirty="0" err="1" smtClean="0">
                  <a:solidFill>
                    <a:srgbClr val="002060"/>
                  </a:solidFill>
                </a:rPr>
                <a:t>lời</a:t>
              </a:r>
              <a:r>
                <a:rPr lang="en-US" sz="3000" b="1" dirty="0" smtClean="0">
                  <a:solidFill>
                    <a:srgbClr val="002060"/>
                  </a:solidFill>
                </a:rPr>
                <a:t> </a:t>
              </a:r>
              <a:r>
                <a:rPr lang="en-US" sz="3000" b="1" dirty="0" err="1" smtClean="0">
                  <a:solidFill>
                    <a:srgbClr val="002060"/>
                  </a:solidFill>
                </a:rPr>
                <a:t>các</a:t>
              </a:r>
              <a:r>
                <a:rPr lang="en-US" sz="3000" b="1" dirty="0" smtClean="0">
                  <a:solidFill>
                    <a:srgbClr val="002060"/>
                  </a:solidFill>
                </a:rPr>
                <a:t> </a:t>
              </a:r>
              <a:r>
                <a:rPr lang="en-US" sz="3000" b="1" dirty="0" err="1" smtClean="0">
                  <a:solidFill>
                    <a:srgbClr val="002060"/>
                  </a:solidFill>
                </a:rPr>
                <a:t>nội</a:t>
              </a:r>
              <a:r>
                <a:rPr lang="en-US" sz="3000" b="1" dirty="0" smtClean="0">
                  <a:solidFill>
                    <a:srgbClr val="002060"/>
                  </a:solidFill>
                </a:rPr>
                <a:t> dung </a:t>
              </a:r>
              <a:r>
                <a:rPr lang="en-US" sz="3000" b="1" dirty="0" err="1" smtClean="0">
                  <a:solidFill>
                    <a:srgbClr val="002060"/>
                  </a:solidFill>
                </a:rPr>
                <a:t>theo</a:t>
              </a:r>
              <a:r>
                <a:rPr lang="en-US" sz="3000" b="1" dirty="0" smtClean="0">
                  <a:solidFill>
                    <a:srgbClr val="002060"/>
                  </a:solidFill>
                </a:rPr>
                <a:t> </a:t>
              </a:r>
              <a:r>
                <a:rPr lang="en-US" sz="3000" b="1" dirty="0" err="1" smtClean="0">
                  <a:solidFill>
                    <a:srgbClr val="002060"/>
                  </a:solidFill>
                </a:rPr>
                <a:t>yêu</a:t>
              </a:r>
              <a:r>
                <a:rPr lang="en-US" sz="3000" b="1" dirty="0" smtClean="0">
                  <a:solidFill>
                    <a:srgbClr val="002060"/>
                  </a:solidFill>
                </a:rPr>
                <a:t> </a:t>
              </a:r>
              <a:r>
                <a:rPr lang="en-US" sz="3000" b="1" dirty="0" err="1" smtClean="0">
                  <a:solidFill>
                    <a:srgbClr val="002060"/>
                  </a:solidFill>
                </a:rPr>
                <a:t>cầu</a:t>
              </a:r>
              <a:r>
                <a:rPr lang="en-US" sz="3000" b="1" dirty="0" smtClean="0">
                  <a:solidFill>
                    <a:srgbClr val="002060"/>
                  </a:solidFill>
                </a:rPr>
                <a:t> </a:t>
              </a:r>
              <a:r>
                <a:rPr lang="en-US" sz="3000" b="1" dirty="0" err="1" smtClean="0">
                  <a:solidFill>
                    <a:srgbClr val="002060"/>
                  </a:solidFill>
                </a:rPr>
                <a:t>của</a:t>
              </a:r>
              <a:r>
                <a:rPr lang="en-US" sz="3000" b="1" dirty="0" smtClean="0">
                  <a:solidFill>
                    <a:srgbClr val="002060"/>
                  </a:solidFill>
                </a:rPr>
                <a:t> GV.</a:t>
              </a:r>
              <a:endParaRPr lang="en-US" sz="3000" b="1" dirty="0">
                <a:solidFill>
                  <a:srgbClr val="002060"/>
                </a:solidFill>
              </a:endParaRPr>
            </a:p>
            <a:p>
              <a:pPr marL="257175" indent="-257175" algn="just">
                <a:lnSpc>
                  <a:spcPct val="150000"/>
                </a:lnSpc>
                <a:buFont typeface="Wingdings" panose="05000000000000000000" pitchFamily="2" charset="2"/>
                <a:buChar char="q"/>
              </a:pPr>
              <a:r>
                <a:rPr lang="en-US" sz="3000" b="1" dirty="0" err="1">
                  <a:solidFill>
                    <a:srgbClr val="002060"/>
                  </a:solidFill>
                </a:rPr>
                <a:t>Hình</a:t>
              </a:r>
              <a:r>
                <a:rPr lang="en-US" sz="3000" b="1" dirty="0">
                  <a:solidFill>
                    <a:srgbClr val="002060"/>
                  </a:solidFill>
                </a:rPr>
                <a:t> </a:t>
              </a:r>
              <a:r>
                <a:rPr lang="en-US" sz="3000" b="1" dirty="0" err="1">
                  <a:solidFill>
                    <a:srgbClr val="002060"/>
                  </a:solidFill>
                </a:rPr>
                <a:t>thức</a:t>
              </a:r>
              <a:r>
                <a:rPr lang="en-US" sz="3000" b="1" dirty="0">
                  <a:solidFill>
                    <a:srgbClr val="002060"/>
                  </a:solidFill>
                </a:rPr>
                <a:t>: </a:t>
              </a:r>
              <a:r>
                <a:rPr lang="en-US" sz="3000" b="1" dirty="0" err="1" smtClean="0">
                  <a:solidFill>
                    <a:srgbClr val="002060"/>
                  </a:solidFill>
                </a:rPr>
                <a:t>Thảo</a:t>
              </a:r>
              <a:r>
                <a:rPr lang="en-US" sz="3000" b="1" dirty="0" smtClean="0">
                  <a:solidFill>
                    <a:srgbClr val="002060"/>
                  </a:solidFill>
                </a:rPr>
                <a:t> </a:t>
              </a:r>
              <a:r>
                <a:rPr lang="en-US" sz="3000" b="1" dirty="0" err="1" smtClean="0">
                  <a:solidFill>
                    <a:srgbClr val="002060"/>
                  </a:solidFill>
                </a:rPr>
                <a:t>luận</a:t>
              </a:r>
              <a:r>
                <a:rPr lang="en-US" sz="3000" b="1" dirty="0" smtClean="0">
                  <a:solidFill>
                    <a:srgbClr val="002060"/>
                  </a:solidFill>
                </a:rPr>
                <a:t> </a:t>
              </a:r>
              <a:r>
                <a:rPr lang="en-US" sz="3000" b="1" dirty="0" err="1" smtClean="0">
                  <a:solidFill>
                    <a:srgbClr val="002060"/>
                  </a:solidFill>
                </a:rPr>
                <a:t>nhóm</a:t>
              </a:r>
              <a:r>
                <a:rPr lang="en-US" sz="3000" b="1" dirty="0" smtClean="0">
                  <a:solidFill>
                    <a:srgbClr val="002060"/>
                  </a:solidFill>
                </a:rPr>
                <a:t> </a:t>
              </a:r>
              <a:r>
                <a:rPr lang="en-US" sz="3000" b="1" dirty="0" err="1" smtClean="0">
                  <a:solidFill>
                    <a:srgbClr val="002060"/>
                  </a:solidFill>
                </a:rPr>
                <a:t>bằng</a:t>
              </a:r>
              <a:r>
                <a:rPr lang="en-US" sz="3000" b="1" dirty="0" smtClean="0">
                  <a:solidFill>
                    <a:srgbClr val="002060"/>
                  </a:solidFill>
                </a:rPr>
                <a:t> </a:t>
              </a:r>
              <a:r>
                <a:rPr lang="en-US" sz="3000" b="1" dirty="0" err="1" smtClean="0">
                  <a:solidFill>
                    <a:srgbClr val="002060"/>
                  </a:solidFill>
                </a:rPr>
                <a:t>bảng</a:t>
              </a:r>
              <a:r>
                <a:rPr lang="en-US" sz="3000" b="1" dirty="0" smtClean="0">
                  <a:solidFill>
                    <a:srgbClr val="002060"/>
                  </a:solidFill>
                </a:rPr>
                <a:t> </a:t>
              </a:r>
              <a:r>
                <a:rPr lang="en-US" sz="3000" b="1" dirty="0" err="1" smtClean="0">
                  <a:solidFill>
                    <a:srgbClr val="002060"/>
                  </a:solidFill>
                </a:rPr>
                <a:t>phụ</a:t>
              </a:r>
              <a:r>
                <a:rPr lang="en-US" sz="3000" b="1" dirty="0" smtClean="0">
                  <a:solidFill>
                    <a:srgbClr val="002060"/>
                  </a:solidFill>
                </a:rPr>
                <a:t>.</a:t>
              </a:r>
              <a:endParaRPr lang="en-US" sz="3000" b="1" dirty="0">
                <a:solidFill>
                  <a:srgbClr val="002060"/>
                </a:solidFill>
              </a:endParaRPr>
            </a:p>
            <a:p>
              <a:pPr marL="257175" indent="-257175" algn="just">
                <a:lnSpc>
                  <a:spcPct val="150000"/>
                </a:lnSpc>
                <a:buFont typeface="Wingdings" panose="05000000000000000000" pitchFamily="2" charset="2"/>
                <a:buChar char="q"/>
              </a:pPr>
              <a:r>
                <a:rPr lang="en-US" sz="3000" b="1" dirty="0" err="1">
                  <a:solidFill>
                    <a:srgbClr val="002060"/>
                  </a:solidFill>
                </a:rPr>
                <a:t>Thời</a:t>
              </a:r>
              <a:r>
                <a:rPr lang="en-US" sz="3000" b="1" dirty="0">
                  <a:solidFill>
                    <a:srgbClr val="002060"/>
                  </a:solidFill>
                </a:rPr>
                <a:t> </a:t>
              </a:r>
              <a:r>
                <a:rPr lang="en-US" sz="3000" b="1" dirty="0" err="1" smtClean="0">
                  <a:solidFill>
                    <a:srgbClr val="002060"/>
                  </a:solidFill>
                </a:rPr>
                <a:t>gian</a:t>
              </a:r>
              <a:r>
                <a:rPr lang="en-US" sz="3000" b="1" dirty="0" smtClean="0">
                  <a:solidFill>
                    <a:srgbClr val="002060"/>
                  </a:solidFill>
                </a:rPr>
                <a:t>: 15 </a:t>
              </a:r>
              <a:r>
                <a:rPr lang="en-US" sz="3000" b="1" dirty="0" err="1">
                  <a:solidFill>
                    <a:srgbClr val="002060"/>
                  </a:solidFill>
                </a:rPr>
                <a:t>phút</a:t>
              </a:r>
              <a:endParaRPr lang="en-US" sz="3000" b="1" dirty="0">
                <a:solidFill>
                  <a:srgbClr val="002060"/>
                </a:solidFill>
              </a:endParaRPr>
            </a:p>
            <a:p>
              <a:pPr marL="257175" indent="-257175" algn="just">
                <a:lnSpc>
                  <a:spcPct val="150000"/>
                </a:lnSpc>
                <a:buFont typeface="Wingdings" panose="05000000000000000000" pitchFamily="2" charset="2"/>
                <a:buChar char="q"/>
              </a:pPr>
              <a:r>
                <a:rPr lang="en-US" sz="3000" b="1" dirty="0" err="1">
                  <a:solidFill>
                    <a:srgbClr val="002060"/>
                  </a:solidFill>
                </a:rPr>
                <a:t>Sản</a:t>
              </a:r>
              <a:r>
                <a:rPr lang="en-US" sz="3000" b="1" dirty="0">
                  <a:solidFill>
                    <a:srgbClr val="002060"/>
                  </a:solidFill>
                </a:rPr>
                <a:t> </a:t>
              </a:r>
              <a:r>
                <a:rPr lang="en-US" sz="3000" b="1" dirty="0" err="1">
                  <a:solidFill>
                    <a:srgbClr val="002060"/>
                  </a:solidFill>
                </a:rPr>
                <a:t>phẩm</a:t>
              </a:r>
              <a:r>
                <a:rPr lang="en-US" sz="3000" b="1" dirty="0">
                  <a:solidFill>
                    <a:srgbClr val="002060"/>
                  </a:solidFill>
                </a:rPr>
                <a:t>: </a:t>
              </a:r>
              <a:r>
                <a:rPr lang="en-US" sz="3000" b="1" dirty="0" err="1" smtClean="0">
                  <a:solidFill>
                    <a:srgbClr val="002060"/>
                  </a:solidFill>
                </a:rPr>
                <a:t>Nội</a:t>
              </a:r>
              <a:r>
                <a:rPr lang="en-US" sz="3000" b="1" dirty="0" smtClean="0">
                  <a:solidFill>
                    <a:srgbClr val="002060"/>
                  </a:solidFill>
                </a:rPr>
                <a:t> dung </a:t>
              </a:r>
              <a:r>
                <a:rPr lang="en-US" sz="3000" b="1" dirty="0" err="1" smtClean="0">
                  <a:solidFill>
                    <a:srgbClr val="002060"/>
                  </a:solidFill>
                </a:rPr>
                <a:t>thảo</a:t>
              </a:r>
              <a:r>
                <a:rPr lang="en-US" sz="3000" b="1" dirty="0" smtClean="0">
                  <a:solidFill>
                    <a:srgbClr val="002060"/>
                  </a:solidFill>
                </a:rPr>
                <a:t> </a:t>
              </a:r>
              <a:r>
                <a:rPr lang="en-US" sz="3000" b="1" dirty="0" err="1" smtClean="0">
                  <a:solidFill>
                    <a:srgbClr val="002060"/>
                  </a:solidFill>
                </a:rPr>
                <a:t>luận</a:t>
              </a:r>
              <a:r>
                <a:rPr lang="en-US" sz="3000" b="1" dirty="0" smtClean="0">
                  <a:solidFill>
                    <a:srgbClr val="002060"/>
                  </a:solidFill>
                </a:rPr>
                <a:t> </a:t>
              </a:r>
              <a:r>
                <a:rPr lang="en-US" sz="3000" b="1" dirty="0" err="1" smtClean="0">
                  <a:solidFill>
                    <a:srgbClr val="002060"/>
                  </a:solidFill>
                </a:rPr>
                <a:t>trong</a:t>
              </a:r>
              <a:r>
                <a:rPr lang="en-US" sz="3000" b="1" dirty="0" smtClean="0">
                  <a:solidFill>
                    <a:srgbClr val="002060"/>
                  </a:solidFill>
                </a:rPr>
                <a:t> </a:t>
              </a:r>
              <a:r>
                <a:rPr lang="en-US" sz="3000" b="1" dirty="0" err="1" smtClean="0">
                  <a:solidFill>
                    <a:srgbClr val="002060"/>
                  </a:solidFill>
                </a:rPr>
                <a:t>Phiếu</a:t>
              </a:r>
              <a:r>
                <a:rPr lang="en-US" sz="3000" b="1" dirty="0" smtClean="0">
                  <a:solidFill>
                    <a:srgbClr val="002060"/>
                  </a:solidFill>
                </a:rPr>
                <a:t> </a:t>
              </a:r>
              <a:r>
                <a:rPr lang="en-US" sz="3000" b="1" dirty="0" err="1" smtClean="0">
                  <a:solidFill>
                    <a:srgbClr val="002060"/>
                  </a:solidFill>
                </a:rPr>
                <a:t>thảo</a:t>
              </a:r>
              <a:r>
                <a:rPr lang="en-US" sz="3000" b="1" dirty="0" smtClean="0">
                  <a:solidFill>
                    <a:srgbClr val="002060"/>
                  </a:solidFill>
                </a:rPr>
                <a:t> </a:t>
              </a:r>
              <a:r>
                <a:rPr lang="en-US" sz="3000" b="1" dirty="0" err="1" smtClean="0">
                  <a:solidFill>
                    <a:srgbClr val="002060"/>
                  </a:solidFill>
                </a:rPr>
                <a:t>luận</a:t>
              </a:r>
              <a:endParaRPr lang="en-US" sz="3000" b="1" dirty="0">
                <a:solidFill>
                  <a:srgbClr val="002060"/>
                </a:solidFill>
              </a:endParaRPr>
            </a:p>
          </p:txBody>
        </p:sp>
      </p:grpSp>
    </p:spTree>
    <p:extLst>
      <p:ext uri="{BB962C8B-B14F-4D97-AF65-F5344CB8AC3E}">
        <p14:creationId xmlns:p14="http://schemas.microsoft.com/office/powerpoint/2010/main" val="2289760883"/>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grpSp>
        <p:nvGrpSpPr>
          <p:cNvPr id="9" name="Group 9">
            <a:extLst>
              <a:ext uri="{FF2B5EF4-FFF2-40B4-BE49-F238E27FC236}">
                <a16:creationId xmlns:a16="http://schemas.microsoft.com/office/drawing/2014/main" id="{9A1FF86C-9C1F-4B7E-A76D-1A03D3BFE583}"/>
              </a:ext>
            </a:extLst>
          </p:cNvPr>
          <p:cNvGrpSpPr/>
          <p:nvPr/>
        </p:nvGrpSpPr>
        <p:grpSpPr>
          <a:xfrm>
            <a:off x="699426" y="2009203"/>
            <a:ext cx="10793636" cy="4596549"/>
            <a:chOff x="5182539" y="1352032"/>
            <a:chExt cx="7009461" cy="3821546"/>
          </a:xfrm>
        </p:grpSpPr>
        <p:grpSp>
          <p:nvGrpSpPr>
            <p:cNvPr id="13" name="Group 23">
              <a:extLst>
                <a:ext uri="{FF2B5EF4-FFF2-40B4-BE49-F238E27FC236}">
                  <a16:creationId xmlns:a16="http://schemas.microsoft.com/office/drawing/2014/main" id="{75198337-0F31-4C44-BA2D-C94B2096F513}"/>
                </a:ext>
              </a:extLst>
            </p:cNvPr>
            <p:cNvGrpSpPr/>
            <p:nvPr/>
          </p:nvGrpSpPr>
          <p:grpSpPr>
            <a:xfrm>
              <a:off x="5182539" y="1352032"/>
              <a:ext cx="7009461" cy="3821546"/>
              <a:chOff x="4434613" y="408584"/>
              <a:chExt cx="3964787" cy="2866159"/>
            </a:xfrm>
          </p:grpSpPr>
          <p:sp>
            <p:nvSpPr>
              <p:cNvPr id="16" name="任意多边形 13">
                <a:extLst>
                  <a:ext uri="{FF2B5EF4-FFF2-40B4-BE49-F238E27FC236}">
                    <a16:creationId xmlns:a16="http://schemas.microsoft.com/office/drawing/2014/main" id="{E0485232-6622-4C26-BC54-C50F7AD16F50}"/>
                  </a:ext>
                </a:extLst>
              </p:cNvPr>
              <p:cNvSpPr/>
              <p:nvPr/>
            </p:nvSpPr>
            <p:spPr>
              <a:xfrm rot="16200000">
                <a:off x="5082032" y="-42626"/>
                <a:ext cx="2669950" cy="396478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pPr>
                <a:endParaRPr lang="zh-CN" altLang="en-US" sz="3000" dirty="0">
                  <a:solidFill>
                    <a:srgbClr val="002060"/>
                  </a:solidFill>
                  <a:ea typeface="微软雅黑 Light"/>
                </a:endParaRPr>
              </a:p>
            </p:txBody>
          </p:sp>
          <p:sp>
            <p:nvSpPr>
              <p:cNvPr id="17" name="矩形 7">
                <a:extLst>
                  <a:ext uri="{FF2B5EF4-FFF2-40B4-BE49-F238E27FC236}">
                    <a16:creationId xmlns:a16="http://schemas.microsoft.com/office/drawing/2014/main" id="{62937635-FE86-4935-B814-B63FC11E51FE}"/>
                  </a:ext>
                </a:extLst>
              </p:cNvPr>
              <p:cNvSpPr/>
              <p:nvPr/>
            </p:nvSpPr>
            <p:spPr>
              <a:xfrm>
                <a:off x="5374021" y="408584"/>
                <a:ext cx="2362200" cy="345443"/>
              </a:xfrm>
              <a:prstGeom prst="rect">
                <a:avLst/>
              </a:prstGeom>
              <a:solidFill>
                <a:srgbClr val="FFCC99"/>
              </a:solidFill>
            </p:spPr>
            <p:txBody>
              <a:bodyPr wrap="square">
                <a:spAutoFit/>
              </a:bodyPr>
              <a:lstStyle/>
              <a:p>
                <a:pPr algn="ctr" defTabSz="685783" fontAlgn="base">
                  <a:spcBef>
                    <a:spcPct val="0"/>
                  </a:spcBef>
                  <a:spcAft>
                    <a:spcPct val="0"/>
                  </a:spcAft>
                </a:pPr>
                <a:r>
                  <a:rPr lang="en-US" altLang="zh-CN" sz="3000" b="1" dirty="0" smtClean="0">
                    <a:solidFill>
                      <a:srgbClr val="0506FE"/>
                    </a:solidFill>
                    <a:ea typeface="Tahoma" pitchFamily="34" charset="0"/>
                    <a:cs typeface="Tahoma" pitchFamily="34" charset="0"/>
                  </a:rPr>
                  <a:t>THẢO LUẬN NHÓM</a:t>
                </a:r>
                <a:endParaRPr lang="en-US" altLang="zh-CN" sz="3000" b="1" dirty="0">
                  <a:solidFill>
                    <a:srgbClr val="0506FE"/>
                  </a:solidFill>
                  <a:ea typeface="Tahoma" pitchFamily="34" charset="0"/>
                  <a:cs typeface="Tahoma" pitchFamily="34" charset="0"/>
                </a:endParaRPr>
              </a:p>
            </p:txBody>
          </p:sp>
        </p:grpSp>
        <p:sp>
          <p:nvSpPr>
            <p:cNvPr id="14" name="TextBox 2">
              <a:extLst>
                <a:ext uri="{FF2B5EF4-FFF2-40B4-BE49-F238E27FC236}">
                  <a16:creationId xmlns:a16="http://schemas.microsoft.com/office/drawing/2014/main" id="{C6AF5CE4-9FC2-42F9-83C3-6C5E014B34DD}"/>
                </a:ext>
              </a:extLst>
            </p:cNvPr>
            <p:cNvSpPr txBox="1"/>
            <p:nvPr/>
          </p:nvSpPr>
          <p:spPr>
            <a:xfrm>
              <a:off x="5278798" y="2908313"/>
              <a:ext cx="6722702" cy="1803981"/>
            </a:xfrm>
            <a:prstGeom prst="rect">
              <a:avLst/>
            </a:prstGeom>
            <a:noFill/>
          </p:spPr>
          <p:txBody>
            <a:bodyPr wrap="square" rtlCol="0">
              <a:spAutoFit/>
            </a:bodyPr>
            <a:lstStyle/>
            <a:p>
              <a:pPr algn="just">
                <a:lnSpc>
                  <a:spcPct val="150000"/>
                </a:lnSpc>
              </a:pPr>
              <a:r>
                <a:rPr lang="en-US" sz="3000" b="1" smtClean="0">
                  <a:solidFill>
                    <a:srgbClr val="002060"/>
                  </a:solidFill>
                </a:rPr>
                <a:t> 1: </a:t>
              </a:r>
              <a:r>
                <a:rPr lang="en-US" sz="3000" b="1" dirty="0" err="1" smtClean="0">
                  <a:solidFill>
                    <a:srgbClr val="002060"/>
                  </a:solidFill>
                </a:rPr>
                <a:t>Tìm</a:t>
              </a:r>
              <a:r>
                <a:rPr lang="en-US" sz="3000" b="1" dirty="0" smtClean="0">
                  <a:solidFill>
                    <a:srgbClr val="002060"/>
                  </a:solidFill>
                </a:rPr>
                <a:t> </a:t>
              </a:r>
              <a:r>
                <a:rPr lang="en-US" sz="3000" b="1" dirty="0" err="1" smtClean="0">
                  <a:solidFill>
                    <a:srgbClr val="002060"/>
                  </a:solidFill>
                </a:rPr>
                <a:t>hiểu</a:t>
              </a:r>
              <a:r>
                <a:rPr lang="en-US" sz="3000" b="1" dirty="0" smtClean="0">
                  <a:solidFill>
                    <a:srgbClr val="002060"/>
                  </a:solidFill>
                </a:rPr>
                <a:t> </a:t>
              </a:r>
              <a:r>
                <a:rPr lang="en-US" sz="3000" b="1" dirty="0" err="1" smtClean="0">
                  <a:solidFill>
                    <a:srgbClr val="002060"/>
                  </a:solidFill>
                </a:rPr>
                <a:t>đặc</a:t>
              </a:r>
              <a:r>
                <a:rPr lang="en-US" sz="3000" b="1" dirty="0" smtClean="0">
                  <a:solidFill>
                    <a:srgbClr val="002060"/>
                  </a:solidFill>
                </a:rPr>
                <a:t> </a:t>
              </a:r>
              <a:r>
                <a:rPr lang="en-US" sz="3000" b="1" err="1" smtClean="0">
                  <a:solidFill>
                    <a:srgbClr val="002060"/>
                  </a:solidFill>
                </a:rPr>
                <a:t>điểm</a:t>
              </a:r>
              <a:r>
                <a:rPr lang="en-US" sz="3000" b="1" smtClean="0">
                  <a:solidFill>
                    <a:srgbClr val="002060"/>
                  </a:solidFill>
                </a:rPr>
                <a:t> hệ thống sông Hồng.</a:t>
              </a:r>
              <a:endParaRPr lang="en-US" sz="3000" b="1" dirty="0">
                <a:solidFill>
                  <a:srgbClr val="002060"/>
                </a:solidFill>
              </a:endParaRPr>
            </a:p>
            <a:p>
              <a:pPr algn="just">
                <a:lnSpc>
                  <a:spcPct val="150000"/>
                </a:lnSpc>
              </a:pPr>
              <a:r>
                <a:rPr lang="en-US" sz="3000" b="1" smtClean="0">
                  <a:solidFill>
                    <a:srgbClr val="002060"/>
                  </a:solidFill>
                </a:rPr>
                <a:t> 2.Tìm </a:t>
              </a:r>
              <a:r>
                <a:rPr lang="en-US" sz="3000" b="1" err="1" smtClean="0">
                  <a:solidFill>
                    <a:srgbClr val="002060"/>
                  </a:solidFill>
                </a:rPr>
                <a:t>hiểu</a:t>
              </a:r>
              <a:r>
                <a:rPr lang="en-US" sz="3000" b="1" smtClean="0">
                  <a:solidFill>
                    <a:srgbClr val="002060"/>
                  </a:solidFill>
                </a:rPr>
                <a:t> đặc điểm hệ thống sông Thu Bồn.</a:t>
              </a:r>
              <a:endParaRPr lang="en-US" sz="3000" b="1" dirty="0">
                <a:solidFill>
                  <a:srgbClr val="002060"/>
                </a:solidFill>
              </a:endParaRPr>
            </a:p>
            <a:p>
              <a:pPr algn="just">
                <a:lnSpc>
                  <a:spcPct val="150000"/>
                </a:lnSpc>
              </a:pPr>
              <a:r>
                <a:rPr lang="en-US" sz="3000" b="1" smtClean="0">
                  <a:solidFill>
                    <a:srgbClr val="002060"/>
                  </a:solidFill>
                </a:rPr>
                <a:t>3.Tìm </a:t>
              </a:r>
              <a:r>
                <a:rPr lang="en-US" sz="3000" b="1" err="1" smtClean="0">
                  <a:solidFill>
                    <a:srgbClr val="002060"/>
                  </a:solidFill>
                </a:rPr>
                <a:t>hiểu</a:t>
              </a:r>
              <a:r>
                <a:rPr lang="en-US" sz="3000" b="1" smtClean="0">
                  <a:solidFill>
                    <a:srgbClr val="002060"/>
                  </a:solidFill>
                </a:rPr>
                <a:t> đặc điểm hệ thống sông Mê Công.</a:t>
              </a:r>
              <a:endParaRPr lang="en-US" sz="3000" b="1" dirty="0">
                <a:solidFill>
                  <a:srgbClr val="002060"/>
                </a:solidFill>
              </a:endParaRPr>
            </a:p>
          </p:txBody>
        </p:sp>
      </p:grpSp>
      <p:sp>
        <p:nvSpPr>
          <p:cNvPr id="2049" name="Rectangle 1"/>
          <p:cNvSpPr>
            <a:spLocks noChangeArrowheads="1"/>
          </p:cNvSpPr>
          <p:nvPr/>
        </p:nvSpPr>
        <p:spPr bwMode="auto">
          <a:xfrm>
            <a:off x="740979" y="2475186"/>
            <a:ext cx="1076408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000" b="1" i="1" u="none" strike="noStrike" cap="none" normalizeH="0" baseline="0" smtClean="0">
                <a:ln>
                  <a:noFill/>
                </a:ln>
                <a:solidFill>
                  <a:srgbClr val="0506FE"/>
                </a:solidFill>
                <a:effectLst/>
                <a:ea typeface="Calibri" pitchFamily="34" charset="0"/>
                <a:cs typeface="Times New Roman" pitchFamily="18" charset="0"/>
              </a:rPr>
              <a:t>*K</a:t>
            </a:r>
            <a:r>
              <a:rPr kumimoji="0" lang="vi-VN" sz="3000" b="1" i="1" u="none" strike="noStrike" cap="none" normalizeH="0" baseline="0" smtClean="0">
                <a:ln>
                  <a:noFill/>
                </a:ln>
                <a:solidFill>
                  <a:srgbClr val="0506FE"/>
                </a:solidFill>
                <a:effectLst/>
                <a:latin typeface="Calibri" pitchFamily="34" charset="0"/>
                <a:ea typeface="Calibri" pitchFamily="34" charset="0"/>
                <a:cs typeface="Calibri" pitchFamily="34" charset="0"/>
              </a:rPr>
              <a:t>hai thác thông tin mục 1.a, H.6.1</a:t>
            </a:r>
            <a:r>
              <a:rPr kumimoji="0" lang="en-US" sz="3000" b="1" i="1" u="none" strike="noStrike" cap="none" normalizeH="0" baseline="0" smtClean="0">
                <a:ln>
                  <a:noFill/>
                </a:ln>
                <a:solidFill>
                  <a:srgbClr val="0506FE"/>
                </a:solidFill>
                <a:effectLst/>
                <a:latin typeface="Calibri" pitchFamily="34" charset="0"/>
                <a:ea typeface="Calibri" pitchFamily="34" charset="0"/>
                <a:cs typeface="Calibri" pitchFamily="34" charset="0"/>
              </a:rPr>
              <a:t>, H.6.3, H.6.5, H.6.7 </a:t>
            </a:r>
            <a:r>
              <a:rPr kumimoji="0" lang="vi-VN" sz="3000" b="1" i="1" u="none" strike="noStrike" cap="none" normalizeH="0" baseline="0" smtClean="0">
                <a:ln>
                  <a:noFill/>
                </a:ln>
                <a:solidFill>
                  <a:srgbClr val="0506FE"/>
                </a:solidFill>
                <a:effectLst/>
                <a:latin typeface="Calibri" pitchFamily="34" charset="0"/>
                <a:ea typeface="Calibri" pitchFamily="34" charset="0"/>
                <a:cs typeface="Calibri" pitchFamily="34" charset="0"/>
              </a:rPr>
              <a:t>SGK (Atlat Địa lí Việt Nam) và kiến thức đã học, hoàn thiện bài tập: </a:t>
            </a:r>
            <a:endParaRPr kumimoji="0" lang="vi-VN" sz="3000" b="1" i="0" u="none" strike="noStrike" cap="none" normalizeH="0" baseline="0" smtClean="0">
              <a:ln>
                <a:noFill/>
              </a:ln>
              <a:solidFill>
                <a:srgbClr val="0506FE"/>
              </a:solidFill>
              <a:effectLst/>
              <a:latin typeface="Calibri" pitchFamily="34" charset="0"/>
              <a:cs typeface="Calibri" pitchFamily="34" charset="0"/>
            </a:endParaRPr>
          </a:p>
        </p:txBody>
      </p:sp>
    </p:spTree>
    <p:extLst>
      <p:ext uri="{BB962C8B-B14F-4D97-AF65-F5344CB8AC3E}">
        <p14:creationId xmlns:p14="http://schemas.microsoft.com/office/powerpoint/2010/main" val="22897608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 calcmode="lin" valueType="num">
                                      <p:cBhvr>
                                        <p:cTn id="7" dur="1000" fill="hold"/>
                                        <p:tgtEl>
                                          <p:spTgt spid="2049"/>
                                        </p:tgtEl>
                                        <p:attrNameLst>
                                          <p:attrName>ppt_x</p:attrName>
                                        </p:attrNameLst>
                                      </p:cBhvr>
                                      <p:tavLst>
                                        <p:tav tm="0">
                                          <p:val>
                                            <p:strVal val="#ppt_x-.2"/>
                                          </p:val>
                                        </p:tav>
                                        <p:tav tm="100000">
                                          <p:val>
                                            <p:strVal val="#ppt_x"/>
                                          </p:val>
                                        </p:tav>
                                      </p:tavLst>
                                    </p:anim>
                                    <p:anim calcmode="lin" valueType="num">
                                      <p:cBhvr>
                                        <p:cTn id="8" dur="1000" fill="hold"/>
                                        <p:tgtEl>
                                          <p:spTgt spid="204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9"/>
                                        </p:tgtEl>
                                      </p:cBhvr>
                                    </p:animEffect>
                                  </p:childTnLst>
                                </p:cTn>
                              </p:par>
                              <p:par>
                                <p:cTn id="10" presetID="29"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5" name="TextBox 4"/>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graphicFrame>
        <p:nvGraphicFramePr>
          <p:cNvPr id="8" name="Table 7"/>
          <p:cNvGraphicFramePr>
            <a:graphicFrameLocks noGrp="1"/>
          </p:cNvGraphicFramePr>
          <p:nvPr/>
        </p:nvGraphicFramePr>
        <p:xfrm>
          <a:off x="461514" y="1772376"/>
          <a:ext cx="7247824" cy="3733800"/>
        </p:xfrm>
        <a:graphic>
          <a:graphicData uri="http://schemas.openxmlformats.org/drawingml/2006/table">
            <a:tbl>
              <a:tblPr/>
              <a:tblGrid>
                <a:gridCol w="1817662">
                  <a:extLst>
                    <a:ext uri="{9D8B030D-6E8A-4147-A177-3AD203B41FA5}">
                      <a16:colId xmlns:a16="http://schemas.microsoft.com/office/drawing/2014/main" val="20000"/>
                    </a:ext>
                  </a:extLst>
                </a:gridCol>
                <a:gridCol w="1787857">
                  <a:extLst>
                    <a:ext uri="{9D8B030D-6E8A-4147-A177-3AD203B41FA5}">
                      <a16:colId xmlns:a16="http://schemas.microsoft.com/office/drawing/2014/main" val="20001"/>
                    </a:ext>
                  </a:extLst>
                </a:gridCol>
                <a:gridCol w="1829270">
                  <a:extLst>
                    <a:ext uri="{9D8B030D-6E8A-4147-A177-3AD203B41FA5}">
                      <a16:colId xmlns:a16="http://schemas.microsoft.com/office/drawing/2014/main" val="20002"/>
                    </a:ext>
                  </a:extLst>
                </a:gridCol>
                <a:gridCol w="1813035">
                  <a:extLst>
                    <a:ext uri="{9D8B030D-6E8A-4147-A177-3AD203B41FA5}">
                      <a16:colId xmlns:a16="http://schemas.microsoft.com/office/drawing/2014/main" val="20003"/>
                    </a:ext>
                  </a:extLst>
                </a:gridCol>
              </a:tblGrid>
              <a:tr h="38100">
                <a:tc>
                  <a:txBody>
                    <a:bodyPr/>
                    <a:lstStyle/>
                    <a:p>
                      <a:pPr algn="ctr">
                        <a:lnSpc>
                          <a:spcPct val="100000"/>
                        </a:lnSpc>
                        <a:spcBef>
                          <a:spcPts val="600"/>
                        </a:spcBef>
                        <a:spcAft>
                          <a:spcPts val="0"/>
                        </a:spcAft>
                      </a:pPr>
                      <a:r>
                        <a:rPr lang="en-US" sz="3000" b="1">
                          <a:solidFill>
                            <a:srgbClr val="000000"/>
                          </a:solidFill>
                          <a:latin typeface="+mn-lt"/>
                          <a:ea typeface="Cambria"/>
                        </a:rPr>
                        <a:t>Yếu tố</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0000"/>
                        </a:lnSpc>
                        <a:spcBef>
                          <a:spcPts val="600"/>
                        </a:spcBef>
                        <a:spcAft>
                          <a:spcPts val="0"/>
                        </a:spcAft>
                      </a:pPr>
                      <a:r>
                        <a:rPr lang="en-US" sz="3000" b="1" smtClean="0">
                          <a:solidFill>
                            <a:srgbClr val="000000"/>
                          </a:solidFill>
                          <a:latin typeface="+mn-lt"/>
                          <a:ea typeface="Cambria"/>
                        </a:rPr>
                        <a:t>HT sông </a:t>
                      </a:r>
                      <a:r>
                        <a:rPr lang="en-US" sz="3000" b="1">
                          <a:solidFill>
                            <a:srgbClr val="000000"/>
                          </a:solidFill>
                          <a:latin typeface="+mn-lt"/>
                          <a:ea typeface="Cambria"/>
                        </a:rPr>
                        <a:t>Hồng</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0000"/>
                        </a:lnSpc>
                        <a:spcBef>
                          <a:spcPts val="600"/>
                        </a:spcBef>
                        <a:spcAft>
                          <a:spcPts val="0"/>
                        </a:spcAft>
                      </a:pPr>
                      <a:r>
                        <a:rPr lang="en-US" sz="3000" b="1" smtClean="0">
                          <a:solidFill>
                            <a:srgbClr val="000000"/>
                          </a:solidFill>
                          <a:latin typeface="+mn-lt"/>
                          <a:ea typeface="Cambria"/>
                        </a:rPr>
                        <a:t>HT sông </a:t>
                      </a:r>
                    </a:p>
                    <a:p>
                      <a:pPr algn="ctr">
                        <a:lnSpc>
                          <a:spcPct val="100000"/>
                        </a:lnSpc>
                        <a:spcBef>
                          <a:spcPts val="600"/>
                        </a:spcBef>
                        <a:spcAft>
                          <a:spcPts val="0"/>
                        </a:spcAft>
                      </a:pPr>
                      <a:r>
                        <a:rPr lang="en-US" sz="3000" b="1" smtClean="0">
                          <a:solidFill>
                            <a:srgbClr val="000000"/>
                          </a:solidFill>
                          <a:latin typeface="+mn-lt"/>
                          <a:ea typeface="Cambria"/>
                        </a:rPr>
                        <a:t>Thu </a:t>
                      </a:r>
                      <a:r>
                        <a:rPr lang="en-US" sz="3000" b="1">
                          <a:solidFill>
                            <a:srgbClr val="000000"/>
                          </a:solidFill>
                          <a:latin typeface="+mn-lt"/>
                          <a:ea typeface="Cambria"/>
                        </a:rPr>
                        <a:t>Bồn</a:t>
                      </a: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0000"/>
                        </a:lnSpc>
                        <a:spcBef>
                          <a:spcPts val="600"/>
                        </a:spcBef>
                        <a:spcAft>
                          <a:spcPts val="0"/>
                        </a:spcAft>
                      </a:pPr>
                      <a:r>
                        <a:rPr lang="en-US" sz="3000" b="1" smtClean="0">
                          <a:solidFill>
                            <a:srgbClr val="000000"/>
                          </a:solidFill>
                          <a:latin typeface="+mn-lt"/>
                          <a:ea typeface="Cambria"/>
                        </a:rPr>
                        <a:t>HT sông </a:t>
                      </a:r>
                    </a:p>
                    <a:p>
                      <a:pPr algn="ctr">
                        <a:lnSpc>
                          <a:spcPct val="100000"/>
                        </a:lnSpc>
                        <a:spcBef>
                          <a:spcPts val="600"/>
                        </a:spcBef>
                        <a:spcAft>
                          <a:spcPts val="0"/>
                        </a:spcAft>
                      </a:pPr>
                      <a:r>
                        <a:rPr lang="en-US" sz="3000" b="1" smtClean="0">
                          <a:solidFill>
                            <a:srgbClr val="000000"/>
                          </a:solidFill>
                          <a:latin typeface="+mn-lt"/>
                          <a:ea typeface="Cambria"/>
                        </a:rPr>
                        <a:t>Cửu </a:t>
                      </a:r>
                      <a:r>
                        <a:rPr lang="en-US" sz="3000" b="1">
                          <a:solidFill>
                            <a:srgbClr val="000000"/>
                          </a:solidFill>
                          <a:latin typeface="+mn-lt"/>
                          <a:ea typeface="Cambria"/>
                        </a:rPr>
                        <a:t>Long</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279400">
                <a:tc>
                  <a:txBody>
                    <a:bodyPr/>
                    <a:lstStyle/>
                    <a:p>
                      <a:pPr algn="ctr">
                        <a:lnSpc>
                          <a:spcPct val="100000"/>
                        </a:lnSpc>
                        <a:spcBef>
                          <a:spcPts val="600"/>
                        </a:spcBef>
                        <a:spcAft>
                          <a:spcPts val="0"/>
                        </a:spcAft>
                      </a:pPr>
                      <a:r>
                        <a:rPr lang="en-US" sz="3000" b="1">
                          <a:solidFill>
                            <a:srgbClr val="000000"/>
                          </a:solidFill>
                          <a:latin typeface="+mn-lt"/>
                          <a:ea typeface="Cambria"/>
                        </a:rPr>
                        <a:t>Phụ lưu chính</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79400">
                <a:tc>
                  <a:txBody>
                    <a:bodyPr/>
                    <a:lstStyle/>
                    <a:p>
                      <a:pPr algn="ctr">
                        <a:lnSpc>
                          <a:spcPct val="100000"/>
                        </a:lnSpc>
                        <a:spcBef>
                          <a:spcPts val="600"/>
                        </a:spcBef>
                        <a:spcAft>
                          <a:spcPts val="0"/>
                        </a:spcAft>
                      </a:pPr>
                      <a:r>
                        <a:rPr lang="en-US" sz="3000" b="1">
                          <a:solidFill>
                            <a:srgbClr val="000000"/>
                          </a:solidFill>
                          <a:latin typeface="+mn-lt"/>
                          <a:ea typeface="Cambria"/>
                        </a:rPr>
                        <a:t>Đặc điểm mạng lưới</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279400">
                <a:tc>
                  <a:txBody>
                    <a:bodyPr/>
                    <a:lstStyle/>
                    <a:p>
                      <a:pPr algn="ctr">
                        <a:lnSpc>
                          <a:spcPct val="100000"/>
                        </a:lnSpc>
                        <a:spcBef>
                          <a:spcPts val="600"/>
                        </a:spcBef>
                        <a:spcAft>
                          <a:spcPts val="0"/>
                        </a:spcAft>
                      </a:pPr>
                      <a:r>
                        <a:rPr lang="en-US" sz="3000" b="1" smtClean="0">
                          <a:solidFill>
                            <a:srgbClr val="000000"/>
                          </a:solidFill>
                          <a:latin typeface="+mn-lt"/>
                          <a:ea typeface="Cambria"/>
                        </a:rPr>
                        <a:t>Chế </a:t>
                      </a:r>
                      <a:r>
                        <a:rPr lang="en-US" sz="3000" b="1">
                          <a:solidFill>
                            <a:srgbClr val="000000"/>
                          </a:solidFill>
                          <a:latin typeface="+mn-lt"/>
                          <a:ea typeface="Cambria"/>
                        </a:rPr>
                        <a:t>độ nước</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600"/>
                        </a:spcBef>
                        <a:spcAft>
                          <a:spcPts val="0"/>
                        </a:spcAft>
                      </a:pPr>
                      <a:endParaRPr lang="en-US" sz="3000" b="1">
                        <a:solidFill>
                          <a:srgbClr val="000000"/>
                        </a:solidFill>
                        <a:latin typeface="+mn-lt"/>
                        <a:ea typeface="Cambri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Ảnh GA 8\H.6.3.jpg"/>
          <p:cNvPicPr>
            <a:picLocks noChangeAspect="1" noChangeArrowheads="1"/>
          </p:cNvPicPr>
          <p:nvPr/>
        </p:nvPicPr>
        <p:blipFill>
          <a:blip r:embed="rId3"/>
          <a:srcRect/>
          <a:stretch>
            <a:fillRect/>
          </a:stretch>
        </p:blipFill>
        <p:spPr bwMode="auto">
          <a:xfrm>
            <a:off x="5162696" y="750627"/>
            <a:ext cx="7002008" cy="6107373"/>
          </a:xfrm>
          <a:prstGeom prst="rect">
            <a:avLst/>
          </a:prstGeom>
          <a:noFill/>
        </p:spPr>
      </p:pic>
      <p:sp>
        <p:nvSpPr>
          <p:cNvPr id="13" name="TextBox 12">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graphicFrame>
        <p:nvGraphicFramePr>
          <p:cNvPr id="16" name="Table 15"/>
          <p:cNvGraphicFramePr>
            <a:graphicFrameLocks noGrp="1"/>
          </p:cNvGraphicFramePr>
          <p:nvPr/>
        </p:nvGraphicFramePr>
        <p:xfrm>
          <a:off x="155608" y="1730232"/>
          <a:ext cx="11709474" cy="4809548"/>
        </p:xfrm>
        <a:graphic>
          <a:graphicData uri="http://schemas.openxmlformats.org/drawingml/2006/table">
            <a:tbl>
              <a:tblPr/>
              <a:tblGrid>
                <a:gridCol w="1836965">
                  <a:extLst>
                    <a:ext uri="{9D8B030D-6E8A-4147-A177-3AD203B41FA5}">
                      <a16:colId xmlns:a16="http://schemas.microsoft.com/office/drawing/2014/main" val="20000"/>
                    </a:ext>
                  </a:extLst>
                </a:gridCol>
                <a:gridCol w="9872509">
                  <a:extLst>
                    <a:ext uri="{9D8B030D-6E8A-4147-A177-3AD203B41FA5}">
                      <a16:colId xmlns:a16="http://schemas.microsoft.com/office/drawing/2014/main" val="20001"/>
                    </a:ext>
                  </a:extLst>
                </a:gridCol>
              </a:tblGrid>
              <a:tr h="38100">
                <a:tc>
                  <a:txBody>
                    <a:bodyPr/>
                    <a:lstStyle/>
                    <a:p>
                      <a:pPr algn="ctr">
                        <a:lnSpc>
                          <a:spcPct val="120000"/>
                        </a:lnSpc>
                        <a:spcBef>
                          <a:spcPts val="600"/>
                        </a:spcBef>
                        <a:spcAft>
                          <a:spcPts val="0"/>
                        </a:spcAft>
                      </a:pPr>
                      <a:r>
                        <a:rPr lang="en-US" sz="3000" b="1">
                          <a:solidFill>
                            <a:srgbClr val="000000"/>
                          </a:solidFill>
                          <a:latin typeface="+mn-lt"/>
                          <a:ea typeface="Cambria"/>
                        </a:rPr>
                        <a:t>Yếu tố</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3000" b="1">
                          <a:solidFill>
                            <a:srgbClr val="000000"/>
                          </a:solidFill>
                          <a:latin typeface="+mn-lt"/>
                          <a:ea typeface="Cambria"/>
                        </a:rPr>
                        <a:t>Hệ thống </a:t>
                      </a:r>
                      <a:r>
                        <a:rPr lang="en-US" sz="3000" b="1" smtClean="0">
                          <a:solidFill>
                            <a:srgbClr val="000000"/>
                          </a:solidFill>
                          <a:latin typeface="+mn-lt"/>
                          <a:ea typeface="Cambria"/>
                        </a:rPr>
                        <a:t>sông </a:t>
                      </a:r>
                      <a:r>
                        <a:rPr lang="en-US" sz="3000" b="1">
                          <a:solidFill>
                            <a:srgbClr val="000000"/>
                          </a:solidFill>
                          <a:latin typeface="+mn-lt"/>
                          <a:ea typeface="Cambria"/>
                        </a:rPr>
                        <a:t>Hồng</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575363">
                <a:tc>
                  <a:txBody>
                    <a:bodyPr/>
                    <a:lstStyle/>
                    <a:p>
                      <a:pPr algn="ctr">
                        <a:lnSpc>
                          <a:spcPct val="100000"/>
                        </a:lnSpc>
                        <a:spcBef>
                          <a:spcPts val="0"/>
                        </a:spcBef>
                        <a:spcAft>
                          <a:spcPts val="0"/>
                        </a:spcAft>
                      </a:pPr>
                      <a:r>
                        <a:rPr lang="en-US" sz="3000" b="1">
                          <a:solidFill>
                            <a:srgbClr val="000000"/>
                          </a:solidFill>
                          <a:latin typeface="+mn-lt"/>
                          <a:ea typeface="Cambria"/>
                        </a:rPr>
                        <a:t>Phụ </a:t>
                      </a:r>
                      <a:r>
                        <a:rPr lang="en-US" sz="3000" b="1" smtClean="0">
                          <a:solidFill>
                            <a:srgbClr val="000000"/>
                          </a:solidFill>
                          <a:latin typeface="+mn-lt"/>
                          <a:ea typeface="Cambria"/>
                        </a:rPr>
                        <a:t>lưu chính</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00000"/>
                        </a:lnSpc>
                        <a:spcBef>
                          <a:spcPts val="0"/>
                        </a:spcBef>
                        <a:spcAft>
                          <a:spcPts val="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624388">
                <a:tc>
                  <a:txBody>
                    <a:bodyPr/>
                    <a:lstStyle/>
                    <a:p>
                      <a:pPr algn="ctr">
                        <a:lnSpc>
                          <a:spcPct val="120000"/>
                        </a:lnSpc>
                        <a:spcBef>
                          <a:spcPts val="600"/>
                        </a:spcBef>
                        <a:spcAft>
                          <a:spcPts val="0"/>
                        </a:spcAft>
                      </a:pPr>
                      <a:r>
                        <a:rPr lang="en-US" sz="3000" b="1">
                          <a:solidFill>
                            <a:srgbClr val="000000"/>
                          </a:solidFill>
                          <a:latin typeface="+mn-lt"/>
                          <a:ea typeface="Cambria"/>
                        </a:rPr>
                        <a:t>Đặc điểm mạng lưới</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20000"/>
                        </a:lnSpc>
                        <a:spcBef>
                          <a:spcPts val="600"/>
                        </a:spcBef>
                        <a:spcAft>
                          <a:spcPts val="0"/>
                        </a:spcAft>
                      </a:pPr>
                      <a:endParaRPr lang="en-US" sz="3000" b="1" smtClean="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279400">
                <a:tc>
                  <a:txBody>
                    <a:bodyPr/>
                    <a:lstStyle/>
                    <a:p>
                      <a:pPr algn="ctr">
                        <a:lnSpc>
                          <a:spcPct val="120000"/>
                        </a:lnSpc>
                        <a:spcBef>
                          <a:spcPts val="600"/>
                        </a:spcBef>
                        <a:spcAft>
                          <a:spcPts val="0"/>
                        </a:spcAft>
                      </a:pPr>
                      <a:r>
                        <a:rPr lang="en-US" sz="3000" b="1" smtClean="0">
                          <a:solidFill>
                            <a:srgbClr val="000000"/>
                          </a:solidFill>
                          <a:latin typeface="+mn-lt"/>
                          <a:ea typeface="Cambria"/>
                        </a:rPr>
                        <a:t>Chế </a:t>
                      </a:r>
                      <a:r>
                        <a:rPr lang="en-US" sz="3000" b="1">
                          <a:solidFill>
                            <a:srgbClr val="000000"/>
                          </a:solidFill>
                          <a:latin typeface="+mn-lt"/>
                          <a:ea typeface="Cambria"/>
                        </a:rPr>
                        <a:t>độ </a:t>
                      </a:r>
                      <a:r>
                        <a:rPr lang="en-US" sz="3000" b="1" smtClean="0">
                          <a:solidFill>
                            <a:srgbClr val="000000"/>
                          </a:solidFill>
                          <a:latin typeface="+mn-lt"/>
                          <a:ea typeface="Cambria"/>
                        </a:rPr>
                        <a:t>nước</a:t>
                      </a:r>
                    </a:p>
                    <a:p>
                      <a:pPr algn="ctr">
                        <a:lnSpc>
                          <a:spcPct val="120000"/>
                        </a:lnSpc>
                        <a:spcBef>
                          <a:spcPts val="600"/>
                        </a:spcBef>
                        <a:spcAft>
                          <a:spcPts val="0"/>
                        </a:spcAft>
                      </a:pP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20000"/>
                        </a:lnSpc>
                        <a:spcBef>
                          <a:spcPts val="600"/>
                        </a:spcBef>
                        <a:spcAft>
                          <a:spcPts val="0"/>
                        </a:spcAft>
                      </a:pPr>
                      <a:endParaRPr lang="en-US" sz="26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bl>
          </a:graphicData>
        </a:graphic>
      </p:graphicFrame>
      <p:sp>
        <p:nvSpPr>
          <p:cNvPr id="17" name="TextBox 16"/>
          <p:cNvSpPr txBox="1"/>
          <p:nvPr/>
        </p:nvSpPr>
        <p:spPr>
          <a:xfrm>
            <a:off x="2399185" y="2213524"/>
            <a:ext cx="7837510" cy="584775"/>
          </a:xfrm>
          <a:prstGeom prst="rect">
            <a:avLst/>
          </a:prstGeom>
          <a:noFill/>
        </p:spPr>
        <p:txBody>
          <a:bodyPr wrap="square" rtlCol="0">
            <a:spAutoFit/>
          </a:bodyPr>
          <a:lstStyle/>
          <a:p>
            <a:r>
              <a:rPr lang="en-US" sz="3200" b="1" smtClean="0">
                <a:solidFill>
                  <a:srgbClr val="000000"/>
                </a:solidFill>
                <a:ea typeface="Cambria"/>
              </a:rPr>
              <a:t>Sông Đà và sông Lô</a:t>
            </a:r>
            <a:endParaRPr lang="en-US" sz="3200" b="1" smtClean="0">
              <a:solidFill>
                <a:srgbClr val="000000"/>
              </a:solidFill>
              <a:ea typeface="Calibri"/>
            </a:endParaRPr>
          </a:p>
        </p:txBody>
      </p:sp>
      <p:sp>
        <p:nvSpPr>
          <p:cNvPr id="19" name="TextBox 18"/>
          <p:cNvSpPr txBox="1"/>
          <p:nvPr/>
        </p:nvSpPr>
        <p:spPr>
          <a:xfrm>
            <a:off x="2006221" y="3188618"/>
            <a:ext cx="10031109" cy="1477328"/>
          </a:xfrm>
          <a:prstGeom prst="rect">
            <a:avLst/>
          </a:prstGeom>
          <a:noFill/>
        </p:spPr>
        <p:txBody>
          <a:bodyPr wrap="square" rtlCol="0">
            <a:spAutoFit/>
          </a:bodyPr>
          <a:lstStyle/>
          <a:p>
            <a:r>
              <a:rPr lang="en-US" sz="3000" b="1" smtClean="0">
                <a:solidFill>
                  <a:srgbClr val="000000"/>
                </a:solidFill>
                <a:ea typeface="Cambria"/>
              </a:rPr>
              <a:t>- Chiều dài trên lãnh thổ Việt Nam: 556 km.</a:t>
            </a:r>
          </a:p>
          <a:p>
            <a:r>
              <a:rPr lang="en-US" sz="3000" b="1" smtClean="0">
                <a:solidFill>
                  <a:srgbClr val="000000"/>
                </a:solidFill>
                <a:ea typeface="Cambria"/>
              </a:rPr>
              <a:t>- Sông có dạng hình nan quạt.</a:t>
            </a:r>
          </a:p>
          <a:p>
            <a:r>
              <a:rPr lang="en-US" sz="3000" b="1" smtClean="0">
                <a:solidFill>
                  <a:srgbClr val="000000"/>
                </a:solidFill>
                <a:ea typeface="Calibri"/>
              </a:rPr>
              <a:t>- Tất cả các phụ lưu chính hội tụ tại gần Việt Trì</a:t>
            </a:r>
          </a:p>
        </p:txBody>
      </p:sp>
      <p:sp>
        <p:nvSpPr>
          <p:cNvPr id="22" name="TextBox 21"/>
          <p:cNvSpPr txBox="1"/>
          <p:nvPr/>
        </p:nvSpPr>
        <p:spPr>
          <a:xfrm>
            <a:off x="2019869" y="4803306"/>
            <a:ext cx="9799091" cy="1631216"/>
          </a:xfrm>
          <a:prstGeom prst="rect">
            <a:avLst/>
          </a:prstGeom>
          <a:noFill/>
        </p:spPr>
        <p:txBody>
          <a:bodyPr wrap="square" rtlCol="0">
            <a:spAutoFit/>
          </a:bodyPr>
          <a:lstStyle/>
          <a:p>
            <a:pPr algn="just">
              <a:spcBef>
                <a:spcPts val="600"/>
              </a:spcBef>
              <a:spcAft>
                <a:spcPts val="0"/>
              </a:spcAft>
            </a:pPr>
            <a:r>
              <a:rPr lang="en-US" sz="3000" b="1" smtClean="0">
                <a:solidFill>
                  <a:srgbClr val="000000"/>
                </a:solidFill>
                <a:ea typeface="Cambria"/>
              </a:rPr>
              <a:t>- Mùa lũ: từ tháng 6 - 10, chiếm 75% lượng nước cả năm.</a:t>
            </a:r>
          </a:p>
          <a:p>
            <a:pPr algn="just">
              <a:spcBef>
                <a:spcPts val="600"/>
              </a:spcBef>
              <a:spcAft>
                <a:spcPts val="0"/>
              </a:spcAft>
            </a:pPr>
            <a:r>
              <a:rPr lang="en-US" sz="3000" b="1" smtClean="0">
                <a:solidFill>
                  <a:srgbClr val="000000"/>
                </a:solidFill>
                <a:ea typeface="Cambria"/>
              </a:rPr>
              <a:t>- Mùa cạn: từ tháng 11 - 5, chiếm 25% lượng nước cả năm.</a:t>
            </a:r>
            <a:endParaRPr lang="en-US" sz="3000" b="1" smtClean="0">
              <a:solidFill>
                <a:srgbClr val="000000"/>
              </a:solidFill>
              <a:ea typeface="Calibri"/>
            </a:endParaRPr>
          </a:p>
          <a:p>
            <a:pPr algn="just">
              <a:spcBef>
                <a:spcPts val="600"/>
              </a:spcBef>
              <a:spcAft>
                <a:spcPts val="0"/>
              </a:spcAft>
            </a:pPr>
            <a:r>
              <a:rPr lang="en-US" sz="3000" b="1" smtClean="0">
                <a:solidFill>
                  <a:srgbClr val="000000"/>
                </a:solidFill>
                <a:ea typeface="Cambria"/>
              </a:rPr>
              <a:t>-  Mùa lũ tập trung nhanh, dễ gây lũ lụt.</a:t>
            </a:r>
            <a:endParaRPr lang="en-US" sz="3000"/>
          </a:p>
        </p:txBody>
      </p:sp>
    </p:spTree>
    <p:extLst>
      <p:ext uri="{BB962C8B-B14F-4D97-AF65-F5344CB8AC3E}">
        <p14:creationId xmlns:p14="http://schemas.microsoft.com/office/powerpoint/2010/main" val="22897608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ppt_x</p:attrName>
                                        </p:attrNameLst>
                                      </p:cBhvr>
                                      <p:tavLst>
                                        <p:tav tm="0">
                                          <p:val>
                                            <p:strVal val="#ppt_x-.2"/>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ppt_x</p:attrName>
                                        </p:attrNameLst>
                                      </p:cBhvr>
                                      <p:tavLst>
                                        <p:tav tm="0">
                                          <p:val>
                                            <p:strVal val="#ppt_x-.2"/>
                                          </p:val>
                                        </p:tav>
                                        <p:tav tm="100000">
                                          <p:val>
                                            <p:strVal val="#ppt_x"/>
                                          </p:val>
                                        </p:tav>
                                      </p:tavLst>
                                    </p:anim>
                                    <p:anim calcmode="lin" valueType="num">
                                      <p:cBhvr>
                                        <p:cTn id="2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 calcmode="lin" valueType="num">
                                      <p:cBhvr>
                                        <p:cTn id="33"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 calcmode="lin" valueType="num">
                                      <p:cBhvr>
                                        <p:cTn id="40"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41"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 calcmode="lin" valueType="num">
                                      <p:cBhvr>
                                        <p:cTn id="47"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48"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Ảnh GA 8\H.6.5.jpg"/>
          <p:cNvPicPr>
            <a:picLocks noChangeAspect="1" noChangeArrowheads="1"/>
          </p:cNvPicPr>
          <p:nvPr/>
        </p:nvPicPr>
        <p:blipFill>
          <a:blip r:embed="rId3"/>
          <a:srcRect/>
          <a:stretch>
            <a:fillRect/>
          </a:stretch>
        </p:blipFill>
        <p:spPr bwMode="auto">
          <a:xfrm>
            <a:off x="6400801" y="720699"/>
            <a:ext cx="5736607" cy="6119960"/>
          </a:xfrm>
          <a:prstGeom prst="rect">
            <a:avLst/>
          </a:prstGeom>
          <a:noFill/>
        </p:spPr>
      </p:pic>
      <p:sp>
        <p:nvSpPr>
          <p:cNvPr id="13" name="TextBox 12">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graphicFrame>
        <p:nvGraphicFramePr>
          <p:cNvPr id="12" name="Table 11"/>
          <p:cNvGraphicFramePr>
            <a:graphicFrameLocks noGrp="1"/>
          </p:cNvGraphicFramePr>
          <p:nvPr/>
        </p:nvGraphicFramePr>
        <p:xfrm>
          <a:off x="155608" y="1730232"/>
          <a:ext cx="11709474" cy="4809548"/>
        </p:xfrm>
        <a:graphic>
          <a:graphicData uri="http://schemas.openxmlformats.org/drawingml/2006/table">
            <a:tbl>
              <a:tblPr/>
              <a:tblGrid>
                <a:gridCol w="1836965">
                  <a:extLst>
                    <a:ext uri="{9D8B030D-6E8A-4147-A177-3AD203B41FA5}">
                      <a16:colId xmlns:a16="http://schemas.microsoft.com/office/drawing/2014/main" val="20000"/>
                    </a:ext>
                  </a:extLst>
                </a:gridCol>
                <a:gridCol w="9872509">
                  <a:extLst>
                    <a:ext uri="{9D8B030D-6E8A-4147-A177-3AD203B41FA5}">
                      <a16:colId xmlns:a16="http://schemas.microsoft.com/office/drawing/2014/main" val="20001"/>
                    </a:ext>
                  </a:extLst>
                </a:gridCol>
              </a:tblGrid>
              <a:tr h="38100">
                <a:tc>
                  <a:txBody>
                    <a:bodyPr/>
                    <a:lstStyle/>
                    <a:p>
                      <a:pPr algn="ctr">
                        <a:lnSpc>
                          <a:spcPct val="120000"/>
                        </a:lnSpc>
                        <a:spcBef>
                          <a:spcPts val="600"/>
                        </a:spcBef>
                        <a:spcAft>
                          <a:spcPts val="0"/>
                        </a:spcAft>
                      </a:pPr>
                      <a:r>
                        <a:rPr lang="en-US" sz="3000" b="1">
                          <a:solidFill>
                            <a:srgbClr val="000000"/>
                          </a:solidFill>
                          <a:latin typeface="+mn-lt"/>
                          <a:ea typeface="Cambria"/>
                        </a:rPr>
                        <a:t>Yếu tố</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3000" b="1">
                          <a:solidFill>
                            <a:srgbClr val="000000"/>
                          </a:solidFill>
                          <a:latin typeface="+mn-lt"/>
                          <a:ea typeface="Cambria"/>
                        </a:rPr>
                        <a:t>Hệ thống </a:t>
                      </a:r>
                      <a:r>
                        <a:rPr lang="en-US" sz="3000" b="1" smtClean="0">
                          <a:solidFill>
                            <a:srgbClr val="000000"/>
                          </a:solidFill>
                          <a:latin typeface="+mn-lt"/>
                          <a:ea typeface="Cambria"/>
                        </a:rPr>
                        <a:t>sông Thu</a:t>
                      </a:r>
                      <a:r>
                        <a:rPr lang="en-US" sz="3000" b="1" baseline="0" smtClean="0">
                          <a:solidFill>
                            <a:srgbClr val="000000"/>
                          </a:solidFill>
                          <a:latin typeface="+mn-lt"/>
                          <a:ea typeface="Cambria"/>
                        </a:rPr>
                        <a:t> Bồn</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575363">
                <a:tc>
                  <a:txBody>
                    <a:bodyPr/>
                    <a:lstStyle/>
                    <a:p>
                      <a:pPr algn="ctr">
                        <a:lnSpc>
                          <a:spcPct val="100000"/>
                        </a:lnSpc>
                        <a:spcBef>
                          <a:spcPts val="0"/>
                        </a:spcBef>
                        <a:spcAft>
                          <a:spcPts val="0"/>
                        </a:spcAft>
                      </a:pPr>
                      <a:r>
                        <a:rPr lang="en-US" sz="3000" b="1">
                          <a:solidFill>
                            <a:srgbClr val="000000"/>
                          </a:solidFill>
                          <a:latin typeface="+mn-lt"/>
                          <a:ea typeface="Cambria"/>
                        </a:rPr>
                        <a:t>Phụ </a:t>
                      </a:r>
                      <a:r>
                        <a:rPr lang="en-US" sz="3000" b="1" smtClean="0">
                          <a:solidFill>
                            <a:srgbClr val="000000"/>
                          </a:solidFill>
                          <a:latin typeface="+mn-lt"/>
                          <a:ea typeface="Cambria"/>
                        </a:rPr>
                        <a:t>lưu chính</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00000"/>
                        </a:lnSpc>
                        <a:spcBef>
                          <a:spcPts val="0"/>
                        </a:spcBef>
                        <a:spcAft>
                          <a:spcPts val="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624388">
                <a:tc>
                  <a:txBody>
                    <a:bodyPr/>
                    <a:lstStyle/>
                    <a:p>
                      <a:pPr algn="ctr">
                        <a:lnSpc>
                          <a:spcPct val="120000"/>
                        </a:lnSpc>
                        <a:spcBef>
                          <a:spcPts val="600"/>
                        </a:spcBef>
                        <a:spcAft>
                          <a:spcPts val="0"/>
                        </a:spcAft>
                      </a:pPr>
                      <a:r>
                        <a:rPr lang="en-US" sz="3000" b="1">
                          <a:solidFill>
                            <a:srgbClr val="000000"/>
                          </a:solidFill>
                          <a:latin typeface="+mn-lt"/>
                          <a:ea typeface="Cambria"/>
                        </a:rPr>
                        <a:t>Đặc điểm mạng lưới</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20000"/>
                        </a:lnSpc>
                        <a:spcBef>
                          <a:spcPts val="600"/>
                        </a:spcBef>
                        <a:spcAft>
                          <a:spcPts val="0"/>
                        </a:spcAft>
                      </a:pPr>
                      <a:endParaRPr lang="en-US" sz="3000" b="1" smtClean="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279400">
                <a:tc>
                  <a:txBody>
                    <a:bodyPr/>
                    <a:lstStyle/>
                    <a:p>
                      <a:pPr algn="ctr">
                        <a:lnSpc>
                          <a:spcPct val="120000"/>
                        </a:lnSpc>
                        <a:spcBef>
                          <a:spcPts val="600"/>
                        </a:spcBef>
                        <a:spcAft>
                          <a:spcPts val="0"/>
                        </a:spcAft>
                      </a:pPr>
                      <a:r>
                        <a:rPr lang="en-US" sz="3000" b="1" smtClean="0">
                          <a:solidFill>
                            <a:srgbClr val="000000"/>
                          </a:solidFill>
                          <a:latin typeface="+mn-lt"/>
                          <a:ea typeface="Cambria"/>
                        </a:rPr>
                        <a:t>Chế </a:t>
                      </a:r>
                      <a:r>
                        <a:rPr lang="en-US" sz="3000" b="1">
                          <a:solidFill>
                            <a:srgbClr val="000000"/>
                          </a:solidFill>
                          <a:latin typeface="+mn-lt"/>
                          <a:ea typeface="Cambria"/>
                        </a:rPr>
                        <a:t>độ </a:t>
                      </a:r>
                      <a:r>
                        <a:rPr lang="en-US" sz="3000" b="1" smtClean="0">
                          <a:solidFill>
                            <a:srgbClr val="000000"/>
                          </a:solidFill>
                          <a:latin typeface="+mn-lt"/>
                          <a:ea typeface="Cambria"/>
                        </a:rPr>
                        <a:t>nước</a:t>
                      </a:r>
                    </a:p>
                    <a:p>
                      <a:pPr algn="ctr">
                        <a:lnSpc>
                          <a:spcPct val="120000"/>
                        </a:lnSpc>
                        <a:spcBef>
                          <a:spcPts val="600"/>
                        </a:spcBef>
                        <a:spcAft>
                          <a:spcPts val="0"/>
                        </a:spcAft>
                      </a:pP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20000"/>
                        </a:lnSpc>
                        <a:spcBef>
                          <a:spcPts val="600"/>
                        </a:spcBef>
                        <a:spcAft>
                          <a:spcPts val="0"/>
                        </a:spcAft>
                      </a:pPr>
                      <a:endParaRPr lang="en-US" sz="26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2030689" y="2254468"/>
            <a:ext cx="7837510" cy="584775"/>
          </a:xfrm>
          <a:prstGeom prst="rect">
            <a:avLst/>
          </a:prstGeom>
          <a:noFill/>
        </p:spPr>
        <p:txBody>
          <a:bodyPr wrap="square" rtlCol="0">
            <a:spAutoFit/>
          </a:bodyPr>
          <a:lstStyle/>
          <a:p>
            <a:r>
              <a:rPr lang="en-US" sz="3200" b="1" smtClean="0">
                <a:solidFill>
                  <a:srgbClr val="000000"/>
                </a:solidFill>
                <a:ea typeface="Cambria"/>
              </a:rPr>
              <a:t>Sông Cái, sông Tranh và Vu Gia</a:t>
            </a:r>
            <a:endParaRPr lang="en-US" sz="3200" b="1" smtClean="0">
              <a:solidFill>
                <a:srgbClr val="000000"/>
              </a:solidFill>
              <a:ea typeface="Calibri"/>
            </a:endParaRPr>
          </a:p>
        </p:txBody>
      </p:sp>
      <p:sp>
        <p:nvSpPr>
          <p:cNvPr id="23" name="TextBox 22"/>
          <p:cNvSpPr txBox="1"/>
          <p:nvPr/>
        </p:nvSpPr>
        <p:spPr>
          <a:xfrm>
            <a:off x="2006221" y="3188618"/>
            <a:ext cx="10031109" cy="1477328"/>
          </a:xfrm>
          <a:prstGeom prst="rect">
            <a:avLst/>
          </a:prstGeom>
          <a:noFill/>
        </p:spPr>
        <p:txBody>
          <a:bodyPr wrap="square" rtlCol="0">
            <a:spAutoFit/>
          </a:bodyPr>
          <a:lstStyle/>
          <a:p>
            <a:r>
              <a:rPr lang="en-US" sz="3000" b="1" smtClean="0">
                <a:solidFill>
                  <a:srgbClr val="000000"/>
                </a:solidFill>
                <a:ea typeface="Cambria"/>
              </a:rPr>
              <a:t>- Chiều dài trên lãnh thổ Việt Nam: 205 km.</a:t>
            </a:r>
          </a:p>
          <a:p>
            <a:r>
              <a:rPr lang="en-US" sz="3000" b="1" smtClean="0">
                <a:solidFill>
                  <a:srgbClr val="000000"/>
                </a:solidFill>
                <a:ea typeface="Cambria"/>
              </a:rPr>
              <a:t>- Sông có dạng hình nan quạt.</a:t>
            </a:r>
          </a:p>
          <a:p>
            <a:r>
              <a:rPr lang="en-US" sz="3000" b="1" smtClean="0">
                <a:solidFill>
                  <a:srgbClr val="000000"/>
                </a:solidFill>
                <a:ea typeface="Calibri"/>
              </a:rPr>
              <a:t>- Sông ngắn, dốc, phân thành nhiều lưu vực nhỏ độc lập.</a:t>
            </a:r>
          </a:p>
        </p:txBody>
      </p:sp>
      <p:sp>
        <p:nvSpPr>
          <p:cNvPr id="24" name="TextBox 23"/>
          <p:cNvSpPr txBox="1"/>
          <p:nvPr/>
        </p:nvSpPr>
        <p:spPr>
          <a:xfrm>
            <a:off x="2019869" y="4803306"/>
            <a:ext cx="9799091" cy="1631216"/>
          </a:xfrm>
          <a:prstGeom prst="rect">
            <a:avLst/>
          </a:prstGeom>
          <a:noFill/>
        </p:spPr>
        <p:txBody>
          <a:bodyPr wrap="square" rtlCol="0">
            <a:spAutoFit/>
          </a:bodyPr>
          <a:lstStyle/>
          <a:p>
            <a:pPr algn="just">
              <a:spcBef>
                <a:spcPts val="600"/>
              </a:spcBef>
              <a:spcAft>
                <a:spcPts val="0"/>
              </a:spcAft>
            </a:pPr>
            <a:r>
              <a:rPr lang="en-US" sz="3000" b="1" smtClean="0">
                <a:solidFill>
                  <a:srgbClr val="000000"/>
                </a:solidFill>
                <a:ea typeface="Cambria"/>
              </a:rPr>
              <a:t>- Mùa lũ: từ tháng 9 - 12, chiếm 65% lượng nước cả năm.</a:t>
            </a:r>
          </a:p>
          <a:p>
            <a:pPr algn="just">
              <a:spcBef>
                <a:spcPts val="600"/>
              </a:spcBef>
              <a:spcAft>
                <a:spcPts val="0"/>
              </a:spcAft>
            </a:pPr>
            <a:r>
              <a:rPr lang="en-US" sz="3000" b="1" smtClean="0">
                <a:solidFill>
                  <a:srgbClr val="000000"/>
                </a:solidFill>
                <a:ea typeface="Cambria"/>
              </a:rPr>
              <a:t>- Mùa cạn: từ tháng 1 - 8, chiếm 35% lượng nước cả năm.</a:t>
            </a:r>
            <a:endParaRPr lang="en-US" sz="3000" b="1" smtClean="0">
              <a:solidFill>
                <a:srgbClr val="000000"/>
              </a:solidFill>
              <a:ea typeface="Calibri"/>
            </a:endParaRPr>
          </a:p>
          <a:p>
            <a:pPr algn="just">
              <a:spcBef>
                <a:spcPts val="600"/>
              </a:spcBef>
              <a:spcAft>
                <a:spcPts val="0"/>
              </a:spcAft>
            </a:pPr>
            <a:r>
              <a:rPr lang="en-US" sz="3000" b="1" smtClean="0">
                <a:solidFill>
                  <a:srgbClr val="000000"/>
                </a:solidFill>
                <a:ea typeface="Cambria"/>
              </a:rPr>
              <a:t>-  Mùa lũ lên rất nhanh và đột ngột.</a:t>
            </a:r>
            <a:endParaRPr lang="en-US" sz="3000"/>
          </a:p>
        </p:txBody>
      </p:sp>
    </p:spTree>
    <p:extLst>
      <p:ext uri="{BB962C8B-B14F-4D97-AF65-F5344CB8AC3E}">
        <p14:creationId xmlns:p14="http://schemas.microsoft.com/office/powerpoint/2010/main" val="2289760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1000"/>
                                        <p:tgtEl>
                                          <p:spTgt spid="2050"/>
                                        </p:tgtEl>
                                      </p:cBhvr>
                                    </p:animEffect>
                                    <p:set>
                                      <p:cBhvr>
                                        <p:cTn id="7" dur="1" fill="hold">
                                          <p:stCondLst>
                                            <p:cond delay="9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ppt_x</p:attrName>
                                        </p:attrNameLst>
                                      </p:cBhvr>
                                      <p:tavLst>
                                        <p:tav tm="0">
                                          <p:val>
                                            <p:strVal val="#ppt_x-.2"/>
                                          </p:val>
                                        </p:tav>
                                        <p:tav tm="100000">
                                          <p:val>
                                            <p:strVal val="#ppt_x"/>
                                          </p:val>
                                        </p:tav>
                                      </p:tavLst>
                                    </p:anim>
                                    <p:anim calcmode="lin" valueType="num">
                                      <p:cBhvr>
                                        <p:cTn id="2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ppt_x</p:attrName>
                                        </p:attrNameLst>
                                      </p:cBhvr>
                                      <p:tavLst>
                                        <p:tav tm="0">
                                          <p:val>
                                            <p:strVal val="#ppt_x-.2"/>
                                          </p:val>
                                        </p:tav>
                                        <p:tav tm="100000">
                                          <p:val>
                                            <p:strVal val="#ppt_x"/>
                                          </p:val>
                                        </p:tav>
                                      </p:tavLst>
                                    </p:anim>
                                    <p:anim calcmode="lin" valueType="num">
                                      <p:cBhvr>
                                        <p:cTn id="27"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 calcmode="lin" valueType="num">
                                      <p:cBhvr>
                                        <p:cTn id="33" dur="1000" fill="hold"/>
                                        <p:tgtEl>
                                          <p:spTgt spid="24">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2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 calcmode="lin" valueType="num">
                                      <p:cBhvr>
                                        <p:cTn id="40" dur="1000" fill="hold"/>
                                        <p:tgtEl>
                                          <p:spTgt spid="24">
                                            <p:txEl>
                                              <p:pRg st="1" end="1"/>
                                            </p:txEl>
                                          </p:spTgt>
                                        </p:tgtEl>
                                        <p:attrNameLst>
                                          <p:attrName>ppt_x</p:attrName>
                                        </p:attrNameLst>
                                      </p:cBhvr>
                                      <p:tavLst>
                                        <p:tav tm="0">
                                          <p:val>
                                            <p:strVal val="#ppt_x-.2"/>
                                          </p:val>
                                        </p:tav>
                                        <p:tav tm="100000">
                                          <p:val>
                                            <p:strVal val="#ppt_x"/>
                                          </p:val>
                                        </p:tav>
                                      </p:tavLst>
                                    </p:anim>
                                    <p:anim calcmode="lin" valueType="num">
                                      <p:cBhvr>
                                        <p:cTn id="41" dur="1000" fill="hold"/>
                                        <p:tgtEl>
                                          <p:spTgt spid="2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anim calcmode="lin" valueType="num">
                                      <p:cBhvr>
                                        <p:cTn id="47" dur="1000" fill="hold"/>
                                        <p:tgtEl>
                                          <p:spTgt spid="24">
                                            <p:txEl>
                                              <p:pRg st="2" end="2"/>
                                            </p:txEl>
                                          </p:spTgt>
                                        </p:tgtEl>
                                        <p:attrNameLst>
                                          <p:attrName>ppt_x</p:attrName>
                                        </p:attrNameLst>
                                      </p:cBhvr>
                                      <p:tavLst>
                                        <p:tav tm="0">
                                          <p:val>
                                            <p:strVal val="#ppt_x-.2"/>
                                          </p:val>
                                        </p:tav>
                                        <p:tav tm="100000">
                                          <p:val>
                                            <p:strVal val="#ppt_x"/>
                                          </p:val>
                                        </p:tav>
                                      </p:tavLst>
                                    </p:anim>
                                    <p:anim calcmode="lin" valueType="num">
                                      <p:cBhvr>
                                        <p:cTn id="48" dur="1000" fill="hold"/>
                                        <p:tgtEl>
                                          <p:spTgt spid="2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istrator\Desktop\Ảnh GA 8\song-thu-bon-hoi-an-ngoan-canh-di-tich-lich-su-trai-dai-qua-pho-co-03-1617442310.jpg"/>
          <p:cNvPicPr>
            <a:picLocks noChangeAspect="1" noChangeArrowheads="1"/>
          </p:cNvPicPr>
          <p:nvPr/>
        </p:nvPicPr>
        <p:blipFill>
          <a:blip r:embed="rId2"/>
          <a:srcRect/>
          <a:stretch>
            <a:fillRect/>
          </a:stretch>
        </p:blipFill>
        <p:spPr bwMode="auto">
          <a:xfrm>
            <a:off x="6970988" y="3578779"/>
            <a:ext cx="5221012" cy="3184635"/>
          </a:xfrm>
          <a:prstGeom prst="ellipse">
            <a:avLst/>
          </a:prstGeom>
          <a:ln>
            <a:noFill/>
          </a:ln>
          <a:effectLst>
            <a:softEdge rad="112500"/>
          </a:effectLst>
        </p:spPr>
      </p:pic>
      <p:pic>
        <p:nvPicPr>
          <p:cNvPr id="7" name="Picture 2" descr="C:\Users\Administrator\Desktop\Ảnh GA 8\Song Thu Bon Quang Nam nhin tu tren cao - Anh Bui Quang Thanh.jpg"/>
          <p:cNvPicPr>
            <a:picLocks noChangeAspect="1" noChangeArrowheads="1"/>
          </p:cNvPicPr>
          <p:nvPr/>
        </p:nvPicPr>
        <p:blipFill>
          <a:blip r:embed="rId3"/>
          <a:srcRect/>
          <a:stretch>
            <a:fillRect/>
          </a:stretch>
        </p:blipFill>
        <p:spPr bwMode="auto">
          <a:xfrm>
            <a:off x="204952" y="-283464"/>
            <a:ext cx="4952672" cy="299101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3" descr="C:\Users\Administrator\Desktop\Ảnh GA 8\song-thu-bon-hoi-an-ngoan-canh-di-tich-lich-su-trai-dai-qua-pho-co-04-1617442310.jpg"/>
          <p:cNvPicPr>
            <a:picLocks noChangeAspect="1" noChangeArrowheads="1"/>
          </p:cNvPicPr>
          <p:nvPr/>
        </p:nvPicPr>
        <p:blipFill>
          <a:blip r:embed="rId4" cstate="print"/>
          <a:srcRect/>
          <a:stretch>
            <a:fillRect/>
          </a:stretch>
        </p:blipFill>
        <p:spPr bwMode="auto">
          <a:xfrm>
            <a:off x="3216164" y="2065284"/>
            <a:ext cx="4824252" cy="305562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486400" y="441434"/>
            <a:ext cx="3941379" cy="547714"/>
          </a:xfrm>
          <a:prstGeom prst="rect">
            <a:avLst/>
          </a:prstGeom>
          <a:solidFill>
            <a:srgbClr val="FFFF00"/>
          </a:solidFill>
          <a:ln>
            <a:solidFill>
              <a:srgbClr val="0506FE"/>
            </a:solidFill>
          </a:ln>
        </p:spPr>
        <p:txBody>
          <a:bodyPr wrap="square" rtlCol="0">
            <a:spAutoFit/>
          </a:bodyPr>
          <a:lstStyle/>
          <a:p>
            <a:pPr algn="ctr">
              <a:lnSpc>
                <a:spcPct val="150000"/>
              </a:lnSpc>
            </a:pPr>
            <a:r>
              <a:rPr lang="en-US" sz="2200" b="1" smtClean="0">
                <a:solidFill>
                  <a:srgbClr val="0506FE"/>
                </a:solidFill>
              </a:rPr>
              <a:t>Sông Thu Bồn nhìn từ trên cao</a:t>
            </a:r>
            <a:endParaRPr lang="en-US" sz="2200" b="1">
              <a:solidFill>
                <a:srgbClr val="0506FE"/>
              </a:solidFill>
            </a:endParaRPr>
          </a:p>
        </p:txBody>
      </p:sp>
      <p:sp>
        <p:nvSpPr>
          <p:cNvPr id="10" name="TextBox 9"/>
          <p:cNvSpPr txBox="1"/>
          <p:nvPr/>
        </p:nvSpPr>
        <p:spPr>
          <a:xfrm>
            <a:off x="8019393" y="3084786"/>
            <a:ext cx="3941379" cy="547714"/>
          </a:xfrm>
          <a:prstGeom prst="rect">
            <a:avLst/>
          </a:prstGeom>
          <a:solidFill>
            <a:srgbClr val="FFFF00"/>
          </a:solidFill>
          <a:ln>
            <a:solidFill>
              <a:srgbClr val="0506FE"/>
            </a:solidFill>
          </a:ln>
        </p:spPr>
        <p:txBody>
          <a:bodyPr wrap="square" rtlCol="0">
            <a:spAutoFit/>
          </a:bodyPr>
          <a:lstStyle/>
          <a:p>
            <a:pPr algn="ctr">
              <a:lnSpc>
                <a:spcPct val="150000"/>
              </a:lnSpc>
            </a:pPr>
            <a:r>
              <a:rPr lang="en-US" sz="2200" b="1" smtClean="0">
                <a:solidFill>
                  <a:srgbClr val="0506FE"/>
                </a:solidFill>
              </a:rPr>
              <a:t>H</a:t>
            </a:r>
            <a:r>
              <a:rPr lang="vi-VN" sz="2200" b="1" smtClean="0">
                <a:solidFill>
                  <a:srgbClr val="0506FE"/>
                </a:solidFill>
                <a:latin typeface="Calibri" pitchFamily="34" charset="0"/>
                <a:cs typeface="Calibri" pitchFamily="34" charset="0"/>
              </a:rPr>
              <a:t>ội đua ghe </a:t>
            </a:r>
            <a:r>
              <a:rPr lang="en-US" sz="2200" b="1" smtClean="0">
                <a:solidFill>
                  <a:srgbClr val="0506FE"/>
                </a:solidFill>
                <a:latin typeface="Calibri" pitchFamily="34" charset="0"/>
                <a:cs typeface="Calibri" pitchFamily="34" charset="0"/>
              </a:rPr>
              <a:t>trên sông </a:t>
            </a:r>
            <a:r>
              <a:rPr lang="vi-VN" sz="2200" b="1" smtClean="0">
                <a:solidFill>
                  <a:srgbClr val="0506FE"/>
                </a:solidFill>
                <a:latin typeface="Calibri" pitchFamily="34" charset="0"/>
                <a:cs typeface="Calibri" pitchFamily="34" charset="0"/>
              </a:rPr>
              <a:t>Thu Bồn</a:t>
            </a:r>
            <a:endParaRPr lang="en-US" sz="2200" b="1" smtClean="0">
              <a:solidFill>
                <a:srgbClr val="0506FE"/>
              </a:solidFill>
              <a:latin typeface="Calibri" pitchFamily="34" charset="0"/>
              <a:cs typeface="Calibri" pitchFamily="34" charset="0"/>
            </a:endParaRPr>
          </a:p>
        </p:txBody>
      </p:sp>
      <p:sp>
        <p:nvSpPr>
          <p:cNvPr id="11" name="TextBox 10"/>
          <p:cNvSpPr txBox="1"/>
          <p:nvPr/>
        </p:nvSpPr>
        <p:spPr>
          <a:xfrm>
            <a:off x="1250731" y="5381296"/>
            <a:ext cx="3941379"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Một nhánh của sông Thu Bồn chảy qua Hội An</a:t>
            </a:r>
            <a:endParaRPr lang="en-US" sz="2200" b="1">
              <a:solidFill>
                <a:srgbClr val="0506F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linds(horizontal)">
                                      <p:cBhvr>
                                        <p:cTn id="23" dur="500"/>
                                        <p:tgtEl>
                                          <p:spTgt spid="102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95640"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dirty="0" err="1" smtClean="0">
                <a:solidFill>
                  <a:srgbClr val="FFFF00"/>
                </a:solidFill>
              </a:rPr>
              <a:t>Khu</a:t>
            </a:r>
            <a:r>
              <a:rPr lang="en-US" sz="3000" b="1" dirty="0" smtClean="0">
                <a:solidFill>
                  <a:srgbClr val="FFFF00"/>
                </a:solidFill>
              </a:rPr>
              <a:t> </a:t>
            </a:r>
            <a:r>
              <a:rPr lang="en-US" sz="3000" b="1" dirty="0" err="1" smtClean="0">
                <a:solidFill>
                  <a:srgbClr val="FFFF00"/>
                </a:solidFill>
              </a:rPr>
              <a:t>vực</a:t>
            </a:r>
            <a:r>
              <a:rPr lang="en-US" sz="3000" b="1" dirty="0" smtClean="0">
                <a:solidFill>
                  <a:srgbClr val="FFFF00"/>
                </a:solidFill>
              </a:rPr>
              <a:t> </a:t>
            </a:r>
            <a:r>
              <a:rPr lang="en-US" sz="3000" b="1" dirty="0" err="1" smtClean="0">
                <a:solidFill>
                  <a:srgbClr val="FFFF00"/>
                </a:solidFill>
              </a:rPr>
              <a:t>nào</a:t>
            </a:r>
            <a:r>
              <a:rPr lang="en-US" sz="3000" b="1" dirty="0" smtClean="0">
                <a:solidFill>
                  <a:srgbClr val="FFFF00"/>
                </a:solidFill>
              </a:rPr>
              <a:t> </a:t>
            </a:r>
            <a:r>
              <a:rPr lang="en-US" sz="3000" b="1" dirty="0" err="1" smtClean="0">
                <a:solidFill>
                  <a:srgbClr val="FFFF00"/>
                </a:solidFill>
              </a:rPr>
              <a:t>nước</a:t>
            </a:r>
            <a:r>
              <a:rPr lang="en-US" sz="3000" b="1" dirty="0" smtClean="0">
                <a:solidFill>
                  <a:srgbClr val="FFFF00"/>
                </a:solidFill>
              </a:rPr>
              <a:t> </a:t>
            </a:r>
            <a:r>
              <a:rPr lang="en-US" sz="3000" b="1" dirty="0" err="1" smtClean="0">
                <a:solidFill>
                  <a:srgbClr val="FFFF00"/>
                </a:solidFill>
              </a:rPr>
              <a:t>ta</a:t>
            </a:r>
            <a:r>
              <a:rPr lang="en-US" sz="3000" b="1" dirty="0" smtClean="0">
                <a:solidFill>
                  <a:srgbClr val="FFFF00"/>
                </a:solidFill>
              </a:rPr>
              <a:t> </a:t>
            </a:r>
            <a:r>
              <a:rPr lang="en-US" sz="3000" b="1" dirty="0" err="1" smtClean="0">
                <a:solidFill>
                  <a:srgbClr val="FFFF00"/>
                </a:solidFill>
              </a:rPr>
              <a:t>có</a:t>
            </a:r>
            <a:r>
              <a:rPr lang="en-US" sz="3000" b="1" dirty="0" smtClean="0">
                <a:solidFill>
                  <a:srgbClr val="FFFF00"/>
                </a:solidFill>
              </a:rPr>
              <a:t> </a:t>
            </a:r>
            <a:r>
              <a:rPr lang="en-US" sz="3000" b="1" dirty="0" err="1" smtClean="0">
                <a:solidFill>
                  <a:srgbClr val="FFFF00"/>
                </a:solidFill>
              </a:rPr>
              <a:t>mùa</a:t>
            </a:r>
            <a:r>
              <a:rPr lang="en-US" sz="3000" b="1" dirty="0" smtClean="0">
                <a:solidFill>
                  <a:srgbClr val="FFFF00"/>
                </a:solidFill>
              </a:rPr>
              <a:t> </a:t>
            </a:r>
            <a:r>
              <a:rPr lang="en-US" sz="3000" b="1" dirty="0" err="1" smtClean="0">
                <a:solidFill>
                  <a:srgbClr val="FFFF00"/>
                </a:solidFill>
              </a:rPr>
              <a:t>mưa</a:t>
            </a:r>
            <a:r>
              <a:rPr lang="en-US" sz="3000" b="1" dirty="0" smtClean="0">
                <a:solidFill>
                  <a:srgbClr val="FFFF00"/>
                </a:solidFill>
              </a:rPr>
              <a:t> </a:t>
            </a:r>
            <a:r>
              <a:rPr lang="en-US" sz="3000" b="1" dirty="0" err="1" smtClean="0">
                <a:solidFill>
                  <a:srgbClr val="FFFF00"/>
                </a:solidFill>
              </a:rPr>
              <a:t>lệch</a:t>
            </a:r>
            <a:r>
              <a:rPr lang="en-US" sz="3000" b="1" dirty="0" smtClean="0">
                <a:solidFill>
                  <a:srgbClr val="FFFF00"/>
                </a:solidFill>
              </a:rPr>
              <a:t> </a:t>
            </a:r>
            <a:r>
              <a:rPr lang="en-US" sz="3000" b="1" dirty="0" err="1" smtClean="0">
                <a:solidFill>
                  <a:srgbClr val="FFFF00"/>
                </a:solidFill>
              </a:rPr>
              <a:t>hẳn</a:t>
            </a:r>
            <a:r>
              <a:rPr lang="en-US" sz="3000" b="1" dirty="0" smtClean="0">
                <a:solidFill>
                  <a:srgbClr val="FFFF00"/>
                </a:solidFill>
              </a:rPr>
              <a:t> </a:t>
            </a:r>
            <a:r>
              <a:rPr lang="en-US" sz="3000" b="1" dirty="0" err="1" smtClean="0">
                <a:solidFill>
                  <a:srgbClr val="FFFF00"/>
                </a:solidFill>
              </a:rPr>
              <a:t>về</a:t>
            </a:r>
            <a:r>
              <a:rPr lang="en-US" sz="3000" b="1" dirty="0" smtClean="0">
                <a:solidFill>
                  <a:srgbClr val="FFFF00"/>
                </a:solidFill>
              </a:rPr>
              <a:t> </a:t>
            </a:r>
            <a:r>
              <a:rPr lang="en-US" sz="3000" b="1" dirty="0" err="1" smtClean="0">
                <a:solidFill>
                  <a:srgbClr val="FFFF00"/>
                </a:solidFill>
              </a:rPr>
              <a:t>thu</a:t>
            </a:r>
            <a:r>
              <a:rPr lang="en-US" sz="3000" b="1" dirty="0" smtClean="0">
                <a:solidFill>
                  <a:srgbClr val="FFFF00"/>
                </a:solidFill>
              </a:rPr>
              <a:t> </a:t>
            </a:r>
            <a:r>
              <a:rPr lang="en-US" sz="3000" b="1" dirty="0" err="1" smtClean="0">
                <a:solidFill>
                  <a:srgbClr val="FFFF00"/>
                </a:solidFill>
              </a:rPr>
              <a:t>đông</a:t>
            </a:r>
            <a:r>
              <a:rPr lang="en-US" sz="3000" b="1" dirty="0" smtClean="0">
                <a:solidFill>
                  <a:srgbClr val="FFFF00"/>
                </a:solidFill>
              </a:rPr>
              <a:t>?</a:t>
            </a:r>
            <a:endParaRPr lang="en-US" sz="3000" b="1" dirty="0">
              <a:solidFill>
                <a:srgbClr val="FFFF00"/>
              </a:solidFill>
            </a:endParaRPr>
          </a:p>
          <a:p>
            <a:pPr lvl="0">
              <a:lnSpc>
                <a:spcPct val="130000"/>
              </a:lnSpc>
            </a:pPr>
            <a:r>
              <a:rPr lang="en-US" sz="3000" b="1" dirty="0">
                <a:solidFill>
                  <a:srgbClr val="FFFF00"/>
                </a:solidFill>
              </a:rPr>
              <a:t>A</a:t>
            </a:r>
            <a:r>
              <a:rPr lang="en-US" sz="3000" b="1" dirty="0" smtClean="0">
                <a:solidFill>
                  <a:srgbClr val="FFFF00"/>
                </a:solidFill>
              </a:rPr>
              <a:t>. </a:t>
            </a:r>
            <a:r>
              <a:rPr lang="en-US" sz="3000" b="1" dirty="0" err="1" smtClean="0">
                <a:solidFill>
                  <a:srgbClr val="FFFF00"/>
                </a:solidFill>
              </a:rPr>
              <a:t>Đông</a:t>
            </a:r>
            <a:r>
              <a:rPr lang="en-US" sz="3000" b="1" dirty="0" smtClean="0">
                <a:solidFill>
                  <a:srgbClr val="FFFF00"/>
                </a:solidFill>
              </a:rPr>
              <a:t> </a:t>
            </a:r>
            <a:r>
              <a:rPr lang="en-US" sz="3000" b="1" dirty="0" err="1" smtClean="0">
                <a:solidFill>
                  <a:srgbClr val="FFFF00"/>
                </a:solidFill>
              </a:rPr>
              <a:t>Bắc</a:t>
            </a:r>
            <a:r>
              <a:rPr lang="en-US" sz="3000" b="1" dirty="0" smtClean="0">
                <a:solidFill>
                  <a:srgbClr val="FFFF00"/>
                </a:solidFill>
              </a:rPr>
              <a:t> </a:t>
            </a:r>
            <a:r>
              <a:rPr lang="en-US" sz="3000" b="1" dirty="0" err="1" smtClean="0">
                <a:solidFill>
                  <a:srgbClr val="FFFF00"/>
                </a:solidFill>
              </a:rPr>
              <a:t>Bộ</a:t>
            </a:r>
            <a:r>
              <a:rPr lang="en-US" sz="3000" b="1" dirty="0" smtClean="0">
                <a:solidFill>
                  <a:srgbClr val="FFFF00"/>
                </a:solidFill>
              </a:rPr>
              <a:t>. </a:t>
            </a:r>
            <a:r>
              <a:rPr lang="en-US" sz="3000" b="1" dirty="0">
                <a:solidFill>
                  <a:srgbClr val="FFFF00"/>
                </a:solidFill>
              </a:rPr>
              <a:t>		</a:t>
            </a:r>
            <a:r>
              <a:rPr lang="en-US" sz="3000" b="1" dirty="0" smtClean="0">
                <a:solidFill>
                  <a:srgbClr val="FFFF00"/>
                </a:solidFill>
              </a:rPr>
              <a:t>B. </a:t>
            </a:r>
            <a:r>
              <a:rPr lang="en-US" sz="3000" b="1" dirty="0" err="1" smtClean="0">
                <a:solidFill>
                  <a:srgbClr val="FFFF00"/>
                </a:solidFill>
              </a:rPr>
              <a:t>Tây</a:t>
            </a:r>
            <a:r>
              <a:rPr lang="en-US" sz="3000" b="1" dirty="0" smtClean="0">
                <a:solidFill>
                  <a:srgbClr val="FFFF00"/>
                </a:solidFill>
              </a:rPr>
              <a:t> </a:t>
            </a:r>
            <a:r>
              <a:rPr lang="en-US" sz="3000" b="1" dirty="0" err="1" smtClean="0">
                <a:solidFill>
                  <a:srgbClr val="FFFF00"/>
                </a:solidFill>
              </a:rPr>
              <a:t>Nguyên</a:t>
            </a:r>
            <a:r>
              <a:rPr lang="en-US" sz="3000" b="1" dirty="0" smtClean="0">
                <a:solidFill>
                  <a:srgbClr val="FFFF00"/>
                </a:solidFill>
              </a:rPr>
              <a:t>.</a:t>
            </a:r>
            <a:endParaRPr lang="en-US" sz="3000" b="1" dirty="0">
              <a:solidFill>
                <a:srgbClr val="FFFF00"/>
              </a:solidFill>
            </a:endParaRPr>
          </a:p>
          <a:p>
            <a:pPr lvl="0">
              <a:lnSpc>
                <a:spcPct val="130000"/>
              </a:lnSpc>
            </a:pPr>
            <a:r>
              <a:rPr lang="en-US" sz="3000" b="1" dirty="0">
                <a:solidFill>
                  <a:srgbClr val="FFFF00"/>
                </a:solidFill>
              </a:rPr>
              <a:t>C</a:t>
            </a:r>
            <a:r>
              <a:rPr lang="en-US" sz="3000" b="1" dirty="0" smtClean="0">
                <a:solidFill>
                  <a:srgbClr val="FFFF00"/>
                </a:solidFill>
              </a:rPr>
              <a:t>. </a:t>
            </a:r>
            <a:r>
              <a:rPr lang="en-US" sz="3000" b="1" dirty="0" err="1" smtClean="0">
                <a:solidFill>
                  <a:srgbClr val="FFFF00"/>
                </a:solidFill>
              </a:rPr>
              <a:t>Đông</a:t>
            </a:r>
            <a:r>
              <a:rPr lang="en-US" sz="3000" b="1" dirty="0" smtClean="0">
                <a:solidFill>
                  <a:srgbClr val="FFFF00"/>
                </a:solidFill>
              </a:rPr>
              <a:t> </a:t>
            </a:r>
            <a:r>
              <a:rPr lang="en-US" sz="3000" b="1" dirty="0" err="1" smtClean="0">
                <a:solidFill>
                  <a:srgbClr val="FFFF00"/>
                </a:solidFill>
              </a:rPr>
              <a:t>Trường</a:t>
            </a:r>
            <a:r>
              <a:rPr lang="en-US" sz="3000" b="1" dirty="0" smtClean="0">
                <a:solidFill>
                  <a:srgbClr val="FFFF00"/>
                </a:solidFill>
              </a:rPr>
              <a:t> </a:t>
            </a:r>
            <a:r>
              <a:rPr lang="en-US" sz="3000" b="1" dirty="0" err="1" smtClean="0">
                <a:solidFill>
                  <a:srgbClr val="FFFF00"/>
                </a:solidFill>
              </a:rPr>
              <a:t>Sơn</a:t>
            </a:r>
            <a:r>
              <a:rPr lang="en-US" sz="3000" b="1" dirty="0" smtClean="0">
                <a:solidFill>
                  <a:srgbClr val="FFFF00"/>
                </a:solidFill>
              </a:rPr>
              <a:t>.</a:t>
            </a:r>
            <a:r>
              <a:rPr lang="en-US" sz="3000" b="1" dirty="0">
                <a:solidFill>
                  <a:srgbClr val="FFFF00"/>
                </a:solidFill>
              </a:rPr>
              <a:t>	</a:t>
            </a:r>
            <a:r>
              <a:rPr lang="en-US" sz="3000" b="1" dirty="0" smtClean="0">
                <a:solidFill>
                  <a:srgbClr val="FFFF00"/>
                </a:solidFill>
              </a:rPr>
              <a:t>D. Nam </a:t>
            </a:r>
            <a:r>
              <a:rPr lang="en-US" sz="3000" b="1" dirty="0" err="1" smtClean="0">
                <a:solidFill>
                  <a:srgbClr val="FFFF00"/>
                </a:solidFill>
              </a:rPr>
              <a:t>Bộ</a:t>
            </a:r>
            <a:r>
              <a:rPr lang="en-US" sz="3000" b="1" dirty="0" smtClean="0">
                <a:solidFill>
                  <a:srgbClr val="FFFF00"/>
                </a:solidFill>
              </a:rPr>
              <a:t>. </a:t>
            </a:r>
            <a:endParaRPr lang="en-US"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7749821" y="6162307"/>
            <a:ext cx="2174472" cy="7112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74075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pic>
        <p:nvPicPr>
          <p:cNvPr id="3074" name="Picture 2" descr="C:\Users\Administrator\Desktop\Ảnh GA 8\H.6.7.jpg"/>
          <p:cNvPicPr>
            <a:picLocks noChangeAspect="1" noChangeArrowheads="1"/>
          </p:cNvPicPr>
          <p:nvPr/>
        </p:nvPicPr>
        <p:blipFill>
          <a:blip r:embed="rId3"/>
          <a:srcRect/>
          <a:stretch>
            <a:fillRect/>
          </a:stretch>
        </p:blipFill>
        <p:spPr bwMode="auto">
          <a:xfrm>
            <a:off x="7710985" y="802658"/>
            <a:ext cx="4481015" cy="5989475"/>
          </a:xfrm>
          <a:prstGeom prst="rect">
            <a:avLst/>
          </a:prstGeom>
          <a:noFill/>
        </p:spPr>
      </p:pic>
      <p:graphicFrame>
        <p:nvGraphicFramePr>
          <p:cNvPr id="20" name="Table 19"/>
          <p:cNvGraphicFramePr>
            <a:graphicFrameLocks noGrp="1"/>
          </p:cNvGraphicFramePr>
          <p:nvPr/>
        </p:nvGraphicFramePr>
        <p:xfrm>
          <a:off x="155608" y="1730232"/>
          <a:ext cx="11709474" cy="4809548"/>
        </p:xfrm>
        <a:graphic>
          <a:graphicData uri="http://schemas.openxmlformats.org/drawingml/2006/table">
            <a:tbl>
              <a:tblPr/>
              <a:tblGrid>
                <a:gridCol w="1836965">
                  <a:extLst>
                    <a:ext uri="{9D8B030D-6E8A-4147-A177-3AD203B41FA5}">
                      <a16:colId xmlns:a16="http://schemas.microsoft.com/office/drawing/2014/main" val="20000"/>
                    </a:ext>
                  </a:extLst>
                </a:gridCol>
                <a:gridCol w="9872509">
                  <a:extLst>
                    <a:ext uri="{9D8B030D-6E8A-4147-A177-3AD203B41FA5}">
                      <a16:colId xmlns:a16="http://schemas.microsoft.com/office/drawing/2014/main" val="20001"/>
                    </a:ext>
                  </a:extLst>
                </a:gridCol>
              </a:tblGrid>
              <a:tr h="38100">
                <a:tc>
                  <a:txBody>
                    <a:bodyPr/>
                    <a:lstStyle/>
                    <a:p>
                      <a:pPr algn="ctr">
                        <a:lnSpc>
                          <a:spcPct val="120000"/>
                        </a:lnSpc>
                        <a:spcBef>
                          <a:spcPts val="600"/>
                        </a:spcBef>
                        <a:spcAft>
                          <a:spcPts val="0"/>
                        </a:spcAft>
                      </a:pPr>
                      <a:r>
                        <a:rPr lang="en-US" sz="3000" b="1">
                          <a:solidFill>
                            <a:srgbClr val="000000"/>
                          </a:solidFill>
                          <a:latin typeface="+mn-lt"/>
                          <a:ea typeface="Cambria"/>
                        </a:rPr>
                        <a:t>Yếu tố</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en-US" sz="3000" b="1">
                          <a:solidFill>
                            <a:srgbClr val="000000"/>
                          </a:solidFill>
                          <a:latin typeface="+mn-lt"/>
                          <a:ea typeface="Cambria"/>
                        </a:rPr>
                        <a:t>Hệ thống </a:t>
                      </a:r>
                      <a:r>
                        <a:rPr lang="en-US" sz="3000" b="1" smtClean="0">
                          <a:solidFill>
                            <a:srgbClr val="000000"/>
                          </a:solidFill>
                          <a:latin typeface="+mn-lt"/>
                          <a:ea typeface="Cambria"/>
                        </a:rPr>
                        <a:t>sông Mê</a:t>
                      </a:r>
                      <a:r>
                        <a:rPr lang="en-US" sz="3000" b="1" baseline="0" smtClean="0">
                          <a:solidFill>
                            <a:srgbClr val="000000"/>
                          </a:solidFill>
                          <a:latin typeface="+mn-lt"/>
                          <a:ea typeface="Cambria"/>
                        </a:rPr>
                        <a:t> Công</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575363">
                <a:tc>
                  <a:txBody>
                    <a:bodyPr/>
                    <a:lstStyle/>
                    <a:p>
                      <a:pPr algn="ctr">
                        <a:lnSpc>
                          <a:spcPct val="100000"/>
                        </a:lnSpc>
                        <a:spcBef>
                          <a:spcPts val="0"/>
                        </a:spcBef>
                        <a:spcAft>
                          <a:spcPts val="0"/>
                        </a:spcAft>
                      </a:pPr>
                      <a:r>
                        <a:rPr lang="en-US" sz="3000" b="1">
                          <a:solidFill>
                            <a:srgbClr val="000000"/>
                          </a:solidFill>
                          <a:latin typeface="+mn-lt"/>
                          <a:ea typeface="Cambria"/>
                        </a:rPr>
                        <a:t>Phụ </a:t>
                      </a:r>
                      <a:r>
                        <a:rPr lang="en-US" sz="3000" b="1" smtClean="0">
                          <a:solidFill>
                            <a:srgbClr val="000000"/>
                          </a:solidFill>
                          <a:latin typeface="+mn-lt"/>
                          <a:ea typeface="Cambria"/>
                        </a:rPr>
                        <a:t>lưu chính</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00000"/>
                        </a:lnSpc>
                        <a:spcBef>
                          <a:spcPts val="0"/>
                        </a:spcBef>
                        <a:spcAft>
                          <a:spcPts val="0"/>
                        </a:spcAft>
                      </a:pPr>
                      <a:endParaRPr lang="en-US" sz="30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624388">
                <a:tc>
                  <a:txBody>
                    <a:bodyPr/>
                    <a:lstStyle/>
                    <a:p>
                      <a:pPr algn="ctr">
                        <a:lnSpc>
                          <a:spcPct val="120000"/>
                        </a:lnSpc>
                        <a:spcBef>
                          <a:spcPts val="600"/>
                        </a:spcBef>
                        <a:spcAft>
                          <a:spcPts val="0"/>
                        </a:spcAft>
                      </a:pPr>
                      <a:r>
                        <a:rPr lang="en-US" sz="3000" b="1">
                          <a:solidFill>
                            <a:srgbClr val="000000"/>
                          </a:solidFill>
                          <a:latin typeface="+mn-lt"/>
                          <a:ea typeface="Cambria"/>
                        </a:rPr>
                        <a:t>Đặc điểm mạng lưới</a:t>
                      </a: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20000"/>
                        </a:lnSpc>
                        <a:spcBef>
                          <a:spcPts val="600"/>
                        </a:spcBef>
                        <a:spcAft>
                          <a:spcPts val="0"/>
                        </a:spcAft>
                      </a:pPr>
                      <a:endParaRPr lang="en-US" sz="3000" b="1" smtClean="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279400">
                <a:tc>
                  <a:txBody>
                    <a:bodyPr/>
                    <a:lstStyle/>
                    <a:p>
                      <a:pPr algn="ctr">
                        <a:lnSpc>
                          <a:spcPct val="120000"/>
                        </a:lnSpc>
                        <a:spcBef>
                          <a:spcPts val="600"/>
                        </a:spcBef>
                        <a:spcAft>
                          <a:spcPts val="0"/>
                        </a:spcAft>
                      </a:pPr>
                      <a:r>
                        <a:rPr lang="en-US" sz="3000" b="1" smtClean="0">
                          <a:solidFill>
                            <a:srgbClr val="000000"/>
                          </a:solidFill>
                          <a:latin typeface="+mn-lt"/>
                          <a:ea typeface="Cambria"/>
                        </a:rPr>
                        <a:t>Chế </a:t>
                      </a:r>
                      <a:r>
                        <a:rPr lang="en-US" sz="3000" b="1">
                          <a:solidFill>
                            <a:srgbClr val="000000"/>
                          </a:solidFill>
                          <a:latin typeface="+mn-lt"/>
                          <a:ea typeface="Cambria"/>
                        </a:rPr>
                        <a:t>độ </a:t>
                      </a:r>
                      <a:r>
                        <a:rPr lang="en-US" sz="3000" b="1" smtClean="0">
                          <a:solidFill>
                            <a:srgbClr val="000000"/>
                          </a:solidFill>
                          <a:latin typeface="+mn-lt"/>
                          <a:ea typeface="Cambria"/>
                        </a:rPr>
                        <a:t>nước</a:t>
                      </a:r>
                    </a:p>
                    <a:p>
                      <a:pPr algn="ctr">
                        <a:lnSpc>
                          <a:spcPct val="120000"/>
                        </a:lnSpc>
                        <a:spcBef>
                          <a:spcPts val="600"/>
                        </a:spcBef>
                        <a:spcAft>
                          <a:spcPts val="0"/>
                        </a:spcAft>
                      </a:pPr>
                      <a:endParaRPr lang="en-US" sz="3000" b="1">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20000"/>
                        </a:lnSpc>
                        <a:spcBef>
                          <a:spcPts val="600"/>
                        </a:spcBef>
                        <a:spcAft>
                          <a:spcPts val="0"/>
                        </a:spcAft>
                      </a:pPr>
                      <a:endParaRPr lang="en-US" sz="2600" b="1">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bl>
          </a:graphicData>
        </a:graphic>
      </p:graphicFrame>
      <p:sp>
        <p:nvSpPr>
          <p:cNvPr id="21" name="TextBox 20"/>
          <p:cNvSpPr txBox="1"/>
          <p:nvPr/>
        </p:nvSpPr>
        <p:spPr>
          <a:xfrm>
            <a:off x="2030689" y="2281764"/>
            <a:ext cx="7837510" cy="584775"/>
          </a:xfrm>
          <a:prstGeom prst="rect">
            <a:avLst/>
          </a:prstGeom>
          <a:noFill/>
        </p:spPr>
        <p:txBody>
          <a:bodyPr wrap="square" rtlCol="0">
            <a:spAutoFit/>
          </a:bodyPr>
          <a:lstStyle/>
          <a:p>
            <a:r>
              <a:rPr lang="en-US" sz="3200" b="1" smtClean="0">
                <a:solidFill>
                  <a:srgbClr val="000000"/>
                </a:solidFill>
                <a:ea typeface="Cambria"/>
              </a:rPr>
              <a:t>Sông Xê xan, sông Srê Pốk</a:t>
            </a:r>
            <a:endParaRPr lang="en-US" sz="3200" b="1" smtClean="0">
              <a:solidFill>
                <a:srgbClr val="000000"/>
              </a:solidFill>
              <a:ea typeface="Calibri"/>
            </a:endParaRPr>
          </a:p>
        </p:txBody>
      </p:sp>
      <p:sp>
        <p:nvSpPr>
          <p:cNvPr id="22" name="TextBox 21"/>
          <p:cNvSpPr txBox="1"/>
          <p:nvPr/>
        </p:nvSpPr>
        <p:spPr>
          <a:xfrm>
            <a:off x="2006221" y="3188618"/>
            <a:ext cx="10031109" cy="1477328"/>
          </a:xfrm>
          <a:prstGeom prst="rect">
            <a:avLst/>
          </a:prstGeom>
          <a:noFill/>
        </p:spPr>
        <p:txBody>
          <a:bodyPr wrap="square" rtlCol="0">
            <a:spAutoFit/>
          </a:bodyPr>
          <a:lstStyle/>
          <a:p>
            <a:r>
              <a:rPr lang="en-US" sz="3000" b="1" smtClean="0">
                <a:solidFill>
                  <a:srgbClr val="000000"/>
                </a:solidFill>
                <a:ea typeface="Cambria"/>
              </a:rPr>
              <a:t>- Chiều dài trên lãnh thổ Việt Nam: 230 km.</a:t>
            </a:r>
          </a:p>
          <a:p>
            <a:r>
              <a:rPr lang="en-US" sz="3000" b="1" smtClean="0">
                <a:solidFill>
                  <a:srgbClr val="000000"/>
                </a:solidFill>
                <a:ea typeface="Cambria"/>
              </a:rPr>
              <a:t>- Sông có dạng hình lông chim.</a:t>
            </a:r>
          </a:p>
          <a:p>
            <a:r>
              <a:rPr lang="en-US" sz="3000" b="1" smtClean="0">
                <a:solidFill>
                  <a:srgbClr val="000000"/>
                </a:solidFill>
                <a:ea typeface="Calibri"/>
              </a:rPr>
              <a:t>- Hai chi lưu lớn và mạng lưới kênh rạch chằng chịt.</a:t>
            </a:r>
          </a:p>
        </p:txBody>
      </p:sp>
      <p:sp>
        <p:nvSpPr>
          <p:cNvPr id="23" name="TextBox 22"/>
          <p:cNvSpPr txBox="1"/>
          <p:nvPr/>
        </p:nvSpPr>
        <p:spPr>
          <a:xfrm>
            <a:off x="2019869" y="4803306"/>
            <a:ext cx="9799091" cy="1631216"/>
          </a:xfrm>
          <a:prstGeom prst="rect">
            <a:avLst/>
          </a:prstGeom>
          <a:noFill/>
        </p:spPr>
        <p:txBody>
          <a:bodyPr wrap="square" rtlCol="0">
            <a:spAutoFit/>
          </a:bodyPr>
          <a:lstStyle/>
          <a:p>
            <a:pPr algn="just">
              <a:spcBef>
                <a:spcPts val="600"/>
              </a:spcBef>
              <a:spcAft>
                <a:spcPts val="0"/>
              </a:spcAft>
            </a:pPr>
            <a:r>
              <a:rPr lang="en-US" sz="3000" b="1" smtClean="0">
                <a:solidFill>
                  <a:srgbClr val="000000"/>
                </a:solidFill>
                <a:ea typeface="Cambria"/>
              </a:rPr>
              <a:t>- Mùa lũ: từ tháng 7 - 11, chiếm 80% lượng nước cả năm.</a:t>
            </a:r>
          </a:p>
          <a:p>
            <a:pPr algn="just">
              <a:spcBef>
                <a:spcPts val="600"/>
              </a:spcBef>
              <a:spcAft>
                <a:spcPts val="0"/>
              </a:spcAft>
            </a:pPr>
            <a:r>
              <a:rPr lang="en-US" sz="3000" b="1" smtClean="0">
                <a:solidFill>
                  <a:srgbClr val="000000"/>
                </a:solidFill>
                <a:ea typeface="Cambria"/>
              </a:rPr>
              <a:t>- Mùa cạn: từ tháng 12 - 6, chiếm 20% lượng nước cả năm.</a:t>
            </a:r>
            <a:endParaRPr lang="en-US" sz="3000" b="1" smtClean="0">
              <a:solidFill>
                <a:srgbClr val="000000"/>
              </a:solidFill>
              <a:ea typeface="Calibri"/>
            </a:endParaRPr>
          </a:p>
          <a:p>
            <a:pPr algn="just">
              <a:spcBef>
                <a:spcPts val="600"/>
              </a:spcBef>
              <a:spcAft>
                <a:spcPts val="0"/>
              </a:spcAft>
            </a:pPr>
            <a:r>
              <a:rPr lang="en-US" sz="3000" b="1" smtClean="0">
                <a:solidFill>
                  <a:srgbClr val="000000"/>
                </a:solidFill>
                <a:ea typeface="Cambria"/>
              </a:rPr>
              <a:t>-  Mùa lũ </a:t>
            </a:r>
            <a:r>
              <a:rPr lang="en-US" sz="3000" b="1" smtClean="0">
                <a:solidFill>
                  <a:srgbClr val="000000"/>
                </a:solidFill>
                <a:ea typeface="Cambria"/>
              </a:rPr>
              <a:t>nước </a:t>
            </a:r>
            <a:r>
              <a:rPr lang="en-US" sz="3000" b="1" smtClean="0">
                <a:solidFill>
                  <a:srgbClr val="000000"/>
                </a:solidFill>
                <a:ea typeface="Cambria"/>
              </a:rPr>
              <a:t>lên và xuống chậm.</a:t>
            </a:r>
            <a:endParaRPr lang="en-US" sz="3000"/>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074"/>
                                        </p:tgtEl>
                                        <p:attrNameLst>
                                          <p:attrName>ppt_x</p:attrName>
                                        </p:attrNameLst>
                                      </p:cBhvr>
                                      <p:tavLst>
                                        <p:tav tm="0">
                                          <p:val>
                                            <p:strVal val="ppt_x"/>
                                          </p:val>
                                        </p:tav>
                                        <p:tav tm="100000">
                                          <p:val>
                                            <p:strVal val="ppt_x"/>
                                          </p:val>
                                        </p:tav>
                                      </p:tavLst>
                                    </p:anim>
                                    <p:anim calcmode="lin" valueType="num">
                                      <p:cBhvr additive="base">
                                        <p:cTn id="7" dur="1000"/>
                                        <p:tgtEl>
                                          <p:spTgt spid="3074"/>
                                        </p:tgtEl>
                                        <p:attrNameLst>
                                          <p:attrName>ppt_y</p:attrName>
                                        </p:attrNameLst>
                                      </p:cBhvr>
                                      <p:tavLst>
                                        <p:tav tm="0">
                                          <p:val>
                                            <p:strVal val="ppt_y"/>
                                          </p:val>
                                        </p:tav>
                                        <p:tav tm="100000">
                                          <p:val>
                                            <p:strVal val="1+ppt_h/2"/>
                                          </p:val>
                                        </p:tav>
                                      </p:tavLst>
                                    </p:anim>
                                    <p:set>
                                      <p:cBhvr>
                                        <p:cTn id="8" dur="1" fill="hold">
                                          <p:stCondLst>
                                            <p:cond delay="9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ppt_x</p:attrName>
                                        </p:attrNameLst>
                                      </p:cBhvr>
                                      <p:tavLst>
                                        <p:tav tm="0">
                                          <p:val>
                                            <p:strVal val="#ppt_x-.2"/>
                                          </p:val>
                                        </p:tav>
                                        <p:tav tm="100000">
                                          <p:val>
                                            <p:strVal val="#ppt_x"/>
                                          </p:val>
                                        </p:tav>
                                      </p:tavLst>
                                    </p:anim>
                                    <p:anim calcmode="lin" valueType="num">
                                      <p:cBhvr>
                                        <p:cTn id="1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ppt_x</p:attrName>
                                        </p:attrNameLst>
                                      </p:cBhvr>
                                      <p:tavLst>
                                        <p:tav tm="0">
                                          <p:val>
                                            <p:strVal val="#ppt_x-.2"/>
                                          </p:val>
                                        </p:tav>
                                        <p:tav tm="100000">
                                          <p:val>
                                            <p:strVal val="#ppt_x"/>
                                          </p:val>
                                        </p:tav>
                                      </p:tavLst>
                                    </p:anim>
                                    <p:anim calcmode="lin" valueType="num">
                                      <p:cBhvr>
                                        <p:cTn id="2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ppt_x</p:attrName>
                                        </p:attrNameLst>
                                      </p:cBhvr>
                                      <p:tavLst>
                                        <p:tav tm="0">
                                          <p:val>
                                            <p:strVal val="#ppt_x-.2"/>
                                          </p:val>
                                        </p:tav>
                                        <p:tav tm="100000">
                                          <p:val>
                                            <p:strVal val="#ppt_x"/>
                                          </p:val>
                                        </p:tav>
                                      </p:tavLst>
                                    </p:anim>
                                    <p:anim calcmode="lin" valueType="num">
                                      <p:cBhvr>
                                        <p:cTn id="2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p:cTn id="34" dur="1000" fill="hold"/>
                                        <p:tgtEl>
                                          <p:spTgt spid="23">
                                            <p:txEl>
                                              <p:pRg st="0" end="0"/>
                                            </p:txEl>
                                          </p:spTgt>
                                        </p:tgtEl>
                                        <p:attrNameLst>
                                          <p:attrName>ppt_x</p:attrName>
                                        </p:attrNameLst>
                                      </p:cBhvr>
                                      <p:tavLst>
                                        <p:tav tm="0">
                                          <p:val>
                                            <p:strVal val="#ppt_x-.2"/>
                                          </p:val>
                                        </p:tav>
                                        <p:tav tm="100000">
                                          <p:val>
                                            <p:strVal val="#ppt_x"/>
                                          </p:val>
                                        </p:tav>
                                      </p:tavLst>
                                    </p:anim>
                                    <p:anim calcmode="lin" valueType="num">
                                      <p:cBhvr>
                                        <p:cTn id="35" dur="1000" fill="hold"/>
                                        <p:tgtEl>
                                          <p:spTgt spid="2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 calcmode="lin" valueType="num">
                                      <p:cBhvr>
                                        <p:cTn id="41" dur="1000" fill="hold"/>
                                        <p:tgtEl>
                                          <p:spTgt spid="23">
                                            <p:txEl>
                                              <p:pRg st="1" end="1"/>
                                            </p:txEl>
                                          </p:spTgt>
                                        </p:tgtEl>
                                        <p:attrNameLst>
                                          <p:attrName>ppt_x</p:attrName>
                                        </p:attrNameLst>
                                      </p:cBhvr>
                                      <p:tavLst>
                                        <p:tav tm="0">
                                          <p:val>
                                            <p:strVal val="#ppt_x-.2"/>
                                          </p:val>
                                        </p:tav>
                                        <p:tav tm="100000">
                                          <p:val>
                                            <p:strVal val="#ppt_x"/>
                                          </p:val>
                                        </p:tav>
                                      </p:tavLst>
                                    </p:anim>
                                    <p:anim calcmode="lin" valueType="num">
                                      <p:cBhvr>
                                        <p:cTn id="42" dur="1000" fill="hold"/>
                                        <p:tgtEl>
                                          <p:spTgt spid="2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nodeType="clickEffect">
                                  <p:stCondLst>
                                    <p:cond delay="0"/>
                                  </p:stCondLst>
                                  <p:childTnLst>
                                    <p:set>
                                      <p:cBhvr>
                                        <p:cTn id="47" dur="1" fill="hold">
                                          <p:stCondLst>
                                            <p:cond delay="0"/>
                                          </p:stCondLst>
                                        </p:cTn>
                                        <p:tgtEl>
                                          <p:spTgt spid="23">
                                            <p:txEl>
                                              <p:pRg st="2" end="2"/>
                                            </p:txEl>
                                          </p:spTgt>
                                        </p:tgtEl>
                                        <p:attrNameLst>
                                          <p:attrName>style.visibility</p:attrName>
                                        </p:attrNameLst>
                                      </p:cBhvr>
                                      <p:to>
                                        <p:strVal val="visible"/>
                                      </p:to>
                                    </p:set>
                                    <p:anim calcmode="lin" valueType="num">
                                      <p:cBhvr>
                                        <p:cTn id="48" dur="1000" fill="hold"/>
                                        <p:tgtEl>
                                          <p:spTgt spid="23">
                                            <p:txEl>
                                              <p:pRg st="2" end="2"/>
                                            </p:txEl>
                                          </p:spTgt>
                                        </p:tgtEl>
                                        <p:attrNameLst>
                                          <p:attrName>ppt_x</p:attrName>
                                        </p:attrNameLst>
                                      </p:cBhvr>
                                      <p:tavLst>
                                        <p:tav tm="0">
                                          <p:val>
                                            <p:strVal val="#ppt_x-.2"/>
                                          </p:val>
                                        </p:tav>
                                        <p:tav tm="100000">
                                          <p:val>
                                            <p:strVal val="#ppt_x"/>
                                          </p:val>
                                        </p:tav>
                                      </p:tavLst>
                                    </p:anim>
                                    <p:anim calcmode="lin" valueType="num">
                                      <p:cBhvr>
                                        <p:cTn id="49" dur="1000" fill="hold"/>
                                        <p:tgtEl>
                                          <p:spTgt spid="2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ực nước sông Mekong ở Thái Lan thấp nhất trong vòng 10 năm">
            <a:extLst>
              <a:ext uri="{FF2B5EF4-FFF2-40B4-BE49-F238E27FC236}">
                <a16:creationId xmlns:a16="http://schemas.microsoft.com/office/drawing/2014/main" id="{5E0B2734-D69E-44DB-8561-0F9A75B81CC7}"/>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prstTxWarp prst="textNoShape">
              <a:avLst/>
            </a:prstTxWarp>
          </a:bodyPr>
          <a:lstStyle/>
          <a:p>
            <a:pPr defTabSz="609585">
              <a:defRPr/>
            </a:pPr>
            <a:endParaRPr lang="en-US" sz="2400">
              <a:solidFill>
                <a:srgbClr val="2E5955"/>
              </a:solidFill>
              <a:latin typeface="Arial"/>
            </a:endParaRPr>
          </a:p>
        </p:txBody>
      </p:sp>
      <p:pic>
        <p:nvPicPr>
          <p:cNvPr id="4" name="Picture 3">
            <a:extLst>
              <a:ext uri="{FF2B5EF4-FFF2-40B4-BE49-F238E27FC236}">
                <a16:creationId xmlns:a16="http://schemas.microsoft.com/office/drawing/2014/main" id="{8291B57C-FB2D-4874-AACA-089BFE33E67B}"/>
              </a:ext>
            </a:extLst>
          </p:cNvPr>
          <p:cNvPicPr>
            <a:picLocks noChangeAspect="1"/>
          </p:cNvPicPr>
          <p:nvPr/>
        </p:nvPicPr>
        <p:blipFill>
          <a:blip r:embed="rId2"/>
          <a:stretch>
            <a:fillRect/>
          </a:stretch>
        </p:blipFill>
        <p:spPr>
          <a:xfrm>
            <a:off x="131804" y="181233"/>
            <a:ext cx="3229232" cy="2867559"/>
          </a:xfrm>
          <a:prstGeom prst="rect">
            <a:avLst/>
          </a:prstGeom>
        </p:spPr>
      </p:pic>
      <p:sp>
        <p:nvSpPr>
          <p:cNvPr id="5" name="TextBox 4">
            <a:extLst>
              <a:ext uri="{FF2B5EF4-FFF2-40B4-BE49-F238E27FC236}">
                <a16:creationId xmlns:a16="http://schemas.microsoft.com/office/drawing/2014/main" id="{AA481E1D-0FB9-4619-BEEC-1DA90EC4DBCE}"/>
              </a:ext>
            </a:extLst>
          </p:cNvPr>
          <p:cNvSpPr txBox="1"/>
          <p:nvPr/>
        </p:nvSpPr>
        <p:spPr>
          <a:xfrm>
            <a:off x="63064" y="3287792"/>
            <a:ext cx="12027243" cy="3123928"/>
          </a:xfrm>
          <a:prstGeom prst="rect">
            <a:avLst/>
          </a:prstGeom>
          <a:noFill/>
        </p:spPr>
        <p:txBody>
          <a:bodyPr wrap="square" lIns="121917" tIns="60958" rIns="121917" bIns="60958">
            <a:spAutoFit/>
          </a:bodyPr>
          <a:lstStyle/>
          <a:p>
            <a:pPr algn="just" defTabSz="609585">
              <a:lnSpc>
                <a:spcPct val="130000"/>
              </a:lnSpc>
              <a:defRPr/>
            </a:pPr>
            <a:r>
              <a:rPr lang="vi-VN" sz="3000" b="1" dirty="0">
                <a:latin typeface="Calibri" pitchFamily="34" charset="0"/>
                <a:ea typeface="#9Slide03 Roboto Condensed" panose="02000000000000000000" pitchFamily="2" charset="0"/>
                <a:cs typeface="Calibri" pitchFamily="34" charset="0"/>
              </a:rPr>
              <a:t>Sông</a:t>
            </a:r>
            <a:r>
              <a:rPr lang="en-US" sz="3000" b="1" dirty="0">
                <a:latin typeface="Calibri" pitchFamily="34" charset="0"/>
                <a:ea typeface="#9Slide03 Roboto Condensed" panose="02000000000000000000" pitchFamily="2" charset="0"/>
                <a:cs typeface="Calibri" pitchFamily="34" charset="0"/>
              </a:rPr>
              <a:t> </a:t>
            </a:r>
            <a:r>
              <a:rPr lang="vi-VN" sz="3000" b="1" dirty="0">
                <a:latin typeface="Calibri" pitchFamily="34" charset="0"/>
                <a:ea typeface="#9Slide03 Roboto Condensed" panose="02000000000000000000" pitchFamily="2" charset="0"/>
                <a:cs typeface="Calibri" pitchFamily="34" charset="0"/>
              </a:rPr>
              <a:t>Mê Kông</a:t>
            </a:r>
            <a:r>
              <a:rPr lang="vi-VN" sz="3000" b="1">
                <a:latin typeface="Calibri" pitchFamily="34" charset="0"/>
                <a:ea typeface="#9Slide03 Roboto Condensed" panose="02000000000000000000" pitchFamily="2" charset="0"/>
                <a:cs typeface="Calibri" pitchFamily="34" charset="0"/>
              </a:rPr>
              <a:t> </a:t>
            </a:r>
            <a:r>
              <a:rPr lang="vi-VN" sz="3000" b="1" smtClean="0">
                <a:latin typeface="Calibri" pitchFamily="34" charset="0"/>
                <a:ea typeface="#9Slide03 Roboto Condensed" panose="02000000000000000000" pitchFamily="2" charset="0"/>
                <a:cs typeface="Calibri" pitchFamily="34" charset="0"/>
              </a:rPr>
              <a:t>bắt </a:t>
            </a:r>
            <a:r>
              <a:rPr lang="vi-VN" sz="3000" b="1" dirty="0">
                <a:latin typeface="Calibri" pitchFamily="34" charset="0"/>
                <a:ea typeface="#9Slide03 Roboto Condensed" panose="02000000000000000000" pitchFamily="2" charset="0"/>
                <a:cs typeface="Calibri" pitchFamily="34" charset="0"/>
              </a:rPr>
              <a:t>nguồn từ cao nguyên Thanh </a:t>
            </a:r>
            <a:r>
              <a:rPr lang="vi-VN" sz="3000" b="1">
                <a:latin typeface="Calibri" pitchFamily="34" charset="0"/>
                <a:ea typeface="#9Slide03 Roboto Condensed" panose="02000000000000000000" pitchFamily="2" charset="0"/>
                <a:cs typeface="Calibri" pitchFamily="34" charset="0"/>
              </a:rPr>
              <a:t>Tạng</a:t>
            </a:r>
            <a:r>
              <a:rPr lang="en-US" sz="3000" b="1">
                <a:latin typeface="Calibri" pitchFamily="34" charset="0"/>
                <a:ea typeface="#9Slide03 Roboto Condensed" panose="02000000000000000000" pitchFamily="2" charset="0"/>
                <a:cs typeface="Calibri" pitchFamily="34" charset="0"/>
              </a:rPr>
              <a:t> </a:t>
            </a:r>
            <a:r>
              <a:rPr lang="en-US" sz="3000" b="1" smtClean="0">
                <a:latin typeface="Calibri" pitchFamily="34" charset="0"/>
                <a:ea typeface="#9Slide03 Roboto Condensed" panose="02000000000000000000" pitchFamily="2" charset="0"/>
                <a:cs typeface="Calibri" pitchFamily="34" charset="0"/>
              </a:rPr>
              <a:t>(</a:t>
            </a:r>
            <a:r>
              <a:rPr lang="vi-VN" sz="3000" b="1" smtClean="0">
                <a:latin typeface="Calibri" pitchFamily="34" charset="0"/>
                <a:ea typeface="#9Slide03 Roboto Condensed" panose="02000000000000000000" pitchFamily="2" charset="0"/>
                <a:cs typeface="Calibri" pitchFamily="34" charset="0"/>
              </a:rPr>
              <a:t>Trung Quốc</a:t>
            </a:r>
            <a:r>
              <a:rPr lang="en-US" sz="3000" b="1" smtClean="0">
                <a:latin typeface="Calibri" pitchFamily="34" charset="0"/>
                <a:ea typeface="#9Slide03 Roboto Condensed" panose="02000000000000000000" pitchFamily="2" charset="0"/>
                <a:cs typeface="Calibri" pitchFamily="34" charset="0"/>
              </a:rPr>
              <a:t>)</a:t>
            </a:r>
            <a:r>
              <a:rPr lang="vi-VN" sz="3000" b="1" smtClean="0">
                <a:latin typeface="Calibri" pitchFamily="34" charset="0"/>
                <a:ea typeface="#9Slide03 Roboto Condensed" panose="02000000000000000000" pitchFamily="2" charset="0"/>
                <a:cs typeface="Calibri" pitchFamily="34" charset="0"/>
              </a:rPr>
              <a:t>, đổ </a:t>
            </a:r>
            <a:r>
              <a:rPr lang="vi-VN" sz="3000" b="1" dirty="0">
                <a:latin typeface="Calibri" pitchFamily="34" charset="0"/>
                <a:ea typeface="#9Slide03 Roboto Condensed" panose="02000000000000000000" pitchFamily="2" charset="0"/>
                <a:cs typeface="Calibri" pitchFamily="34" charset="0"/>
              </a:rPr>
              <a:t>ra Biển Đông ở Việt Nam.</a:t>
            </a:r>
          </a:p>
          <a:p>
            <a:pPr algn="just" defTabSz="609585">
              <a:lnSpc>
                <a:spcPct val="130000"/>
              </a:lnSpc>
              <a:defRPr/>
            </a:pPr>
            <a:r>
              <a:rPr lang="en-US" sz="3000" b="1" smtClean="0">
                <a:latin typeface="Calibri" pitchFamily="34" charset="0"/>
                <a:ea typeface="#9Slide03 Roboto Condensed" panose="02000000000000000000" pitchFamily="2" charset="0"/>
                <a:cs typeface="Calibri" pitchFamily="34" charset="0"/>
              </a:rPr>
              <a:t>Chiều dài </a:t>
            </a:r>
            <a:r>
              <a:rPr lang="vi-VN" sz="3000" b="1" smtClean="0">
                <a:latin typeface="Calibri" pitchFamily="34" charset="0"/>
                <a:ea typeface="#9Slide03 Roboto Condensed" panose="02000000000000000000" pitchFamily="2" charset="0"/>
                <a:cs typeface="Calibri" pitchFamily="34" charset="0"/>
              </a:rPr>
              <a:t>đứng </a:t>
            </a:r>
            <a:r>
              <a:rPr lang="vi-VN" sz="3000" b="1">
                <a:latin typeface="Calibri" pitchFamily="34" charset="0"/>
                <a:ea typeface="#9Slide03 Roboto Condensed" panose="02000000000000000000" pitchFamily="2" charset="0"/>
                <a:cs typeface="Calibri" pitchFamily="34" charset="0"/>
              </a:rPr>
              <a:t>thứ </a:t>
            </a:r>
            <a:r>
              <a:rPr lang="vi-VN" sz="3000" b="1" smtClean="0">
                <a:latin typeface="Calibri" pitchFamily="34" charset="0"/>
                <a:ea typeface="#9Slide03 Roboto Condensed" panose="02000000000000000000" pitchFamily="2" charset="0"/>
                <a:cs typeface="Calibri" pitchFamily="34" charset="0"/>
              </a:rPr>
              <a:t>12, </a:t>
            </a:r>
            <a:r>
              <a:rPr lang="en-US" sz="3000" b="1" smtClean="0">
                <a:latin typeface="Calibri" pitchFamily="34" charset="0"/>
                <a:ea typeface="#9Slide03 Roboto Condensed" panose="02000000000000000000" pitchFamily="2" charset="0"/>
                <a:cs typeface="Calibri" pitchFamily="34" charset="0"/>
              </a:rPr>
              <a:t>đứng thứ 10 về </a:t>
            </a:r>
            <a:r>
              <a:rPr lang="vi-VN" sz="3000" b="1" smtClean="0">
                <a:latin typeface="Calibri" pitchFamily="34" charset="0"/>
                <a:ea typeface="#9Slide03 Roboto Condensed" panose="02000000000000000000" pitchFamily="2" charset="0"/>
                <a:cs typeface="Calibri" pitchFamily="34" charset="0"/>
              </a:rPr>
              <a:t>lưu </a:t>
            </a:r>
            <a:r>
              <a:rPr lang="vi-VN" sz="3000" b="1" dirty="0">
                <a:latin typeface="Calibri" pitchFamily="34" charset="0"/>
                <a:ea typeface="#9Slide03 Roboto Condensed" panose="02000000000000000000" pitchFamily="2" charset="0"/>
                <a:cs typeface="Calibri" pitchFamily="34" charset="0"/>
              </a:rPr>
              <a:t>lượng nước</a:t>
            </a:r>
            <a:r>
              <a:rPr lang="vi-VN" sz="3000" b="1">
                <a:latin typeface="Calibri" pitchFamily="34" charset="0"/>
                <a:ea typeface="#9Slide03 Roboto Condensed" panose="02000000000000000000" pitchFamily="2" charset="0"/>
                <a:cs typeface="Calibri" pitchFamily="34" charset="0"/>
              </a:rPr>
              <a:t> </a:t>
            </a:r>
            <a:r>
              <a:rPr lang="en-US" sz="3000" b="1" smtClean="0">
                <a:latin typeface="Calibri" pitchFamily="34" charset="0"/>
                <a:ea typeface="#9Slide03 Roboto Condensed" panose="02000000000000000000" pitchFamily="2" charset="0"/>
                <a:cs typeface="Calibri" pitchFamily="34" charset="0"/>
              </a:rPr>
              <a:t>trên thế g</a:t>
            </a:r>
            <a:r>
              <a:rPr lang="vi-VN" sz="3000" b="1" smtClean="0">
                <a:latin typeface="Calibri" pitchFamily="34" charset="0"/>
                <a:ea typeface="#9Slide03 Roboto Condensed" panose="02000000000000000000" pitchFamily="2" charset="0"/>
                <a:cs typeface="Calibri" pitchFamily="34" charset="0"/>
              </a:rPr>
              <a:t>iới </a:t>
            </a:r>
            <a:r>
              <a:rPr lang="en-US" sz="3000" b="1" smtClean="0">
                <a:latin typeface="Calibri" pitchFamily="34" charset="0"/>
                <a:ea typeface="#9Slide03 Roboto Condensed" panose="02000000000000000000" pitchFamily="2" charset="0"/>
                <a:cs typeface="Calibri" pitchFamily="34" charset="0"/>
              </a:rPr>
              <a:t>(</a:t>
            </a:r>
            <a:r>
              <a:rPr lang="vi-VN" sz="3000" b="1" smtClean="0">
                <a:latin typeface="Calibri" pitchFamily="34" charset="0"/>
                <a:ea typeface="#9Slide03 Roboto Condensed" panose="02000000000000000000" pitchFamily="2" charset="0"/>
                <a:cs typeface="Calibri" pitchFamily="34" charset="0"/>
              </a:rPr>
              <a:t>khoảng </a:t>
            </a:r>
            <a:r>
              <a:rPr lang="vi-VN" sz="3000" b="1" dirty="0">
                <a:latin typeface="Calibri" pitchFamily="34" charset="0"/>
                <a:ea typeface="#9Slide03 Roboto Condensed" panose="02000000000000000000" pitchFamily="2" charset="0"/>
                <a:cs typeface="Calibri" pitchFamily="34" charset="0"/>
              </a:rPr>
              <a:t>475 tỉ</a:t>
            </a:r>
            <a:r>
              <a:rPr lang="vi-VN" sz="3000" b="1">
                <a:latin typeface="Calibri" pitchFamily="34" charset="0"/>
                <a:ea typeface="#9Slide03 Roboto Condensed" panose="02000000000000000000" pitchFamily="2" charset="0"/>
                <a:cs typeface="Calibri" pitchFamily="34" charset="0"/>
              </a:rPr>
              <a:t> </a:t>
            </a:r>
            <a:r>
              <a:rPr lang="vi-VN" sz="3000" b="1" smtClean="0">
                <a:latin typeface="Calibri" pitchFamily="34" charset="0"/>
                <a:ea typeface="#9Slide03 Roboto Condensed" panose="02000000000000000000" pitchFamily="2" charset="0"/>
                <a:cs typeface="Calibri" pitchFamily="34" charset="0"/>
              </a:rPr>
              <a:t>m³</a:t>
            </a:r>
            <a:r>
              <a:rPr lang="en-US" sz="3000" b="1" smtClean="0">
                <a:latin typeface="Calibri" pitchFamily="34" charset="0"/>
                <a:ea typeface="#9Slide03 Roboto Condensed" panose="02000000000000000000" pitchFamily="2" charset="0"/>
                <a:cs typeface="Calibri" pitchFamily="34" charset="0"/>
              </a:rPr>
              <a:t>/năm</a:t>
            </a:r>
            <a:r>
              <a:rPr lang="vi-VN" sz="3000" b="1" smtClean="0">
                <a:latin typeface="Calibri" pitchFamily="34" charset="0"/>
                <a:ea typeface="#9Slide03 Roboto Condensed" panose="02000000000000000000" pitchFamily="2" charset="0"/>
                <a:cs typeface="Calibri" pitchFamily="34" charset="0"/>
              </a:rPr>
              <a:t>). </a:t>
            </a:r>
            <a:r>
              <a:rPr lang="vi-VN" sz="3000" b="1" dirty="0">
                <a:latin typeface="Calibri" pitchFamily="34" charset="0"/>
                <a:ea typeface="#9Slide03 Roboto Condensed" panose="02000000000000000000" pitchFamily="2" charset="0"/>
                <a:cs typeface="Calibri" pitchFamily="34" charset="0"/>
              </a:rPr>
              <a:t>Lưu lượng trung bình 13.200 m³/s, vào mùa nước lũ</a:t>
            </a:r>
            <a:r>
              <a:rPr lang="en-US" sz="3000" b="1" dirty="0">
                <a:latin typeface="Calibri" pitchFamily="34" charset="0"/>
                <a:ea typeface="#9Slide03 Roboto Condensed" panose="02000000000000000000" pitchFamily="2" charset="0"/>
                <a:cs typeface="Calibri" pitchFamily="34" charset="0"/>
              </a:rPr>
              <a:t> </a:t>
            </a:r>
            <a:r>
              <a:rPr lang="vi-VN" sz="3000" b="1" dirty="0">
                <a:latin typeface="Calibri" pitchFamily="34" charset="0"/>
                <a:ea typeface="#9Slide03 Roboto Condensed" panose="02000000000000000000" pitchFamily="2" charset="0"/>
                <a:cs typeface="Calibri" pitchFamily="34" charset="0"/>
              </a:rPr>
              <a:t>có thể lên tới 30.000 m³/s. Lưu vực</a:t>
            </a:r>
            <a:r>
              <a:rPr lang="en-US" sz="3000" b="1" dirty="0">
                <a:latin typeface="Calibri" pitchFamily="34" charset="0"/>
                <a:ea typeface="#9Slide03 Roboto Condensed" panose="02000000000000000000" pitchFamily="2" charset="0"/>
                <a:cs typeface="Calibri" pitchFamily="34" charset="0"/>
              </a:rPr>
              <a:t> </a:t>
            </a:r>
            <a:r>
              <a:rPr lang="vi-VN" sz="3000" b="1" dirty="0">
                <a:latin typeface="Calibri" pitchFamily="34" charset="0"/>
                <a:ea typeface="#9Slide03 Roboto Condensed" panose="02000000000000000000" pitchFamily="2" charset="0"/>
                <a:cs typeface="Calibri" pitchFamily="34" charset="0"/>
              </a:rPr>
              <a:t>của nó rộng khoảng 795.000 km²</a:t>
            </a:r>
            <a:r>
              <a:rPr lang="en-US" sz="3000" b="1" dirty="0">
                <a:latin typeface="Calibri" pitchFamily="34" charset="0"/>
                <a:ea typeface="#9Slide03 Roboto Condensed" panose="02000000000000000000" pitchFamily="2" charset="0"/>
                <a:cs typeface="Calibri" pitchFamily="34" charset="0"/>
              </a:rPr>
              <a:t>.</a:t>
            </a:r>
            <a:endParaRPr lang="vi-VN" sz="3000" b="1" dirty="0">
              <a:latin typeface="Calibri" pitchFamily="34" charset="0"/>
              <a:ea typeface="#9Slide03 Roboto Condensed" panose="02000000000000000000" pitchFamily="2" charset="0"/>
              <a:cs typeface="Calibri" pitchFamily="34" charset="0"/>
            </a:endParaRPr>
          </a:p>
        </p:txBody>
      </p:sp>
      <p:sp>
        <p:nvSpPr>
          <p:cNvPr id="6" name="AutoShape 2" descr="Nhiệm vụ, cơ cấu tổ chức của Ủy ban sông Mê Kông Việt Nam - ThienNhien.Net  | Con người và Thiên nhiên">
            <a:extLst>
              <a:ext uri="{FF2B5EF4-FFF2-40B4-BE49-F238E27FC236}">
                <a16:creationId xmlns:a16="http://schemas.microsoft.com/office/drawing/2014/main" id="{E8CD89A2-412E-466A-A4B5-786ABCFDFCB3}"/>
              </a:ext>
            </a:extLst>
          </p:cNvPr>
          <p:cNvSpPr>
            <a:spLocks noChangeAspect="1" noChangeArrowheads="1"/>
          </p:cNvSpPr>
          <p:nvPr/>
        </p:nvSpPr>
        <p:spPr bwMode="auto">
          <a:xfrm>
            <a:off x="6096000" y="34290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prstTxWarp prst="textNoShape">
              <a:avLst/>
            </a:prstTxWarp>
          </a:bodyPr>
          <a:lstStyle/>
          <a:p>
            <a:pPr defTabSz="609585">
              <a:defRPr/>
            </a:pPr>
            <a:endParaRPr lang="en-US" sz="2400">
              <a:solidFill>
                <a:srgbClr val="2E5955"/>
              </a:solidFill>
              <a:latin typeface="Arial"/>
            </a:endParaRPr>
          </a:p>
        </p:txBody>
      </p:sp>
      <p:pic>
        <p:nvPicPr>
          <p:cNvPr id="7" name="Picture 6">
            <a:extLst>
              <a:ext uri="{FF2B5EF4-FFF2-40B4-BE49-F238E27FC236}">
                <a16:creationId xmlns:a16="http://schemas.microsoft.com/office/drawing/2014/main" id="{0FA1C2A7-017C-4EC8-A64B-5C05C0DDD24D}"/>
              </a:ext>
            </a:extLst>
          </p:cNvPr>
          <p:cNvPicPr>
            <a:picLocks noChangeAspect="1"/>
          </p:cNvPicPr>
          <p:nvPr/>
        </p:nvPicPr>
        <p:blipFill>
          <a:blip r:embed="rId3"/>
          <a:stretch>
            <a:fillRect/>
          </a:stretch>
        </p:blipFill>
        <p:spPr>
          <a:xfrm>
            <a:off x="3443415" y="205809"/>
            <a:ext cx="4461504" cy="2858667"/>
          </a:xfrm>
          <a:prstGeom prst="rect">
            <a:avLst/>
          </a:prstGeom>
        </p:spPr>
      </p:pic>
      <p:pic>
        <p:nvPicPr>
          <p:cNvPr id="15364" name="Picture 4" descr="Tìm kiếm">
            <a:extLst>
              <a:ext uri="{FF2B5EF4-FFF2-40B4-BE49-F238E27FC236}">
                <a16:creationId xmlns:a16="http://schemas.microsoft.com/office/drawing/2014/main" id="{63B4F6BE-C3ED-472F-8983-E475778C8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937" y="220535"/>
            <a:ext cx="4057307" cy="284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6848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4"/>
                                        </p:tgtEl>
                                        <p:attrNameLst>
                                          <p:attrName>style.visibility</p:attrName>
                                        </p:attrNameLst>
                                      </p:cBhvr>
                                      <p:to>
                                        <p:strVal val="visible"/>
                                      </p:to>
                                    </p:set>
                                    <p:anim calcmode="lin" valueType="num">
                                      <p:cBhvr additive="base">
                                        <p:cTn id="15" dur="500" fill="hold"/>
                                        <p:tgtEl>
                                          <p:spTgt spid="15364"/>
                                        </p:tgtEl>
                                        <p:attrNameLst>
                                          <p:attrName>ppt_x</p:attrName>
                                        </p:attrNameLst>
                                      </p:cBhvr>
                                      <p:tavLst>
                                        <p:tav tm="0">
                                          <p:val>
                                            <p:strVal val="#ppt_x"/>
                                          </p:val>
                                        </p:tav>
                                        <p:tav tm="100000">
                                          <p:val>
                                            <p:strVal val="#ppt_x"/>
                                          </p:val>
                                        </p:tav>
                                      </p:tavLst>
                                    </p:anim>
                                    <p:anim calcmode="lin" valueType="num">
                                      <p:cBhvr additive="base">
                                        <p:cTn id="16"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3">
            <a:extLst>
              <a:ext uri="{FF2B5EF4-FFF2-40B4-BE49-F238E27FC236}">
                <a16:creationId xmlns:a16="http://schemas.microsoft.com/office/drawing/2014/main" id="{4F190E00-BBFF-47B8-BD7B-E25C64C9047C}"/>
              </a:ext>
            </a:extLst>
          </p:cNvPr>
          <p:cNvSpPr txBox="1">
            <a:spLocks noChangeArrowheads="1"/>
          </p:cNvSpPr>
          <p:nvPr/>
        </p:nvSpPr>
        <p:spPr bwMode="auto">
          <a:xfrm>
            <a:off x="2607542" y="1486428"/>
            <a:ext cx="7159309" cy="609398"/>
          </a:xfrm>
          <a:prstGeom prst="rect">
            <a:avLst/>
          </a:prstGeom>
          <a:solidFill>
            <a:schemeClr val="bg1"/>
          </a:solidFill>
          <a:ln w="28575">
            <a:noFill/>
            <a:miter lim="800000"/>
            <a:headEnd/>
            <a:tailEnd/>
          </a:ln>
          <a:extLst/>
        </p:spPr>
        <p:txBody>
          <a:bodyPr wrap="square" lIns="68580" tIns="34290" rIns="68580"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30000"/>
              </a:lnSpc>
            </a:pPr>
            <a:r>
              <a:rPr lang="en-US" altLang="en-US" sz="2700" b="1" smtClean="0">
                <a:solidFill>
                  <a:srgbClr val="0000FF"/>
                </a:solidFill>
                <a:latin typeface="+mn-lt"/>
              </a:rPr>
              <a:t>Mùa </a:t>
            </a:r>
            <a:r>
              <a:rPr lang="en-US" altLang="en-US" sz="2700" b="1" dirty="0">
                <a:solidFill>
                  <a:srgbClr val="0000FF"/>
                </a:solidFill>
                <a:latin typeface="+mn-lt"/>
              </a:rPr>
              <a:t>lũ </a:t>
            </a:r>
            <a:r>
              <a:rPr lang="en-US" altLang="en-US" sz="2700" b="1">
                <a:solidFill>
                  <a:srgbClr val="0000FF"/>
                </a:solidFill>
                <a:latin typeface="+mn-lt"/>
              </a:rPr>
              <a:t>trên </a:t>
            </a:r>
            <a:r>
              <a:rPr lang="en-US" altLang="en-US" sz="2700" b="1" smtClean="0">
                <a:solidFill>
                  <a:srgbClr val="0000FF"/>
                </a:solidFill>
                <a:latin typeface="+mn-lt"/>
              </a:rPr>
              <a:t>một số hệ thống sông ở nước ta</a:t>
            </a:r>
            <a:endParaRPr lang="en-US" altLang="en-US" sz="2700" b="1" dirty="0">
              <a:solidFill>
                <a:srgbClr val="0000FF"/>
              </a:solidFill>
              <a:latin typeface="+mn-lt"/>
            </a:endParaRPr>
          </a:p>
        </p:txBody>
      </p:sp>
      <p:sp>
        <p:nvSpPr>
          <p:cNvPr id="11" name="Rectangle 10">
            <a:extLst>
              <a:ext uri="{FF2B5EF4-FFF2-40B4-BE49-F238E27FC236}">
                <a16:creationId xmlns:a16="http://schemas.microsoft.com/office/drawing/2014/main" id="{604A99CC-687C-4D72-B86A-2350BCC4AAEC}"/>
              </a:ext>
            </a:extLst>
          </p:cNvPr>
          <p:cNvSpPr/>
          <p:nvPr/>
        </p:nvSpPr>
        <p:spPr>
          <a:xfrm>
            <a:off x="649357" y="142102"/>
            <a:ext cx="10827025" cy="1229567"/>
          </a:xfrm>
          <a:prstGeom prst="rect">
            <a:avLst/>
          </a:prstGeom>
          <a:ln>
            <a:solidFill>
              <a:schemeClr val="tx1"/>
            </a:solidFill>
            <a:prstDash val="dash"/>
          </a:ln>
        </p:spPr>
        <p:txBody>
          <a:bodyPr wrap="square" lIns="68580" tIns="34290" rIns="68580" bIns="34290">
            <a:spAutoFit/>
          </a:bodyPr>
          <a:lstStyle/>
          <a:p>
            <a:pPr algn="just">
              <a:lnSpc>
                <a:spcPct val="130000"/>
              </a:lnSpc>
              <a:defRPr/>
            </a:pPr>
            <a:r>
              <a:rPr lang="en-US" sz="3000" b="1" i="1" dirty="0">
                <a:solidFill>
                  <a:srgbClr val="0506FE"/>
                </a:solidFill>
              </a:rPr>
              <a:t>Dựa </a:t>
            </a:r>
            <a:r>
              <a:rPr lang="en-US" sz="3000" b="1" i="1">
                <a:solidFill>
                  <a:srgbClr val="0506FE"/>
                </a:solidFill>
              </a:rPr>
              <a:t>vào </a:t>
            </a:r>
            <a:r>
              <a:rPr lang="en-US" sz="3000" b="1" i="1" smtClean="0">
                <a:solidFill>
                  <a:srgbClr val="0506FE"/>
                </a:solidFill>
              </a:rPr>
              <a:t>bảng dưới đây </a:t>
            </a:r>
            <a:r>
              <a:rPr lang="en-US" sz="3000" b="1" i="1" dirty="0">
                <a:solidFill>
                  <a:srgbClr val="0506FE"/>
                </a:solidFill>
              </a:rPr>
              <a:t>cho biết mùa lũ trên các lưu vực sông có trùng nhau </a:t>
            </a:r>
            <a:r>
              <a:rPr lang="en-US" sz="3000" b="1" i="1" dirty="0" smtClean="0">
                <a:solidFill>
                  <a:srgbClr val="0506FE"/>
                </a:solidFill>
              </a:rPr>
              <a:t>không? </a:t>
            </a:r>
            <a:r>
              <a:rPr lang="en-US" sz="3000" b="1" i="1" dirty="0" err="1" smtClean="0">
                <a:solidFill>
                  <a:srgbClr val="0506FE"/>
                </a:solidFill>
              </a:rPr>
              <a:t>Giải</a:t>
            </a:r>
            <a:r>
              <a:rPr lang="en-US" sz="3000" b="1" i="1" dirty="0" smtClean="0">
                <a:solidFill>
                  <a:srgbClr val="0506FE"/>
                </a:solidFill>
              </a:rPr>
              <a:t> </a:t>
            </a:r>
            <a:r>
              <a:rPr lang="en-US" sz="3000" b="1" i="1" dirty="0" err="1" smtClean="0">
                <a:solidFill>
                  <a:srgbClr val="0506FE"/>
                </a:solidFill>
              </a:rPr>
              <a:t>thích</a:t>
            </a:r>
            <a:r>
              <a:rPr lang="en-US" sz="3000" b="1" i="1" dirty="0" smtClean="0">
                <a:solidFill>
                  <a:srgbClr val="0506FE"/>
                </a:solidFill>
              </a:rPr>
              <a:t> </a:t>
            </a:r>
            <a:r>
              <a:rPr lang="en-US" sz="3000" b="1" i="1" dirty="0" err="1" smtClean="0">
                <a:solidFill>
                  <a:srgbClr val="0506FE"/>
                </a:solidFill>
              </a:rPr>
              <a:t>vì</a:t>
            </a:r>
            <a:r>
              <a:rPr lang="en-US" sz="3000" b="1" i="1" dirty="0" smtClean="0">
                <a:solidFill>
                  <a:srgbClr val="0506FE"/>
                </a:solidFill>
              </a:rPr>
              <a:t> </a:t>
            </a:r>
            <a:r>
              <a:rPr lang="en-US" sz="3000" b="1" i="1" dirty="0" err="1" smtClean="0">
                <a:solidFill>
                  <a:srgbClr val="0506FE"/>
                </a:solidFill>
              </a:rPr>
              <a:t>sao</a:t>
            </a:r>
            <a:r>
              <a:rPr lang="en-US" sz="3000" b="1" i="1" dirty="0" smtClean="0">
                <a:solidFill>
                  <a:srgbClr val="0506FE"/>
                </a:solidFill>
              </a:rPr>
              <a:t>?</a:t>
            </a:r>
            <a:endParaRPr lang="en-US" sz="3000" b="1" i="1" dirty="0">
              <a:solidFill>
                <a:srgbClr val="0506FE"/>
              </a:solidFill>
            </a:endParaRPr>
          </a:p>
        </p:txBody>
      </p:sp>
      <p:sp>
        <p:nvSpPr>
          <p:cNvPr id="12" name="Rectangle 11">
            <a:extLst>
              <a:ext uri="{FF2B5EF4-FFF2-40B4-BE49-F238E27FC236}">
                <a16:creationId xmlns:a16="http://schemas.microsoft.com/office/drawing/2014/main" id="{48A5BE19-728A-4482-8CD9-D1CF9C3A9C26}"/>
              </a:ext>
            </a:extLst>
          </p:cNvPr>
          <p:cNvSpPr/>
          <p:nvPr/>
        </p:nvSpPr>
        <p:spPr>
          <a:xfrm>
            <a:off x="232012" y="5004140"/>
            <a:ext cx="11959987" cy="1869743"/>
          </a:xfrm>
          <a:prstGeom prst="rect">
            <a:avLst/>
          </a:prstGeom>
          <a:solidFill>
            <a:schemeClr val="bg1"/>
          </a:solidFill>
        </p:spPr>
        <p:txBody>
          <a:bodyPr wrap="square" lIns="68580" tIns="34290" rIns="68580" bIns="34290">
            <a:spAutoFit/>
          </a:bodyPr>
          <a:lstStyle/>
          <a:p>
            <a:pPr algn="just">
              <a:lnSpc>
                <a:spcPct val="130000"/>
              </a:lnSpc>
              <a:defRPr/>
            </a:pPr>
            <a:r>
              <a:rPr lang="en-US" sz="3000" b="1" dirty="0" smtClean="0">
                <a:solidFill>
                  <a:srgbClr val="004F8A"/>
                </a:solidFill>
              </a:rPr>
              <a:t>- Mùa lũ trên các l</a:t>
            </a:r>
            <a:r>
              <a:rPr lang="vi-VN" sz="3000" b="1" dirty="0" smtClean="0">
                <a:solidFill>
                  <a:srgbClr val="004F8A"/>
                </a:solidFill>
                <a:latin typeface="Calibri" pitchFamily="34" charset="0"/>
                <a:cs typeface="Calibri" pitchFamily="34" charset="0"/>
              </a:rPr>
              <a:t>ư</a:t>
            </a:r>
            <a:r>
              <a:rPr lang="en-US" sz="3000" b="1" dirty="0" smtClean="0">
                <a:solidFill>
                  <a:srgbClr val="004F8A"/>
                </a:solidFill>
                <a:latin typeface="Calibri" pitchFamily="34" charset="0"/>
                <a:cs typeface="Calibri" pitchFamily="34" charset="0"/>
              </a:rPr>
              <a:t>u vực </a:t>
            </a:r>
            <a:r>
              <a:rPr lang="en-US" sz="3000" b="1" dirty="0" smtClean="0">
                <a:solidFill>
                  <a:srgbClr val="FF0000"/>
                </a:solidFill>
                <a:latin typeface="Calibri" pitchFamily="34" charset="0"/>
                <a:cs typeface="Calibri" pitchFamily="34" charset="0"/>
              </a:rPr>
              <a:t>không</a:t>
            </a:r>
            <a:r>
              <a:rPr lang="en-US" sz="3000" b="1" dirty="0" smtClean="0">
                <a:solidFill>
                  <a:srgbClr val="004F8A"/>
                </a:solidFill>
                <a:latin typeface="Calibri" pitchFamily="34" charset="0"/>
                <a:cs typeface="Calibri" pitchFamily="34" charset="0"/>
              </a:rPr>
              <a:t> trùng nhau, vì:</a:t>
            </a:r>
          </a:p>
          <a:p>
            <a:pPr algn="just">
              <a:lnSpc>
                <a:spcPct val="130000"/>
              </a:lnSpc>
              <a:defRPr/>
            </a:pPr>
            <a:r>
              <a:rPr lang="en-US" sz="3000" b="1" dirty="0" smtClean="0">
                <a:solidFill>
                  <a:srgbClr val="004F8A"/>
                </a:solidFill>
                <a:latin typeface="Calibri" pitchFamily="34" charset="0"/>
                <a:cs typeface="Calibri" pitchFamily="34" charset="0"/>
              </a:rPr>
              <a:t>+ Chế </a:t>
            </a:r>
            <a:r>
              <a:rPr lang="vi-VN" sz="3000" b="1" dirty="0" smtClean="0">
                <a:solidFill>
                  <a:srgbClr val="004F8A"/>
                </a:solidFill>
                <a:latin typeface="Calibri" pitchFamily="34" charset="0"/>
                <a:cs typeface="Calibri" pitchFamily="34" charset="0"/>
              </a:rPr>
              <a:t>độ</a:t>
            </a:r>
            <a:r>
              <a:rPr lang="en-US" sz="3000" b="1" dirty="0" smtClean="0">
                <a:solidFill>
                  <a:srgbClr val="004F8A"/>
                </a:solidFill>
                <a:latin typeface="Calibri" pitchFamily="34" charset="0"/>
                <a:cs typeface="Calibri" pitchFamily="34" charset="0"/>
              </a:rPr>
              <a:t> m</a:t>
            </a:r>
            <a:r>
              <a:rPr lang="vi-VN" sz="3000" b="1" dirty="0" smtClean="0">
                <a:solidFill>
                  <a:srgbClr val="004F8A"/>
                </a:solidFill>
                <a:latin typeface="Calibri" pitchFamily="34" charset="0"/>
                <a:cs typeface="Calibri" pitchFamily="34" charset="0"/>
              </a:rPr>
              <a:t>ư</a:t>
            </a:r>
            <a:r>
              <a:rPr lang="en-US" sz="3000" b="1" dirty="0" smtClean="0">
                <a:solidFill>
                  <a:srgbClr val="004F8A"/>
                </a:solidFill>
                <a:latin typeface="Calibri" pitchFamily="34" charset="0"/>
                <a:cs typeface="Calibri" pitchFamily="34" charset="0"/>
              </a:rPr>
              <a:t>a trên mỗi l</a:t>
            </a:r>
            <a:r>
              <a:rPr lang="vi-VN" sz="3000" b="1" dirty="0" smtClean="0">
                <a:solidFill>
                  <a:srgbClr val="004F8A"/>
                </a:solidFill>
                <a:latin typeface="Calibri" pitchFamily="34" charset="0"/>
                <a:cs typeface="Calibri" pitchFamily="34" charset="0"/>
              </a:rPr>
              <a:t>ưu</a:t>
            </a:r>
            <a:r>
              <a:rPr lang="en-US" sz="3000" b="1" dirty="0" smtClean="0">
                <a:solidFill>
                  <a:srgbClr val="004F8A"/>
                </a:solidFill>
                <a:latin typeface="Calibri" pitchFamily="34" charset="0"/>
                <a:cs typeface="Calibri" pitchFamily="34" charset="0"/>
              </a:rPr>
              <a:t> vực khác nhau.</a:t>
            </a:r>
          </a:p>
          <a:p>
            <a:pPr algn="just">
              <a:lnSpc>
                <a:spcPct val="130000"/>
              </a:lnSpc>
              <a:defRPr/>
            </a:pP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Đặc</a:t>
            </a: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điểm</a:t>
            </a: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địa</a:t>
            </a:r>
            <a:r>
              <a:rPr lang="en-US" sz="3000" b="1" dirty="0" smtClean="0">
                <a:solidFill>
                  <a:srgbClr val="004F8A"/>
                </a:solidFill>
                <a:latin typeface="Calibri" pitchFamily="34" charset="0"/>
                <a:cs typeface="Calibri" pitchFamily="34" charset="0"/>
              </a:rPr>
              <a:t> </a:t>
            </a:r>
            <a:r>
              <a:rPr lang="en-US" sz="3000" b="1" dirty="0">
                <a:solidFill>
                  <a:srgbClr val="004F8A"/>
                </a:solidFill>
                <a:latin typeface="Calibri" pitchFamily="34" charset="0"/>
                <a:cs typeface="Calibri" pitchFamily="34" charset="0"/>
              </a:rPr>
              <a:t>hình và lớp thảm thực </a:t>
            </a:r>
            <a:r>
              <a:rPr lang="en-US" sz="3000" b="1" dirty="0" err="1">
                <a:solidFill>
                  <a:srgbClr val="004F8A"/>
                </a:solidFill>
                <a:latin typeface="Calibri" pitchFamily="34" charset="0"/>
                <a:cs typeface="Calibri" pitchFamily="34" charset="0"/>
              </a:rPr>
              <a:t>vật</a:t>
            </a:r>
            <a:r>
              <a:rPr lang="en-US" sz="3000" b="1" dirty="0" smtClean="0">
                <a:solidFill>
                  <a:srgbClr val="004F8A"/>
                </a:solidFill>
                <a:latin typeface="Calibri" pitchFamily="34" charset="0"/>
                <a:cs typeface="Calibri" pitchFamily="34" charset="0"/>
              </a:rPr>
              <a:t>...ở </a:t>
            </a:r>
            <a:r>
              <a:rPr lang="en-US" sz="3000" b="1" dirty="0" err="1" smtClean="0">
                <a:solidFill>
                  <a:srgbClr val="004F8A"/>
                </a:solidFill>
                <a:latin typeface="Calibri" pitchFamily="34" charset="0"/>
                <a:cs typeface="Calibri" pitchFamily="34" charset="0"/>
              </a:rPr>
              <a:t>mỗi</a:t>
            </a: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lưu</a:t>
            </a: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vực</a:t>
            </a: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cũng</a:t>
            </a:r>
            <a:r>
              <a:rPr lang="en-US" sz="3000" b="1" dirty="0" smtClean="0">
                <a:solidFill>
                  <a:srgbClr val="004F8A"/>
                </a:solidFill>
                <a:latin typeface="Calibri" pitchFamily="34" charset="0"/>
                <a:cs typeface="Calibri" pitchFamily="34" charset="0"/>
              </a:rPr>
              <a:t> </a:t>
            </a:r>
            <a:r>
              <a:rPr lang="en-US" sz="3000" b="1" dirty="0" err="1" smtClean="0">
                <a:solidFill>
                  <a:srgbClr val="004F8A"/>
                </a:solidFill>
                <a:latin typeface="Calibri" pitchFamily="34" charset="0"/>
                <a:cs typeface="Calibri" pitchFamily="34" charset="0"/>
              </a:rPr>
              <a:t>khác</a:t>
            </a:r>
            <a:r>
              <a:rPr lang="en-US" sz="3000" b="1" dirty="0" smtClean="0">
                <a:solidFill>
                  <a:srgbClr val="004F8A"/>
                </a:solidFill>
                <a:latin typeface="Calibri" pitchFamily="34" charset="0"/>
                <a:cs typeface="Calibri" pitchFamily="34" charset="0"/>
              </a:rPr>
              <a:t> nhau</a:t>
            </a:r>
            <a:r>
              <a:rPr lang="en-US" sz="3000" b="1" dirty="0" smtClean="0">
                <a:solidFill>
                  <a:srgbClr val="004F8A"/>
                </a:solidFill>
              </a:rPr>
              <a:t>.</a:t>
            </a:r>
            <a:endParaRPr lang="en-US" sz="3000" b="1" dirty="0">
              <a:solidFill>
                <a:srgbClr val="004F8A"/>
              </a:solidFill>
            </a:endParaRPr>
          </a:p>
        </p:txBody>
      </p:sp>
      <p:graphicFrame>
        <p:nvGraphicFramePr>
          <p:cNvPr id="13" name="Group 2"/>
          <p:cNvGraphicFramePr>
            <a:graphicFrameLocks noGrp="1"/>
          </p:cNvGraphicFramePr>
          <p:nvPr>
            <p:ph/>
            <p:extLst>
              <p:ext uri="{D42A27DB-BD31-4B8C-83A1-F6EECF244321}">
                <p14:modId xmlns:p14="http://schemas.microsoft.com/office/powerpoint/2010/main" val="4002914435"/>
              </p:ext>
            </p:extLst>
          </p:nvPr>
        </p:nvGraphicFramePr>
        <p:xfrm>
          <a:off x="762000" y="2131633"/>
          <a:ext cx="10680700" cy="2221857"/>
        </p:xfrm>
        <a:graphic>
          <a:graphicData uri="http://schemas.openxmlformats.org/drawingml/2006/table">
            <a:tbl>
              <a:tblPr/>
              <a:tblGrid>
                <a:gridCol w="2660415">
                  <a:extLst>
                    <a:ext uri="{9D8B030D-6E8A-4147-A177-3AD203B41FA5}">
                      <a16:colId xmlns:a16="http://schemas.microsoft.com/office/drawing/2014/main" val="20000"/>
                    </a:ext>
                  </a:extLst>
                </a:gridCol>
                <a:gridCol w="550431">
                  <a:extLst>
                    <a:ext uri="{9D8B030D-6E8A-4147-A177-3AD203B41FA5}">
                      <a16:colId xmlns:a16="http://schemas.microsoft.com/office/drawing/2014/main" val="20001"/>
                    </a:ext>
                  </a:extLst>
                </a:gridCol>
                <a:gridCol w="550431">
                  <a:extLst>
                    <a:ext uri="{9D8B030D-6E8A-4147-A177-3AD203B41FA5}">
                      <a16:colId xmlns:a16="http://schemas.microsoft.com/office/drawing/2014/main" val="20002"/>
                    </a:ext>
                  </a:extLst>
                </a:gridCol>
                <a:gridCol w="566045">
                  <a:extLst>
                    <a:ext uri="{9D8B030D-6E8A-4147-A177-3AD203B41FA5}">
                      <a16:colId xmlns:a16="http://schemas.microsoft.com/office/drawing/2014/main" val="20003"/>
                    </a:ext>
                  </a:extLst>
                </a:gridCol>
                <a:gridCol w="669495">
                  <a:extLst>
                    <a:ext uri="{9D8B030D-6E8A-4147-A177-3AD203B41FA5}">
                      <a16:colId xmlns:a16="http://schemas.microsoft.com/office/drawing/2014/main" val="20004"/>
                    </a:ext>
                  </a:extLst>
                </a:gridCol>
                <a:gridCol w="675352">
                  <a:extLst>
                    <a:ext uri="{9D8B030D-6E8A-4147-A177-3AD203B41FA5}">
                      <a16:colId xmlns:a16="http://schemas.microsoft.com/office/drawing/2014/main" val="20005"/>
                    </a:ext>
                  </a:extLst>
                </a:gridCol>
                <a:gridCol w="673400">
                  <a:extLst>
                    <a:ext uri="{9D8B030D-6E8A-4147-A177-3AD203B41FA5}">
                      <a16:colId xmlns:a16="http://schemas.microsoft.com/office/drawing/2014/main" val="20006"/>
                    </a:ext>
                  </a:extLst>
                </a:gridCol>
                <a:gridCol w="581661">
                  <a:extLst>
                    <a:ext uri="{9D8B030D-6E8A-4147-A177-3AD203B41FA5}">
                      <a16:colId xmlns:a16="http://schemas.microsoft.com/office/drawing/2014/main" val="20007"/>
                    </a:ext>
                  </a:extLst>
                </a:gridCol>
                <a:gridCol w="767089">
                  <a:extLst>
                    <a:ext uri="{9D8B030D-6E8A-4147-A177-3AD203B41FA5}">
                      <a16:colId xmlns:a16="http://schemas.microsoft.com/office/drawing/2014/main" val="20008"/>
                    </a:ext>
                  </a:extLst>
                </a:gridCol>
                <a:gridCol w="579710">
                  <a:extLst>
                    <a:ext uri="{9D8B030D-6E8A-4147-A177-3AD203B41FA5}">
                      <a16:colId xmlns:a16="http://schemas.microsoft.com/office/drawing/2014/main" val="20009"/>
                    </a:ext>
                  </a:extLst>
                </a:gridCol>
                <a:gridCol w="769042">
                  <a:extLst>
                    <a:ext uri="{9D8B030D-6E8A-4147-A177-3AD203B41FA5}">
                      <a16:colId xmlns:a16="http://schemas.microsoft.com/office/drawing/2014/main" val="20010"/>
                    </a:ext>
                  </a:extLst>
                </a:gridCol>
                <a:gridCol w="770993">
                  <a:extLst>
                    <a:ext uri="{9D8B030D-6E8A-4147-A177-3AD203B41FA5}">
                      <a16:colId xmlns:a16="http://schemas.microsoft.com/office/drawing/2014/main" val="20011"/>
                    </a:ext>
                  </a:extLst>
                </a:gridCol>
                <a:gridCol w="866636">
                  <a:extLst>
                    <a:ext uri="{9D8B030D-6E8A-4147-A177-3AD203B41FA5}">
                      <a16:colId xmlns:a16="http://schemas.microsoft.com/office/drawing/2014/main" val="20012"/>
                    </a:ext>
                  </a:extLst>
                </a:gridCol>
              </a:tblGrid>
              <a:tr h="414670">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660033"/>
                          </a:solidFill>
                          <a:effectLst/>
                          <a:latin typeface="+mn-lt"/>
                          <a:cs typeface="Arial" pitchFamily="34" charset="0"/>
                        </a:rPr>
                        <a:t>Tháng</a:t>
                      </a:r>
                      <a:r>
                        <a:rPr kumimoji="0" lang="en-US" sz="2400" b="1" i="0" u="none" strike="noStrike" cap="none" normalizeH="0" baseline="0" dirty="0">
                          <a:ln>
                            <a:noFill/>
                          </a:ln>
                          <a:solidFill>
                            <a:srgbClr val="660033"/>
                          </a:solidFill>
                          <a:effectLst/>
                          <a:latin typeface="+mn-lt"/>
                          <a:cs typeface="Arial" pitchFamily="34" charset="0"/>
                        </a:rPr>
                        <a:t> </a:t>
                      </a:r>
                    </a:p>
                  </a:txBody>
                  <a:tcPr marL="82479" marR="82479" marT="41244" marB="412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mn-lt"/>
                          <a:cs typeface="Arial" pitchFamily="34" charset="0"/>
                        </a:rPr>
                        <a:t>1</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mn-lt"/>
                          <a:cs typeface="Arial" pitchFamily="34" charset="0"/>
                        </a:rPr>
                        <a:t>2</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3</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4</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5</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6</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7</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8</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9</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10</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mn-lt"/>
                          <a:cs typeface="Arial" pitchFamily="34" charset="0"/>
                        </a:rPr>
                        <a:t>11</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mn-lt"/>
                          <a:cs typeface="Arial" pitchFamily="34" charset="0"/>
                        </a:rPr>
                        <a:t>12</a:t>
                      </a:r>
                    </a:p>
                  </a:txBody>
                  <a:tcPr marL="82479" marR="82479" marT="41244" marB="412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14629">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640265"/>
                          </a:solidFill>
                          <a:effectLst/>
                          <a:latin typeface="+mn-lt"/>
                          <a:ea typeface="#9Slide02 Noi dung dai" panose="02000000000000000000" pitchFamily="2" charset="0"/>
                          <a:cs typeface="Arial" pitchFamily="34" charset="0"/>
                        </a:rPr>
                        <a:t>HT sông Hồng</a:t>
                      </a:r>
                      <a:endParaRPr kumimoji="0" lang="en-US" sz="2400" b="1" i="0" u="none" strike="noStrike" cap="none" normalizeH="0" baseline="0" dirty="0">
                        <a:ln>
                          <a:noFill/>
                        </a:ln>
                        <a:solidFill>
                          <a:srgbClr val="640265"/>
                        </a:solidFill>
                        <a:effectLst/>
                        <a:latin typeface="+mn-lt"/>
                        <a:ea typeface="#9Slide02 Noi dung dai" panose="02000000000000000000" pitchFamily="2" charset="0"/>
                        <a:cs typeface="Arial" pitchFamily="34" charset="0"/>
                      </a:endParaRPr>
                    </a:p>
                  </a:txBody>
                  <a:tcPr marL="82479" marR="82479" marT="41244" marB="412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mn-lt"/>
                          <a:cs typeface="Arial" pitchFamily="34" charset="0"/>
                        </a:rPr>
                        <a:t>+</a:t>
                      </a:r>
                      <a:endParaRPr kumimoji="0" lang="en-US" sz="2800" b="0" i="0" u="none" strike="noStrike" cap="none" normalizeH="0" baseline="0" dirty="0">
                        <a:ln>
                          <a:noFill/>
                        </a:ln>
                        <a:solidFill>
                          <a:srgbClr val="FF0000"/>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414629">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640265"/>
                          </a:solidFill>
                          <a:effectLst/>
                          <a:latin typeface="+mn-lt"/>
                          <a:ea typeface="#9Slide02 Noi dung dai" panose="02000000000000000000" pitchFamily="2" charset="0"/>
                          <a:cs typeface="Arial" pitchFamily="34" charset="0"/>
                        </a:rPr>
                        <a:t>HT sông Thu Bồn</a:t>
                      </a:r>
                      <a:endParaRPr kumimoji="0" lang="en-US" sz="2400" b="1" i="0" u="none" strike="noStrike" cap="none" normalizeH="0" baseline="0" dirty="0">
                        <a:ln>
                          <a:noFill/>
                        </a:ln>
                        <a:solidFill>
                          <a:srgbClr val="640265"/>
                        </a:solidFill>
                        <a:effectLst/>
                        <a:latin typeface="+mn-lt"/>
                        <a:ea typeface="#9Slide02 Noi dung dai" panose="02000000000000000000" pitchFamily="2" charset="0"/>
                        <a:cs typeface="Arial" pitchFamily="34" charset="0"/>
                      </a:endParaRPr>
                    </a:p>
                  </a:txBody>
                  <a:tcPr marL="82479" marR="82479" marT="41244" marB="412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mn-lt"/>
                          <a:cs typeface="Arial" pitchFamily="34" charset="0"/>
                        </a:rPr>
                        <a:t>+</a:t>
                      </a:r>
                      <a:endParaRPr kumimoji="0" lang="en-US" sz="2800" b="0" i="0" u="none" strike="noStrike" cap="none" normalizeH="0" baseline="0" dirty="0">
                        <a:ln>
                          <a:noFill/>
                        </a:ln>
                        <a:solidFill>
                          <a:srgbClr val="FF0000"/>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694233">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640265"/>
                          </a:solidFill>
                          <a:effectLst/>
                          <a:latin typeface="+mn-lt"/>
                          <a:ea typeface="#9Slide02 Noi dung dai" panose="02000000000000000000" pitchFamily="2" charset="0"/>
                          <a:cs typeface="Arial" pitchFamily="34" charset="0"/>
                        </a:rPr>
                        <a:t>HT sông Cửu Long</a:t>
                      </a:r>
                      <a:endParaRPr kumimoji="0" lang="en-US" sz="2400" b="1" i="0" u="none" strike="noStrike" cap="none" normalizeH="0" baseline="0" dirty="0">
                        <a:ln>
                          <a:noFill/>
                        </a:ln>
                        <a:solidFill>
                          <a:srgbClr val="640265"/>
                        </a:solidFill>
                        <a:effectLst/>
                        <a:latin typeface="+mn-lt"/>
                        <a:ea typeface="#9Slide02 Noi dung dai" panose="02000000000000000000" pitchFamily="2" charset="0"/>
                        <a:cs typeface="Arial" pitchFamily="34" charset="0"/>
                      </a:endParaRPr>
                    </a:p>
                  </a:txBody>
                  <a:tcPr marL="82479" marR="82479" marT="41244" marB="412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mn-lt"/>
                          <a:cs typeface="Arial" pitchFamily="34" charset="0"/>
                        </a:rPr>
                        <a:t>+</a:t>
                      </a:r>
                      <a:endParaRPr kumimoji="0" lang="en-US" sz="2800" b="0" i="0" u="none" strike="noStrike" cap="none" normalizeH="0" baseline="0" dirty="0">
                        <a:ln>
                          <a:noFill/>
                        </a:ln>
                        <a:solidFill>
                          <a:srgbClr val="FF0000"/>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mn-lt"/>
                          <a:cs typeface="Arial" pitchFamily="34" charset="0"/>
                        </a:rPr>
                        <a:t>+</a:t>
                      </a:r>
                    </a:p>
                  </a:txBody>
                  <a:tcPr marL="82479" marR="82479" marT="41244" marB="41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1014413"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0000"/>
                        </a:solidFill>
                        <a:effectLst/>
                        <a:latin typeface="+mn-lt"/>
                        <a:cs typeface="Arial" pitchFamily="34" charset="0"/>
                      </a:endParaRPr>
                    </a:p>
                  </a:txBody>
                  <a:tcPr marL="82479" marR="82479" marT="41244" marB="412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14" name="Rectangle 75"/>
          <p:cNvSpPr>
            <a:spLocks noChangeArrowheads="1"/>
          </p:cNvSpPr>
          <p:nvPr/>
        </p:nvSpPr>
        <p:spPr bwMode="auto">
          <a:xfrm>
            <a:off x="6209731" y="4470634"/>
            <a:ext cx="5327437" cy="52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defTabSz="825500" eaLnBrk="0" hangingPunct="0">
              <a:defRPr>
                <a:solidFill>
                  <a:schemeClr val="tx1"/>
                </a:solidFill>
                <a:latin typeface="Arial" panose="020B0604020202020204" pitchFamily="34" charset="0"/>
              </a:defRPr>
            </a:lvl1pPr>
            <a:lvl2pPr marL="742950" indent="-285750" defTabSz="825500" eaLnBrk="0" hangingPunct="0">
              <a:defRPr>
                <a:solidFill>
                  <a:schemeClr val="tx1"/>
                </a:solidFill>
                <a:latin typeface="Arial" panose="020B0604020202020204" pitchFamily="34" charset="0"/>
              </a:defRPr>
            </a:lvl2pPr>
            <a:lvl3pPr marL="1143000" indent="-228600" defTabSz="825500" eaLnBrk="0" hangingPunct="0">
              <a:defRPr>
                <a:solidFill>
                  <a:schemeClr val="tx1"/>
                </a:solidFill>
                <a:latin typeface="Arial" panose="020B0604020202020204" pitchFamily="34" charset="0"/>
              </a:defRPr>
            </a:lvl3pPr>
            <a:lvl4pPr marL="1600200" indent="-228600" defTabSz="825500" eaLnBrk="0" hangingPunct="0">
              <a:defRPr>
                <a:solidFill>
                  <a:schemeClr val="tx1"/>
                </a:solidFill>
                <a:latin typeface="Arial" panose="020B0604020202020204" pitchFamily="34" charset="0"/>
              </a:defRPr>
            </a:lvl4pPr>
            <a:lvl5pPr marL="2057400" indent="-228600" defTabSz="825500" eaLnBrk="0" hangingPunct="0">
              <a:defRPr>
                <a:solidFill>
                  <a:schemeClr val="tx1"/>
                </a:solidFill>
                <a:latin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30000"/>
              </a:lnSpc>
            </a:pPr>
            <a:r>
              <a:rPr lang="en-US" altLang="en-US" sz="2200" b="1" dirty="0" err="1">
                <a:solidFill>
                  <a:srgbClr val="002060"/>
                </a:solidFill>
                <a:latin typeface="+mn-lt"/>
                <a:cs typeface="Times New Roman" panose="02020603050405020304" pitchFamily="18" charset="0"/>
              </a:rPr>
              <a:t>Tháng</a:t>
            </a:r>
            <a:r>
              <a:rPr lang="en-US" altLang="en-US" sz="2200" b="1" dirty="0">
                <a:solidFill>
                  <a:srgbClr val="002060"/>
                </a:solidFill>
                <a:latin typeface="+mn-lt"/>
                <a:cs typeface="Times New Roman" panose="02020603050405020304" pitchFamily="18" charset="0"/>
              </a:rPr>
              <a:t> </a:t>
            </a:r>
            <a:r>
              <a:rPr lang="en-US" altLang="en-US" sz="2200" b="1" dirty="0" err="1">
                <a:solidFill>
                  <a:srgbClr val="002060"/>
                </a:solidFill>
                <a:latin typeface="+mn-lt"/>
                <a:cs typeface="Times New Roman" panose="02020603050405020304" pitchFamily="18" charset="0"/>
              </a:rPr>
              <a:t>lũ</a:t>
            </a:r>
            <a:r>
              <a:rPr lang="en-US" altLang="en-US" sz="2200" b="1">
                <a:solidFill>
                  <a:srgbClr val="002060"/>
                </a:solidFill>
                <a:latin typeface="+mn-lt"/>
                <a:cs typeface="Times New Roman" panose="02020603050405020304" pitchFamily="18" charset="0"/>
              </a:rPr>
              <a:t>: </a:t>
            </a:r>
            <a:r>
              <a:rPr lang="en-US" altLang="en-US" sz="2200" b="1" smtClean="0">
                <a:solidFill>
                  <a:srgbClr val="002060"/>
                </a:solidFill>
                <a:latin typeface="+mn-lt"/>
                <a:cs typeface="Times New Roman" panose="02020603050405020304" pitchFamily="18" charset="0"/>
              </a:rPr>
              <a:t>	 	Tháng cạn: </a:t>
            </a:r>
            <a:endParaRPr lang="en-US" altLang="en-US" sz="2200" b="1" dirty="0">
              <a:solidFill>
                <a:srgbClr val="FF0000"/>
              </a:solidFill>
              <a:latin typeface="+mn-lt"/>
              <a:cs typeface="Times New Roman" panose="02020603050405020304" pitchFamily="18" charset="0"/>
            </a:endParaRPr>
          </a:p>
        </p:txBody>
      </p:sp>
      <p:sp>
        <p:nvSpPr>
          <p:cNvPr id="8" name="TextBox 7"/>
          <p:cNvSpPr txBox="1"/>
          <p:nvPr/>
        </p:nvSpPr>
        <p:spPr>
          <a:xfrm>
            <a:off x="7372045" y="4478737"/>
            <a:ext cx="448101" cy="553998"/>
          </a:xfrm>
          <a:prstGeom prst="rect">
            <a:avLst/>
          </a:prstGeom>
          <a:noFill/>
          <a:ln>
            <a:solidFill>
              <a:schemeClr val="tx1">
                <a:lumMod val="85000"/>
                <a:lumOff val="15000"/>
              </a:schemeClr>
            </a:solidFill>
          </a:ln>
        </p:spPr>
        <p:txBody>
          <a:bodyPr wrap="square" rtlCol="0">
            <a:spAutoFit/>
          </a:bodyPr>
          <a:lstStyle/>
          <a:p>
            <a:r>
              <a:rPr lang="en-US" altLang="en-US" sz="3000" b="1" smtClean="0">
                <a:solidFill>
                  <a:srgbClr val="FF0000"/>
                </a:solidFill>
                <a:cs typeface="Times New Roman" panose="02020603050405020304" pitchFamily="18" charset="0"/>
              </a:rPr>
              <a:t>+</a:t>
            </a:r>
            <a:endParaRPr lang="en-US" sz="3000"/>
          </a:p>
        </p:txBody>
      </p:sp>
      <p:sp>
        <p:nvSpPr>
          <p:cNvPr id="9" name="TextBox 8"/>
          <p:cNvSpPr txBox="1"/>
          <p:nvPr/>
        </p:nvSpPr>
        <p:spPr>
          <a:xfrm>
            <a:off x="10254045" y="4440065"/>
            <a:ext cx="448101" cy="553998"/>
          </a:xfrm>
          <a:prstGeom prst="rect">
            <a:avLst/>
          </a:prstGeom>
          <a:noFill/>
          <a:ln>
            <a:solidFill>
              <a:schemeClr val="tx1">
                <a:lumMod val="85000"/>
                <a:lumOff val="15000"/>
              </a:schemeClr>
            </a:solidFill>
          </a:ln>
        </p:spPr>
        <p:txBody>
          <a:bodyPr wrap="square" rtlCol="0">
            <a:spAutoFit/>
          </a:bodyPr>
          <a:lstStyle/>
          <a:p>
            <a:endParaRPr lang="en-US" sz="3000"/>
          </a:p>
        </p:txBody>
      </p:sp>
    </p:spTree>
    <p:extLst>
      <p:ext uri="{BB962C8B-B14F-4D97-AF65-F5344CB8AC3E}">
        <p14:creationId xmlns:p14="http://schemas.microsoft.com/office/powerpoint/2010/main" val="4150253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par>
                                <p:cTn id="15" presetID="29"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ppt_x</p:attrName>
                                        </p:attrNameLst>
                                      </p:cBhvr>
                                      <p:tavLst>
                                        <p:tav tm="0">
                                          <p:val>
                                            <p:strVal val="#ppt_x-.2"/>
                                          </p:val>
                                        </p:tav>
                                        <p:tav tm="100000">
                                          <p:val>
                                            <p:strVal val="#ppt_x"/>
                                          </p:val>
                                        </p:tav>
                                      </p:tavLst>
                                    </p:anim>
                                    <p:anim calcmode="lin" valueType="num">
                                      <p:cBhvr>
                                        <p:cTn id="1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ppt_x</p:attrName>
                                        </p:attrNameLst>
                                      </p:cBhvr>
                                      <p:tavLst>
                                        <p:tav tm="0">
                                          <p:val>
                                            <p:strVal val="#ppt_x-.2"/>
                                          </p:val>
                                        </p:tav>
                                        <p:tav tm="100000">
                                          <p:val>
                                            <p:strVal val="#ppt_x"/>
                                          </p:val>
                                        </p:tav>
                                      </p:tavLst>
                                    </p:anim>
                                    <p:anim calcmode="lin" valueType="num">
                                      <p:cBhvr>
                                        <p:cTn id="2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p:cTn id="39"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 calcmode="lin" valueType="num">
                                      <p:cBhvr additive="base">
                                        <p:cTn id="4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 calcmode="lin" valueType="num">
                                      <p:cBhvr additive="base">
                                        <p:cTn id="52" dur="20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53" dur="20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descr="C:\Users\Administrator\Desktop\Ảnh GA 8\blobid5-1678683271.png"/>
          <p:cNvPicPr/>
          <p:nvPr/>
        </p:nvPicPr>
        <p:blipFill>
          <a:blip r:embed="rId3"/>
          <a:srcRect/>
          <a:stretch>
            <a:fillRect/>
          </a:stretch>
        </p:blipFill>
        <p:spPr bwMode="auto">
          <a:xfrm>
            <a:off x="7819695" y="709448"/>
            <a:ext cx="4340773" cy="5407564"/>
          </a:xfrm>
          <a:prstGeom prst="rect">
            <a:avLst/>
          </a:prstGeom>
          <a:noFill/>
          <a:ln w="9525">
            <a:noFill/>
            <a:miter lim="800000"/>
            <a:headEnd/>
            <a:tailEnd/>
          </a:ln>
        </p:spPr>
      </p:pic>
      <p:sp>
        <p:nvSpPr>
          <p:cNvPr id="5" name="TextBox 4"/>
          <p:cNvSpPr txBox="1"/>
          <p:nvPr/>
        </p:nvSpPr>
        <p:spPr>
          <a:xfrm>
            <a:off x="7961586" y="5990882"/>
            <a:ext cx="4151584" cy="769441"/>
          </a:xfrm>
          <a:prstGeom prst="rect">
            <a:avLst/>
          </a:prstGeom>
          <a:solidFill>
            <a:srgbClr val="FFFF00"/>
          </a:solidFill>
          <a:ln>
            <a:solidFill>
              <a:srgbClr val="0506FE"/>
            </a:solidFill>
          </a:ln>
        </p:spPr>
        <p:txBody>
          <a:bodyPr wrap="square" rtlCol="0">
            <a:spAutoFit/>
          </a:bodyPr>
          <a:lstStyle/>
          <a:p>
            <a:pPr algn="ctr"/>
            <a:r>
              <a:rPr lang="en-US" sz="2200" b="1" smtClean="0">
                <a:solidFill>
                  <a:srgbClr val="0506FE"/>
                </a:solidFill>
              </a:rPr>
              <a:t>H.6.1. Bản đồ lưu vực </a:t>
            </a:r>
          </a:p>
          <a:p>
            <a:pPr algn="ctr"/>
            <a:r>
              <a:rPr lang="en-US" sz="2200" b="1" smtClean="0">
                <a:solidFill>
                  <a:srgbClr val="0506FE"/>
                </a:solidFill>
              </a:rPr>
              <a:t>các hệ thống sông ở Việt Nam</a:t>
            </a:r>
            <a:endParaRPr lang="en-US" sz="2200" b="1">
              <a:solidFill>
                <a:srgbClr val="0506FE"/>
              </a:solidFill>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1. Sông ngòi</a:t>
            </a:r>
          </a:p>
          <a:p>
            <a:r>
              <a:rPr lang="en-US" sz="3000" b="1" i="1" smtClean="0">
                <a:solidFill>
                  <a:srgbClr val="2A08B8"/>
                </a:solidFill>
                <a:cs typeface="Times New Roman" pitchFamily="18" charset="0"/>
              </a:rPr>
              <a:t>b. Một số hệ thống sông lớn</a:t>
            </a:r>
          </a:p>
        </p:txBody>
      </p:sp>
      <p:sp>
        <p:nvSpPr>
          <p:cNvPr id="8" name="AutoShape 10">
            <a:extLst>
              <a:ext uri="{FF2B5EF4-FFF2-40B4-BE49-F238E27FC236}">
                <a16:creationId xmlns:a16="http://schemas.microsoft.com/office/drawing/2014/main" id="{B7966F8B-7C68-4171-9B9D-262E256F9E3F}"/>
              </a:ext>
            </a:extLst>
          </p:cNvPr>
          <p:cNvSpPr>
            <a:spLocks noChangeArrowheads="1"/>
          </p:cNvSpPr>
          <p:nvPr/>
        </p:nvSpPr>
        <p:spPr bwMode="auto">
          <a:xfrm>
            <a:off x="349580" y="1827907"/>
            <a:ext cx="6665173" cy="1435555"/>
          </a:xfrm>
          <a:prstGeom prst="wedgeRoundRectCallout">
            <a:avLst>
              <a:gd name="adj1" fmla="val 56674"/>
              <a:gd name="adj2" fmla="val 125454"/>
              <a:gd name="adj3" fmla="val 16667"/>
            </a:avLst>
          </a:prstGeom>
          <a:solidFill>
            <a:schemeClr val="bg1"/>
          </a:solidFill>
          <a:ln w="9525">
            <a:solidFill>
              <a:srgbClr val="2A08B8"/>
            </a:solidFill>
            <a:prstDash val="dash"/>
            <a:miter lim="800000"/>
            <a:headEnd/>
            <a:tailEnd/>
          </a:ln>
        </p:spPr>
        <p:txBody>
          <a:bodyPr lIns="68580" tIns="34290" rIns="68580" bIns="3429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sz="3000" b="1" i="1" smtClean="0">
                <a:solidFill>
                  <a:srgbClr val="0506FE"/>
                </a:solidFill>
                <a:latin typeface="+mn-lt"/>
              </a:rPr>
              <a:t>- Tại sao chế độ nước sông của ba hệ thống sông lại khác nhau?</a:t>
            </a:r>
            <a:endParaRPr lang="en-US" altLang="en-US" sz="3000" b="1" i="1" dirty="0">
              <a:solidFill>
                <a:srgbClr val="0506FE"/>
              </a:solidFill>
              <a:latin typeface="+mn-lt"/>
            </a:endParaRPr>
          </a:p>
        </p:txBody>
      </p:sp>
      <p:sp>
        <p:nvSpPr>
          <p:cNvPr id="9" name="AutoShape 10">
            <a:extLst>
              <a:ext uri="{FF2B5EF4-FFF2-40B4-BE49-F238E27FC236}">
                <a16:creationId xmlns:a16="http://schemas.microsoft.com/office/drawing/2014/main" id="{B7966F8B-7C68-4171-9B9D-262E256F9E3F}"/>
              </a:ext>
            </a:extLst>
          </p:cNvPr>
          <p:cNvSpPr>
            <a:spLocks noChangeArrowheads="1"/>
          </p:cNvSpPr>
          <p:nvPr/>
        </p:nvSpPr>
        <p:spPr bwMode="auto">
          <a:xfrm>
            <a:off x="344325" y="1901483"/>
            <a:ext cx="6665173" cy="1267390"/>
          </a:xfrm>
          <a:prstGeom prst="wedgeRoundRectCallout">
            <a:avLst>
              <a:gd name="adj1" fmla="val 54072"/>
              <a:gd name="adj2" fmla="val 145404"/>
              <a:gd name="adj3" fmla="val 16667"/>
            </a:avLst>
          </a:prstGeom>
          <a:solidFill>
            <a:schemeClr val="bg1"/>
          </a:solidFill>
          <a:ln w="9525">
            <a:solidFill>
              <a:srgbClr val="2A08B8"/>
            </a:solidFill>
            <a:prstDash val="dash"/>
            <a:miter lim="800000"/>
            <a:headEnd/>
            <a:tailEnd/>
          </a:ln>
        </p:spPr>
        <p:txBody>
          <a:bodyPr lIns="68580" tIns="34290" rIns="68580" bIns="3429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n-US" sz="3000" b="1" i="1" smtClean="0">
                <a:solidFill>
                  <a:srgbClr val="0506FE"/>
                </a:solidFill>
                <a:latin typeface="+mn-lt"/>
              </a:rPr>
              <a:t>Theo em hệ thống sông nào có chế độ nước thất thường nhất? Vì sao?</a:t>
            </a:r>
            <a:endParaRPr lang="en-US" altLang="en-US" sz="3000" b="1" i="1" dirty="0">
              <a:solidFill>
                <a:srgbClr val="0506FE"/>
              </a:solidFill>
              <a:latin typeface="+mn-lt"/>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8"/>
                                        </p:tgtEl>
                                        <p:attrNameLst>
                                          <p:attrName>ppt_x</p:attrName>
                                        </p:attrNameLst>
                                      </p:cBhvr>
                                      <p:tavLst>
                                        <p:tav tm="0">
                                          <p:val>
                                            <p:strVal val="ppt_x"/>
                                          </p:val>
                                        </p:tav>
                                        <p:tav tm="100000">
                                          <p:val>
                                            <p:strVal val="ppt_x-.2"/>
                                          </p:val>
                                        </p:tav>
                                      </p:tavLst>
                                    </p:anim>
                                    <p:anim calcmode="lin" valueType="num">
                                      <p:cBhvr>
                                        <p:cTn id="14" dur="1000"/>
                                        <p:tgtEl>
                                          <p:spTgt spid="8"/>
                                        </p:tgtEl>
                                        <p:attrNameLst>
                                          <p:attrName>ppt_y</p:attrName>
                                        </p:attrNameLst>
                                      </p:cBhvr>
                                      <p:tavLst>
                                        <p:tav tm="0">
                                          <p:val>
                                            <p:strVal val="ppt_y"/>
                                          </p:val>
                                        </p:tav>
                                        <p:tav tm="100000">
                                          <p:val>
                                            <p:strVal val="ppt_y"/>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ppt_x</p:attrName>
                                        </p:attrNameLst>
                                      </p:cBhvr>
                                      <p:tavLst>
                                        <p:tav tm="0">
                                          <p:val>
                                            <p:strVal val="#ppt_x-.2"/>
                                          </p:val>
                                        </p:tav>
                                        <p:tav tm="100000">
                                          <p:val>
                                            <p:strVal val="#ppt_x"/>
                                          </p:val>
                                        </p:tav>
                                      </p:tavLst>
                                    </p:anim>
                                    <p:anim calcmode="lin" valueType="num">
                                      <p:cBhvr>
                                        <p:cTn id="2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grpId="1" nodeType="clickEffect">
                                  <p:stCondLst>
                                    <p:cond delay="0"/>
                                  </p:stCondLst>
                                  <p:childTnLst>
                                    <p:anim calcmode="lin" valueType="num">
                                      <p:cBhvr>
                                        <p:cTn id="27" dur="1000"/>
                                        <p:tgtEl>
                                          <p:spTgt spid="9"/>
                                        </p:tgtEl>
                                        <p:attrNameLst>
                                          <p:attrName>ppt_x</p:attrName>
                                        </p:attrNameLst>
                                      </p:cBhvr>
                                      <p:tavLst>
                                        <p:tav tm="0">
                                          <p:val>
                                            <p:strVal val="ppt_x"/>
                                          </p:val>
                                        </p:tav>
                                        <p:tav tm="100000">
                                          <p:val>
                                            <p:strVal val="ppt_x-.2"/>
                                          </p:val>
                                        </p:tav>
                                      </p:tavLst>
                                    </p:anim>
                                    <p:anim calcmode="lin" valueType="num">
                                      <p:cBhvr>
                                        <p:cTn id="28" dur="1000"/>
                                        <p:tgtEl>
                                          <p:spTgt spid="9"/>
                                        </p:tgtEl>
                                        <p:attrNameLst>
                                          <p:attrName>ppt_y</p:attrName>
                                        </p:attrNameLst>
                                      </p:cBhvr>
                                      <p:tavLst>
                                        <p:tav tm="0">
                                          <p:val>
                                            <p:strVal val="ppt_y"/>
                                          </p:val>
                                        </p:tav>
                                        <p:tav tm="100000">
                                          <p:val>
                                            <p:strVal val="ppt_y"/>
                                          </p:val>
                                        </p:tav>
                                      </p:tavLst>
                                    </p:anim>
                                    <p:animEffect transition="out" filter="fade">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553996"/>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2. Hồ, đầm</a:t>
            </a:r>
            <a:endParaRPr lang="en-US" sz="3000" b="1" i="1" smtClean="0">
              <a:solidFill>
                <a:srgbClr val="2A08B8"/>
              </a:solidFill>
              <a:cs typeface="Times New Roman" pitchFamily="18" charset="0"/>
            </a:endParaRPr>
          </a:p>
        </p:txBody>
      </p:sp>
      <p:pic>
        <p:nvPicPr>
          <p:cNvPr id="8"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590537" y="3870461"/>
            <a:ext cx="1943830" cy="24515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7">
            <a:extLst>
              <a:ext uri="{FF2B5EF4-FFF2-40B4-BE49-F238E27FC236}">
                <a16:creationId xmlns:a16="http://schemas.microsoft.com/office/drawing/2014/main" id="{A3BA8D6A-4D01-49E4-8C32-23CAA2363653}"/>
              </a:ext>
            </a:extLst>
          </p:cNvPr>
          <p:cNvSpPr/>
          <p:nvPr/>
        </p:nvSpPr>
        <p:spPr>
          <a:xfrm>
            <a:off x="963768" y="1319206"/>
            <a:ext cx="10545059" cy="200730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lnSpc>
                <a:spcPct val="130000"/>
              </a:lnSpc>
              <a:spcBef>
                <a:spcPct val="0"/>
              </a:spcBef>
              <a:spcAft>
                <a:spcPct val="0"/>
              </a:spcAft>
            </a:pPr>
            <a:r>
              <a:rPr lang="en-US" sz="3000" b="1">
                <a:solidFill>
                  <a:srgbClr val="0506FE"/>
                </a:solidFill>
                <a:cs typeface="Times New Roman" pitchFamily="18" charset="0"/>
              </a:rPr>
              <a:t> </a:t>
            </a:r>
            <a:r>
              <a:rPr lang="vi-VN" sz="3000" b="1" smtClean="0">
                <a:solidFill>
                  <a:srgbClr val="0506FE"/>
                </a:solidFill>
                <a:latin typeface="Calibri" pitchFamily="34" charset="0"/>
                <a:ea typeface="Calibri" pitchFamily="34" charset="0"/>
                <a:cs typeface="Calibri" pitchFamily="34" charset="0"/>
              </a:rPr>
              <a:t>*</a:t>
            </a:r>
            <a:r>
              <a:rPr lang="vi-VN" sz="3000" b="1" i="1" smtClean="0">
                <a:solidFill>
                  <a:srgbClr val="0506FE"/>
                </a:solidFill>
                <a:latin typeface="Calibri" pitchFamily="34" charset="0"/>
                <a:ea typeface="Calibri" pitchFamily="34" charset="0"/>
                <a:cs typeface="Calibri" pitchFamily="34" charset="0"/>
              </a:rPr>
              <a:t>Khai thác thông tin mục 2 SGK</a:t>
            </a:r>
            <a:r>
              <a:rPr lang="en-US" sz="3000" b="1" i="1" smtClean="0">
                <a:solidFill>
                  <a:srgbClr val="0506FE"/>
                </a:solidFill>
                <a:latin typeface="Calibri" pitchFamily="34" charset="0"/>
                <a:ea typeface="Calibri" pitchFamily="34" charset="0"/>
                <a:cs typeface="Calibri" pitchFamily="34" charset="0"/>
              </a:rPr>
              <a:t>, n</a:t>
            </a:r>
            <a:r>
              <a:rPr lang="vi-VN" sz="3000" b="1" i="1" smtClean="0">
                <a:solidFill>
                  <a:srgbClr val="0506FE"/>
                </a:solidFill>
                <a:latin typeface="Calibri" pitchFamily="34" charset="0"/>
                <a:ea typeface="Calibri" pitchFamily="34" charset="0"/>
                <a:cs typeface="Calibri" pitchFamily="34" charset="0"/>
              </a:rPr>
              <a:t>êu vai trò của hồ, đầm đối với sản xuất</a:t>
            </a:r>
            <a:r>
              <a:rPr lang="en-US" sz="3000" b="1" i="1" smtClean="0">
                <a:solidFill>
                  <a:srgbClr val="0506FE"/>
                </a:solidFill>
                <a:latin typeface="Calibri" pitchFamily="34" charset="0"/>
                <a:ea typeface="Calibri" pitchFamily="34" charset="0"/>
                <a:cs typeface="Calibri" pitchFamily="34" charset="0"/>
              </a:rPr>
              <a:t> và sinh hoạt</a:t>
            </a:r>
            <a:r>
              <a:rPr lang="vi-VN" sz="3000" b="1" i="1" smtClean="0">
                <a:solidFill>
                  <a:srgbClr val="0506FE"/>
                </a:solidFill>
                <a:latin typeface="Calibri" pitchFamily="34" charset="0"/>
                <a:ea typeface="Calibri" pitchFamily="34" charset="0"/>
                <a:cs typeface="Calibri" pitchFamily="34" charset="0"/>
              </a:rPr>
              <a:t>.</a:t>
            </a:r>
            <a:r>
              <a:rPr lang="en-US" sz="3000" b="1" i="1" smtClean="0">
                <a:solidFill>
                  <a:srgbClr val="0506FE"/>
                </a:solidFill>
                <a:latin typeface="Calibri" pitchFamily="34" charset="0"/>
                <a:ea typeface="Calibri" pitchFamily="34" charset="0"/>
                <a:cs typeface="Calibri" pitchFamily="34" charset="0"/>
              </a:rPr>
              <a:t> Em có biết hồ nào có giá trị thủy lợi, thủy điện lớn nhất nước ta không?</a:t>
            </a:r>
            <a:endParaRPr lang="en-US" sz="3000" b="1" i="1" dirty="0">
              <a:solidFill>
                <a:srgbClr val="0506FE"/>
              </a:solidFill>
              <a:cs typeface="Times New Roman" pitchFamily="18" charset="0"/>
            </a:endParaRPr>
          </a:p>
        </p:txBody>
      </p:sp>
      <p:pic>
        <p:nvPicPr>
          <p:cNvPr id="10" name="Picture 9" descr="Duck Cartoon"/>
          <p:cNvPicPr>
            <a:picLocks noChangeAspect="1" noChangeArrowheads="1"/>
          </p:cNvPicPr>
          <p:nvPr/>
        </p:nvPicPr>
        <p:blipFill>
          <a:blip r:embed="rId4">
            <a:extLst>
              <a:ext uri="{BEBA8EAE-BF5A-486C-A8C5-ECC9F3942E4B}">
                <a14:imgProps xmlns:a14="http://schemas.microsoft.com/office/drawing/2010/main">
                  <a14:imgLayer>
                    <a14:imgEffect>
                      <a14:backgroundRemoval t="2105" b="97237" l="2889" r="97000">
                        <a14:foregroundMark x1="5778" y1="63684" x2="5778" y2="63684"/>
                        <a14:foregroundMark x1="9667" y1="81842" x2="9667" y2="81842"/>
                        <a14:foregroundMark x1="9667" y1="81842" x2="9667" y2="81842"/>
                        <a14:foregroundMark x1="9556" y1="81447" x2="9333" y2="80789"/>
                        <a14:foregroundMark x1="7000" y1="72237" x2="7000" y2="72237"/>
                        <a14:foregroundMark x1="9556" y1="79079" x2="9556" y2="79079"/>
                        <a14:foregroundMark x1="45111" y1="94605" x2="45111" y2="94605"/>
                        <a14:foregroundMark x1="45111" y1="94605" x2="45111" y2="94605"/>
                        <a14:foregroundMark x1="94333" y1="80263" x2="94333" y2="80263"/>
                        <a14:foregroundMark x1="94556" y1="79737" x2="94556" y2="79737"/>
                        <a14:foregroundMark x1="92000" y1="45921" x2="92000" y2="45921"/>
                        <a14:foregroundMark x1="92000" y1="45921" x2="92000" y2="45921"/>
                        <a14:foregroundMark x1="86333" y1="42368" x2="86333" y2="42368"/>
                        <a14:foregroundMark x1="97111" y1="65526" x2="96667" y2="65526"/>
                        <a14:foregroundMark x1="96667" y1="65526" x2="96667" y2="65526"/>
                        <a14:foregroundMark x1="96333" y1="64342" x2="96333" y2="64342"/>
                        <a14:foregroundMark x1="68778" y1="40000" x2="68778" y2="40000"/>
                        <a14:foregroundMark x1="66111" y1="40263" x2="66111" y2="40263"/>
                        <a14:foregroundMark x1="73556" y1="44474" x2="73556" y2="44474"/>
                        <a14:foregroundMark x1="34667" y1="43158" x2="34667" y2="43158"/>
                        <a14:foregroundMark x1="32444" y1="45526" x2="32444" y2="45526"/>
                        <a14:foregroundMark x1="2889" y1="70000" x2="2889" y2="70000"/>
                        <a14:foregroundMark x1="2889" y1="69737" x2="2889" y2="69737"/>
                        <a14:foregroundMark x1="37444" y1="90395" x2="37444" y2="90395"/>
                        <a14:foregroundMark x1="37444" y1="88684" x2="37444" y2="88684"/>
                        <a14:foregroundMark x1="92667" y1="85921" x2="92667" y2="85921"/>
                        <a14:foregroundMark x1="90889" y1="85132" x2="90889" y2="85132"/>
                        <a14:foregroundMark x1="90222" y1="85132" x2="90222" y2="85132"/>
                        <a14:foregroundMark x1="85000" y1="89737" x2="81556" y2="89737"/>
                        <a14:foregroundMark x1="79222" y1="90132" x2="78778" y2="90132"/>
                        <a14:foregroundMark x1="53667" y1="97368" x2="53667" y2="97368"/>
                        <a14:foregroundMark x1="53333" y1="97105" x2="53333" y2="97105"/>
                        <a14:foregroundMark x1="21111" y1="88816" x2="20333" y2="88026"/>
                        <a14:foregroundMark x1="36222" y1="6184" x2="36222" y2="6184"/>
                        <a14:foregroundMark x1="36222" y1="6184" x2="36222" y2="6184"/>
                        <a14:foregroundMark x1="32000" y1="2105" x2="32000" y2="2105"/>
                        <a14:foregroundMark x1="10778" y1="58158" x2="10778" y2="58158"/>
                      </a14:backgroundRemoval>
                    </a14:imgEffect>
                  </a14:imgLayer>
                </a14:imgProps>
              </a:ext>
              <a:ext uri="{28A0092B-C50C-407E-A947-70E740481C1C}">
                <a14:useLocalDpi xmlns:a14="http://schemas.microsoft.com/office/drawing/2010/main" val="0"/>
              </a:ext>
            </a:extLst>
          </a:blip>
          <a:srcRect/>
          <a:stretch>
            <a:fillRect/>
          </a:stretch>
        </p:blipFill>
        <p:spPr bwMode="auto">
          <a:xfrm>
            <a:off x="8114263" y="3438751"/>
            <a:ext cx="4030439" cy="34034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dministrator\Desktop\Hồ\Hồ Tây (Hồ móng ngự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2779" y="4476463"/>
            <a:ext cx="3827679" cy="2286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327773" y="3816517"/>
            <a:ext cx="1943830" cy="24515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a16="http://schemas.microsoft.com/office/drawing/2014/main" id="{A3BA8D6A-4D01-49E4-8C32-23CAA2363653}"/>
              </a:ext>
            </a:extLst>
          </p:cNvPr>
          <p:cNvSpPr/>
          <p:nvPr/>
        </p:nvSpPr>
        <p:spPr>
          <a:xfrm>
            <a:off x="1063616" y="1344104"/>
            <a:ext cx="10545059" cy="248166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lnSpc>
                <a:spcPct val="130000"/>
              </a:lnSpc>
              <a:spcBef>
                <a:spcPct val="0"/>
              </a:spcBef>
              <a:spcAft>
                <a:spcPct val="0"/>
              </a:spcAft>
            </a:pPr>
            <a:r>
              <a:rPr lang="en-US" sz="3000" b="1" i="1" smtClean="0">
                <a:solidFill>
                  <a:srgbClr val="0506FE"/>
                </a:solidFill>
                <a:latin typeface="Calibri" pitchFamily="34" charset="0"/>
                <a:ea typeface="Calibri" pitchFamily="34" charset="0"/>
                <a:cs typeface="Calibri" pitchFamily="34" charset="0"/>
              </a:rPr>
              <a:t>-</a:t>
            </a:r>
            <a:r>
              <a:rPr lang="vi-VN" sz="3000" b="1" i="1" smtClean="0">
                <a:solidFill>
                  <a:srgbClr val="0506FE"/>
                </a:solidFill>
                <a:latin typeface="Calibri" pitchFamily="34" charset="0"/>
                <a:ea typeface="Calibri" pitchFamily="34" charset="0"/>
                <a:cs typeface="Calibri" pitchFamily="34" charset="0"/>
              </a:rPr>
              <a:t> Kể tên và xác định các hồ, đầm </a:t>
            </a:r>
            <a:r>
              <a:rPr lang="en-US" sz="3000" b="1" i="1" smtClean="0">
                <a:solidFill>
                  <a:srgbClr val="0506FE"/>
                </a:solidFill>
                <a:latin typeface="Calibri" pitchFamily="34" charset="0"/>
                <a:ea typeface="Calibri" pitchFamily="34" charset="0"/>
                <a:cs typeface="Calibri" pitchFamily="34" charset="0"/>
              </a:rPr>
              <a:t>ở</a:t>
            </a:r>
            <a:r>
              <a:rPr lang="vi-VN" sz="3000" b="1" i="1" smtClean="0">
                <a:solidFill>
                  <a:srgbClr val="0506FE"/>
                </a:solidFill>
                <a:latin typeface="Calibri" pitchFamily="34" charset="0"/>
                <a:ea typeface="Calibri" pitchFamily="34" charset="0"/>
                <a:cs typeface="Calibri" pitchFamily="34" charset="0"/>
              </a:rPr>
              <a:t> nước ta</a:t>
            </a:r>
            <a:r>
              <a:rPr lang="en-US" sz="3000" b="1" i="1" smtClean="0">
                <a:solidFill>
                  <a:srgbClr val="0506FE"/>
                </a:solidFill>
                <a:latin typeface="Calibri" pitchFamily="34" charset="0"/>
                <a:ea typeface="Calibri" pitchFamily="34" charset="0"/>
                <a:cs typeface="Calibri" pitchFamily="34" charset="0"/>
              </a:rPr>
              <a:t> có giá trị lớn đối với sản xuất và đời sống</a:t>
            </a:r>
            <a:r>
              <a:rPr lang="vi-VN" sz="3000" b="1" i="1" smtClean="0">
                <a:solidFill>
                  <a:srgbClr val="0506FE"/>
                </a:solidFill>
                <a:latin typeface="Calibri" pitchFamily="34" charset="0"/>
                <a:ea typeface="Calibri" pitchFamily="34" charset="0"/>
                <a:cs typeface="Calibri" pitchFamily="34" charset="0"/>
              </a:rPr>
              <a:t>.</a:t>
            </a:r>
            <a:endParaRPr lang="en-US" sz="3000" b="1" i="1" smtClean="0">
              <a:solidFill>
                <a:srgbClr val="0506FE"/>
              </a:solidFill>
              <a:latin typeface="Calibri" pitchFamily="34" charset="0"/>
              <a:cs typeface="Calibri" pitchFamily="34" charset="0"/>
            </a:endParaRPr>
          </a:p>
          <a:p>
            <a:pPr lvl="0" algn="just" eaLnBrk="0" fontAlgn="base" hangingPunct="0">
              <a:lnSpc>
                <a:spcPct val="130000"/>
              </a:lnSpc>
              <a:spcBef>
                <a:spcPct val="0"/>
              </a:spcBef>
              <a:spcAft>
                <a:spcPct val="0"/>
              </a:spcAft>
            </a:pPr>
            <a:r>
              <a:rPr lang="en-US" sz="3000" b="1" i="1" smtClean="0">
                <a:solidFill>
                  <a:srgbClr val="0506FE"/>
                </a:solidFill>
                <a:latin typeface="Calibri" pitchFamily="34" charset="0"/>
                <a:ea typeface="Calibri" pitchFamily="34" charset="0"/>
                <a:cs typeface="Calibri" pitchFamily="34" charset="0"/>
              </a:rPr>
              <a:t>- Địa phương em đã khai thác lợi thế của hồ đầm để phục vụ sản xuất và sinh hoạt như thế nào?</a:t>
            </a:r>
            <a:endParaRPr lang="en-US" sz="3000" b="1" i="1" dirty="0">
              <a:solidFill>
                <a:srgbClr val="0506FE"/>
              </a:solidFill>
              <a:cs typeface="Times New Roman" pitchFamily="18" charset="0"/>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xit" presetSubtype="0" fill="hold" grpId="1" nodeType="clickEffect">
                                  <p:stCondLst>
                                    <p:cond delay="0"/>
                                  </p:stCondLst>
                                  <p:childTnLst>
                                    <p:anim calcmode="lin" valueType="num">
                                      <p:cBhvr>
                                        <p:cTn id="14" dur="1000"/>
                                        <p:tgtEl>
                                          <p:spTgt spid="9"/>
                                        </p:tgtEl>
                                        <p:attrNameLst>
                                          <p:attrName>ppt_x</p:attrName>
                                        </p:attrNameLst>
                                      </p:cBhvr>
                                      <p:tavLst>
                                        <p:tav tm="0">
                                          <p:val>
                                            <p:strVal val="ppt_x"/>
                                          </p:val>
                                        </p:tav>
                                        <p:tav tm="100000">
                                          <p:val>
                                            <p:strVal val="ppt_x-.2"/>
                                          </p:val>
                                        </p:tav>
                                      </p:tavLst>
                                    </p:anim>
                                    <p:anim calcmode="lin" valueType="num">
                                      <p:cBhvr>
                                        <p:cTn id="15" dur="1000"/>
                                        <p:tgtEl>
                                          <p:spTgt spid="9"/>
                                        </p:tgtEl>
                                        <p:attrNameLst>
                                          <p:attrName>ppt_y</p:attrName>
                                        </p:attrNameLst>
                                      </p:cBhvr>
                                      <p:tavLst>
                                        <p:tav tm="0">
                                          <p:val>
                                            <p:strVal val="ppt_y"/>
                                          </p:val>
                                        </p:tav>
                                        <p:tav tm="100000">
                                          <p:val>
                                            <p:strVal val="ppt_y"/>
                                          </p:val>
                                        </p:tav>
                                      </p:tavLst>
                                    </p:anim>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par>
                                <p:cTn id="18" presetID="29" presetClass="exit" presetSubtype="0" fill="hold" nodeType="withEffect">
                                  <p:stCondLst>
                                    <p:cond delay="0"/>
                                  </p:stCondLst>
                                  <p:childTnLst>
                                    <p:anim calcmode="lin" valueType="num">
                                      <p:cBhvr>
                                        <p:cTn id="19" dur="1000"/>
                                        <p:tgtEl>
                                          <p:spTgt spid="8"/>
                                        </p:tgtEl>
                                        <p:attrNameLst>
                                          <p:attrName>ppt_x</p:attrName>
                                        </p:attrNameLst>
                                      </p:cBhvr>
                                      <p:tavLst>
                                        <p:tav tm="0">
                                          <p:val>
                                            <p:strVal val="ppt_x"/>
                                          </p:val>
                                        </p:tav>
                                        <p:tav tm="100000">
                                          <p:val>
                                            <p:strVal val="ppt_x-.2"/>
                                          </p:val>
                                        </p:tav>
                                      </p:tavLst>
                                    </p:anim>
                                    <p:anim calcmode="lin" valueType="num">
                                      <p:cBhvr>
                                        <p:cTn id="20" dur="1000"/>
                                        <p:tgtEl>
                                          <p:spTgt spid="8"/>
                                        </p:tgtEl>
                                        <p:attrNameLst>
                                          <p:attrName>ppt_y</p:attrName>
                                        </p:attrNameLst>
                                      </p:cBhvr>
                                      <p:tavLst>
                                        <p:tav tm="0">
                                          <p:val>
                                            <p:strVal val="ppt_y"/>
                                          </p:val>
                                        </p:tav>
                                        <p:tav tm="100000">
                                          <p:val>
                                            <p:strVal val="ppt_y"/>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S\Desktop\Ảnh\unnamed.jpg"/>
          <p:cNvPicPr/>
          <p:nvPr/>
        </p:nvPicPr>
        <p:blipFill>
          <a:blip r:embed="rId2"/>
          <a:srcRect/>
          <a:stretch>
            <a:fillRect/>
          </a:stretch>
        </p:blipFill>
        <p:spPr bwMode="auto">
          <a:xfrm>
            <a:off x="15734" y="1"/>
            <a:ext cx="5975164" cy="33265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C:\Users\PTS\Desktop\Ảnh\bien-ho-t-nung-1.jpg"/>
          <p:cNvPicPr/>
          <p:nvPr/>
        </p:nvPicPr>
        <p:blipFill>
          <a:blip r:embed="rId3"/>
          <a:srcRect/>
          <a:stretch>
            <a:fillRect/>
          </a:stretch>
        </p:blipFill>
        <p:spPr bwMode="auto">
          <a:xfrm>
            <a:off x="5959366" y="-22366"/>
            <a:ext cx="6199733" cy="331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C:\Users\PTS\Desktop\Ảnh\nhieu-giai-phap-dam-bao-luong-nuoc-cho-cac-muc-dich-su-dung-03-.1755 (1).jpg"/>
          <p:cNvPicPr/>
          <p:nvPr/>
        </p:nvPicPr>
        <p:blipFill>
          <a:blip r:embed="rId4"/>
          <a:srcRect/>
          <a:stretch>
            <a:fillRect/>
          </a:stretch>
        </p:blipFill>
        <p:spPr bwMode="auto">
          <a:xfrm>
            <a:off x="-27327" y="3326523"/>
            <a:ext cx="5986693" cy="35242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C:\Users\PTS\Desktop\Ảnh\download (12).jpg"/>
          <p:cNvPicPr/>
          <p:nvPr/>
        </p:nvPicPr>
        <p:blipFill>
          <a:blip r:embed="rId5"/>
          <a:srcRect/>
          <a:stretch>
            <a:fillRect/>
          </a:stretch>
        </p:blipFill>
        <p:spPr bwMode="auto">
          <a:xfrm>
            <a:off x="5943600" y="3326526"/>
            <a:ext cx="6213804" cy="35084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1466193" y="2880170"/>
            <a:ext cx="2128346" cy="430887"/>
          </a:xfrm>
          <a:prstGeom prst="rect">
            <a:avLst/>
          </a:prstGeom>
          <a:solidFill>
            <a:srgbClr val="0506FE"/>
          </a:solidFill>
          <a:ln>
            <a:solidFill>
              <a:srgbClr val="0000FF"/>
            </a:solidFill>
          </a:ln>
        </p:spPr>
        <p:txBody>
          <a:bodyPr wrap="square" rtlCol="0">
            <a:spAutoFit/>
          </a:bodyPr>
          <a:lstStyle/>
          <a:p>
            <a:pPr algn="ctr"/>
            <a:r>
              <a:rPr lang="en-US" sz="2200" b="1" dirty="0" smtClean="0">
                <a:solidFill>
                  <a:schemeClr val="bg1"/>
                </a:solidFill>
                <a:cs typeface="Times New Roman" pitchFamily="18" charset="0"/>
              </a:rPr>
              <a:t>Hồ G</a:t>
            </a:r>
            <a:r>
              <a:rPr lang="vi-VN" sz="2200" b="1" smtClean="0">
                <a:solidFill>
                  <a:schemeClr val="bg1"/>
                </a:solidFill>
                <a:cs typeface="Times New Roman" pitchFamily="18" charset="0"/>
              </a:rPr>
              <a:t>ươm</a:t>
            </a:r>
            <a:r>
              <a:rPr lang="en-US" sz="2200" b="1" smtClean="0">
                <a:solidFill>
                  <a:schemeClr val="bg1"/>
                </a:solidFill>
                <a:cs typeface="Times New Roman" pitchFamily="18" charset="0"/>
              </a:rPr>
              <a:t> </a:t>
            </a:r>
            <a:endParaRPr lang="en-US" sz="2200" b="1" dirty="0">
              <a:solidFill>
                <a:schemeClr val="bg1"/>
              </a:solidFill>
              <a:cs typeface="Times New Roman" pitchFamily="18" charset="0"/>
            </a:endParaRPr>
          </a:p>
        </p:txBody>
      </p:sp>
      <p:sp>
        <p:nvSpPr>
          <p:cNvPr id="9" name="TextBox 8"/>
          <p:cNvSpPr txBox="1"/>
          <p:nvPr/>
        </p:nvSpPr>
        <p:spPr>
          <a:xfrm>
            <a:off x="1152906" y="6435766"/>
            <a:ext cx="2756947" cy="430887"/>
          </a:xfrm>
          <a:prstGeom prst="rect">
            <a:avLst/>
          </a:prstGeom>
          <a:solidFill>
            <a:srgbClr val="0506FE"/>
          </a:solidFill>
          <a:ln>
            <a:solidFill>
              <a:srgbClr val="0000FF"/>
            </a:solidFill>
          </a:ln>
        </p:spPr>
        <p:txBody>
          <a:bodyPr wrap="square" rtlCol="0">
            <a:spAutoFit/>
          </a:bodyPr>
          <a:lstStyle/>
          <a:p>
            <a:pPr algn="ctr"/>
            <a:r>
              <a:rPr lang="en-US" sz="2200" b="1" dirty="0" smtClean="0">
                <a:solidFill>
                  <a:schemeClr val="bg1"/>
                </a:solidFill>
                <a:cs typeface="Times New Roman" pitchFamily="18" charset="0"/>
              </a:rPr>
              <a:t>Hồ </a:t>
            </a:r>
            <a:r>
              <a:rPr lang="en-US" sz="2200" b="1" smtClean="0">
                <a:solidFill>
                  <a:schemeClr val="bg1"/>
                </a:solidFill>
                <a:cs typeface="Times New Roman" pitchFamily="18" charset="0"/>
              </a:rPr>
              <a:t>Hòa Bình</a:t>
            </a:r>
            <a:endParaRPr lang="en-US" sz="2200" b="1" dirty="0" smtClean="0">
              <a:solidFill>
                <a:schemeClr val="bg1"/>
              </a:solidFill>
              <a:cs typeface="Times New Roman" pitchFamily="18" charset="0"/>
            </a:endParaRPr>
          </a:p>
        </p:txBody>
      </p:sp>
      <p:sp>
        <p:nvSpPr>
          <p:cNvPr id="10" name="TextBox 9"/>
          <p:cNvSpPr txBox="1"/>
          <p:nvPr/>
        </p:nvSpPr>
        <p:spPr>
          <a:xfrm>
            <a:off x="8166538" y="2896341"/>
            <a:ext cx="2396359" cy="430887"/>
          </a:xfrm>
          <a:prstGeom prst="rect">
            <a:avLst/>
          </a:prstGeom>
          <a:solidFill>
            <a:srgbClr val="0506FE"/>
          </a:solidFill>
          <a:ln>
            <a:solidFill>
              <a:srgbClr val="0000FF"/>
            </a:solidFill>
          </a:ln>
        </p:spPr>
        <p:txBody>
          <a:bodyPr wrap="square" rtlCol="0">
            <a:spAutoFit/>
          </a:bodyPr>
          <a:lstStyle/>
          <a:p>
            <a:pPr algn="ctr"/>
            <a:r>
              <a:rPr lang="en-US" sz="2200" b="1" dirty="0" smtClean="0">
                <a:solidFill>
                  <a:schemeClr val="bg1"/>
                </a:solidFill>
                <a:cs typeface="Times New Roman" pitchFamily="18" charset="0"/>
              </a:rPr>
              <a:t>Hồ </a:t>
            </a:r>
            <a:r>
              <a:rPr lang="en-US" sz="2200" b="1" smtClean="0">
                <a:solidFill>
                  <a:schemeClr val="bg1"/>
                </a:solidFill>
                <a:cs typeface="Times New Roman" pitchFamily="18" charset="0"/>
              </a:rPr>
              <a:t>Tơ nưng</a:t>
            </a:r>
            <a:endParaRPr lang="en-US" sz="2200" b="1" dirty="0" smtClean="0">
              <a:solidFill>
                <a:schemeClr val="bg1"/>
              </a:solidFill>
              <a:cs typeface="Times New Roman" pitchFamily="18" charset="0"/>
            </a:endParaRPr>
          </a:p>
        </p:txBody>
      </p:sp>
      <p:sp>
        <p:nvSpPr>
          <p:cNvPr id="11" name="TextBox 10"/>
          <p:cNvSpPr txBox="1"/>
          <p:nvPr/>
        </p:nvSpPr>
        <p:spPr>
          <a:xfrm>
            <a:off x="8324193" y="6407394"/>
            <a:ext cx="2554014" cy="430887"/>
          </a:xfrm>
          <a:prstGeom prst="rect">
            <a:avLst/>
          </a:prstGeom>
          <a:solidFill>
            <a:srgbClr val="0506FE"/>
          </a:solidFill>
          <a:ln>
            <a:solidFill>
              <a:srgbClr val="0000FF"/>
            </a:solidFill>
          </a:ln>
        </p:spPr>
        <p:txBody>
          <a:bodyPr wrap="square" rtlCol="0">
            <a:spAutoFit/>
          </a:bodyPr>
          <a:lstStyle/>
          <a:p>
            <a:pPr algn="ctr"/>
            <a:r>
              <a:rPr lang="en-US" sz="2200" b="1" dirty="0" smtClean="0">
                <a:solidFill>
                  <a:schemeClr val="bg1"/>
                </a:solidFill>
                <a:cs typeface="Times New Roman" pitchFamily="18" charset="0"/>
              </a:rPr>
              <a:t>Hồ </a:t>
            </a:r>
            <a:r>
              <a:rPr lang="en-US" sz="2200" b="1" smtClean="0">
                <a:solidFill>
                  <a:schemeClr val="bg1"/>
                </a:solidFill>
                <a:cs typeface="Times New Roman" pitchFamily="18" charset="0"/>
              </a:rPr>
              <a:t>Ba Bể</a:t>
            </a:r>
            <a:endParaRPr lang="en-US" sz="2200" b="1" dirty="0" smtClean="0">
              <a:solidFill>
                <a:schemeClr val="bg1"/>
              </a:solidFill>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ppt_x</p:attrName>
                                        </p:attrNameLst>
                                      </p:cBhvr>
                                      <p:tavLst>
                                        <p:tav tm="0">
                                          <p:val>
                                            <p:strVal val="#ppt_x-.2"/>
                                          </p:val>
                                        </p:tav>
                                        <p:tav tm="100000">
                                          <p:val>
                                            <p:strVal val="#ppt_x"/>
                                          </p:val>
                                        </p:tav>
                                      </p:tavLst>
                                    </p:anim>
                                    <p:anim calcmode="lin" valueType="num">
                                      <p:cBhvr>
                                        <p:cTn id="2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
                                        </p:tgtEl>
                                      </p:cBhvr>
                                    </p:animEffect>
                                  </p:childTnLst>
                                </p:cTn>
                              </p:par>
                              <p:par>
                                <p:cTn id="25" presetID="2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ppt_x</p:attrName>
                                        </p:attrNameLst>
                                      </p:cBhvr>
                                      <p:tavLst>
                                        <p:tav tm="0">
                                          <p:val>
                                            <p:strVal val="#ppt_x-.2"/>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
                                        </p:tgtEl>
                                      </p:cBhvr>
                                    </p:animEffect>
                                  </p:childTnLst>
                                </p:cTn>
                              </p:par>
                              <p:par>
                                <p:cTn id="30" presetID="29"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ppt_x</p:attrName>
                                        </p:attrNameLst>
                                      </p:cBhvr>
                                      <p:tavLst>
                                        <p:tav tm="0">
                                          <p:val>
                                            <p:strVal val="#ppt_x-.2"/>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ppt_x</p:attrName>
                                        </p:attrNameLst>
                                      </p:cBhvr>
                                      <p:tavLst>
                                        <p:tav tm="0">
                                          <p:val>
                                            <p:strVal val="#ppt_x-.2"/>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9"/>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ppt_x</p:attrName>
                                        </p:attrNameLst>
                                      </p:cBhvr>
                                      <p:tavLst>
                                        <p:tav tm="0">
                                          <p:val>
                                            <p:strVal val="#ppt_x-.2"/>
                                          </p:val>
                                        </p:tav>
                                        <p:tav tm="100000">
                                          <p:val>
                                            <p:strVal val="#ppt_x"/>
                                          </p:val>
                                        </p:tav>
                                      </p:tavLst>
                                    </p:anim>
                                    <p:anim calcmode="lin" valueType="num">
                                      <p:cBhvr>
                                        <p:cTn id="4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Users\Administrator\Desktop\Ảnh GA 8\pha-tam-giang-hue-9.jpg"/>
          <p:cNvPicPr>
            <a:picLocks noChangeAspect="1" noChangeArrowheads="1"/>
          </p:cNvPicPr>
          <p:nvPr/>
        </p:nvPicPr>
        <p:blipFill>
          <a:blip r:embed="rId2"/>
          <a:srcRect/>
          <a:stretch>
            <a:fillRect/>
          </a:stretch>
        </p:blipFill>
        <p:spPr bwMode="auto">
          <a:xfrm>
            <a:off x="2774731" y="1"/>
            <a:ext cx="5791200" cy="39886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0531" name="Picture 3" descr="C:\Users\Administrator\Desktop\Ảnh GA 8\images2657453_1Thi_Nai_1.jpg"/>
          <p:cNvPicPr>
            <a:picLocks noChangeAspect="1" noChangeArrowheads="1"/>
          </p:cNvPicPr>
          <p:nvPr/>
        </p:nvPicPr>
        <p:blipFill>
          <a:blip r:embed="rId3"/>
          <a:srcRect/>
          <a:stretch>
            <a:fillRect/>
          </a:stretch>
        </p:blipFill>
        <p:spPr bwMode="auto">
          <a:xfrm>
            <a:off x="6637283" y="2957690"/>
            <a:ext cx="5286702" cy="3522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0532" name="Picture 4" descr="C:\Users\Administrator\Desktop\Ảnh GA 8\tải xuống (2).jpg"/>
          <p:cNvPicPr>
            <a:picLocks noChangeAspect="1" noChangeArrowheads="1"/>
          </p:cNvPicPr>
          <p:nvPr/>
        </p:nvPicPr>
        <p:blipFill>
          <a:blip r:embed="rId4"/>
          <a:srcRect/>
          <a:stretch>
            <a:fillRect/>
          </a:stretch>
        </p:blipFill>
        <p:spPr bwMode="auto">
          <a:xfrm>
            <a:off x="0" y="3853875"/>
            <a:ext cx="5297214" cy="3004125"/>
          </a:xfrm>
          <a:prstGeom prst="ellipse">
            <a:avLst/>
          </a:prstGeom>
          <a:ln>
            <a:noFill/>
          </a:ln>
          <a:effectLst>
            <a:softEdge rad="112500"/>
          </a:effectLst>
        </p:spPr>
      </p:pic>
      <p:sp>
        <p:nvSpPr>
          <p:cNvPr id="23" name="TextBox 22"/>
          <p:cNvSpPr txBox="1"/>
          <p:nvPr/>
        </p:nvSpPr>
        <p:spPr>
          <a:xfrm>
            <a:off x="9285890" y="725214"/>
            <a:ext cx="2128344" cy="430887"/>
          </a:xfrm>
          <a:prstGeom prst="rect">
            <a:avLst/>
          </a:prstGeom>
          <a:solidFill>
            <a:srgbClr val="0506FE"/>
          </a:solidFill>
          <a:ln>
            <a:solidFill>
              <a:srgbClr val="0506FE"/>
            </a:solidFill>
          </a:ln>
        </p:spPr>
        <p:txBody>
          <a:bodyPr wrap="square" rtlCol="0">
            <a:spAutoFit/>
          </a:bodyPr>
          <a:lstStyle/>
          <a:p>
            <a:pPr algn="ctr"/>
            <a:r>
              <a:rPr lang="en-US" sz="2200" b="1" smtClean="0">
                <a:solidFill>
                  <a:schemeClr val="bg1"/>
                </a:solidFill>
              </a:rPr>
              <a:t>Phá Tam Giang</a:t>
            </a:r>
            <a:endParaRPr lang="en-US" sz="2200" b="1">
              <a:solidFill>
                <a:schemeClr val="bg1"/>
              </a:solidFill>
            </a:endParaRPr>
          </a:p>
        </p:txBody>
      </p:sp>
      <p:sp>
        <p:nvSpPr>
          <p:cNvPr id="24" name="TextBox 23"/>
          <p:cNvSpPr txBox="1"/>
          <p:nvPr/>
        </p:nvSpPr>
        <p:spPr>
          <a:xfrm>
            <a:off x="9107214" y="6206359"/>
            <a:ext cx="2128344" cy="430887"/>
          </a:xfrm>
          <a:prstGeom prst="rect">
            <a:avLst/>
          </a:prstGeom>
          <a:solidFill>
            <a:srgbClr val="0506FE"/>
          </a:solidFill>
          <a:ln>
            <a:solidFill>
              <a:srgbClr val="0506FE"/>
            </a:solidFill>
          </a:ln>
        </p:spPr>
        <p:txBody>
          <a:bodyPr wrap="square" rtlCol="0">
            <a:spAutoFit/>
          </a:bodyPr>
          <a:lstStyle/>
          <a:p>
            <a:pPr algn="ctr"/>
            <a:r>
              <a:rPr lang="en-US" sz="2200" b="1" smtClean="0">
                <a:solidFill>
                  <a:schemeClr val="bg1"/>
                </a:solidFill>
              </a:rPr>
              <a:t>Đầm Thị Nại</a:t>
            </a:r>
            <a:endParaRPr lang="en-US" sz="2200" b="1">
              <a:solidFill>
                <a:schemeClr val="bg1"/>
              </a:solidFill>
            </a:endParaRPr>
          </a:p>
        </p:txBody>
      </p:sp>
      <p:sp>
        <p:nvSpPr>
          <p:cNvPr id="25" name="TextBox 24"/>
          <p:cNvSpPr txBox="1"/>
          <p:nvPr/>
        </p:nvSpPr>
        <p:spPr>
          <a:xfrm>
            <a:off x="4340772" y="6201105"/>
            <a:ext cx="2128344" cy="430887"/>
          </a:xfrm>
          <a:prstGeom prst="rect">
            <a:avLst/>
          </a:prstGeom>
          <a:solidFill>
            <a:srgbClr val="0506FE"/>
          </a:solidFill>
          <a:ln>
            <a:solidFill>
              <a:srgbClr val="0506FE"/>
            </a:solidFill>
          </a:ln>
        </p:spPr>
        <p:txBody>
          <a:bodyPr wrap="square" rtlCol="0">
            <a:spAutoFit/>
          </a:bodyPr>
          <a:lstStyle/>
          <a:p>
            <a:pPr algn="ctr"/>
            <a:r>
              <a:rPr lang="en-US" sz="2200" b="1" smtClean="0">
                <a:solidFill>
                  <a:schemeClr val="bg1"/>
                </a:solidFill>
              </a:rPr>
              <a:t>Vịnh Xuân Đài</a:t>
            </a:r>
            <a:endParaRPr lang="en-US" sz="2200" b="1">
              <a:solidFill>
                <a:schemeClr val="bg1"/>
              </a:solidFill>
            </a:endParaRPr>
          </a:p>
        </p:txBody>
      </p:sp>
    </p:spTree>
    <p:extLst>
      <p:ext uri="{BB962C8B-B14F-4D97-AF65-F5344CB8AC3E}">
        <p14:creationId xmlns:p14="http://schemas.microsoft.com/office/powerpoint/2010/main" val="1419873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animEffect transition="in" filter="blinds(horizontal)">
                                      <p:cBhvr>
                                        <p:cTn id="7" dur="1000"/>
                                        <p:tgtEl>
                                          <p:spTgt spid="1505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0532"/>
                                        </p:tgtEl>
                                        <p:attrNameLst>
                                          <p:attrName>style.visibility</p:attrName>
                                        </p:attrNameLst>
                                      </p:cBhvr>
                                      <p:to>
                                        <p:strVal val="visible"/>
                                      </p:to>
                                    </p:set>
                                    <p:animEffect transition="in" filter="blinds(horizontal)">
                                      <p:cBhvr>
                                        <p:cTn id="15" dur="1000"/>
                                        <p:tgtEl>
                                          <p:spTgt spid="15053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50531"/>
                                        </p:tgtEl>
                                        <p:attrNameLst>
                                          <p:attrName>style.visibility</p:attrName>
                                        </p:attrNameLst>
                                      </p:cBhvr>
                                      <p:to>
                                        <p:strVal val="visible"/>
                                      </p:to>
                                    </p:set>
                                    <p:animEffect transition="in" filter="blinds(horizontal)">
                                      <p:cBhvr>
                                        <p:cTn id="23" dur="1000"/>
                                        <p:tgtEl>
                                          <p:spTgt spid="15053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2. Hồ, đầm</a:t>
            </a:r>
          </a:p>
          <a:p>
            <a:r>
              <a:rPr lang="en-US" sz="3000" b="1" i="1" smtClean="0">
                <a:solidFill>
                  <a:srgbClr val="2A08B8"/>
                </a:solidFill>
                <a:ea typeface="Tahoma" panose="020B0604030504040204" pitchFamily="34" charset="0"/>
                <a:cs typeface="Arial" panose="020B0604020202020204" pitchFamily="34" charset="0"/>
              </a:rPr>
              <a:t>a. Đối với sản xuất</a:t>
            </a:r>
            <a:endParaRPr lang="en-US" sz="3000" b="1" i="1" smtClean="0">
              <a:solidFill>
                <a:srgbClr val="2A08B8"/>
              </a:solidFill>
              <a:cs typeface="Times New Roman" pitchFamily="18" charset="0"/>
            </a:endParaRPr>
          </a:p>
        </p:txBody>
      </p:sp>
      <p:sp>
        <p:nvSpPr>
          <p:cNvPr id="6" name="Rectangle 5"/>
          <p:cNvSpPr/>
          <p:nvPr/>
        </p:nvSpPr>
        <p:spPr>
          <a:xfrm>
            <a:off x="248343" y="1593025"/>
            <a:ext cx="11711330" cy="2208938"/>
          </a:xfrm>
          <a:prstGeom prst="rect">
            <a:avLst/>
          </a:prstGeom>
        </p:spPr>
        <p:txBody>
          <a:bodyPr wrap="square" lIns="68580" tIns="34290" rIns="68580" bIns="34290">
            <a:spAutoFit/>
          </a:bodyPr>
          <a:lstStyle/>
          <a:p>
            <a:pPr algn="just">
              <a:lnSpc>
                <a:spcPct val="150000"/>
              </a:lnSpc>
            </a:pPr>
            <a:r>
              <a:rPr lang="en-US" sz="3200" b="1" i="1" smtClean="0"/>
              <a:t>*Nông nghiệp:</a:t>
            </a:r>
            <a:endParaRPr lang="en-US" sz="3200" b="1" smtClean="0"/>
          </a:p>
          <a:p>
            <a:pPr algn="just">
              <a:lnSpc>
                <a:spcPct val="150000"/>
              </a:lnSpc>
            </a:pPr>
            <a:r>
              <a:rPr lang="en-US" sz="3200" b="1" smtClean="0"/>
              <a:t>- Cung cấp nước cho trồng trọt và chăn nuôi. </a:t>
            </a:r>
          </a:p>
          <a:p>
            <a:pPr algn="just">
              <a:lnSpc>
                <a:spcPct val="150000"/>
              </a:lnSpc>
            </a:pPr>
            <a:r>
              <a:rPr lang="en-US" sz="3200" b="1" smtClean="0"/>
              <a:t>- Nuôi trồng, đánh bắt thuỷ sản nước ngọt, nước lợ và nước mặn.</a:t>
            </a:r>
          </a:p>
        </p:txBody>
      </p:sp>
      <p:sp>
        <p:nvSpPr>
          <p:cNvPr id="5" name="Rectangle 4"/>
          <p:cNvSpPr/>
          <p:nvPr/>
        </p:nvSpPr>
        <p:spPr>
          <a:xfrm>
            <a:off x="221049" y="1579386"/>
            <a:ext cx="11711330" cy="2208938"/>
          </a:xfrm>
          <a:prstGeom prst="rect">
            <a:avLst/>
          </a:prstGeom>
        </p:spPr>
        <p:txBody>
          <a:bodyPr wrap="square" lIns="68580" tIns="34290" rIns="68580" bIns="34290">
            <a:spAutoFit/>
          </a:bodyPr>
          <a:lstStyle/>
          <a:p>
            <a:pPr marL="514350" indent="-514350" algn="just">
              <a:lnSpc>
                <a:spcPct val="150000"/>
              </a:lnSpc>
            </a:pPr>
            <a:r>
              <a:rPr lang="en-US" sz="3200" b="1" i="1" smtClean="0"/>
              <a:t>*Công nghiệp: </a:t>
            </a:r>
            <a:endParaRPr lang="en-US" sz="3200" b="1" smtClean="0"/>
          </a:p>
          <a:p>
            <a:pPr algn="just">
              <a:lnSpc>
                <a:spcPct val="150000"/>
              </a:lnSpc>
            </a:pPr>
            <a:r>
              <a:rPr lang="en-US" sz="3200" b="1" smtClean="0"/>
              <a:t>- Các hồ thuỷ điện: trữ nước cho nhà máy thuỷ điện. </a:t>
            </a:r>
          </a:p>
          <a:p>
            <a:pPr algn="just">
              <a:lnSpc>
                <a:spcPct val="150000"/>
              </a:lnSpc>
            </a:pPr>
            <a:r>
              <a:rPr lang="en-US" sz="3200" b="1" smtClean="0"/>
              <a:t>- Cung cấp nước cho CN khai khoáng, CN chế biến LT - TP…</a:t>
            </a:r>
          </a:p>
        </p:txBody>
      </p:sp>
      <p:sp>
        <p:nvSpPr>
          <p:cNvPr id="8" name="Rectangle 7"/>
          <p:cNvSpPr/>
          <p:nvPr/>
        </p:nvSpPr>
        <p:spPr>
          <a:xfrm>
            <a:off x="221049" y="1593034"/>
            <a:ext cx="11711330" cy="2208938"/>
          </a:xfrm>
          <a:prstGeom prst="rect">
            <a:avLst/>
          </a:prstGeom>
        </p:spPr>
        <p:txBody>
          <a:bodyPr wrap="square" lIns="68580" tIns="34290" rIns="68580" bIns="34290">
            <a:spAutoFit/>
          </a:bodyPr>
          <a:lstStyle/>
          <a:p>
            <a:pPr algn="just">
              <a:lnSpc>
                <a:spcPct val="150000"/>
              </a:lnSpc>
            </a:pPr>
            <a:r>
              <a:rPr lang="en-US" sz="3200" b="1" i="1" smtClean="0"/>
              <a:t>*Dịch vụ: </a:t>
            </a:r>
            <a:endParaRPr lang="en-US" sz="3200" b="1" smtClean="0"/>
          </a:p>
          <a:p>
            <a:pPr algn="just">
              <a:lnSpc>
                <a:spcPct val="150000"/>
              </a:lnSpc>
            </a:pPr>
            <a:r>
              <a:rPr lang="en-US" sz="3200" b="1" smtClean="0"/>
              <a:t>- Một số hồ, đầm thông với các sông, biển có giá trị về giao thông. </a:t>
            </a:r>
          </a:p>
          <a:p>
            <a:pPr algn="just">
              <a:lnSpc>
                <a:spcPct val="150000"/>
              </a:lnSpc>
            </a:pPr>
            <a:r>
              <a:rPr lang="en-US" sz="3200" b="1" smtClean="0"/>
              <a:t>- Nhiều hồ, đầm có cảnh quan đẹp=&gt; khai thác phát triển du lịch.</a:t>
            </a: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xit" presetSubtype="0" fill="hold" grpId="0" nodeType="clickEffect">
                                  <p:stCondLst>
                                    <p:cond delay="0"/>
                                  </p:stCondLst>
                                  <p:childTnLst>
                                    <p:anim calcmode="lin" valueType="num">
                                      <p:cBhvr>
                                        <p:cTn id="24" dur="1000"/>
                                        <p:tgtEl>
                                          <p:spTgt spid="6">
                                            <p:txEl>
                                              <p:pRg st="0" end="0"/>
                                            </p:txEl>
                                          </p:spTgt>
                                        </p:tgtEl>
                                        <p:attrNameLst>
                                          <p:attrName>ppt_x</p:attrName>
                                        </p:attrNameLst>
                                      </p:cBhvr>
                                      <p:tavLst>
                                        <p:tav tm="0">
                                          <p:val>
                                            <p:strVal val="ppt_x"/>
                                          </p:val>
                                        </p:tav>
                                        <p:tav tm="100000">
                                          <p:val>
                                            <p:strVal val="ppt_x-.2"/>
                                          </p:val>
                                        </p:tav>
                                      </p:tavLst>
                                    </p:anim>
                                    <p:anim calcmode="lin" valueType="num">
                                      <p:cBhvr>
                                        <p:cTn id="25" dur="1000"/>
                                        <p:tgtEl>
                                          <p:spTgt spid="6">
                                            <p:txEl>
                                              <p:pRg st="0" end="0"/>
                                            </p:txEl>
                                          </p:spTgt>
                                        </p:tgtEl>
                                        <p:attrNameLst>
                                          <p:attrName>ppt_y</p:attrName>
                                        </p:attrNameLst>
                                      </p:cBhvr>
                                      <p:tavLst>
                                        <p:tav tm="0">
                                          <p:val>
                                            <p:strVal val="ppt_y"/>
                                          </p:val>
                                        </p:tav>
                                        <p:tav tm="100000">
                                          <p:val>
                                            <p:strVal val="ppt_y"/>
                                          </p:val>
                                        </p:tav>
                                      </p:tavLst>
                                    </p:anim>
                                    <p:animEffect transition="out" filter="fade">
                                      <p:cBhvr>
                                        <p:cTn id="26" dur="1000"/>
                                        <p:tgtEl>
                                          <p:spTgt spid="6">
                                            <p:txEl>
                                              <p:pRg st="0" end="0"/>
                                            </p:txEl>
                                          </p:spTgt>
                                        </p:tgtEl>
                                      </p:cBhvr>
                                    </p:animEffect>
                                    <p:set>
                                      <p:cBhvr>
                                        <p:cTn id="27" dur="1" fill="hold">
                                          <p:stCondLst>
                                            <p:cond delay="999"/>
                                          </p:stCondLst>
                                        </p:cTn>
                                        <p:tgtEl>
                                          <p:spTgt spid="6">
                                            <p:txEl>
                                              <p:pRg st="0" end="0"/>
                                            </p:txEl>
                                          </p:spTgt>
                                        </p:tgtEl>
                                        <p:attrNameLst>
                                          <p:attrName>style.visibility</p:attrName>
                                        </p:attrNameLst>
                                      </p:cBhvr>
                                      <p:to>
                                        <p:strVal val="hidden"/>
                                      </p:to>
                                    </p:set>
                                  </p:childTnLst>
                                </p:cTn>
                              </p:par>
                              <p:par>
                                <p:cTn id="28" presetID="29" presetClass="exit" presetSubtype="0" fill="hold" grpId="0" nodeType="withEffect">
                                  <p:stCondLst>
                                    <p:cond delay="0"/>
                                  </p:stCondLst>
                                  <p:childTnLst>
                                    <p:anim calcmode="lin" valueType="num">
                                      <p:cBhvr>
                                        <p:cTn id="29" dur="1000"/>
                                        <p:tgtEl>
                                          <p:spTgt spid="6">
                                            <p:txEl>
                                              <p:pRg st="1" end="1"/>
                                            </p:txEl>
                                          </p:spTgt>
                                        </p:tgtEl>
                                        <p:attrNameLst>
                                          <p:attrName>ppt_x</p:attrName>
                                        </p:attrNameLst>
                                      </p:cBhvr>
                                      <p:tavLst>
                                        <p:tav tm="0">
                                          <p:val>
                                            <p:strVal val="ppt_x"/>
                                          </p:val>
                                        </p:tav>
                                        <p:tav tm="100000">
                                          <p:val>
                                            <p:strVal val="ppt_x-.2"/>
                                          </p:val>
                                        </p:tav>
                                      </p:tavLst>
                                    </p:anim>
                                    <p:anim calcmode="lin" valueType="num">
                                      <p:cBhvr>
                                        <p:cTn id="30" dur="1000"/>
                                        <p:tgtEl>
                                          <p:spTgt spid="6">
                                            <p:txEl>
                                              <p:pRg st="1" end="1"/>
                                            </p:txEl>
                                          </p:spTgt>
                                        </p:tgtEl>
                                        <p:attrNameLst>
                                          <p:attrName>ppt_y</p:attrName>
                                        </p:attrNameLst>
                                      </p:cBhvr>
                                      <p:tavLst>
                                        <p:tav tm="0">
                                          <p:val>
                                            <p:strVal val="ppt_y"/>
                                          </p:val>
                                        </p:tav>
                                        <p:tav tm="100000">
                                          <p:val>
                                            <p:strVal val="ppt_y"/>
                                          </p:val>
                                        </p:tav>
                                      </p:tavLst>
                                    </p:anim>
                                    <p:animEffect transition="out" filter="fade">
                                      <p:cBhvr>
                                        <p:cTn id="31" dur="1000"/>
                                        <p:tgtEl>
                                          <p:spTgt spid="6">
                                            <p:txEl>
                                              <p:pRg st="1" end="1"/>
                                            </p:txEl>
                                          </p:spTgt>
                                        </p:tgtEl>
                                      </p:cBhvr>
                                    </p:animEffect>
                                    <p:set>
                                      <p:cBhvr>
                                        <p:cTn id="32" dur="1" fill="hold">
                                          <p:stCondLst>
                                            <p:cond delay="999"/>
                                          </p:stCondLst>
                                        </p:cTn>
                                        <p:tgtEl>
                                          <p:spTgt spid="6">
                                            <p:txEl>
                                              <p:pRg st="1" end="1"/>
                                            </p:txEl>
                                          </p:spTgt>
                                        </p:tgtEl>
                                        <p:attrNameLst>
                                          <p:attrName>style.visibility</p:attrName>
                                        </p:attrNameLst>
                                      </p:cBhvr>
                                      <p:to>
                                        <p:strVal val="hidden"/>
                                      </p:to>
                                    </p:set>
                                  </p:childTnLst>
                                </p:cTn>
                              </p:par>
                              <p:par>
                                <p:cTn id="33" presetID="29" presetClass="exit" presetSubtype="0" fill="hold" grpId="0" nodeType="withEffect">
                                  <p:stCondLst>
                                    <p:cond delay="0"/>
                                  </p:stCondLst>
                                  <p:childTnLst>
                                    <p:anim calcmode="lin" valueType="num">
                                      <p:cBhvr>
                                        <p:cTn id="34" dur="1000"/>
                                        <p:tgtEl>
                                          <p:spTgt spid="6">
                                            <p:txEl>
                                              <p:pRg st="2" end="2"/>
                                            </p:txEl>
                                          </p:spTgt>
                                        </p:tgtEl>
                                        <p:attrNameLst>
                                          <p:attrName>ppt_x</p:attrName>
                                        </p:attrNameLst>
                                      </p:cBhvr>
                                      <p:tavLst>
                                        <p:tav tm="0">
                                          <p:val>
                                            <p:strVal val="ppt_x"/>
                                          </p:val>
                                        </p:tav>
                                        <p:tav tm="100000">
                                          <p:val>
                                            <p:strVal val="ppt_x-.2"/>
                                          </p:val>
                                        </p:tav>
                                      </p:tavLst>
                                    </p:anim>
                                    <p:anim calcmode="lin" valueType="num">
                                      <p:cBhvr>
                                        <p:cTn id="35" dur="1000"/>
                                        <p:tgtEl>
                                          <p:spTgt spid="6">
                                            <p:txEl>
                                              <p:pRg st="2" end="2"/>
                                            </p:txEl>
                                          </p:spTgt>
                                        </p:tgtEl>
                                        <p:attrNameLst>
                                          <p:attrName>ppt_y</p:attrName>
                                        </p:attrNameLst>
                                      </p:cBhvr>
                                      <p:tavLst>
                                        <p:tav tm="0">
                                          <p:val>
                                            <p:strVal val="ppt_y"/>
                                          </p:val>
                                        </p:tav>
                                        <p:tav tm="100000">
                                          <p:val>
                                            <p:strVal val="ppt_y"/>
                                          </p:val>
                                        </p:tav>
                                      </p:tavLst>
                                    </p:anim>
                                    <p:animEffect transition="out" filter="fade">
                                      <p:cBhvr>
                                        <p:cTn id="36" dur="1000"/>
                                        <p:tgtEl>
                                          <p:spTgt spid="6">
                                            <p:txEl>
                                              <p:pRg st="2" end="2"/>
                                            </p:txEl>
                                          </p:spTgt>
                                        </p:tgtEl>
                                      </p:cBhvr>
                                    </p:animEffect>
                                    <p:set>
                                      <p:cBhvr>
                                        <p:cTn id="37" dur="1" fill="hold">
                                          <p:stCondLst>
                                            <p:cond delay="999"/>
                                          </p:stCondLst>
                                        </p:cTn>
                                        <p:tgtEl>
                                          <p:spTgt spid="6">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 calcmode="lin" valueType="num">
                                      <p:cBhvr additive="base">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 calcmode="lin" valueType="num">
                                      <p:cBhvr additive="base">
                                        <p:cTn id="5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9" presetClass="exit" presetSubtype="0" fill="hold" grpId="0" nodeType="clickEffect">
                                  <p:stCondLst>
                                    <p:cond delay="0"/>
                                  </p:stCondLst>
                                  <p:childTnLst>
                                    <p:anim calcmode="lin" valueType="num">
                                      <p:cBhvr>
                                        <p:cTn id="59" dur="1000"/>
                                        <p:tgtEl>
                                          <p:spTgt spid="5">
                                            <p:txEl>
                                              <p:pRg st="0" end="0"/>
                                            </p:txEl>
                                          </p:spTgt>
                                        </p:tgtEl>
                                        <p:attrNameLst>
                                          <p:attrName>ppt_x</p:attrName>
                                        </p:attrNameLst>
                                      </p:cBhvr>
                                      <p:tavLst>
                                        <p:tav tm="0">
                                          <p:val>
                                            <p:strVal val="ppt_x"/>
                                          </p:val>
                                        </p:tav>
                                        <p:tav tm="100000">
                                          <p:val>
                                            <p:strVal val="ppt_x-.2"/>
                                          </p:val>
                                        </p:tav>
                                      </p:tavLst>
                                    </p:anim>
                                    <p:anim calcmode="lin" valueType="num">
                                      <p:cBhvr>
                                        <p:cTn id="60" dur="1000"/>
                                        <p:tgtEl>
                                          <p:spTgt spid="5">
                                            <p:txEl>
                                              <p:pRg st="0" end="0"/>
                                            </p:txEl>
                                          </p:spTgt>
                                        </p:tgtEl>
                                        <p:attrNameLst>
                                          <p:attrName>ppt_y</p:attrName>
                                        </p:attrNameLst>
                                      </p:cBhvr>
                                      <p:tavLst>
                                        <p:tav tm="0">
                                          <p:val>
                                            <p:strVal val="ppt_y"/>
                                          </p:val>
                                        </p:tav>
                                        <p:tav tm="100000">
                                          <p:val>
                                            <p:strVal val="ppt_y"/>
                                          </p:val>
                                        </p:tav>
                                      </p:tavLst>
                                    </p:anim>
                                    <p:animEffect transition="out" filter="fade">
                                      <p:cBhvr>
                                        <p:cTn id="61" dur="1000"/>
                                        <p:tgtEl>
                                          <p:spTgt spid="5">
                                            <p:txEl>
                                              <p:pRg st="0" end="0"/>
                                            </p:txEl>
                                          </p:spTgt>
                                        </p:tgtEl>
                                      </p:cBhvr>
                                    </p:animEffect>
                                    <p:set>
                                      <p:cBhvr>
                                        <p:cTn id="62" dur="1" fill="hold">
                                          <p:stCondLst>
                                            <p:cond delay="999"/>
                                          </p:stCondLst>
                                        </p:cTn>
                                        <p:tgtEl>
                                          <p:spTgt spid="5">
                                            <p:txEl>
                                              <p:pRg st="0" end="0"/>
                                            </p:txEl>
                                          </p:spTgt>
                                        </p:tgtEl>
                                        <p:attrNameLst>
                                          <p:attrName>style.visibility</p:attrName>
                                        </p:attrNameLst>
                                      </p:cBhvr>
                                      <p:to>
                                        <p:strVal val="hidden"/>
                                      </p:to>
                                    </p:set>
                                  </p:childTnLst>
                                </p:cTn>
                              </p:par>
                              <p:par>
                                <p:cTn id="63" presetID="29" presetClass="exit" presetSubtype="0" fill="hold" grpId="0" nodeType="withEffect">
                                  <p:stCondLst>
                                    <p:cond delay="0"/>
                                  </p:stCondLst>
                                  <p:childTnLst>
                                    <p:anim calcmode="lin" valueType="num">
                                      <p:cBhvr>
                                        <p:cTn id="64" dur="1000"/>
                                        <p:tgtEl>
                                          <p:spTgt spid="5">
                                            <p:txEl>
                                              <p:pRg st="1" end="1"/>
                                            </p:txEl>
                                          </p:spTgt>
                                        </p:tgtEl>
                                        <p:attrNameLst>
                                          <p:attrName>ppt_x</p:attrName>
                                        </p:attrNameLst>
                                      </p:cBhvr>
                                      <p:tavLst>
                                        <p:tav tm="0">
                                          <p:val>
                                            <p:strVal val="ppt_x"/>
                                          </p:val>
                                        </p:tav>
                                        <p:tav tm="100000">
                                          <p:val>
                                            <p:strVal val="ppt_x-.2"/>
                                          </p:val>
                                        </p:tav>
                                      </p:tavLst>
                                    </p:anim>
                                    <p:anim calcmode="lin" valueType="num">
                                      <p:cBhvr>
                                        <p:cTn id="65" dur="1000"/>
                                        <p:tgtEl>
                                          <p:spTgt spid="5">
                                            <p:txEl>
                                              <p:pRg st="1" end="1"/>
                                            </p:txEl>
                                          </p:spTgt>
                                        </p:tgtEl>
                                        <p:attrNameLst>
                                          <p:attrName>ppt_y</p:attrName>
                                        </p:attrNameLst>
                                      </p:cBhvr>
                                      <p:tavLst>
                                        <p:tav tm="0">
                                          <p:val>
                                            <p:strVal val="ppt_y"/>
                                          </p:val>
                                        </p:tav>
                                        <p:tav tm="100000">
                                          <p:val>
                                            <p:strVal val="ppt_y"/>
                                          </p:val>
                                        </p:tav>
                                      </p:tavLst>
                                    </p:anim>
                                    <p:animEffect transition="out" filter="fade">
                                      <p:cBhvr>
                                        <p:cTn id="66" dur="1000"/>
                                        <p:tgtEl>
                                          <p:spTgt spid="5">
                                            <p:txEl>
                                              <p:pRg st="1" end="1"/>
                                            </p:txEl>
                                          </p:spTgt>
                                        </p:tgtEl>
                                      </p:cBhvr>
                                    </p:animEffect>
                                    <p:set>
                                      <p:cBhvr>
                                        <p:cTn id="67" dur="1" fill="hold">
                                          <p:stCondLst>
                                            <p:cond delay="999"/>
                                          </p:stCondLst>
                                        </p:cTn>
                                        <p:tgtEl>
                                          <p:spTgt spid="5">
                                            <p:txEl>
                                              <p:pRg st="1" end="1"/>
                                            </p:txEl>
                                          </p:spTgt>
                                        </p:tgtEl>
                                        <p:attrNameLst>
                                          <p:attrName>style.visibility</p:attrName>
                                        </p:attrNameLst>
                                      </p:cBhvr>
                                      <p:to>
                                        <p:strVal val="hidden"/>
                                      </p:to>
                                    </p:set>
                                  </p:childTnLst>
                                </p:cTn>
                              </p:par>
                              <p:par>
                                <p:cTn id="68" presetID="29" presetClass="exit" presetSubtype="0" fill="hold" grpId="0" nodeType="withEffect">
                                  <p:stCondLst>
                                    <p:cond delay="0"/>
                                  </p:stCondLst>
                                  <p:childTnLst>
                                    <p:anim calcmode="lin" valueType="num">
                                      <p:cBhvr>
                                        <p:cTn id="69" dur="1000"/>
                                        <p:tgtEl>
                                          <p:spTgt spid="5">
                                            <p:txEl>
                                              <p:pRg st="2" end="2"/>
                                            </p:txEl>
                                          </p:spTgt>
                                        </p:tgtEl>
                                        <p:attrNameLst>
                                          <p:attrName>ppt_x</p:attrName>
                                        </p:attrNameLst>
                                      </p:cBhvr>
                                      <p:tavLst>
                                        <p:tav tm="0">
                                          <p:val>
                                            <p:strVal val="ppt_x"/>
                                          </p:val>
                                        </p:tav>
                                        <p:tav tm="100000">
                                          <p:val>
                                            <p:strVal val="ppt_x-.2"/>
                                          </p:val>
                                        </p:tav>
                                      </p:tavLst>
                                    </p:anim>
                                    <p:anim calcmode="lin" valueType="num">
                                      <p:cBhvr>
                                        <p:cTn id="70" dur="1000"/>
                                        <p:tgtEl>
                                          <p:spTgt spid="5">
                                            <p:txEl>
                                              <p:pRg st="2" end="2"/>
                                            </p:txEl>
                                          </p:spTgt>
                                        </p:tgtEl>
                                        <p:attrNameLst>
                                          <p:attrName>ppt_y</p:attrName>
                                        </p:attrNameLst>
                                      </p:cBhvr>
                                      <p:tavLst>
                                        <p:tav tm="0">
                                          <p:val>
                                            <p:strVal val="ppt_y"/>
                                          </p:val>
                                        </p:tav>
                                        <p:tav tm="100000">
                                          <p:val>
                                            <p:strVal val="ppt_y"/>
                                          </p:val>
                                        </p:tav>
                                      </p:tavLst>
                                    </p:anim>
                                    <p:animEffect transition="out" filter="fade">
                                      <p:cBhvr>
                                        <p:cTn id="71" dur="1000"/>
                                        <p:tgtEl>
                                          <p:spTgt spid="5">
                                            <p:txEl>
                                              <p:pRg st="2" end="2"/>
                                            </p:txEl>
                                          </p:spTgt>
                                        </p:tgtEl>
                                      </p:cBhvr>
                                    </p:animEffect>
                                    <p:set>
                                      <p:cBhvr>
                                        <p:cTn id="72"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8">
                                            <p:txEl>
                                              <p:pRg st="0" end="0"/>
                                            </p:txEl>
                                          </p:spTgt>
                                        </p:tgtEl>
                                        <p:attrNameLst>
                                          <p:attrName>style.visibility</p:attrName>
                                        </p:attrNameLst>
                                      </p:cBhvr>
                                      <p:to>
                                        <p:strVal val="visible"/>
                                      </p:to>
                                    </p:set>
                                    <p:anim calcmode="lin" valueType="num">
                                      <p:cBhvr additive="base">
                                        <p:cTn id="7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8">
                                            <p:txEl>
                                              <p:pRg st="1" end="1"/>
                                            </p:txEl>
                                          </p:spTgt>
                                        </p:tgtEl>
                                        <p:attrNameLst>
                                          <p:attrName>style.visibility</p:attrName>
                                        </p:attrNameLst>
                                      </p:cBhvr>
                                      <p:to>
                                        <p:strVal val="visible"/>
                                      </p:to>
                                    </p:set>
                                    <p:anim calcmode="lin" valueType="num">
                                      <p:cBhvr additive="base">
                                        <p:cTn id="8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
                                            <p:txEl>
                                              <p:pRg st="2" end="2"/>
                                            </p:txEl>
                                          </p:spTgt>
                                        </p:tgtEl>
                                        <p:attrNameLst>
                                          <p:attrName>style.visibility</p:attrName>
                                        </p:attrNameLst>
                                      </p:cBhvr>
                                      <p:to>
                                        <p:strVal val="visible"/>
                                      </p:to>
                                    </p:set>
                                    <p:anim calcmode="lin" valueType="num">
                                      <p:cBhvr additive="base">
                                        <p:cTn id="8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9" presetClass="exit" presetSubtype="0" fill="hold" grpId="0" nodeType="clickEffect">
                                  <p:stCondLst>
                                    <p:cond delay="0"/>
                                  </p:stCondLst>
                                  <p:childTnLst>
                                    <p:anim calcmode="lin" valueType="num">
                                      <p:cBhvr>
                                        <p:cTn id="94" dur="1000"/>
                                        <p:tgtEl>
                                          <p:spTgt spid="8">
                                            <p:txEl>
                                              <p:pRg st="0" end="0"/>
                                            </p:txEl>
                                          </p:spTgt>
                                        </p:tgtEl>
                                        <p:attrNameLst>
                                          <p:attrName>ppt_x</p:attrName>
                                        </p:attrNameLst>
                                      </p:cBhvr>
                                      <p:tavLst>
                                        <p:tav tm="0">
                                          <p:val>
                                            <p:strVal val="ppt_x"/>
                                          </p:val>
                                        </p:tav>
                                        <p:tav tm="100000">
                                          <p:val>
                                            <p:strVal val="ppt_x-.2"/>
                                          </p:val>
                                        </p:tav>
                                      </p:tavLst>
                                    </p:anim>
                                    <p:anim calcmode="lin" valueType="num">
                                      <p:cBhvr>
                                        <p:cTn id="95" dur="1000"/>
                                        <p:tgtEl>
                                          <p:spTgt spid="8">
                                            <p:txEl>
                                              <p:pRg st="0" end="0"/>
                                            </p:txEl>
                                          </p:spTgt>
                                        </p:tgtEl>
                                        <p:attrNameLst>
                                          <p:attrName>ppt_y</p:attrName>
                                        </p:attrNameLst>
                                      </p:cBhvr>
                                      <p:tavLst>
                                        <p:tav tm="0">
                                          <p:val>
                                            <p:strVal val="ppt_y"/>
                                          </p:val>
                                        </p:tav>
                                        <p:tav tm="100000">
                                          <p:val>
                                            <p:strVal val="ppt_y"/>
                                          </p:val>
                                        </p:tav>
                                      </p:tavLst>
                                    </p:anim>
                                    <p:animEffect transition="out" filter="fade">
                                      <p:cBhvr>
                                        <p:cTn id="96" dur="1000"/>
                                        <p:tgtEl>
                                          <p:spTgt spid="8">
                                            <p:txEl>
                                              <p:pRg st="0" end="0"/>
                                            </p:txEl>
                                          </p:spTgt>
                                        </p:tgtEl>
                                      </p:cBhvr>
                                    </p:animEffect>
                                    <p:set>
                                      <p:cBhvr>
                                        <p:cTn id="97" dur="1" fill="hold">
                                          <p:stCondLst>
                                            <p:cond delay="999"/>
                                          </p:stCondLst>
                                        </p:cTn>
                                        <p:tgtEl>
                                          <p:spTgt spid="8">
                                            <p:txEl>
                                              <p:pRg st="0" end="0"/>
                                            </p:txEl>
                                          </p:spTgt>
                                        </p:tgtEl>
                                        <p:attrNameLst>
                                          <p:attrName>style.visibility</p:attrName>
                                        </p:attrNameLst>
                                      </p:cBhvr>
                                      <p:to>
                                        <p:strVal val="hidden"/>
                                      </p:to>
                                    </p:set>
                                  </p:childTnLst>
                                </p:cTn>
                              </p:par>
                              <p:par>
                                <p:cTn id="98" presetID="29" presetClass="exit" presetSubtype="0" fill="hold" grpId="0" nodeType="withEffect">
                                  <p:stCondLst>
                                    <p:cond delay="0"/>
                                  </p:stCondLst>
                                  <p:childTnLst>
                                    <p:anim calcmode="lin" valueType="num">
                                      <p:cBhvr>
                                        <p:cTn id="99" dur="1000"/>
                                        <p:tgtEl>
                                          <p:spTgt spid="8">
                                            <p:txEl>
                                              <p:pRg st="1" end="1"/>
                                            </p:txEl>
                                          </p:spTgt>
                                        </p:tgtEl>
                                        <p:attrNameLst>
                                          <p:attrName>ppt_x</p:attrName>
                                        </p:attrNameLst>
                                      </p:cBhvr>
                                      <p:tavLst>
                                        <p:tav tm="0">
                                          <p:val>
                                            <p:strVal val="ppt_x"/>
                                          </p:val>
                                        </p:tav>
                                        <p:tav tm="100000">
                                          <p:val>
                                            <p:strVal val="ppt_x-.2"/>
                                          </p:val>
                                        </p:tav>
                                      </p:tavLst>
                                    </p:anim>
                                    <p:anim calcmode="lin" valueType="num">
                                      <p:cBhvr>
                                        <p:cTn id="100" dur="1000"/>
                                        <p:tgtEl>
                                          <p:spTgt spid="8">
                                            <p:txEl>
                                              <p:pRg st="1" end="1"/>
                                            </p:txEl>
                                          </p:spTgt>
                                        </p:tgtEl>
                                        <p:attrNameLst>
                                          <p:attrName>ppt_y</p:attrName>
                                        </p:attrNameLst>
                                      </p:cBhvr>
                                      <p:tavLst>
                                        <p:tav tm="0">
                                          <p:val>
                                            <p:strVal val="ppt_y"/>
                                          </p:val>
                                        </p:tav>
                                        <p:tav tm="100000">
                                          <p:val>
                                            <p:strVal val="ppt_y"/>
                                          </p:val>
                                        </p:tav>
                                      </p:tavLst>
                                    </p:anim>
                                    <p:animEffect transition="out" filter="fade">
                                      <p:cBhvr>
                                        <p:cTn id="101" dur="1000"/>
                                        <p:tgtEl>
                                          <p:spTgt spid="8">
                                            <p:txEl>
                                              <p:pRg st="1" end="1"/>
                                            </p:txEl>
                                          </p:spTgt>
                                        </p:tgtEl>
                                      </p:cBhvr>
                                    </p:animEffect>
                                    <p:set>
                                      <p:cBhvr>
                                        <p:cTn id="102" dur="1" fill="hold">
                                          <p:stCondLst>
                                            <p:cond delay="999"/>
                                          </p:stCondLst>
                                        </p:cTn>
                                        <p:tgtEl>
                                          <p:spTgt spid="8">
                                            <p:txEl>
                                              <p:pRg st="1" end="1"/>
                                            </p:txEl>
                                          </p:spTgt>
                                        </p:tgtEl>
                                        <p:attrNameLst>
                                          <p:attrName>style.visibility</p:attrName>
                                        </p:attrNameLst>
                                      </p:cBhvr>
                                      <p:to>
                                        <p:strVal val="hidden"/>
                                      </p:to>
                                    </p:set>
                                  </p:childTnLst>
                                </p:cTn>
                              </p:par>
                              <p:par>
                                <p:cTn id="103" presetID="29" presetClass="exit" presetSubtype="0" fill="hold" grpId="0" nodeType="withEffect">
                                  <p:stCondLst>
                                    <p:cond delay="0"/>
                                  </p:stCondLst>
                                  <p:childTnLst>
                                    <p:anim calcmode="lin" valueType="num">
                                      <p:cBhvr>
                                        <p:cTn id="104" dur="1000"/>
                                        <p:tgtEl>
                                          <p:spTgt spid="8">
                                            <p:txEl>
                                              <p:pRg st="2" end="2"/>
                                            </p:txEl>
                                          </p:spTgt>
                                        </p:tgtEl>
                                        <p:attrNameLst>
                                          <p:attrName>ppt_x</p:attrName>
                                        </p:attrNameLst>
                                      </p:cBhvr>
                                      <p:tavLst>
                                        <p:tav tm="0">
                                          <p:val>
                                            <p:strVal val="ppt_x"/>
                                          </p:val>
                                        </p:tav>
                                        <p:tav tm="100000">
                                          <p:val>
                                            <p:strVal val="ppt_x-.2"/>
                                          </p:val>
                                        </p:tav>
                                      </p:tavLst>
                                    </p:anim>
                                    <p:anim calcmode="lin" valueType="num">
                                      <p:cBhvr>
                                        <p:cTn id="105" dur="1000"/>
                                        <p:tgtEl>
                                          <p:spTgt spid="8">
                                            <p:txEl>
                                              <p:pRg st="2" end="2"/>
                                            </p:txEl>
                                          </p:spTgt>
                                        </p:tgtEl>
                                        <p:attrNameLst>
                                          <p:attrName>ppt_y</p:attrName>
                                        </p:attrNameLst>
                                      </p:cBhvr>
                                      <p:tavLst>
                                        <p:tav tm="0">
                                          <p:val>
                                            <p:strVal val="ppt_y"/>
                                          </p:val>
                                        </p:tav>
                                        <p:tav tm="100000">
                                          <p:val>
                                            <p:strVal val="ppt_y"/>
                                          </p:val>
                                        </p:tav>
                                      </p:tavLst>
                                    </p:anim>
                                    <p:animEffect transition="out" filter="fade">
                                      <p:cBhvr>
                                        <p:cTn id="106" dur="1000"/>
                                        <p:tgtEl>
                                          <p:spTgt spid="8">
                                            <p:txEl>
                                              <p:pRg st="2" end="2"/>
                                            </p:txEl>
                                          </p:spTgt>
                                        </p:tgtEl>
                                      </p:cBhvr>
                                    </p:animEffect>
                                    <p:set>
                                      <p:cBhvr>
                                        <p:cTn id="107" dur="1" fill="hold">
                                          <p:stCondLst>
                                            <p:cond delay="999"/>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5" grpId="0" build="allAtOnce"/>
      <p:bldP spid="8"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1015661"/>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2. Hồ, đầm</a:t>
            </a:r>
          </a:p>
          <a:p>
            <a:r>
              <a:rPr lang="en-US" sz="3000" b="1" i="1" smtClean="0">
                <a:solidFill>
                  <a:srgbClr val="2A08B8"/>
                </a:solidFill>
                <a:ea typeface="Tahoma" panose="020B0604030504040204" pitchFamily="34" charset="0"/>
                <a:cs typeface="Arial" panose="020B0604020202020204" pitchFamily="34" charset="0"/>
              </a:rPr>
              <a:t>b. Đối với sinh hoạt</a:t>
            </a:r>
            <a:endParaRPr lang="en-US" sz="3000" b="1" i="1" smtClean="0">
              <a:solidFill>
                <a:srgbClr val="2A08B8"/>
              </a:solidFill>
              <a:cs typeface="Times New Roman" pitchFamily="18" charset="0"/>
            </a:endParaRPr>
          </a:p>
        </p:txBody>
      </p:sp>
      <p:sp>
        <p:nvSpPr>
          <p:cNvPr id="9" name="Rectangle 8"/>
          <p:cNvSpPr/>
          <p:nvPr/>
        </p:nvSpPr>
        <p:spPr>
          <a:xfrm>
            <a:off x="207714" y="1483844"/>
            <a:ext cx="11943342" cy="1546577"/>
          </a:xfrm>
          <a:prstGeom prst="rect">
            <a:avLst/>
          </a:prstGeom>
        </p:spPr>
        <p:txBody>
          <a:bodyPr wrap="square" lIns="68580" tIns="34290" rIns="68580" bIns="34290">
            <a:spAutoFit/>
          </a:bodyPr>
          <a:lstStyle/>
          <a:p>
            <a:pPr algn="just">
              <a:lnSpc>
                <a:spcPct val="150000"/>
              </a:lnSpc>
            </a:pPr>
            <a:r>
              <a:rPr lang="en-US" sz="3200" b="1" smtClean="0"/>
              <a:t>- Phục vụ nhu cầu nướctrong sinh hoạt, nguồn dự trữ nước ngọt lớn.</a:t>
            </a:r>
          </a:p>
          <a:p>
            <a:pPr algn="just">
              <a:lnSpc>
                <a:spcPct val="150000"/>
              </a:lnSpc>
            </a:pPr>
            <a:r>
              <a:rPr lang="en-US" sz="3200" b="1" smtClean="0"/>
              <a:t>- Đảm bảo an ninh nguồn nước, nhất là khu vực có mùa khô sâu sắc.</a:t>
            </a:r>
            <a:endParaRPr lang="vi-VN" sz="3200" b="1" dirty="0">
              <a:cs typeface="Times New Roman" pitchFamily="18" charset="0"/>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553996"/>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3. Nước ngầm</a:t>
            </a:r>
            <a:endParaRPr lang="en-US" sz="3000" b="1" i="1" smtClean="0">
              <a:solidFill>
                <a:srgbClr val="2A08B8"/>
              </a:solidFill>
              <a:cs typeface="Times New Roman" pitchFamily="18" charset="0"/>
            </a:endParaRPr>
          </a:p>
        </p:txBody>
      </p:sp>
      <p:pic>
        <p:nvPicPr>
          <p:cNvPr id="4"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327773" y="3816517"/>
            <a:ext cx="1943830" cy="24515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3BA8D6A-4D01-49E4-8C32-23CAA2363653}"/>
              </a:ext>
            </a:extLst>
          </p:cNvPr>
          <p:cNvSpPr/>
          <p:nvPr/>
        </p:nvSpPr>
        <p:spPr>
          <a:xfrm>
            <a:off x="409903" y="1344104"/>
            <a:ext cx="6632342" cy="189041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000" b="1" i="1" smtClean="0">
                <a:solidFill>
                  <a:srgbClr val="0506FE"/>
                </a:solidFill>
                <a:latin typeface="Calibri" pitchFamily="34" charset="0"/>
                <a:ea typeface="Calibri" pitchFamily="34" charset="0"/>
                <a:cs typeface="Calibri" pitchFamily="34" charset="0"/>
              </a:rPr>
              <a:t>*Khai thác thông tin mục 2 SGK</a:t>
            </a:r>
            <a:r>
              <a:rPr lang="en-US" sz="3000" b="1" i="1" smtClean="0">
                <a:solidFill>
                  <a:srgbClr val="0506FE"/>
                </a:solidFill>
                <a:latin typeface="Calibri" pitchFamily="34" charset="0"/>
                <a:ea typeface="Calibri" pitchFamily="34" charset="0"/>
                <a:cs typeface="Calibri" pitchFamily="34" charset="0"/>
              </a:rPr>
              <a:t>, n</a:t>
            </a:r>
            <a:r>
              <a:rPr lang="vi-VN" sz="3000" b="1" i="1" smtClean="0">
                <a:solidFill>
                  <a:srgbClr val="0506FE"/>
                </a:solidFill>
                <a:latin typeface="Calibri" pitchFamily="34" charset="0"/>
                <a:ea typeface="Calibri" pitchFamily="34" charset="0"/>
                <a:cs typeface="Calibri" pitchFamily="34" charset="0"/>
              </a:rPr>
              <a:t>êu vai trò của </a:t>
            </a:r>
            <a:r>
              <a:rPr lang="en-US" sz="3000" b="1" i="1" smtClean="0">
                <a:solidFill>
                  <a:srgbClr val="0506FE"/>
                </a:solidFill>
                <a:latin typeface="Calibri" pitchFamily="34" charset="0"/>
                <a:ea typeface="Calibri" pitchFamily="34" charset="0"/>
                <a:cs typeface="Calibri" pitchFamily="34" charset="0"/>
              </a:rPr>
              <a:t>nước ngầm</a:t>
            </a:r>
            <a:r>
              <a:rPr lang="vi-VN" sz="3000" b="1" i="1" smtClean="0">
                <a:solidFill>
                  <a:srgbClr val="0506FE"/>
                </a:solidFill>
                <a:latin typeface="Calibri" pitchFamily="34" charset="0"/>
                <a:ea typeface="Calibri" pitchFamily="34" charset="0"/>
                <a:cs typeface="Calibri" pitchFamily="34" charset="0"/>
              </a:rPr>
              <a:t> đối với sản xuất</a:t>
            </a:r>
            <a:r>
              <a:rPr lang="en-US" sz="3000" b="1" i="1" smtClean="0">
                <a:solidFill>
                  <a:srgbClr val="0506FE"/>
                </a:solidFill>
                <a:latin typeface="Calibri" pitchFamily="34" charset="0"/>
                <a:ea typeface="Calibri" pitchFamily="34" charset="0"/>
                <a:cs typeface="Calibri" pitchFamily="34" charset="0"/>
              </a:rPr>
              <a:t> và sinh hoạt</a:t>
            </a:r>
            <a:r>
              <a:rPr lang="vi-VN" sz="3000" b="1" i="1" smtClean="0">
                <a:solidFill>
                  <a:srgbClr val="0506FE"/>
                </a:solidFill>
                <a:latin typeface="Calibri" pitchFamily="34" charset="0"/>
                <a:ea typeface="Calibri" pitchFamily="34" charset="0"/>
                <a:cs typeface="Calibri" pitchFamily="34" charset="0"/>
              </a:rPr>
              <a:t>. </a:t>
            </a:r>
            <a:endParaRPr lang="en-US" sz="3000" b="1" i="1" dirty="0">
              <a:solidFill>
                <a:srgbClr val="0506FE"/>
              </a:solidFill>
              <a:cs typeface="Times New Roman" pitchFamily="18" charset="0"/>
            </a:endParaRPr>
          </a:p>
        </p:txBody>
      </p:sp>
      <p:pic>
        <p:nvPicPr>
          <p:cNvPr id="1026" name="Picture 2" descr="C:\Users\Administrator\Desktop\Ảnh GA 8\tải xuống (3).jpg"/>
          <p:cNvPicPr>
            <a:picLocks noChangeAspect="1" noChangeArrowheads="1"/>
          </p:cNvPicPr>
          <p:nvPr/>
        </p:nvPicPr>
        <p:blipFill>
          <a:blip r:embed="rId4"/>
          <a:srcRect/>
          <a:stretch>
            <a:fillRect/>
          </a:stretch>
        </p:blipFill>
        <p:spPr bwMode="auto">
          <a:xfrm>
            <a:off x="5243512" y="4122752"/>
            <a:ext cx="4247328" cy="2826404"/>
          </a:xfrm>
          <a:prstGeom prst="ellipse">
            <a:avLst/>
          </a:prstGeom>
          <a:ln>
            <a:noFill/>
          </a:ln>
          <a:effectLst>
            <a:softEdge rad="112500"/>
          </a:effectLst>
        </p:spPr>
      </p:pic>
      <p:pic>
        <p:nvPicPr>
          <p:cNvPr id="1027" name="Picture 3" descr="C:\Users\Administrator\Desktop\Ảnh GA 8\tải xuống (4).jpg"/>
          <p:cNvPicPr>
            <a:picLocks noChangeAspect="1" noChangeArrowheads="1"/>
          </p:cNvPicPr>
          <p:nvPr/>
        </p:nvPicPr>
        <p:blipFill>
          <a:blip r:embed="rId5"/>
          <a:srcRect/>
          <a:stretch>
            <a:fillRect/>
          </a:stretch>
        </p:blipFill>
        <p:spPr bwMode="auto">
          <a:xfrm>
            <a:off x="7647840" y="1941457"/>
            <a:ext cx="4292735" cy="24571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000" b="1" dirty="0" err="1" smtClean="0">
                <a:solidFill>
                  <a:srgbClr val="FFFF00"/>
                </a:solidFill>
              </a:rPr>
              <a:t>Thời</a:t>
            </a:r>
            <a:r>
              <a:rPr lang="en-US" sz="3000" b="1" dirty="0" smtClean="0">
                <a:solidFill>
                  <a:srgbClr val="FFFF00"/>
                </a:solidFill>
              </a:rPr>
              <a:t> </a:t>
            </a:r>
            <a:r>
              <a:rPr lang="en-US" sz="3000" b="1" dirty="0" err="1" smtClean="0">
                <a:solidFill>
                  <a:srgbClr val="FFFF00"/>
                </a:solidFill>
              </a:rPr>
              <a:t>tiết</a:t>
            </a:r>
            <a:r>
              <a:rPr lang="en-US" sz="3000" b="1" dirty="0" smtClean="0">
                <a:solidFill>
                  <a:srgbClr val="FFFF00"/>
                </a:solidFill>
              </a:rPr>
              <a:t> </a:t>
            </a:r>
            <a:r>
              <a:rPr lang="en-US" sz="3000" b="1" dirty="0" err="1" smtClean="0">
                <a:solidFill>
                  <a:srgbClr val="FFFF00"/>
                </a:solidFill>
              </a:rPr>
              <a:t>và</a:t>
            </a:r>
            <a:r>
              <a:rPr lang="en-US" sz="3000" b="1" dirty="0" smtClean="0">
                <a:solidFill>
                  <a:srgbClr val="FFFF00"/>
                </a:solidFill>
              </a:rPr>
              <a:t> </a:t>
            </a:r>
            <a:r>
              <a:rPr lang="en-US" sz="3000" b="1" dirty="0" err="1" smtClean="0">
                <a:solidFill>
                  <a:srgbClr val="FFFF00"/>
                </a:solidFill>
              </a:rPr>
              <a:t>khí</a:t>
            </a:r>
            <a:r>
              <a:rPr lang="en-US" sz="3000" b="1" dirty="0" smtClean="0">
                <a:solidFill>
                  <a:srgbClr val="FFFF00"/>
                </a:solidFill>
              </a:rPr>
              <a:t> </a:t>
            </a:r>
            <a:r>
              <a:rPr lang="en-US" sz="3000" b="1" dirty="0" err="1" smtClean="0">
                <a:solidFill>
                  <a:srgbClr val="FFFF00"/>
                </a:solidFill>
              </a:rPr>
              <a:t>hậu</a:t>
            </a:r>
            <a:r>
              <a:rPr lang="en-US" sz="3000" b="1" dirty="0" smtClean="0">
                <a:solidFill>
                  <a:srgbClr val="FFFF00"/>
                </a:solidFill>
              </a:rPr>
              <a:t> </a:t>
            </a:r>
            <a:r>
              <a:rPr lang="en-US" sz="3000" b="1" dirty="0" err="1" smtClean="0">
                <a:solidFill>
                  <a:srgbClr val="FFFF00"/>
                </a:solidFill>
              </a:rPr>
              <a:t>Miền</a:t>
            </a:r>
            <a:r>
              <a:rPr lang="en-US" sz="3000" b="1" dirty="0" smtClean="0">
                <a:solidFill>
                  <a:srgbClr val="FFFF00"/>
                </a:solidFill>
              </a:rPr>
              <a:t> </a:t>
            </a:r>
            <a:r>
              <a:rPr lang="en-US" sz="3000" b="1" dirty="0" err="1" smtClean="0">
                <a:solidFill>
                  <a:srgbClr val="FFFF00"/>
                </a:solidFill>
              </a:rPr>
              <a:t>Bắc</a:t>
            </a:r>
            <a:r>
              <a:rPr lang="en-US" sz="3000" b="1" dirty="0" smtClean="0">
                <a:solidFill>
                  <a:srgbClr val="FFFF00"/>
                </a:solidFill>
              </a:rPr>
              <a:t> </a:t>
            </a:r>
            <a:r>
              <a:rPr lang="en-US" sz="3000" b="1" dirty="0" err="1" smtClean="0">
                <a:solidFill>
                  <a:srgbClr val="FFFF00"/>
                </a:solidFill>
              </a:rPr>
              <a:t>nước</a:t>
            </a:r>
            <a:r>
              <a:rPr lang="en-US" sz="3000" b="1" dirty="0" smtClean="0">
                <a:solidFill>
                  <a:srgbClr val="FFFF00"/>
                </a:solidFill>
              </a:rPr>
              <a:t> </a:t>
            </a:r>
            <a:r>
              <a:rPr lang="en-US" sz="3000" b="1" dirty="0" err="1" smtClean="0">
                <a:solidFill>
                  <a:srgbClr val="FFFF00"/>
                </a:solidFill>
              </a:rPr>
              <a:t>ta</a:t>
            </a:r>
            <a:r>
              <a:rPr lang="en-US" sz="3000" b="1" dirty="0" smtClean="0">
                <a:solidFill>
                  <a:srgbClr val="FFFF00"/>
                </a:solidFill>
              </a:rPr>
              <a:t> </a:t>
            </a:r>
            <a:r>
              <a:rPr lang="en-US" sz="3000" b="1" dirty="0" err="1" smtClean="0">
                <a:solidFill>
                  <a:srgbClr val="FFFF00"/>
                </a:solidFill>
              </a:rPr>
              <a:t>vào</a:t>
            </a:r>
            <a:r>
              <a:rPr lang="en-US" sz="3000" b="1" dirty="0" smtClean="0">
                <a:solidFill>
                  <a:srgbClr val="FFFF00"/>
                </a:solidFill>
              </a:rPr>
              <a:t> </a:t>
            </a:r>
            <a:r>
              <a:rPr lang="en-US" sz="3000" b="1" dirty="0" err="1" smtClean="0">
                <a:solidFill>
                  <a:srgbClr val="FFFF00"/>
                </a:solidFill>
              </a:rPr>
              <a:t>đầu</a:t>
            </a:r>
            <a:r>
              <a:rPr lang="en-US" sz="3000" b="1" dirty="0" smtClean="0">
                <a:solidFill>
                  <a:srgbClr val="FFFF00"/>
                </a:solidFill>
              </a:rPr>
              <a:t> </a:t>
            </a:r>
            <a:r>
              <a:rPr lang="en-US" sz="3000" b="1" dirty="0" err="1" smtClean="0">
                <a:solidFill>
                  <a:srgbClr val="FFFF00"/>
                </a:solidFill>
              </a:rPr>
              <a:t>mùa</a:t>
            </a:r>
            <a:r>
              <a:rPr lang="en-US" sz="3000" b="1" dirty="0" smtClean="0">
                <a:solidFill>
                  <a:srgbClr val="FFFF00"/>
                </a:solidFill>
              </a:rPr>
              <a:t> </a:t>
            </a:r>
            <a:r>
              <a:rPr lang="en-US" sz="3000" b="1" dirty="0" err="1" smtClean="0">
                <a:solidFill>
                  <a:srgbClr val="FFFF00"/>
                </a:solidFill>
              </a:rPr>
              <a:t>đông</a:t>
            </a:r>
            <a:r>
              <a:rPr lang="en-US" sz="3000" b="1" dirty="0" smtClean="0">
                <a:solidFill>
                  <a:srgbClr val="FFFF00"/>
                </a:solidFill>
              </a:rPr>
              <a:t> </a:t>
            </a:r>
            <a:r>
              <a:rPr lang="en-US" sz="3000" b="1" dirty="0" err="1" smtClean="0">
                <a:solidFill>
                  <a:srgbClr val="FFFF00"/>
                </a:solidFill>
              </a:rPr>
              <a:t>có</a:t>
            </a:r>
            <a:r>
              <a:rPr lang="en-US" sz="3000" b="1" dirty="0" smtClean="0">
                <a:solidFill>
                  <a:srgbClr val="FFFF00"/>
                </a:solidFill>
              </a:rPr>
              <a:t> </a:t>
            </a:r>
            <a:r>
              <a:rPr lang="en-US" sz="3000" b="1" dirty="0" err="1" smtClean="0">
                <a:solidFill>
                  <a:srgbClr val="FFFF00"/>
                </a:solidFill>
              </a:rPr>
              <a:t>đặc</a:t>
            </a:r>
            <a:r>
              <a:rPr lang="en-US" sz="3000" b="1" dirty="0" smtClean="0">
                <a:solidFill>
                  <a:srgbClr val="FFFF00"/>
                </a:solidFill>
              </a:rPr>
              <a:t> </a:t>
            </a:r>
            <a:r>
              <a:rPr lang="en-US" sz="3000" b="1" dirty="0" err="1" smtClean="0">
                <a:solidFill>
                  <a:srgbClr val="FFFF00"/>
                </a:solidFill>
              </a:rPr>
              <a:t>điểm</a:t>
            </a:r>
            <a:r>
              <a:rPr lang="en-US" sz="3000" b="1" dirty="0" smtClean="0">
                <a:solidFill>
                  <a:srgbClr val="FFFF00"/>
                </a:solidFill>
              </a:rPr>
              <a:t> </a:t>
            </a:r>
            <a:r>
              <a:rPr lang="en-US" sz="3000" b="1" dirty="0" err="1" smtClean="0">
                <a:solidFill>
                  <a:srgbClr val="FFFF00"/>
                </a:solidFill>
              </a:rPr>
              <a:t>là</a:t>
            </a:r>
            <a:endParaRPr lang="vi-VN" sz="3000" b="1" dirty="0">
              <a:solidFill>
                <a:srgbClr val="FFFF00"/>
              </a:solidFill>
            </a:endParaRPr>
          </a:p>
          <a:p>
            <a:pPr lvl="0" algn="just">
              <a:lnSpc>
                <a:spcPct val="130000"/>
              </a:lnSpc>
            </a:pPr>
            <a:r>
              <a:rPr lang="en-US" sz="3000" b="1" dirty="0" smtClean="0">
                <a:solidFill>
                  <a:srgbClr val="FFFF00"/>
                </a:solidFill>
              </a:rPr>
              <a:t>A</a:t>
            </a:r>
            <a:r>
              <a:rPr lang="vi-VN" sz="3000" b="1" dirty="0" smtClean="0">
                <a:solidFill>
                  <a:srgbClr val="FFFF00"/>
                </a:solidFill>
              </a:rPr>
              <a:t>. </a:t>
            </a:r>
            <a:r>
              <a:rPr lang="en-US" sz="3000" b="1" dirty="0" err="1" smtClean="0">
                <a:solidFill>
                  <a:srgbClr val="FFFF00"/>
                </a:solidFill>
              </a:rPr>
              <a:t>nóng</a:t>
            </a:r>
            <a:r>
              <a:rPr lang="en-US" sz="3000" b="1" dirty="0" smtClean="0">
                <a:solidFill>
                  <a:srgbClr val="FFFF00"/>
                </a:solidFill>
              </a:rPr>
              <a:t>, </a:t>
            </a:r>
            <a:r>
              <a:rPr lang="en-US" sz="3000" b="1" dirty="0" err="1" smtClean="0">
                <a:solidFill>
                  <a:srgbClr val="FFFF00"/>
                </a:solidFill>
              </a:rPr>
              <a:t>khô</a:t>
            </a:r>
            <a:r>
              <a:rPr lang="en-US" sz="3000" b="1" dirty="0" smtClean="0">
                <a:solidFill>
                  <a:srgbClr val="FFFF00"/>
                </a:solidFill>
              </a:rPr>
              <a:t>.		</a:t>
            </a:r>
            <a:r>
              <a:rPr lang="en-US" sz="3000" b="1" smtClean="0">
                <a:solidFill>
                  <a:srgbClr val="FFFF00"/>
                </a:solidFill>
              </a:rPr>
              <a:t>B</a:t>
            </a:r>
            <a:r>
              <a:rPr lang="vi-VN" sz="3000" b="1" smtClean="0">
                <a:solidFill>
                  <a:srgbClr val="FFFF00"/>
                </a:solidFill>
              </a:rPr>
              <a:t>.</a:t>
            </a:r>
            <a:r>
              <a:rPr lang="en-US" sz="3000" b="1" smtClean="0">
                <a:solidFill>
                  <a:srgbClr val="FFFF00"/>
                </a:solidFill>
              </a:rPr>
              <a:t> </a:t>
            </a:r>
            <a:r>
              <a:rPr lang="en-US" sz="3000" b="1" dirty="0" err="1" smtClean="0">
                <a:solidFill>
                  <a:srgbClr val="FFFF00"/>
                </a:solidFill>
              </a:rPr>
              <a:t>lạnh</a:t>
            </a:r>
            <a:r>
              <a:rPr lang="en-US" sz="3000" b="1" smtClean="0">
                <a:solidFill>
                  <a:srgbClr val="FFFF00"/>
                </a:solidFill>
              </a:rPr>
              <a:t>, khô.</a:t>
            </a:r>
            <a:endParaRPr lang="vi-VN" sz="3000" b="1" dirty="0">
              <a:solidFill>
                <a:srgbClr val="FFFF00"/>
              </a:solidFill>
            </a:endParaRPr>
          </a:p>
          <a:p>
            <a:pPr lvl="0" algn="just">
              <a:lnSpc>
                <a:spcPct val="130000"/>
              </a:lnSpc>
            </a:pPr>
            <a:r>
              <a:rPr lang="en-US" sz="3000" b="1" dirty="0" smtClean="0">
                <a:solidFill>
                  <a:srgbClr val="FFFF00"/>
                </a:solidFill>
              </a:rPr>
              <a:t>C</a:t>
            </a:r>
            <a:r>
              <a:rPr lang="vi-VN" sz="3000" b="1" dirty="0" smtClean="0">
                <a:solidFill>
                  <a:srgbClr val="FFFF00"/>
                </a:solidFill>
              </a:rPr>
              <a:t>.</a:t>
            </a:r>
            <a:r>
              <a:rPr lang="en-US" sz="3000" b="1" dirty="0" smtClean="0">
                <a:solidFill>
                  <a:srgbClr val="FFFF00"/>
                </a:solidFill>
              </a:rPr>
              <a:t> </a:t>
            </a:r>
            <a:r>
              <a:rPr lang="en-US" sz="3000" b="1" dirty="0" err="1" smtClean="0">
                <a:solidFill>
                  <a:srgbClr val="FFFF00"/>
                </a:solidFill>
              </a:rPr>
              <a:t>nóng</a:t>
            </a:r>
            <a:r>
              <a:rPr lang="en-US" sz="3000" b="1" dirty="0" smtClean="0">
                <a:solidFill>
                  <a:srgbClr val="FFFF00"/>
                </a:solidFill>
              </a:rPr>
              <a:t>, </a:t>
            </a:r>
            <a:r>
              <a:rPr lang="en-US" sz="3000" b="1" dirty="0" err="1" smtClean="0">
                <a:solidFill>
                  <a:srgbClr val="FFFF00"/>
                </a:solidFill>
              </a:rPr>
              <a:t>ẩm</a:t>
            </a:r>
            <a:r>
              <a:rPr lang="en-US" sz="3000" b="1" dirty="0" smtClean="0">
                <a:solidFill>
                  <a:srgbClr val="FFFF00"/>
                </a:solidFill>
              </a:rPr>
              <a:t>.		D</a:t>
            </a:r>
            <a:r>
              <a:rPr lang="vi-VN" sz="3000" b="1" smtClean="0">
                <a:solidFill>
                  <a:srgbClr val="FFFF00"/>
                </a:solidFill>
              </a:rPr>
              <a:t>.</a:t>
            </a:r>
            <a:r>
              <a:rPr lang="en-US" sz="3000" b="1" smtClean="0">
                <a:solidFill>
                  <a:srgbClr val="FFFF00"/>
                </a:solidFill>
              </a:rPr>
              <a:t> lạnh, ẩm.</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p>
          </p:txBody>
        </p:sp>
      </p:grpSp>
      <p:sp>
        <p:nvSpPr>
          <p:cNvPr id="35" name="Parallelogram 34"/>
          <p:cNvSpPr/>
          <p:nvPr/>
        </p:nvSpPr>
        <p:spPr>
          <a:xfrm flipH="1">
            <a:off x="7834910" y="6330948"/>
            <a:ext cx="2138912"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30014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553996"/>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3. Nước ngầm</a:t>
            </a:r>
            <a:endParaRPr lang="en-US" sz="3000" b="1" i="1" smtClean="0">
              <a:solidFill>
                <a:srgbClr val="2A08B8"/>
              </a:solidFill>
              <a:cs typeface="Times New Roman" pitchFamily="18" charset="0"/>
            </a:endParaRPr>
          </a:p>
        </p:txBody>
      </p:sp>
      <p:sp>
        <p:nvSpPr>
          <p:cNvPr id="5" name="Rectangle 4"/>
          <p:cNvSpPr/>
          <p:nvPr/>
        </p:nvSpPr>
        <p:spPr>
          <a:xfrm>
            <a:off x="207401" y="1088058"/>
            <a:ext cx="11711330" cy="5779146"/>
          </a:xfrm>
          <a:prstGeom prst="rect">
            <a:avLst/>
          </a:prstGeom>
        </p:spPr>
        <p:txBody>
          <a:bodyPr wrap="square" lIns="68580" tIns="34290" rIns="68580" bIns="34290">
            <a:spAutoFit/>
          </a:bodyPr>
          <a:lstStyle/>
          <a:p>
            <a:pPr algn="just">
              <a:lnSpc>
                <a:spcPct val="130000"/>
              </a:lnSpc>
            </a:pPr>
            <a:r>
              <a:rPr lang="en-US" sz="3200" b="1" i="1" u="sng" smtClean="0"/>
              <a:t>a. Đối với sản xuất </a:t>
            </a:r>
            <a:endParaRPr lang="en-US" sz="3200" b="1" smtClean="0"/>
          </a:p>
          <a:p>
            <a:pPr algn="just">
              <a:lnSpc>
                <a:spcPct val="130000"/>
              </a:lnSpc>
            </a:pPr>
            <a:r>
              <a:rPr lang="en-US" sz="3200" b="1" smtClean="0"/>
              <a:t>- Nông nghiệp: cung cấp nước cho trồng trọt, chăn nuôi và nuôi trồng thủy sản.</a:t>
            </a:r>
          </a:p>
          <a:p>
            <a:pPr algn="just">
              <a:lnSpc>
                <a:spcPct val="130000"/>
              </a:lnSpc>
            </a:pPr>
            <a:r>
              <a:rPr lang="en-US" sz="3200" b="1" smtClean="0"/>
              <a:t>- Công nghiệp: sử dụng trong nhiều ngành công nghiệp như chế biến lương thực - thực phẩm, sản xuất giấy…</a:t>
            </a:r>
          </a:p>
          <a:p>
            <a:pPr algn="just">
              <a:lnSpc>
                <a:spcPct val="130000"/>
              </a:lnSpc>
            </a:pPr>
            <a:r>
              <a:rPr lang="en-US" sz="3200" b="1" smtClean="0"/>
              <a:t>- Dịch vụ: nước nóng, nước khoáng được khai thác để chữa bệnh và phát triển du lịch nghỉ dưỡng.</a:t>
            </a:r>
          </a:p>
          <a:p>
            <a:pPr algn="just">
              <a:lnSpc>
                <a:spcPct val="130000"/>
              </a:lnSpc>
            </a:pPr>
            <a:r>
              <a:rPr lang="en-US" sz="3200" b="1" i="1" u="sng" smtClean="0"/>
              <a:t> b. Đối với sinh hoạt </a:t>
            </a:r>
            <a:endParaRPr lang="en-US" sz="3200" b="1" smtClean="0"/>
          </a:p>
          <a:p>
            <a:pPr algn="just">
              <a:lnSpc>
                <a:spcPct val="130000"/>
              </a:lnSpc>
            </a:pPr>
            <a:r>
              <a:rPr lang="en-US" sz="3200" b="1" smtClean="0"/>
              <a:t>- Nguồn nước quan trọng phục vụ cho sinh hoạt của người dân. </a:t>
            </a:r>
            <a:endParaRPr lang="en-US" sz="3200" b="1"/>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Desktop\Ảnh GA 8\tải xuống (5).jpg"/>
          <p:cNvPicPr>
            <a:picLocks noChangeAspect="1" noChangeArrowheads="1"/>
          </p:cNvPicPr>
          <p:nvPr/>
        </p:nvPicPr>
        <p:blipFill>
          <a:blip r:embed="rId2"/>
          <a:srcRect/>
          <a:stretch>
            <a:fillRect/>
          </a:stretch>
        </p:blipFill>
        <p:spPr bwMode="auto">
          <a:xfrm>
            <a:off x="0" y="3326524"/>
            <a:ext cx="6085490" cy="3531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C:\Users\Administrator\Desktop\Ảnh GA 8\images.jpg"/>
          <p:cNvPicPr>
            <a:picLocks noChangeAspect="1" noChangeArrowheads="1"/>
          </p:cNvPicPr>
          <p:nvPr/>
        </p:nvPicPr>
        <p:blipFill>
          <a:blip r:embed="rId3"/>
          <a:srcRect/>
          <a:stretch>
            <a:fillRect/>
          </a:stretch>
        </p:blipFill>
        <p:spPr bwMode="auto">
          <a:xfrm>
            <a:off x="0" y="0"/>
            <a:ext cx="5956801" cy="32634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Ảnh GA 8\nuocngam-170835.jpg"/>
          <p:cNvPicPr>
            <a:picLocks noChangeAspect="1" noChangeArrowheads="1"/>
          </p:cNvPicPr>
          <p:nvPr/>
        </p:nvPicPr>
        <p:blipFill>
          <a:blip r:embed="rId4"/>
          <a:srcRect/>
          <a:stretch>
            <a:fillRect/>
          </a:stretch>
        </p:blipFill>
        <p:spPr bwMode="auto">
          <a:xfrm>
            <a:off x="6038193" y="3326530"/>
            <a:ext cx="6117026" cy="34999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2" descr="C:\Users\Administrator\Desktop\Ảnh GA 8\suoi-khoang-nong-bang-quang-binh.jpg"/>
          <p:cNvPicPr>
            <a:picLocks noChangeAspect="1" noChangeArrowheads="1"/>
          </p:cNvPicPr>
          <p:nvPr/>
        </p:nvPicPr>
        <p:blipFill>
          <a:blip r:embed="rId5"/>
          <a:srcRect/>
          <a:stretch>
            <a:fillRect/>
          </a:stretch>
        </p:blipFill>
        <p:spPr bwMode="auto">
          <a:xfrm>
            <a:off x="5959366" y="0"/>
            <a:ext cx="6232634" cy="33265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id="{3953CD71-7D7D-4FEE-8A68-457BD1D8C1BB}"/>
              </a:ext>
            </a:extLst>
          </p:cNvPr>
          <p:cNvSpPr/>
          <p:nvPr/>
        </p:nvSpPr>
        <p:spPr>
          <a:xfrm>
            <a:off x="1844566" y="3111572"/>
            <a:ext cx="8276896" cy="552072"/>
          </a:xfrm>
          <a:prstGeom prst="rect">
            <a:avLst/>
          </a:prstGeom>
          <a:solidFill>
            <a:srgbClr val="FFFF00"/>
          </a:solidFill>
          <a:ln w="12700">
            <a:solidFill>
              <a:srgbClr val="00B0F0"/>
            </a:solidFill>
            <a:prstDash val="dash"/>
          </a:ln>
        </p:spPr>
        <p:txBody>
          <a:bodyPr wrap="square" lIns="91438" tIns="45719" rIns="91438" bIns="45719">
            <a:spAutoFit/>
          </a:bodyPr>
          <a:lstStyle/>
          <a:p>
            <a:pPr lvl="0" algn="ctr">
              <a:lnSpc>
                <a:spcPct val="130000"/>
              </a:lnSpc>
            </a:pPr>
            <a:r>
              <a:rPr lang="en-US" sz="2500" b="1" smtClean="0">
                <a:solidFill>
                  <a:srgbClr val="FF0000"/>
                </a:solidFill>
                <a:ea typeface="Cambria" panose="02040503050406030204" pitchFamily="18" charset="0"/>
                <a:cs typeface="Arial" panose="020B0604020202020204" pitchFamily="34" charset="0"/>
              </a:rPr>
              <a:t>Vai trò của nước ngầm đối với sản xuất và sinh hoạt</a:t>
            </a:r>
            <a:endParaRPr lang="en-US" sz="2500" b="1" dirty="0">
              <a:solidFill>
                <a:srgbClr val="FF0000"/>
              </a:solidFill>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out)">
                                      <p:cBhvr>
                                        <p:cTn id="7" dur="1000"/>
                                        <p:tgtEl>
                                          <p:spTgt spid="2051"/>
                                        </p:tgtEl>
                                      </p:cBhvr>
                                    </p:animEffect>
                                  </p:childTnLst>
                                </p:cTn>
                              </p:par>
                              <p:par>
                                <p:cTn id="8" presetID="4" presetClass="entr" presetSubtype="32"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ox(out)">
                                      <p:cBhvr>
                                        <p:cTn id="10" dur="1000"/>
                                        <p:tgtEl>
                                          <p:spTgt spid="2052"/>
                                        </p:tgtEl>
                                      </p:cBhvr>
                                    </p:animEffect>
                                  </p:childTnLst>
                                </p:cTn>
                              </p:par>
                              <p:par>
                                <p:cTn id="11" presetID="4" presetClass="entr" presetSubtype="32" fill="hold" nodeType="withEffect">
                                  <p:stCondLst>
                                    <p:cond delay="0"/>
                                  </p:stCondLst>
                                  <p:childTnLst>
                                    <p:set>
                                      <p:cBhvr>
                                        <p:cTn id="12" dur="1" fill="hold">
                                          <p:stCondLst>
                                            <p:cond delay="0"/>
                                          </p:stCondLst>
                                        </p:cTn>
                                        <p:tgtEl>
                                          <p:spTgt spid="2053"/>
                                        </p:tgtEl>
                                        <p:attrNameLst>
                                          <p:attrName>style.visibility</p:attrName>
                                        </p:attrNameLst>
                                      </p:cBhvr>
                                      <p:to>
                                        <p:strVal val="visible"/>
                                      </p:to>
                                    </p:set>
                                    <p:animEffect transition="in" filter="box(out)">
                                      <p:cBhvr>
                                        <p:cTn id="13" dur="1000"/>
                                        <p:tgtEl>
                                          <p:spTgt spid="2053"/>
                                        </p:tgtEl>
                                      </p:cBhvr>
                                    </p:animEffect>
                                  </p:childTnLst>
                                </p:cTn>
                              </p:par>
                              <p:par>
                                <p:cTn id="14" presetID="4"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1000"/>
                                        <p:tgtEl>
                                          <p:spTgt spid="8"/>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CD5159-6DB2-4AD7-B1CB-75B55475A734}"/>
              </a:ext>
            </a:extLst>
          </p:cNvPr>
          <p:cNvSpPr txBox="1"/>
          <p:nvPr/>
        </p:nvSpPr>
        <p:spPr>
          <a:xfrm>
            <a:off x="216197" y="678752"/>
            <a:ext cx="6011182" cy="553996"/>
          </a:xfrm>
          <a:prstGeom prst="rect">
            <a:avLst/>
          </a:prstGeom>
          <a:noFill/>
        </p:spPr>
        <p:txBody>
          <a:bodyPr wrap="square" lIns="91438" tIns="45719" rIns="91438" bIns="45719" rtlCol="0">
            <a:spAutoFit/>
          </a:bodyPr>
          <a:lstStyle/>
          <a:p>
            <a:r>
              <a:rPr lang="en-US" sz="3000" b="1" smtClean="0">
                <a:solidFill>
                  <a:srgbClr val="2A08B8"/>
                </a:solidFill>
                <a:ea typeface="Tahoma" panose="020B0604030504040204" pitchFamily="34" charset="0"/>
                <a:cs typeface="Arial" panose="020B0604020202020204" pitchFamily="34" charset="0"/>
              </a:rPr>
              <a:t>3. Nước ngầm</a:t>
            </a:r>
            <a:endParaRPr lang="en-US" sz="3000" b="1" i="1" smtClean="0">
              <a:solidFill>
                <a:srgbClr val="2A08B8"/>
              </a:solidFill>
              <a:cs typeface="Times New Roman" pitchFamily="18" charset="0"/>
            </a:endParaRPr>
          </a:p>
        </p:txBody>
      </p:sp>
      <p:pic>
        <p:nvPicPr>
          <p:cNvPr id="4"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327773" y="3816517"/>
            <a:ext cx="1943830" cy="24515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3BA8D6A-4D01-49E4-8C32-23CAA2363653}"/>
              </a:ext>
            </a:extLst>
          </p:cNvPr>
          <p:cNvSpPr/>
          <p:nvPr/>
        </p:nvSpPr>
        <p:spPr>
          <a:xfrm>
            <a:off x="244737" y="1466934"/>
            <a:ext cx="7152350" cy="207701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000" b="1" i="1" smtClean="0">
                <a:solidFill>
                  <a:srgbClr val="0506FE"/>
                </a:solidFill>
                <a:latin typeface="Calibri" pitchFamily="34" charset="0"/>
                <a:ea typeface="Calibri" pitchFamily="34" charset="0"/>
                <a:cs typeface="Calibri" pitchFamily="34" charset="0"/>
              </a:rPr>
              <a:t>*</a:t>
            </a:r>
            <a:r>
              <a:rPr lang="en-US" sz="3000" b="1" i="1" smtClean="0">
                <a:solidFill>
                  <a:srgbClr val="0506FE"/>
                </a:solidFill>
                <a:latin typeface="Calibri" pitchFamily="34" charset="0"/>
                <a:ea typeface="Calibri" pitchFamily="34" charset="0"/>
                <a:cs typeface="Calibri" pitchFamily="34" charset="0"/>
              </a:rPr>
              <a:t>Dựa vào Atlat Địa lí Việt Nam trang 25 hoặc hiểu biết bản thân, k</a:t>
            </a:r>
            <a:r>
              <a:rPr lang="vi-VN" sz="3000" b="1" i="1" smtClean="0">
                <a:solidFill>
                  <a:srgbClr val="0506FE"/>
                </a:solidFill>
                <a:latin typeface="Calibri" pitchFamily="34" charset="0"/>
                <a:ea typeface="Calibri" pitchFamily="34" charset="0"/>
                <a:cs typeface="Calibri" pitchFamily="34" charset="0"/>
              </a:rPr>
              <a:t>ể tên và xác định </a:t>
            </a:r>
            <a:r>
              <a:rPr lang="en-US" sz="3000" b="1" i="1" smtClean="0">
                <a:solidFill>
                  <a:srgbClr val="0506FE"/>
                </a:solidFill>
                <a:latin typeface="Calibri" pitchFamily="34" charset="0"/>
                <a:ea typeface="Calibri" pitchFamily="34" charset="0"/>
                <a:cs typeface="Calibri" pitchFamily="34" charset="0"/>
              </a:rPr>
              <a:t>một số mỏ nước khoáng ở</a:t>
            </a:r>
            <a:r>
              <a:rPr lang="vi-VN" sz="3000" b="1" i="1" smtClean="0">
                <a:solidFill>
                  <a:srgbClr val="0506FE"/>
                </a:solidFill>
                <a:latin typeface="Calibri" pitchFamily="34" charset="0"/>
                <a:ea typeface="Calibri" pitchFamily="34" charset="0"/>
                <a:cs typeface="Calibri" pitchFamily="34" charset="0"/>
              </a:rPr>
              <a:t> nước ta.</a:t>
            </a:r>
            <a:endParaRPr lang="en-US" sz="3000" b="1" i="1" dirty="0">
              <a:solidFill>
                <a:srgbClr val="0506FE"/>
              </a:solidFill>
              <a:cs typeface="Times New Roman" pitchFamily="18" charset="0"/>
            </a:endParaRPr>
          </a:p>
        </p:txBody>
      </p:sp>
      <p:pic>
        <p:nvPicPr>
          <p:cNvPr id="10" name="Picture 3" descr="25.jpg"/>
          <p:cNvPicPr>
            <a:picLocks noChangeAspect="1"/>
          </p:cNvPicPr>
          <p:nvPr/>
        </p:nvPicPr>
        <p:blipFill>
          <a:blip r:embed="rId4" cstate="print"/>
          <a:srcRect/>
          <a:stretch>
            <a:fillRect/>
          </a:stretch>
        </p:blipFill>
        <p:spPr bwMode="auto">
          <a:xfrm>
            <a:off x="7754006" y="693682"/>
            <a:ext cx="4406462" cy="6148552"/>
          </a:xfrm>
          <a:prstGeom prst="rect">
            <a:avLst/>
          </a:prstGeom>
          <a:noFill/>
          <a:ln w="9525">
            <a:noFill/>
            <a:miter lim="800000"/>
            <a:headEnd/>
            <a:tailEnd/>
          </a:ln>
        </p:spPr>
      </p:pic>
      <p:pic>
        <p:nvPicPr>
          <p:cNvPr id="13"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82B83D6D-6F0A-4CAA-AE50-7BBB47C4474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417110" y="3921620"/>
            <a:ext cx="1943830" cy="245150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A3BA8D6A-4D01-49E4-8C32-23CAA2363653}"/>
              </a:ext>
            </a:extLst>
          </p:cNvPr>
          <p:cNvSpPr/>
          <p:nvPr/>
        </p:nvSpPr>
        <p:spPr>
          <a:xfrm>
            <a:off x="284660" y="1338848"/>
            <a:ext cx="10545059" cy="176170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i="1" smtClean="0">
                <a:solidFill>
                  <a:srgbClr val="0506FE"/>
                </a:solidFill>
                <a:latin typeface="Calibri" pitchFamily="34" charset="0"/>
                <a:ea typeface="Calibri" pitchFamily="34" charset="0"/>
                <a:cs typeface="Calibri" pitchFamily="34" charset="0"/>
              </a:rPr>
              <a:t>Địa phương em đã khai thác lợi thế của nước ngầm để phục vụ sản xuất và sinh hoạt như thế nào?</a:t>
            </a:r>
            <a:endParaRPr lang="en-US" sz="3000" b="1" i="1" dirty="0">
              <a:solidFill>
                <a:srgbClr val="0506FE"/>
              </a:solidFill>
              <a:cs typeface="Times New Roman" pitchFamily="18" charset="0"/>
            </a:endParaRPr>
          </a:p>
        </p:txBody>
      </p:sp>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ppt_x</p:attrName>
                                        </p:attrNameLst>
                                      </p:cBhvr>
                                      <p:tavLst>
                                        <p:tav tm="0">
                                          <p:val>
                                            <p:strVal val="#ppt_x-.2"/>
                                          </p:val>
                                        </p:tav>
                                        <p:tav tm="100000">
                                          <p:val>
                                            <p:strVal val="#ppt_x"/>
                                          </p:val>
                                        </p:tav>
                                      </p:tavLst>
                                    </p:anim>
                                    <p:anim calcmode="lin" valueType="num">
                                      <p:cBhvr>
                                        <p:cTn id="1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1000"/>
                                        <p:tgtEl>
                                          <p:spTgt spid="10"/>
                                        </p:tgtEl>
                                      </p:cBhvr>
                                    </p:animEffect>
                                    <p:set>
                                      <p:cBhvr>
                                        <p:cTn id="26" dur="1" fill="hold">
                                          <p:stCondLst>
                                            <p:cond delay="9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5"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00234" y="2156990"/>
            <a:ext cx="6882524"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9" cy="630940"/>
          </a:xfrm>
          <a:prstGeom prst="rect">
            <a:avLst/>
          </a:prstGeom>
          <a:noFill/>
        </p:spPr>
        <p:txBody>
          <a:bodyPr wrap="square" lIns="91438" tIns="45719" rIns="91438" bIns="45719" rtlCol="0">
            <a:spAutoFit/>
          </a:bodyPr>
          <a:lstStyle/>
          <a:p>
            <a:pPr algn="ctr"/>
            <a:r>
              <a:rPr lang="en-US" sz="3500" b="1" dirty="0" err="1" smtClean="0">
                <a:solidFill>
                  <a:srgbClr val="002060"/>
                </a:solidFill>
                <a:ea typeface="Tahoma" pitchFamily="34" charset="0"/>
                <a:cs typeface="Tahoma" pitchFamily="34" charset="0"/>
              </a:rPr>
              <a:t>Hệ</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thống</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sông</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Hồng</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926939" y="2204432"/>
            <a:ext cx="6892751" cy="1708158"/>
          </a:xfrm>
          <a:prstGeom prst="rect">
            <a:avLst/>
          </a:prstGeom>
          <a:noFill/>
        </p:spPr>
        <p:txBody>
          <a:bodyPr wrap="square" lIns="91438" tIns="45719" rIns="91438" bIns="45719" rtlCol="0">
            <a:spAutoFit/>
          </a:bodyPr>
          <a:lstStyle/>
          <a:p>
            <a:pPr algn="just"/>
            <a:r>
              <a:rPr lang="en-US" sz="3500" b="1" dirty="0" err="1" smtClean="0">
                <a:solidFill>
                  <a:srgbClr val="FFFF00"/>
                </a:solidFill>
                <a:cs typeface="Arial" panose="020B0604020202020204" pitchFamily="34" charset="0"/>
              </a:rPr>
              <a:t>Quan</a:t>
            </a:r>
            <a:r>
              <a:rPr lang="en-US" sz="3500" b="1" dirty="0" smtClean="0">
                <a:solidFill>
                  <a:srgbClr val="FFFF00"/>
                </a:solidFill>
                <a:cs typeface="Arial" panose="020B0604020202020204" pitchFamily="34" charset="0"/>
              </a:rPr>
              <a:t> </a:t>
            </a:r>
            <a:r>
              <a:rPr lang="en-US" sz="3500" b="1" err="1" smtClean="0">
                <a:solidFill>
                  <a:srgbClr val="FFFF00"/>
                </a:solidFill>
                <a:cs typeface="Arial" panose="020B0604020202020204" pitchFamily="34" charset="0"/>
              </a:rPr>
              <a:t>sát</a:t>
            </a:r>
            <a:r>
              <a:rPr lang="en-US" sz="3500" b="1" smtClean="0">
                <a:solidFill>
                  <a:srgbClr val="FFFF00"/>
                </a:solidFill>
                <a:cs typeface="Arial" panose="020B0604020202020204" pitchFamily="34" charset="0"/>
              </a:rPr>
              <a:t> H.6.1 </a:t>
            </a:r>
            <a:r>
              <a:rPr lang="en-US" sz="3500" b="1" dirty="0" smtClean="0">
                <a:solidFill>
                  <a:srgbClr val="FFFF00"/>
                </a:solidFill>
                <a:cs typeface="Arial" panose="020B0604020202020204" pitchFamily="34" charset="0"/>
              </a:rPr>
              <a:t>(</a:t>
            </a:r>
            <a:r>
              <a:rPr lang="en-US" sz="3500" b="1" dirty="0" err="1" smtClean="0">
                <a:solidFill>
                  <a:srgbClr val="FFFF00"/>
                </a:solidFill>
                <a:cs typeface="Arial" panose="020B0604020202020204" pitchFamily="34" charset="0"/>
              </a:rPr>
              <a:t>hoặc</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Atlat</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Địa</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lí</a:t>
            </a:r>
            <a:r>
              <a:rPr lang="en-US" sz="3500" b="1" dirty="0" smtClean="0">
                <a:solidFill>
                  <a:srgbClr val="FFFF00"/>
                </a:solidFill>
                <a:cs typeface="Arial" panose="020B0604020202020204" pitchFamily="34" charset="0"/>
              </a:rPr>
              <a:t> </a:t>
            </a:r>
            <a:r>
              <a:rPr lang="en-US" sz="3500" b="1" err="1" smtClean="0">
                <a:solidFill>
                  <a:srgbClr val="FFFF00"/>
                </a:solidFill>
                <a:cs typeface="Arial" panose="020B0604020202020204" pitchFamily="34" charset="0"/>
              </a:rPr>
              <a:t>Việt</a:t>
            </a:r>
            <a:r>
              <a:rPr lang="en-US" sz="3500" b="1" smtClean="0">
                <a:solidFill>
                  <a:srgbClr val="FFFF00"/>
                </a:solidFill>
                <a:cs typeface="Arial" panose="020B0604020202020204" pitchFamily="34" charset="0"/>
              </a:rPr>
              <a:t> Nam) </a:t>
            </a:r>
            <a:r>
              <a:rPr lang="en-US" sz="3500" b="1" dirty="0" err="1" smtClean="0">
                <a:solidFill>
                  <a:srgbClr val="FFFF00"/>
                </a:solidFill>
                <a:cs typeface="Arial" panose="020B0604020202020204" pitchFamily="34" charset="0"/>
              </a:rPr>
              <a:t>cho</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biết</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hệ</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thống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sông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nào</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có</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diện</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tích</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lưu</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vực</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lớn</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nhất</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nước</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ta</a:t>
            </a:r>
            <a:r>
              <a:rPr lang="en-US" sz="3500" b="1" dirty="0" smtClean="0">
                <a:solidFill>
                  <a:srgbClr val="FFFF00"/>
                </a:solidFill>
                <a:cs typeface="Arial" panose="020B0604020202020204" pitchFamily="34" charset="0"/>
              </a:rPr>
              <a:t>?</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5"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9162343" y="6589443"/>
            <a:ext cx="406400" cy="406400"/>
          </a:xfrm>
          <a:prstGeom prst="rect">
            <a:avLst/>
          </a:prstGeom>
        </p:spPr>
      </p:pic>
    </p:spTree>
    <p:extLst>
      <p:ext uri="{BB962C8B-B14F-4D97-AF65-F5344CB8AC3E}">
        <p14:creationId xmlns:p14="http://schemas.microsoft.com/office/powerpoint/2010/main" val="33910074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5"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300"/>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097740" cy="630940"/>
          </a:xfrm>
          <a:prstGeom prst="rect">
            <a:avLst/>
          </a:prstGeom>
          <a:noFill/>
        </p:spPr>
        <p:txBody>
          <a:bodyPr wrap="square" lIns="91438" tIns="45719" rIns="91438" bIns="45719" rtlCol="0">
            <a:spAutoFit/>
          </a:bodyPr>
          <a:lstStyle/>
          <a:p>
            <a:pPr algn="ctr"/>
            <a:r>
              <a:rPr lang="en-US" sz="3500" b="1" dirty="0" err="1" smtClean="0">
                <a:solidFill>
                  <a:srgbClr val="002060"/>
                </a:solidFill>
                <a:ea typeface="Tahoma" pitchFamily="34" charset="0"/>
                <a:cs typeface="Tahoma" pitchFamily="34" charset="0"/>
              </a:rPr>
              <a:t>Chín</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cửa</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sông</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6" y="2245376"/>
            <a:ext cx="6425109" cy="1169549"/>
          </a:xfrm>
          <a:prstGeom prst="rect">
            <a:avLst/>
          </a:prstGeom>
          <a:noFill/>
        </p:spPr>
        <p:txBody>
          <a:bodyPr wrap="square" lIns="91438" tIns="45719" rIns="91438" bIns="45719" rtlCol="0">
            <a:spAutoFit/>
          </a:bodyPr>
          <a:lstStyle/>
          <a:p>
            <a:pPr algn="just"/>
            <a:r>
              <a:rPr lang="en-US" sz="3500" b="1" dirty="0" err="1" smtClean="0">
                <a:solidFill>
                  <a:srgbClr val="FFFF00"/>
                </a:solidFill>
                <a:cs typeface="Arial" pitchFamily="34" charset="0"/>
              </a:rPr>
              <a:t>Sông</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Mê</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Công</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đổ</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nước</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ra</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biển</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Đông</a:t>
            </a:r>
            <a:r>
              <a:rPr lang="en-US" sz="3500" b="1" dirty="0" smtClean="0">
                <a:solidFill>
                  <a:srgbClr val="FFFF00"/>
                </a:solidFill>
                <a:cs typeface="Arial" pitchFamily="34" charset="0"/>
              </a:rPr>
              <a:t> qua </a:t>
            </a:r>
            <a:r>
              <a:rPr lang="en-US" sz="3500" b="1" dirty="0" err="1" smtClean="0">
                <a:solidFill>
                  <a:srgbClr val="FFFF00"/>
                </a:solidFill>
                <a:cs typeface="Arial" pitchFamily="34" charset="0"/>
              </a:rPr>
              <a:t>mấy</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cửa</a:t>
            </a:r>
            <a:r>
              <a:rPr lang="en-US" sz="3500" b="1" dirty="0" smtClean="0">
                <a:solidFill>
                  <a:srgbClr val="FFFF00"/>
                </a:solidFill>
                <a:cs typeface="Arial" pitchFamily="34" charset="0"/>
              </a:rPr>
              <a:t> </a:t>
            </a:r>
            <a:r>
              <a:rPr lang="en-US" sz="3500" b="1" dirty="0" err="1" smtClean="0">
                <a:solidFill>
                  <a:srgbClr val="FFFF00"/>
                </a:solidFill>
                <a:cs typeface="Arial" pitchFamily="34" charset="0"/>
              </a:rPr>
              <a:t>sông</a:t>
            </a:r>
            <a:r>
              <a:rPr lang="en-US" sz="3500" b="1" dirty="0" smtClean="0">
                <a:solidFill>
                  <a:srgbClr val="FFFF00"/>
                </a:solidFill>
                <a:cs typeface="Arial" pitchFamily="34" charset="0"/>
              </a:rPr>
              <a:t>?</a:t>
            </a:r>
            <a:endParaRPr lang="en-US" sz="3500" b="1" dirty="0">
              <a:solidFill>
                <a:srgbClr val="FFFF00"/>
              </a:solidFill>
              <a:cs typeface="Arial"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84000" y="6521987"/>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9E891226-E122-46A1-8181-B5EB4188FDEF}"/>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9553943" y="6561015"/>
            <a:ext cx="406400" cy="406400"/>
          </a:xfrm>
          <a:prstGeom prst="rect">
            <a:avLst/>
          </a:prstGeom>
        </p:spPr>
      </p:pic>
    </p:spTree>
    <p:extLst>
      <p:ext uri="{BB962C8B-B14F-4D97-AF65-F5344CB8AC3E}">
        <p14:creationId xmlns:p14="http://schemas.microsoft.com/office/powerpoint/2010/main" val="35890446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5"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latin typeface="#9Slide03 Cabin Condensed Bold" pitchFamily="2" charset="0"/>
              <a:cs typeface="Arial" pitchFamily="34" charset="0"/>
            </a:endParaRP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545504" y="4866712"/>
            <a:ext cx="4933482" cy="1169549"/>
          </a:xfrm>
          <a:prstGeom prst="rect">
            <a:avLst/>
          </a:prstGeom>
          <a:noFill/>
        </p:spPr>
        <p:txBody>
          <a:bodyPr wrap="square" lIns="91438" tIns="45719" rIns="91438" bIns="45719" rtlCol="0">
            <a:spAutoFit/>
          </a:bodyPr>
          <a:lstStyle/>
          <a:p>
            <a:pPr algn="ctr"/>
            <a:r>
              <a:rPr lang="en-US" sz="3500" b="1" dirty="0" err="1" smtClean="0">
                <a:solidFill>
                  <a:srgbClr val="002060"/>
                </a:solidFill>
                <a:ea typeface="Tahoma" pitchFamily="34" charset="0"/>
                <a:cs typeface="Tahoma" pitchFamily="34" charset="0"/>
              </a:rPr>
              <a:t>có</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mùa</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lũ</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và</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mùa</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cạn</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khác</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nhau</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rõ</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rệt</a:t>
            </a:r>
            <a:r>
              <a:rPr lang="en-US" sz="3500" b="1" dirty="0" smtClean="0">
                <a:solidFill>
                  <a:srgbClr val="002060"/>
                </a:solidFill>
                <a:ea typeface="Tahoma" pitchFamily="34" charset="0"/>
                <a:cs typeface="Tahoma" pitchFamily="34" charset="0"/>
              </a:rPr>
              <a:t>.</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6" y="2081600"/>
            <a:ext cx="6425109" cy="1615825"/>
          </a:xfrm>
          <a:prstGeom prst="rect">
            <a:avLst/>
          </a:prstGeom>
          <a:noFill/>
        </p:spPr>
        <p:txBody>
          <a:bodyPr wrap="square" lIns="91438" tIns="45719" rIns="91438" bIns="45719" rtlCol="0">
            <a:spAutoFit/>
          </a:bodyPr>
          <a:lstStyle/>
          <a:p>
            <a:pPr algn="just">
              <a:lnSpc>
                <a:spcPct val="150000"/>
              </a:lnSpc>
            </a:pPr>
            <a:r>
              <a:rPr lang="en-US" sz="3500" b="1" dirty="0" err="1" smtClean="0">
                <a:solidFill>
                  <a:srgbClr val="FFFF00"/>
                </a:solidFill>
                <a:cs typeface="Arial" panose="020B0604020202020204" pitchFamily="34" charset="0"/>
              </a:rPr>
              <a:t>Khí</a:t>
            </a:r>
            <a:r>
              <a:rPr lang="en-US" sz="3500" b="1" dirty="0" smtClean="0">
                <a:solidFill>
                  <a:srgbClr val="FFFF00"/>
                </a:solidFill>
                <a:cs typeface="Arial" panose="020B0604020202020204" pitchFamily="34" charset="0"/>
              </a:rPr>
              <a:t> </a:t>
            </a:r>
            <a:r>
              <a:rPr lang="en-US" sz="3500" b="1" err="1" smtClean="0">
                <a:solidFill>
                  <a:srgbClr val="FFFF00"/>
                </a:solidFill>
                <a:cs typeface="Arial" panose="020B0604020202020204" pitchFamily="34" charset="0"/>
              </a:rPr>
              <a:t>hậu</a:t>
            </a:r>
            <a:r>
              <a:rPr lang="en-US" sz="3500" b="1" smtClean="0">
                <a:solidFill>
                  <a:srgbClr val="FFFF00"/>
                </a:solidFill>
                <a:cs typeface="Arial" panose="020B0604020202020204" pitchFamily="34" charset="0"/>
              </a:rPr>
              <a:t> có </a:t>
            </a:r>
            <a:r>
              <a:rPr lang="en-US" sz="3500" b="1" dirty="0" err="1" smtClean="0">
                <a:solidFill>
                  <a:srgbClr val="FFFF00"/>
                </a:solidFill>
                <a:cs typeface="Arial" panose="020B0604020202020204" pitchFamily="34" charset="0"/>
              </a:rPr>
              <a:t>mùa</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mưa</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và</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mùa</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khô</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khiến</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cho</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sông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ngòi</a:t>
            </a:r>
            <a:r>
              <a:rPr lang="en-US" sz="3500" b="1" dirty="0" smtClean="0">
                <a:solidFill>
                  <a:srgbClr val="FFFF00"/>
                </a:solidFill>
                <a:cs typeface="Arial" panose="020B0604020202020204" pitchFamily="34" charset="0"/>
              </a:rPr>
              <a:t> </a:t>
            </a:r>
            <a:r>
              <a:rPr lang="en-US" sz="3500" b="1" err="1" smtClean="0">
                <a:solidFill>
                  <a:srgbClr val="FFFF00"/>
                </a:solidFill>
                <a:cs typeface="Arial" panose="020B0604020202020204" pitchFamily="34" charset="0"/>
              </a:rPr>
              <a:t>nước</a:t>
            </a:r>
            <a:r>
              <a:rPr lang="en-US" sz="3500" b="1" smtClean="0">
                <a:solidFill>
                  <a:srgbClr val="FFFF00"/>
                </a:solidFill>
                <a:cs typeface="Arial" panose="020B0604020202020204" pitchFamily="34" charset="0"/>
              </a:rPr>
              <a:t> ta….</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84000" y="6521987"/>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F36DABD1-BD73-4674-AAE1-98E79A1C608A}"/>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652713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835573" y="2156990"/>
            <a:ext cx="6889531"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475192" y="4642456"/>
            <a:ext cx="5565228" cy="1169549"/>
          </a:xfrm>
          <a:prstGeom prst="rect">
            <a:avLst/>
          </a:prstGeom>
          <a:noFill/>
        </p:spPr>
        <p:txBody>
          <a:bodyPr wrap="square" lIns="91438" tIns="45719" rIns="91438" bIns="45719" rtlCol="0">
            <a:spAutoFit/>
          </a:bodyPr>
          <a:lstStyle/>
          <a:p>
            <a:pPr algn="just"/>
            <a:r>
              <a:rPr lang="en-US" sz="3500" b="1" smtClean="0">
                <a:solidFill>
                  <a:srgbClr val="002060"/>
                </a:solidFill>
                <a:ea typeface="Tahoma" pitchFamily="34" charset="0"/>
                <a:cs typeface="Tahoma" pitchFamily="34" charset="0"/>
              </a:rPr>
              <a:t>Đặc điểm địa hình, khí hậu và mạng lưới sông</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851332" y="2172725"/>
            <a:ext cx="6810709" cy="1708158"/>
          </a:xfrm>
          <a:prstGeom prst="rect">
            <a:avLst/>
          </a:prstGeom>
          <a:noFill/>
        </p:spPr>
        <p:txBody>
          <a:bodyPr wrap="square" lIns="91438" tIns="45719" rIns="91438" bIns="45719" rtlCol="0">
            <a:spAutoFit/>
          </a:bodyPr>
          <a:lstStyle/>
          <a:p>
            <a:pPr algn="just"/>
            <a:r>
              <a:rPr lang="en-US" sz="3500" b="1" smtClean="0">
                <a:solidFill>
                  <a:srgbClr val="FFFF00"/>
                </a:solidFill>
                <a:cs typeface="Arial" panose="020B0604020202020204" pitchFamily="34" charset="0"/>
              </a:rPr>
              <a:t>Lũ trên hệ thống sông Thu Bồn thường lên rất nhanh và đột ngột, do </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31989599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630940"/>
          </a:xfrm>
          <a:prstGeom prst="rect">
            <a:avLst/>
          </a:prstGeom>
          <a:noFill/>
        </p:spPr>
        <p:txBody>
          <a:bodyPr wrap="square" lIns="91438" tIns="45719" rIns="91438" bIns="45719" rtlCol="0">
            <a:spAutoFit/>
          </a:bodyPr>
          <a:lstStyle/>
          <a:p>
            <a:pPr algn="ctr"/>
            <a:r>
              <a:rPr lang="en-US" sz="3500" b="1" dirty="0" err="1" smtClean="0">
                <a:solidFill>
                  <a:srgbClr val="002060"/>
                </a:solidFill>
                <a:ea typeface="Tahoma" pitchFamily="34" charset="0"/>
                <a:cs typeface="Tahoma" pitchFamily="34" charset="0"/>
              </a:rPr>
              <a:t>Sông</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Gâm</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914402" y="2103615"/>
            <a:ext cx="6623319" cy="1708158"/>
          </a:xfrm>
          <a:prstGeom prst="rect">
            <a:avLst/>
          </a:prstGeom>
          <a:noFill/>
        </p:spPr>
        <p:txBody>
          <a:bodyPr wrap="square" lIns="91438" tIns="45719" rIns="91438" bIns="45719" rtlCol="0">
            <a:spAutoFit/>
          </a:bodyPr>
          <a:lstStyle/>
          <a:p>
            <a:pPr algn="just"/>
            <a:r>
              <a:rPr lang="en-US" sz="3500" b="1" smtClean="0">
                <a:solidFill>
                  <a:srgbClr val="FFFF00"/>
                </a:solidFill>
                <a:cs typeface="Arial" panose="020B0604020202020204" pitchFamily="34" charset="0"/>
              </a:rPr>
              <a:t>Sông </a:t>
            </a:r>
            <a:r>
              <a:rPr lang="en-US" sz="3500" b="1" dirty="0" err="1" smtClean="0">
                <a:solidFill>
                  <a:srgbClr val="FFFF00"/>
                </a:solidFill>
                <a:cs typeface="Arial" panose="020B0604020202020204" pitchFamily="34" charset="0"/>
              </a:rPr>
              <a:t>nào</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sau</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đây</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chảy</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theo</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hướng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cánh</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cung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sông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Hồng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sông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Đà</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sông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Gâm</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sông</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Kì</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Cùng</a:t>
            </a:r>
            <a:r>
              <a:rPr lang="en-US" sz="3500" b="1" dirty="0" smtClean="0">
                <a:solidFill>
                  <a:srgbClr val="FFFF00"/>
                </a:solidFill>
                <a:cs typeface="Arial" panose="020B0604020202020204" pitchFamily="34" charset="0"/>
              </a:rPr>
              <a:t>?</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966817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847703" y="4946064"/>
            <a:ext cx="5290457" cy="630940"/>
          </a:xfrm>
          <a:prstGeom prst="rect">
            <a:avLst/>
          </a:prstGeom>
          <a:noFill/>
        </p:spPr>
        <p:txBody>
          <a:bodyPr wrap="square" lIns="91438" tIns="45719" rIns="91438" bIns="45719" rtlCol="0">
            <a:spAutoFit/>
          </a:bodyPr>
          <a:lstStyle/>
          <a:p>
            <a:pPr algn="ctr"/>
            <a:r>
              <a:rPr lang="en-US" sz="3500" b="1" smtClean="0">
                <a:solidFill>
                  <a:srgbClr val="002060"/>
                </a:solidFill>
                <a:ea typeface="Tahoma" pitchFamily="34" charset="0"/>
                <a:cs typeface="Tahoma" pitchFamily="34" charset="0"/>
              </a:rPr>
              <a:t>Hồ Hòa Bình.</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11084" y="2138499"/>
            <a:ext cx="6377444" cy="1708158"/>
          </a:xfrm>
          <a:prstGeom prst="rect">
            <a:avLst/>
          </a:prstGeom>
          <a:noFill/>
        </p:spPr>
        <p:txBody>
          <a:bodyPr wrap="square" lIns="91438" tIns="45719" rIns="91438" bIns="45719" rtlCol="0">
            <a:spAutoFit/>
          </a:bodyPr>
          <a:lstStyle/>
          <a:p>
            <a:pPr algn="just"/>
            <a:r>
              <a:rPr lang="en-US" sz="3500" b="1" smtClean="0">
                <a:solidFill>
                  <a:srgbClr val="FFFF00"/>
                </a:solidFill>
                <a:cs typeface="Arial" panose="020B0604020202020204" pitchFamily="34" charset="0"/>
              </a:rPr>
              <a:t>Hồ nào sau đây có giá trị rất lớn cho thủy điện:  hồ Hòa Bình, hồ Tơ nưng, hồ Ba Bể, hồ Tây?</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24132388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10401" y="685806"/>
            <a:ext cx="7270067"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gì</a:t>
            </a:r>
            <a:r>
              <a:rPr lang="en-US" sz="3000" b="1" dirty="0" smtClean="0">
                <a:solidFill>
                  <a:srgbClr val="FFFF00"/>
                </a:solidFill>
              </a:rPr>
              <a:t> </a:t>
            </a:r>
            <a:r>
              <a:rPr lang="en-US" sz="3000" b="1" dirty="0" err="1" smtClean="0">
                <a:solidFill>
                  <a:srgbClr val="FFFF00"/>
                </a:solidFill>
              </a:rPr>
              <a:t>đẹp</a:t>
            </a:r>
            <a:r>
              <a:rPr lang="en-US" sz="3000" b="1" dirty="0" smtClean="0">
                <a:solidFill>
                  <a:srgbClr val="FFFF00"/>
                </a:solidFill>
              </a:rPr>
              <a:t> </a:t>
            </a:r>
            <a:r>
              <a:rPr lang="en-US" sz="3000" b="1" dirty="0" err="1" smtClean="0">
                <a:solidFill>
                  <a:srgbClr val="FFFF00"/>
                </a:solidFill>
              </a:rPr>
              <a:t>tựa</a:t>
            </a:r>
            <a:r>
              <a:rPr lang="en-US" sz="3000" b="1" dirty="0" smtClean="0">
                <a:solidFill>
                  <a:srgbClr val="FFFF00"/>
                </a:solidFill>
              </a:rPr>
              <a:t> </a:t>
            </a:r>
            <a:r>
              <a:rPr lang="en-US" sz="3000" b="1" dirty="0" err="1" smtClean="0">
                <a:solidFill>
                  <a:srgbClr val="FFFF00"/>
                </a:solidFill>
              </a:rPr>
              <a:t>bức</a:t>
            </a:r>
            <a:r>
              <a:rPr lang="en-US" sz="3000" b="1" dirty="0" smtClean="0">
                <a:solidFill>
                  <a:srgbClr val="FFFF00"/>
                </a:solidFill>
              </a:rPr>
              <a:t> </a:t>
            </a:r>
            <a:r>
              <a:rPr lang="en-US" sz="3000" b="1" dirty="0" err="1" smtClean="0">
                <a:solidFill>
                  <a:srgbClr val="FFFF00"/>
                </a:solidFill>
              </a:rPr>
              <a:t>tranh</a:t>
            </a:r>
            <a:endParaRPr lang="en-US" sz="3000" b="1" dirty="0" smtClean="0">
              <a:solidFill>
                <a:srgbClr val="FFFF00"/>
              </a:solidFill>
            </a:endParaRPr>
          </a:p>
          <a:p>
            <a:pPr lvl="0" algn="ctr">
              <a:defRPr/>
            </a:pPr>
            <a:r>
              <a:rPr lang="en-US" sz="3000" b="1" dirty="0" err="1" smtClean="0">
                <a:solidFill>
                  <a:srgbClr val="FFFF00"/>
                </a:solidFill>
              </a:rPr>
              <a:t>Cố</a:t>
            </a:r>
            <a:r>
              <a:rPr lang="en-US" sz="3000" b="1" dirty="0" smtClean="0">
                <a:solidFill>
                  <a:srgbClr val="FFFF00"/>
                </a:solidFill>
              </a:rPr>
              <a:t> </a:t>
            </a:r>
            <a:r>
              <a:rPr lang="en-US" sz="3000" b="1" dirty="0" err="1" smtClean="0">
                <a:solidFill>
                  <a:srgbClr val="FFFF00"/>
                </a:solidFill>
              </a:rPr>
              <a:t>đô</a:t>
            </a:r>
            <a:r>
              <a:rPr lang="en-US" sz="3000" b="1" dirty="0" smtClean="0">
                <a:solidFill>
                  <a:srgbClr val="FFFF00"/>
                </a:solidFill>
              </a:rPr>
              <a:t> </a:t>
            </a:r>
            <a:r>
              <a:rPr lang="en-US" sz="3000" b="1" dirty="0" err="1" smtClean="0">
                <a:solidFill>
                  <a:srgbClr val="FFFF00"/>
                </a:solidFill>
              </a:rPr>
              <a:t>soi</a:t>
            </a:r>
            <a:r>
              <a:rPr lang="en-US" sz="3000" b="1" dirty="0" smtClean="0">
                <a:solidFill>
                  <a:srgbClr val="FFFF00"/>
                </a:solidFill>
              </a:rPr>
              <a:t> </a:t>
            </a:r>
            <a:r>
              <a:rPr lang="en-US" sz="3000" b="1" dirty="0" err="1" smtClean="0">
                <a:solidFill>
                  <a:srgbClr val="FFFF00"/>
                </a:solidFill>
              </a:rPr>
              <a:t>bóng</a:t>
            </a:r>
            <a:r>
              <a:rPr lang="en-US" sz="3000" b="1" dirty="0" smtClean="0">
                <a:solidFill>
                  <a:srgbClr val="FFFF00"/>
                </a:solidFill>
              </a:rPr>
              <a:t> </a:t>
            </a:r>
            <a:r>
              <a:rPr lang="en-US" sz="3000" b="1" dirty="0" err="1" smtClean="0">
                <a:solidFill>
                  <a:srgbClr val="FFFF00"/>
                </a:solidFill>
              </a:rPr>
              <a:t>tên</a:t>
            </a:r>
            <a:r>
              <a:rPr lang="en-US" sz="3000" b="1" dirty="0" smtClean="0">
                <a:solidFill>
                  <a:srgbClr val="FFFF00"/>
                </a:solidFill>
              </a:rPr>
              <a:t> </a:t>
            </a:r>
            <a:r>
              <a:rPr lang="en-US" sz="3000" b="1" dirty="0" err="1" smtClean="0">
                <a:solidFill>
                  <a:srgbClr val="FFFF00"/>
                </a:solidFill>
              </a:rPr>
              <a:t>thành</a:t>
            </a:r>
            <a:r>
              <a:rPr lang="en-US" sz="3000" b="1" dirty="0" smtClean="0">
                <a:solidFill>
                  <a:srgbClr val="FFFF00"/>
                </a:solidFill>
              </a:rPr>
              <a:t> </a:t>
            </a:r>
            <a:r>
              <a:rPr lang="en-US" sz="3000" b="1" dirty="0" err="1" smtClean="0">
                <a:solidFill>
                  <a:srgbClr val="FFFF00"/>
                </a:solidFill>
              </a:rPr>
              <a:t>nhạc</a:t>
            </a:r>
            <a:r>
              <a:rPr lang="en-US" sz="3000" b="1" dirty="0" smtClean="0">
                <a:solidFill>
                  <a:srgbClr val="FFFF00"/>
                </a:solidFill>
              </a:rPr>
              <a:t>, </a:t>
            </a:r>
            <a:r>
              <a:rPr lang="en-US" sz="3000" b="1" dirty="0" err="1" smtClean="0">
                <a:solidFill>
                  <a:srgbClr val="FFFF00"/>
                </a:solidFill>
              </a:rPr>
              <a:t>thơ</a:t>
            </a:r>
            <a:r>
              <a:rPr lang="en-US" sz="3000" b="1" dirty="0" smtClean="0">
                <a:solidFill>
                  <a:srgbClr val="FFFF00"/>
                </a:solidFill>
              </a:rPr>
              <a:t>? </a:t>
            </a:r>
            <a:endParaRPr lang="vi-VN" sz="3000" b="1" dirty="0">
              <a:solidFill>
                <a:srgbClr val="FFFF00"/>
              </a:solidFill>
            </a:endParaRPr>
          </a:p>
          <a:p>
            <a:pPr lvl="0">
              <a:lnSpc>
                <a:spcPct val="150000"/>
              </a:lnSpc>
            </a:pPr>
            <a:r>
              <a:rPr lang="en-US" sz="3000" b="1" dirty="0" smtClean="0">
                <a:solidFill>
                  <a:srgbClr val="FFFF00"/>
                </a:solidFill>
              </a:rPr>
              <a:t>A</a:t>
            </a:r>
            <a:r>
              <a:rPr lang="vi-VN" sz="3000" b="1" dirty="0" smtClean="0">
                <a:solidFill>
                  <a:srgbClr val="FFFF00"/>
                </a:solidFill>
              </a:rPr>
              <a:t>.</a:t>
            </a:r>
            <a:r>
              <a:rPr lang="en-US" sz="3000" b="1" dirty="0" smtClean="0">
                <a:solidFill>
                  <a:srgbClr val="FFFF00"/>
                </a:solidFill>
              </a:rPr>
              <a:t> </a:t>
            </a: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Hồng</a:t>
            </a:r>
            <a:r>
              <a:rPr lang="en-US" sz="3000" b="1" dirty="0" smtClean="0">
                <a:solidFill>
                  <a:srgbClr val="FFFF00"/>
                </a:solidFill>
              </a:rPr>
              <a:t>.		B. </a:t>
            </a: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Đà</a:t>
            </a:r>
            <a:r>
              <a:rPr lang="vi-VN" sz="3000" b="1" dirty="0" smtClean="0">
                <a:solidFill>
                  <a:srgbClr val="FFFF00"/>
                </a:solidFill>
              </a:rPr>
              <a:t>.</a:t>
            </a:r>
            <a:endParaRPr lang="vi-VN" sz="3000" b="1" dirty="0">
              <a:solidFill>
                <a:srgbClr val="FFFF00"/>
              </a:solidFill>
            </a:endParaRPr>
          </a:p>
          <a:p>
            <a:pPr lvl="0">
              <a:lnSpc>
                <a:spcPct val="150000"/>
              </a:lnSpc>
            </a:pPr>
            <a:r>
              <a:rPr lang="en-US" sz="3000" b="1" dirty="0" smtClean="0">
                <a:solidFill>
                  <a:srgbClr val="FFFF00"/>
                </a:solidFill>
              </a:rPr>
              <a:t>C. </a:t>
            </a: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Cửu</a:t>
            </a:r>
            <a:r>
              <a:rPr lang="en-US" sz="3000" b="1" dirty="0" smtClean="0">
                <a:solidFill>
                  <a:srgbClr val="FFFF00"/>
                </a:solidFill>
              </a:rPr>
              <a:t> Long.</a:t>
            </a:r>
            <a:r>
              <a:rPr lang="en-US" sz="3000" b="1" smtClean="0">
                <a:solidFill>
                  <a:srgbClr val="FFFF00"/>
                </a:solidFill>
              </a:rPr>
              <a:t>	D</a:t>
            </a:r>
            <a:r>
              <a:rPr lang="vi-VN" sz="3000" b="1" dirty="0" smtClean="0">
                <a:solidFill>
                  <a:srgbClr val="FFFF00"/>
                </a:solidFill>
              </a:rPr>
              <a:t>.</a:t>
            </a:r>
            <a:r>
              <a:rPr lang="en-US" sz="3000" b="1" dirty="0" smtClean="0">
                <a:solidFill>
                  <a:srgbClr val="FFFF00"/>
                </a:solidFill>
              </a:rPr>
              <a:t> </a:t>
            </a: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Hương</a:t>
            </a:r>
            <a:r>
              <a:rPr lang="vi-VN" sz="3000" b="1" dirty="0" smtClean="0">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p>
          </p:txBody>
        </p:sp>
      </p:grpSp>
      <p:sp>
        <p:nvSpPr>
          <p:cNvPr id="35" name="Parallelogram 34"/>
          <p:cNvSpPr/>
          <p:nvPr/>
        </p:nvSpPr>
        <p:spPr>
          <a:xfrm flipH="1">
            <a:off x="7911386" y="6197600"/>
            <a:ext cx="2138912" cy="6604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45370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Câu 7</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586445" y="5194261"/>
            <a:ext cx="4950823" cy="630940"/>
          </a:xfrm>
          <a:prstGeom prst="rect">
            <a:avLst/>
          </a:prstGeom>
          <a:noFill/>
        </p:spPr>
        <p:txBody>
          <a:bodyPr wrap="square" lIns="91438" tIns="45719" rIns="91438" bIns="45719" rtlCol="0">
            <a:spAutoFit/>
          </a:bodyPr>
          <a:lstStyle/>
          <a:p>
            <a:pPr algn="ctr"/>
            <a:r>
              <a:rPr lang="en-US" sz="3500" b="1" smtClean="0">
                <a:solidFill>
                  <a:srgbClr val="002060"/>
                </a:solidFill>
                <a:ea typeface="Tahoma" pitchFamily="34" charset="0"/>
                <a:cs typeface="Tahoma" pitchFamily="34" charset="0"/>
              </a:rPr>
              <a:t>05 tháng</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23582" y="2280021"/>
            <a:ext cx="6590211" cy="1708158"/>
          </a:xfrm>
          <a:prstGeom prst="rect">
            <a:avLst/>
          </a:prstGeom>
          <a:noFill/>
        </p:spPr>
        <p:txBody>
          <a:bodyPr wrap="square" lIns="91438" tIns="45719" rIns="91438" bIns="45719" rtlCol="0">
            <a:spAutoFit/>
          </a:bodyPr>
          <a:lstStyle/>
          <a:p>
            <a:pPr algn="just"/>
            <a:r>
              <a:rPr lang="en-US" sz="3500" b="1" smtClean="0">
                <a:solidFill>
                  <a:srgbClr val="FFFF00"/>
                </a:solidFill>
                <a:cs typeface="Arial" panose="020B0604020202020204" pitchFamily="34" charset="0"/>
              </a:rPr>
              <a:t>Mùa lũ trên hệ thống sông Mê Công diễn ra trong thời gian bao lâu?</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dirty="0" err="1">
                <a:latin typeface="Arial" panose="020B0604020202020204" pitchFamily="34" charset="0"/>
                <a:cs typeface="Arial" panose="020B0604020202020204" pitchFamily="34" charset="0"/>
              </a:rPr>
              <a:t>Câu</a:t>
            </a:r>
            <a:r>
              <a:rPr lang="en-US" sz="2800" b="1">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8</a:t>
            </a:r>
            <a:endParaRPr lang="en-US" sz="28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2183642" y="4733739"/>
            <a:ext cx="5964072" cy="1169549"/>
          </a:xfrm>
          <a:prstGeom prst="rect">
            <a:avLst/>
          </a:prstGeom>
          <a:noFill/>
        </p:spPr>
        <p:txBody>
          <a:bodyPr wrap="square" lIns="91438" tIns="45719" rIns="91438" bIns="45719" rtlCol="0">
            <a:spAutoFit/>
          </a:bodyPr>
          <a:lstStyle/>
          <a:p>
            <a:pPr algn="ctr"/>
            <a:r>
              <a:rPr lang="en-US" sz="3500" b="1" dirty="0" smtClean="0">
                <a:solidFill>
                  <a:srgbClr val="002060"/>
                </a:solidFill>
                <a:ea typeface="Tahoma" pitchFamily="34" charset="0"/>
                <a:cs typeface="Tahoma" pitchFamily="34" charset="0"/>
              </a:rPr>
              <a:t>Do </a:t>
            </a:r>
            <a:r>
              <a:rPr lang="en-US" sz="3500" b="1" dirty="0" err="1" smtClean="0">
                <a:solidFill>
                  <a:srgbClr val="002060"/>
                </a:solidFill>
                <a:ea typeface="Tahoma" pitchFamily="34" charset="0"/>
                <a:cs typeface="Tahoma" pitchFamily="34" charset="0"/>
              </a:rPr>
              <a:t>mùa</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mưa</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khác</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biệt</a:t>
            </a:r>
            <a:r>
              <a:rPr lang="en-US" sz="3500" b="1" dirty="0" smtClean="0">
                <a:solidFill>
                  <a:srgbClr val="002060"/>
                </a:solidFill>
                <a:ea typeface="Tahoma" pitchFamily="34" charset="0"/>
                <a:cs typeface="Tahoma" pitchFamily="34" charset="0"/>
              </a:rPr>
              <a:t> </a:t>
            </a:r>
            <a:r>
              <a:rPr lang="en-US" sz="3500" b="1" err="1" smtClean="0">
                <a:solidFill>
                  <a:srgbClr val="002060"/>
                </a:solidFill>
                <a:ea typeface="Tahoma" pitchFamily="34" charset="0"/>
                <a:cs typeface="Tahoma" pitchFamily="34" charset="0"/>
              </a:rPr>
              <a:t>nhất</a:t>
            </a:r>
            <a:r>
              <a:rPr lang="en-US" sz="3500" b="1"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mưa</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vào</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thu</a:t>
            </a:r>
            <a:r>
              <a:rPr lang="en-US" sz="3500" b="1" dirty="0" smtClean="0">
                <a:solidFill>
                  <a:srgbClr val="002060"/>
                </a:solidFill>
                <a:ea typeface="Tahoma" pitchFamily="34" charset="0"/>
                <a:cs typeface="Tahoma" pitchFamily="34" charset="0"/>
              </a:rPr>
              <a:t> </a:t>
            </a:r>
            <a:r>
              <a:rPr lang="en-US" sz="3500" b="1" dirty="0" err="1" smtClean="0">
                <a:solidFill>
                  <a:srgbClr val="002060"/>
                </a:solidFill>
                <a:ea typeface="Tahoma" pitchFamily="34" charset="0"/>
                <a:cs typeface="Tahoma" pitchFamily="34" charset="0"/>
              </a:rPr>
              <a:t>đông</a:t>
            </a:r>
            <a:r>
              <a:rPr lang="en-US" sz="3500" b="1" dirty="0" smtClean="0">
                <a:solidFill>
                  <a:srgbClr val="002060"/>
                </a:solidFill>
                <a:ea typeface="Tahoma" pitchFamily="34" charset="0"/>
                <a:cs typeface="Tahoma" pitchFamily="34" charset="0"/>
              </a:rPr>
              <a:t>).</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88684" y="2177777"/>
            <a:ext cx="6425109" cy="1492714"/>
          </a:xfrm>
          <a:prstGeom prst="rect">
            <a:avLst/>
          </a:prstGeom>
          <a:noFill/>
        </p:spPr>
        <p:txBody>
          <a:bodyPr wrap="square" lIns="91438" tIns="45719" rIns="91438" bIns="45719" rtlCol="0">
            <a:spAutoFit/>
          </a:bodyPr>
          <a:lstStyle/>
          <a:p>
            <a:pPr algn="just">
              <a:lnSpc>
                <a:spcPct val="130000"/>
              </a:lnSpc>
            </a:pPr>
            <a:r>
              <a:rPr lang="en-US" sz="3500" b="1" dirty="0" err="1" smtClean="0">
                <a:solidFill>
                  <a:srgbClr val="FFFF00"/>
                </a:solidFill>
                <a:cs typeface="Arial" panose="020B0604020202020204" pitchFamily="34" charset="0"/>
              </a:rPr>
              <a:t>Tại</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sao</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mùa</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lũ</a:t>
            </a:r>
            <a:r>
              <a:rPr lang="en-US" sz="3500" b="1" dirty="0" smtClean="0">
                <a:solidFill>
                  <a:srgbClr val="FFFF00"/>
                </a:solidFill>
                <a:cs typeface="Arial" panose="020B0604020202020204" pitchFamily="34" charset="0"/>
              </a:rPr>
              <a:t> </a:t>
            </a:r>
            <a:r>
              <a:rPr lang="en-US" sz="3500" b="1" err="1" smtClean="0">
                <a:solidFill>
                  <a:srgbClr val="FFFF00"/>
                </a:solidFill>
                <a:cs typeface="Arial" panose="020B0604020202020204" pitchFamily="34" charset="0"/>
              </a:rPr>
              <a:t>trên</a:t>
            </a:r>
            <a:r>
              <a:rPr lang="en-US" sz="3500" b="1" smtClean="0">
                <a:solidFill>
                  <a:srgbClr val="FFFF00"/>
                </a:solidFill>
                <a:cs typeface="Arial" panose="020B0604020202020204" pitchFamily="34" charset="0"/>
              </a:rPr>
              <a:t> sông Thu Bồn </a:t>
            </a:r>
            <a:r>
              <a:rPr lang="en-US" sz="3500" b="1" dirty="0" err="1" smtClean="0">
                <a:solidFill>
                  <a:srgbClr val="FFFF00"/>
                </a:solidFill>
                <a:cs typeface="Arial" panose="020B0604020202020204" pitchFamily="34" charset="0"/>
              </a:rPr>
              <a:t>lại</a:t>
            </a:r>
            <a:r>
              <a:rPr lang="en-US" sz="3500" b="1" dirty="0" smtClean="0">
                <a:solidFill>
                  <a:srgbClr val="FFFF00"/>
                </a:solidFill>
                <a:cs typeface="Arial" panose="020B0604020202020204" pitchFamily="34" charset="0"/>
              </a:rPr>
              <a:t> </a:t>
            </a:r>
            <a:r>
              <a:rPr lang="en-US" sz="3500" b="1" dirty="0" err="1" smtClean="0">
                <a:solidFill>
                  <a:srgbClr val="FFFF00"/>
                </a:solidFill>
                <a:cs typeface="Arial" panose="020B0604020202020204" pitchFamily="34" charset="0"/>
              </a:rPr>
              <a:t>khác</a:t>
            </a:r>
            <a:r>
              <a:rPr lang="en-US" sz="3500" b="1" dirty="0" smtClean="0">
                <a:solidFill>
                  <a:srgbClr val="FFFF00"/>
                </a:solidFill>
                <a:cs typeface="Arial" panose="020B0604020202020204" pitchFamily="34" charset="0"/>
              </a:rPr>
              <a:t> </a:t>
            </a:r>
            <a:r>
              <a:rPr lang="en-US" sz="3500" b="1" err="1" smtClean="0">
                <a:solidFill>
                  <a:srgbClr val="FFFF00"/>
                </a:solidFill>
                <a:cs typeface="Arial" panose="020B0604020202020204" pitchFamily="34" charset="0"/>
              </a:rPr>
              <a:t>biệt</a:t>
            </a:r>
            <a:r>
              <a:rPr lang="en-US" sz="3500" b="1" smtClean="0">
                <a:solidFill>
                  <a:srgbClr val="FFFF00"/>
                </a:solidFill>
                <a:cs typeface="Arial" panose="020B0604020202020204" pitchFamily="34" charset="0"/>
              </a:rPr>
              <a:t> nhất</a:t>
            </a:r>
            <a:r>
              <a:rPr lang="en-US" sz="3500" b="1" dirty="0" smtClean="0">
                <a:solidFill>
                  <a:srgbClr val="FFFF00"/>
                </a:solidFill>
                <a:cs typeface="Arial" panose="020B0604020202020204" pitchFamily="34" charset="0"/>
              </a:rPr>
              <a:t>?</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err="1">
                <a:latin typeface="Arial" panose="020B0604020202020204" pitchFamily="34" charset="0"/>
                <a:cs typeface="Arial" panose="020B0604020202020204" pitchFamily="34" charset="0"/>
              </a:rPr>
              <a:t>Câu</a:t>
            </a:r>
            <a:r>
              <a:rPr lang="en-US" sz="2800" b="1">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9</a:t>
            </a:r>
            <a:endParaRPr lang="en-US" sz="28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470263" y="5115883"/>
            <a:ext cx="7733211" cy="630940"/>
          </a:xfrm>
          <a:prstGeom prst="rect">
            <a:avLst/>
          </a:prstGeom>
          <a:noFill/>
        </p:spPr>
        <p:txBody>
          <a:bodyPr wrap="square" lIns="91438" tIns="45719" rIns="91438" bIns="45719" rtlCol="0">
            <a:spAutoFit/>
          </a:bodyPr>
          <a:lstStyle/>
          <a:p>
            <a:pPr algn="ctr"/>
            <a:r>
              <a:rPr lang="en-US" sz="3500" b="1" smtClean="0">
                <a:solidFill>
                  <a:srgbClr val="002060"/>
                </a:solidFill>
                <a:ea typeface="Tahoma" pitchFamily="34" charset="0"/>
                <a:cs typeface="Tahoma" pitchFamily="34" charset="0"/>
              </a:rPr>
              <a:t>Chữa bệnh và du lịch nghỉ dưỡng</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88684" y="2177777"/>
            <a:ext cx="6425109" cy="1708158"/>
          </a:xfrm>
          <a:prstGeom prst="rect">
            <a:avLst/>
          </a:prstGeom>
          <a:noFill/>
        </p:spPr>
        <p:txBody>
          <a:bodyPr wrap="square" lIns="91438" tIns="45719" rIns="91438" bIns="45719" rtlCol="0">
            <a:spAutoFit/>
          </a:bodyPr>
          <a:lstStyle/>
          <a:p>
            <a:pPr algn="just"/>
            <a:r>
              <a:rPr lang="en-US" sz="3500" b="1" smtClean="0">
                <a:solidFill>
                  <a:srgbClr val="FFFF00"/>
                </a:solidFill>
                <a:cs typeface="Arial" panose="020B0604020202020204" pitchFamily="34" charset="0"/>
              </a:rPr>
              <a:t>Trong lĩnh vực dịch vụ, nguồn nước ngầm được khai thác chủ yếu nhằm mục đích gì?</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3420723" y="15529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err="1">
                <a:latin typeface="Arial" panose="020B0604020202020204" pitchFamily="34" charset="0"/>
                <a:cs typeface="Arial" panose="020B0604020202020204" pitchFamily="34" charset="0"/>
              </a:rPr>
              <a:t>Câu</a:t>
            </a:r>
            <a:r>
              <a:rPr lang="en-US" sz="2800" b="1">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10</a:t>
            </a:r>
            <a:endParaRPr lang="en-US" sz="28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90"/>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1"/>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079" y="2114753"/>
            <a:ext cx="709059"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6" y="1477924"/>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5" y="1413775"/>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9"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5" y="1362505"/>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6" y="4434792"/>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470263" y="5020347"/>
            <a:ext cx="7733211" cy="1169549"/>
          </a:xfrm>
          <a:prstGeom prst="rect">
            <a:avLst/>
          </a:prstGeom>
          <a:noFill/>
        </p:spPr>
        <p:txBody>
          <a:bodyPr wrap="square" lIns="91438" tIns="45719" rIns="91438" bIns="45719" rtlCol="0">
            <a:spAutoFit/>
          </a:bodyPr>
          <a:lstStyle/>
          <a:p>
            <a:pPr algn="just"/>
            <a:r>
              <a:rPr lang="en-US" sz="3500" b="1" smtClean="0">
                <a:solidFill>
                  <a:srgbClr val="002060"/>
                </a:solidFill>
                <a:ea typeface="Tahoma" pitchFamily="34" charset="0"/>
                <a:cs typeface="Tahoma" pitchFamily="34" charset="0"/>
              </a:rPr>
              <a:t>Do mạng lưới sông dạng lông chim và được điều tiết bởi hồ Tôn-lê-sáp</a:t>
            </a:r>
            <a:endParaRPr lang="en-US" sz="3500" b="1" dirty="0">
              <a:solidFill>
                <a:srgbClr val="002060"/>
              </a:solidFill>
              <a:ea typeface="Tahoma" pitchFamily="34" charset="0"/>
              <a:cs typeface="Tahoma"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88684" y="2177777"/>
            <a:ext cx="6425109" cy="1708158"/>
          </a:xfrm>
          <a:prstGeom prst="rect">
            <a:avLst/>
          </a:prstGeom>
          <a:noFill/>
        </p:spPr>
        <p:txBody>
          <a:bodyPr wrap="square" lIns="91438" tIns="45719" rIns="91438" bIns="45719" rtlCol="0">
            <a:spAutoFit/>
          </a:bodyPr>
          <a:lstStyle/>
          <a:p>
            <a:pPr algn="just"/>
            <a:r>
              <a:rPr lang="en-US" sz="3500" b="1" smtClean="0">
                <a:solidFill>
                  <a:srgbClr val="FFFF00"/>
                </a:solidFill>
                <a:cs typeface="Arial" panose="020B0604020202020204" pitchFamily="34" charset="0"/>
              </a:rPr>
              <a:t>Tại sao chế độ nước vào mùa lũ trên hệ thống sông Mê Công lên chậm và xuống chậm? </a:t>
            </a:r>
            <a:endParaRPr lang="en-US" sz="3500" b="1" dirty="0">
              <a:solidFill>
                <a:srgbClr val="FFFF00"/>
              </a:solidFill>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711012" y="6569643"/>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900" y="4484381"/>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538355" y="1397001"/>
            <a:ext cx="11210300" cy="176928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500" b="1" i="1" dirty="0" err="1" smtClean="0">
                <a:solidFill>
                  <a:srgbClr val="0000FF"/>
                </a:solidFill>
              </a:rPr>
              <a:t>Về</a:t>
            </a:r>
            <a:r>
              <a:rPr lang="en-US" sz="3500" b="1" i="1" dirty="0" smtClean="0">
                <a:solidFill>
                  <a:srgbClr val="0000FF"/>
                </a:solidFill>
              </a:rPr>
              <a:t> </a:t>
            </a:r>
            <a:r>
              <a:rPr lang="en-US" sz="3500" b="1" i="1" dirty="0" err="1" smtClean="0">
                <a:solidFill>
                  <a:srgbClr val="0000FF"/>
                </a:solidFill>
              </a:rPr>
              <a:t>nhà</a:t>
            </a:r>
            <a:r>
              <a:rPr lang="en-US" sz="3500" b="1" i="1" dirty="0" smtClean="0">
                <a:solidFill>
                  <a:srgbClr val="0000FF"/>
                </a:solidFill>
              </a:rPr>
              <a:t> qua </a:t>
            </a:r>
            <a:r>
              <a:rPr lang="en-US" sz="3500" b="1" i="1" dirty="0" err="1" smtClean="0">
                <a:solidFill>
                  <a:srgbClr val="0000FF"/>
                </a:solidFill>
              </a:rPr>
              <a:t>tìm</a:t>
            </a:r>
            <a:r>
              <a:rPr lang="en-US" sz="3500" b="1" i="1" dirty="0" smtClean="0">
                <a:solidFill>
                  <a:srgbClr val="0000FF"/>
                </a:solidFill>
              </a:rPr>
              <a:t> </a:t>
            </a:r>
            <a:r>
              <a:rPr lang="en-US" sz="3500" b="1" i="1" dirty="0" err="1" smtClean="0">
                <a:solidFill>
                  <a:srgbClr val="0000FF"/>
                </a:solidFill>
              </a:rPr>
              <a:t>hiểu</a:t>
            </a:r>
            <a:r>
              <a:rPr lang="en-US" sz="3500" b="1" i="1" dirty="0" smtClean="0">
                <a:solidFill>
                  <a:srgbClr val="0000FF"/>
                </a:solidFill>
              </a:rPr>
              <a:t> </a:t>
            </a:r>
            <a:r>
              <a:rPr lang="en-US" sz="3500" b="1" i="1" dirty="0" err="1" smtClean="0">
                <a:solidFill>
                  <a:srgbClr val="0000FF"/>
                </a:solidFill>
              </a:rPr>
              <a:t>thực</a:t>
            </a:r>
            <a:r>
              <a:rPr lang="en-US" sz="3500" b="1" i="1" dirty="0" smtClean="0">
                <a:solidFill>
                  <a:srgbClr val="0000FF"/>
                </a:solidFill>
              </a:rPr>
              <a:t> </a:t>
            </a:r>
            <a:r>
              <a:rPr lang="en-US" sz="3500" b="1" i="1" dirty="0" err="1" smtClean="0">
                <a:solidFill>
                  <a:srgbClr val="0000FF"/>
                </a:solidFill>
              </a:rPr>
              <a:t>tế</a:t>
            </a:r>
            <a:r>
              <a:rPr lang="en-US" sz="3500" b="1" i="1" dirty="0" smtClean="0">
                <a:solidFill>
                  <a:srgbClr val="0000FF"/>
                </a:solidFill>
              </a:rPr>
              <a:t> </a:t>
            </a:r>
            <a:r>
              <a:rPr lang="en-US" sz="3500" b="1" i="1" dirty="0" err="1" smtClean="0">
                <a:solidFill>
                  <a:srgbClr val="0000FF"/>
                </a:solidFill>
              </a:rPr>
              <a:t>địa</a:t>
            </a:r>
            <a:r>
              <a:rPr lang="en-US" sz="3500" b="1" i="1" dirty="0" smtClean="0">
                <a:solidFill>
                  <a:srgbClr val="0000FF"/>
                </a:solidFill>
              </a:rPr>
              <a:t> </a:t>
            </a:r>
            <a:r>
              <a:rPr lang="en-US" sz="3500" b="1" i="1" dirty="0" err="1" smtClean="0">
                <a:solidFill>
                  <a:srgbClr val="0000FF"/>
                </a:solidFill>
              </a:rPr>
              <a:t>phương</a:t>
            </a:r>
            <a:r>
              <a:rPr lang="en-US" sz="3500" b="1" i="1" dirty="0" smtClean="0">
                <a:solidFill>
                  <a:srgbClr val="0000FF"/>
                </a:solidFill>
              </a:rPr>
              <a:t>, </a:t>
            </a:r>
            <a:r>
              <a:rPr lang="en-US" sz="3500" b="1" i="1" dirty="0" err="1" smtClean="0">
                <a:solidFill>
                  <a:srgbClr val="0000FF"/>
                </a:solidFill>
              </a:rPr>
              <a:t>thiết</a:t>
            </a:r>
            <a:r>
              <a:rPr lang="en-US" sz="3500" b="1" i="1" dirty="0" smtClean="0">
                <a:solidFill>
                  <a:srgbClr val="0000FF"/>
                </a:solidFill>
              </a:rPr>
              <a:t> </a:t>
            </a:r>
            <a:r>
              <a:rPr lang="en-US" sz="3500" b="1" i="1" dirty="0" err="1" smtClean="0">
                <a:solidFill>
                  <a:srgbClr val="0000FF"/>
                </a:solidFill>
              </a:rPr>
              <a:t>kể</a:t>
            </a:r>
            <a:r>
              <a:rPr lang="en-US" sz="3500" b="1" i="1" dirty="0" smtClean="0">
                <a:solidFill>
                  <a:srgbClr val="0000FF"/>
                </a:solidFill>
              </a:rPr>
              <a:t> POSTER </a:t>
            </a:r>
            <a:r>
              <a:rPr lang="en-US" sz="3500" b="1" i="1" dirty="0" err="1" smtClean="0">
                <a:solidFill>
                  <a:srgbClr val="0000FF"/>
                </a:solidFill>
              </a:rPr>
              <a:t>về</a:t>
            </a:r>
            <a:r>
              <a:rPr lang="en-US" sz="3500" b="1" i="1" dirty="0" smtClean="0">
                <a:solidFill>
                  <a:srgbClr val="0000FF"/>
                </a:solidFill>
              </a:rPr>
              <a:t> </a:t>
            </a:r>
            <a:r>
              <a:rPr lang="en-US" sz="3500" b="1" i="1" dirty="0" err="1" smtClean="0">
                <a:solidFill>
                  <a:srgbClr val="0000FF"/>
                </a:solidFill>
              </a:rPr>
              <a:t>bảo</a:t>
            </a:r>
            <a:r>
              <a:rPr lang="en-US" sz="3500" b="1" i="1" dirty="0" smtClean="0">
                <a:solidFill>
                  <a:srgbClr val="0000FF"/>
                </a:solidFill>
              </a:rPr>
              <a:t> </a:t>
            </a:r>
            <a:r>
              <a:rPr lang="en-US" sz="3500" b="1" i="1" dirty="0" err="1" smtClean="0">
                <a:solidFill>
                  <a:srgbClr val="0000FF"/>
                </a:solidFill>
              </a:rPr>
              <a:t>vệ</a:t>
            </a:r>
            <a:r>
              <a:rPr lang="en-US" sz="3500" b="1" i="1" dirty="0" smtClean="0">
                <a:solidFill>
                  <a:srgbClr val="0000FF"/>
                </a:solidFill>
              </a:rPr>
              <a:t> </a:t>
            </a:r>
            <a:r>
              <a:rPr lang="en-US" sz="3500" b="1" i="1" dirty="0" err="1" smtClean="0">
                <a:solidFill>
                  <a:srgbClr val="0000FF"/>
                </a:solidFill>
              </a:rPr>
              <a:t>sự</a:t>
            </a:r>
            <a:r>
              <a:rPr lang="en-US" sz="3500" b="1" i="1" dirty="0" smtClean="0">
                <a:solidFill>
                  <a:srgbClr val="0000FF"/>
                </a:solidFill>
              </a:rPr>
              <a:t> </a:t>
            </a:r>
            <a:r>
              <a:rPr lang="en-US" sz="3500" b="1" i="1" dirty="0" err="1" smtClean="0">
                <a:solidFill>
                  <a:srgbClr val="0000FF"/>
                </a:solidFill>
              </a:rPr>
              <a:t>trong</a:t>
            </a:r>
            <a:r>
              <a:rPr lang="en-US" sz="3500" b="1" i="1" dirty="0" smtClean="0">
                <a:solidFill>
                  <a:srgbClr val="0000FF"/>
                </a:solidFill>
              </a:rPr>
              <a:t> </a:t>
            </a:r>
            <a:r>
              <a:rPr lang="en-US" sz="3500" b="1" i="1" dirty="0" err="1" smtClean="0">
                <a:solidFill>
                  <a:srgbClr val="0000FF"/>
                </a:solidFill>
              </a:rPr>
              <a:t>sạch</a:t>
            </a:r>
            <a:r>
              <a:rPr lang="en-US" sz="3500" b="1" i="1" dirty="0" smtClean="0">
                <a:solidFill>
                  <a:srgbClr val="0000FF"/>
                </a:solidFill>
              </a:rPr>
              <a:t> </a:t>
            </a:r>
            <a:r>
              <a:rPr lang="en-US" sz="3500" b="1" i="1" dirty="0" err="1" smtClean="0">
                <a:solidFill>
                  <a:srgbClr val="0000FF"/>
                </a:solidFill>
              </a:rPr>
              <a:t>của</a:t>
            </a:r>
            <a:r>
              <a:rPr lang="en-US" sz="3500" b="1" i="1" dirty="0" smtClean="0">
                <a:solidFill>
                  <a:srgbClr val="0000FF"/>
                </a:solidFill>
              </a:rPr>
              <a:t> </a:t>
            </a:r>
            <a:r>
              <a:rPr lang="en-US" sz="3500" b="1" i="1" dirty="0" err="1" smtClean="0">
                <a:solidFill>
                  <a:srgbClr val="0000FF"/>
                </a:solidFill>
              </a:rPr>
              <a:t>sông</a:t>
            </a:r>
            <a:r>
              <a:rPr lang="en-US" sz="3500" b="1" i="1" dirty="0" smtClean="0">
                <a:solidFill>
                  <a:srgbClr val="0000FF"/>
                </a:solidFill>
              </a:rPr>
              <a:t>, </a:t>
            </a:r>
            <a:r>
              <a:rPr lang="en-US" sz="3500" b="1" i="1" dirty="0" err="1" smtClean="0">
                <a:solidFill>
                  <a:srgbClr val="0000FF"/>
                </a:solidFill>
              </a:rPr>
              <a:t>hồ</a:t>
            </a:r>
            <a:r>
              <a:rPr lang="en-US" sz="3500" b="1" i="1" dirty="0" smtClean="0">
                <a:solidFill>
                  <a:srgbClr val="0000FF"/>
                </a:solidFill>
              </a:rPr>
              <a:t> ở </a:t>
            </a:r>
            <a:r>
              <a:rPr lang="en-US" sz="3500" b="1" i="1" dirty="0" err="1" smtClean="0">
                <a:solidFill>
                  <a:srgbClr val="0000FF"/>
                </a:solidFill>
              </a:rPr>
              <a:t>địa</a:t>
            </a:r>
            <a:r>
              <a:rPr lang="en-US" sz="3500" b="1" i="1" dirty="0" smtClean="0">
                <a:solidFill>
                  <a:srgbClr val="0000FF"/>
                </a:solidFill>
              </a:rPr>
              <a:t> </a:t>
            </a:r>
            <a:r>
              <a:rPr lang="en-US" sz="3500" b="1" i="1" dirty="0" err="1" smtClean="0">
                <a:solidFill>
                  <a:srgbClr val="0000FF"/>
                </a:solidFill>
              </a:rPr>
              <a:t>phương</a:t>
            </a:r>
            <a:r>
              <a:rPr lang="en-US" sz="3500" b="1" i="1" dirty="0" smtClean="0">
                <a:solidFill>
                  <a:srgbClr val="0000FF"/>
                </a:solidFill>
              </a:rPr>
              <a:t> </a:t>
            </a:r>
            <a:r>
              <a:rPr lang="en-US" sz="3500" b="1" i="1" dirty="0" err="1" smtClean="0">
                <a:solidFill>
                  <a:srgbClr val="0000FF"/>
                </a:solidFill>
              </a:rPr>
              <a:t>em</a:t>
            </a:r>
            <a:r>
              <a:rPr lang="en-US" sz="3500" b="1" i="1" dirty="0" smtClean="0">
                <a:solidFill>
                  <a:srgbClr val="0000FF"/>
                </a:solidFill>
              </a:rPr>
              <a:t>.</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537" y="190020"/>
            <a:ext cx="1675732" cy="1522661"/>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624457" y="4886717"/>
            <a:ext cx="1250868" cy="1971283"/>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smtClean="0">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121920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pt-BR" sz="2600" b="1" i="0" u="sng" strike="noStrike" cap="none" normalizeH="0" baseline="0" smtClean="0">
                <a:ln>
                  <a:noFill/>
                </a:ln>
                <a:solidFill>
                  <a:srgbClr val="0506FE"/>
                </a:solidFill>
                <a:effectLst/>
                <a:ea typeface="Calibri" pitchFamily="34" charset="0"/>
                <a:cs typeface="Times New Roman" pitchFamily="18" charset="0"/>
              </a:rPr>
              <a:t>2. Bài tập</a:t>
            </a:r>
            <a:r>
              <a:rPr kumimoji="0" lang="pt-BR" sz="2600" b="1" i="0" u="none" strike="noStrike" cap="none" normalizeH="0" baseline="0" smtClean="0">
                <a:ln>
                  <a:noFill/>
                </a:ln>
                <a:solidFill>
                  <a:srgbClr val="0506FE"/>
                </a:solidFill>
                <a:effectLst/>
                <a:ea typeface="Calibri" pitchFamily="34" charset="0"/>
                <a:cs typeface="Times New Roman" pitchFamily="18" charset="0"/>
              </a:rPr>
              <a:t>. Cho bảng số liệu: </a:t>
            </a:r>
            <a:endParaRPr kumimoji="0" lang="en-US" sz="2600" b="1" i="0" u="none" strike="noStrike" cap="none" normalizeH="0" baseline="0" smtClean="0">
              <a:ln>
                <a:noFill/>
              </a:ln>
              <a:solidFill>
                <a:srgbClr val="0506FE"/>
              </a:solidFill>
              <a:effectLst/>
              <a:cs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pt-BR" sz="2600" b="1" i="0" u="none" strike="noStrike" cap="none" normalizeH="0" baseline="0" smtClean="0">
                <a:ln>
                  <a:noFill/>
                </a:ln>
                <a:solidFill>
                  <a:srgbClr val="0506FE"/>
                </a:solidFill>
                <a:effectLst/>
                <a:ea typeface="Calibri" pitchFamily="34" charset="0"/>
                <a:cs typeface="Times New Roman" pitchFamily="18" charset="0"/>
              </a:rPr>
              <a:t>LƯ</a:t>
            </a:r>
            <a:r>
              <a:rPr kumimoji="0" lang="en-US" sz="2600" b="1" i="0" u="none" strike="noStrike" cap="none" normalizeH="0" baseline="0" smtClean="0">
                <a:ln>
                  <a:noFill/>
                </a:ln>
                <a:solidFill>
                  <a:srgbClr val="0506FE"/>
                </a:solidFill>
                <a:effectLst/>
                <a:ea typeface="Calibri" pitchFamily="34" charset="0"/>
                <a:cs typeface="Times New Roman" pitchFamily="18" charset="0"/>
              </a:rPr>
              <a:t>U LƯỢNG NƯỚC TRUNG BÌNH TRÊN SÔNG THU BỒN VÀ SÔNG ĐỒNG NAI.</a:t>
            </a:r>
          </a:p>
          <a:p>
            <a:pPr marL="0" marR="0" lvl="0" indent="269875" algn="r" defTabSz="914400" rtl="0" eaLnBrk="0" fontAlgn="base" latinLnBrk="0" hangingPunct="0">
              <a:lnSpc>
                <a:spcPct val="100000"/>
              </a:lnSpc>
              <a:spcBef>
                <a:spcPct val="0"/>
              </a:spcBef>
              <a:spcAft>
                <a:spcPct val="0"/>
              </a:spcAft>
              <a:buClrTx/>
              <a:buSzTx/>
              <a:buFontTx/>
              <a:buNone/>
              <a:tabLst/>
            </a:pPr>
            <a:r>
              <a:rPr kumimoji="0" lang="en-US" sz="2600" b="1" i="1" u="none" strike="noStrike" cap="none" normalizeH="0" baseline="0" smtClean="0">
                <a:ln>
                  <a:noFill/>
                </a:ln>
                <a:solidFill>
                  <a:srgbClr val="0506FE"/>
                </a:solidFill>
                <a:effectLst/>
                <a:ea typeface="Calibri" pitchFamily="34" charset="0"/>
                <a:cs typeface="Times New Roman" pitchFamily="18" charset="0"/>
              </a:rPr>
              <a:t>(Đơn vị: m</a:t>
            </a:r>
            <a:r>
              <a:rPr kumimoji="0" lang="en-US" sz="2600" b="1" i="1" u="none" strike="noStrike" cap="none" normalizeH="0" baseline="30000" smtClean="0">
                <a:ln>
                  <a:noFill/>
                </a:ln>
                <a:solidFill>
                  <a:srgbClr val="0506FE"/>
                </a:solidFill>
                <a:effectLst/>
                <a:ea typeface="Calibri" pitchFamily="34" charset="0"/>
                <a:cs typeface="Times New Roman" pitchFamily="18" charset="0"/>
              </a:rPr>
              <a:t>3</a:t>
            </a:r>
            <a:r>
              <a:rPr kumimoji="0" lang="en-US" sz="2600" b="1" i="1" u="none" strike="noStrike" cap="none" normalizeH="0" baseline="0" smtClean="0">
                <a:ln>
                  <a:noFill/>
                </a:ln>
                <a:solidFill>
                  <a:srgbClr val="0506FE"/>
                </a:solidFill>
                <a:effectLst/>
                <a:ea typeface="Calibri" pitchFamily="34" charset="0"/>
                <a:cs typeface="Times New Roman" pitchFamily="18" charset="0"/>
              </a:rPr>
              <a:t>/s)</a:t>
            </a:r>
            <a:endParaRPr kumimoji="0" lang="en-US" sz="2600" b="1" i="0" u="none" strike="noStrike" cap="none" normalizeH="0" baseline="0" smtClean="0">
              <a:ln>
                <a:noFill/>
              </a:ln>
              <a:solidFill>
                <a:srgbClr val="0506FE"/>
              </a:solidFill>
              <a:effectLst/>
              <a:cs typeface="Arial" pitchFamily="34" charset="0"/>
            </a:endParaRPr>
          </a:p>
        </p:txBody>
      </p:sp>
      <p:graphicFrame>
        <p:nvGraphicFramePr>
          <p:cNvPr id="5" name="Table 4"/>
          <p:cNvGraphicFramePr>
            <a:graphicFrameLocks noGrp="1"/>
          </p:cNvGraphicFramePr>
          <p:nvPr/>
        </p:nvGraphicFramePr>
        <p:xfrm>
          <a:off x="677916" y="1608084"/>
          <a:ext cx="11067394" cy="2135964"/>
        </p:xfrm>
        <a:graphic>
          <a:graphicData uri="http://schemas.openxmlformats.org/drawingml/2006/table">
            <a:tbl>
              <a:tblPr/>
              <a:tblGrid>
                <a:gridCol w="1072056">
                  <a:extLst>
                    <a:ext uri="{9D8B030D-6E8A-4147-A177-3AD203B41FA5}">
                      <a16:colId xmlns:a16="http://schemas.microsoft.com/office/drawing/2014/main" val="20000"/>
                    </a:ext>
                  </a:extLst>
                </a:gridCol>
                <a:gridCol w="772511">
                  <a:extLst>
                    <a:ext uri="{9D8B030D-6E8A-4147-A177-3AD203B41FA5}">
                      <a16:colId xmlns:a16="http://schemas.microsoft.com/office/drawing/2014/main" val="20001"/>
                    </a:ext>
                  </a:extLst>
                </a:gridCol>
                <a:gridCol w="898634">
                  <a:extLst>
                    <a:ext uri="{9D8B030D-6E8A-4147-A177-3AD203B41FA5}">
                      <a16:colId xmlns:a16="http://schemas.microsoft.com/office/drawing/2014/main" val="20002"/>
                    </a:ext>
                  </a:extLst>
                </a:gridCol>
                <a:gridCol w="756745">
                  <a:extLst>
                    <a:ext uri="{9D8B030D-6E8A-4147-A177-3AD203B41FA5}">
                      <a16:colId xmlns:a16="http://schemas.microsoft.com/office/drawing/2014/main" val="20003"/>
                    </a:ext>
                  </a:extLst>
                </a:gridCol>
                <a:gridCol w="740979">
                  <a:extLst>
                    <a:ext uri="{9D8B030D-6E8A-4147-A177-3AD203B41FA5}">
                      <a16:colId xmlns:a16="http://schemas.microsoft.com/office/drawing/2014/main" val="20004"/>
                    </a:ext>
                  </a:extLst>
                </a:gridCol>
                <a:gridCol w="756745">
                  <a:extLst>
                    <a:ext uri="{9D8B030D-6E8A-4147-A177-3AD203B41FA5}">
                      <a16:colId xmlns:a16="http://schemas.microsoft.com/office/drawing/2014/main" val="20005"/>
                    </a:ext>
                  </a:extLst>
                </a:gridCol>
                <a:gridCol w="819807">
                  <a:extLst>
                    <a:ext uri="{9D8B030D-6E8A-4147-A177-3AD203B41FA5}">
                      <a16:colId xmlns:a16="http://schemas.microsoft.com/office/drawing/2014/main" val="20006"/>
                    </a:ext>
                  </a:extLst>
                </a:gridCol>
                <a:gridCol w="804041">
                  <a:extLst>
                    <a:ext uri="{9D8B030D-6E8A-4147-A177-3AD203B41FA5}">
                      <a16:colId xmlns:a16="http://schemas.microsoft.com/office/drawing/2014/main" val="20007"/>
                    </a:ext>
                  </a:extLst>
                </a:gridCol>
                <a:gridCol w="977463">
                  <a:extLst>
                    <a:ext uri="{9D8B030D-6E8A-4147-A177-3AD203B41FA5}">
                      <a16:colId xmlns:a16="http://schemas.microsoft.com/office/drawing/2014/main" val="20008"/>
                    </a:ext>
                  </a:extLst>
                </a:gridCol>
                <a:gridCol w="882869">
                  <a:extLst>
                    <a:ext uri="{9D8B030D-6E8A-4147-A177-3AD203B41FA5}">
                      <a16:colId xmlns:a16="http://schemas.microsoft.com/office/drawing/2014/main" val="20009"/>
                    </a:ext>
                  </a:extLst>
                </a:gridCol>
                <a:gridCol w="1075952">
                  <a:extLst>
                    <a:ext uri="{9D8B030D-6E8A-4147-A177-3AD203B41FA5}">
                      <a16:colId xmlns:a16="http://schemas.microsoft.com/office/drawing/2014/main" val="20010"/>
                    </a:ext>
                  </a:extLst>
                </a:gridCol>
                <a:gridCol w="754796">
                  <a:extLst>
                    <a:ext uri="{9D8B030D-6E8A-4147-A177-3AD203B41FA5}">
                      <a16:colId xmlns:a16="http://schemas.microsoft.com/office/drawing/2014/main" val="20011"/>
                    </a:ext>
                  </a:extLst>
                </a:gridCol>
                <a:gridCol w="754796">
                  <a:extLst>
                    <a:ext uri="{9D8B030D-6E8A-4147-A177-3AD203B41FA5}">
                      <a16:colId xmlns:a16="http://schemas.microsoft.com/office/drawing/2014/main" val="20012"/>
                    </a:ext>
                  </a:extLst>
                </a:gridCol>
              </a:tblGrid>
              <a:tr h="378372">
                <a:tc>
                  <a:txBody>
                    <a:bodyPr/>
                    <a:lstStyle/>
                    <a:p>
                      <a:pPr algn="ctr">
                        <a:lnSpc>
                          <a:spcPct val="120000"/>
                        </a:lnSpc>
                        <a:spcBef>
                          <a:spcPts val="600"/>
                        </a:spcBef>
                        <a:spcAft>
                          <a:spcPts val="0"/>
                        </a:spcAft>
                        <a:tabLst>
                          <a:tab pos="2743200" algn="ctr"/>
                          <a:tab pos="5486400" algn="r"/>
                        </a:tabLst>
                      </a:pPr>
                      <a:r>
                        <a:rPr lang="en-US" sz="2000" b="1">
                          <a:solidFill>
                            <a:schemeClr val="bg1"/>
                          </a:solidFill>
                          <a:latin typeface="+mn-lt"/>
                          <a:ea typeface="Calibri"/>
                          <a:cs typeface="Times New Roman"/>
                        </a:rPr>
                        <a:t>Tháng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1</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2</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3</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4</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5</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6</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7</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8</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9</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10</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11</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20000"/>
                        </a:lnSpc>
                        <a:spcBef>
                          <a:spcPts val="600"/>
                        </a:spcBef>
                        <a:spcAft>
                          <a:spcPts val="0"/>
                        </a:spcAft>
                      </a:pPr>
                      <a:r>
                        <a:rPr lang="en-US" sz="2000" b="1" smtClean="0">
                          <a:solidFill>
                            <a:schemeClr val="bg1"/>
                          </a:solidFill>
                          <a:latin typeface="+mn-lt"/>
                          <a:ea typeface="Calibri"/>
                          <a:cs typeface="Times New Roman"/>
                        </a:rPr>
                        <a:t>12</a:t>
                      </a:r>
                      <a:endParaRPr lang="en-US" sz="2000" b="1">
                        <a:solidFill>
                          <a:schemeClr val="bg1"/>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484790">
                <a:tc>
                  <a:txBody>
                    <a:bodyPr/>
                    <a:lstStyle/>
                    <a:p>
                      <a:pPr algn="ctr">
                        <a:lnSpc>
                          <a:spcPct val="120000"/>
                        </a:lnSpc>
                        <a:spcBef>
                          <a:spcPts val="600"/>
                        </a:spcBef>
                        <a:spcAft>
                          <a:spcPts val="0"/>
                        </a:spcAft>
                        <a:tabLst>
                          <a:tab pos="2743200" algn="ctr"/>
                          <a:tab pos="5486400" algn="r"/>
                        </a:tabLst>
                      </a:pPr>
                      <a:r>
                        <a:rPr lang="en-US" sz="2000" b="1">
                          <a:solidFill>
                            <a:srgbClr val="0506FE"/>
                          </a:solidFill>
                          <a:latin typeface="+mn-lt"/>
                          <a:ea typeface="Calibri"/>
                          <a:cs typeface="Times New Roman"/>
                        </a:rPr>
                        <a:t>Thu </a:t>
                      </a:r>
                      <a:endParaRPr lang="en-US" sz="2000" b="1" smtClean="0">
                        <a:solidFill>
                          <a:srgbClr val="0506FE"/>
                        </a:solidFill>
                        <a:latin typeface="+mn-lt"/>
                        <a:ea typeface="Calibri"/>
                        <a:cs typeface="Times New Roman"/>
                      </a:endParaRPr>
                    </a:p>
                    <a:p>
                      <a:pPr algn="ctr">
                        <a:lnSpc>
                          <a:spcPct val="120000"/>
                        </a:lnSpc>
                        <a:spcBef>
                          <a:spcPts val="600"/>
                        </a:spcBef>
                        <a:spcAft>
                          <a:spcPts val="0"/>
                        </a:spcAft>
                        <a:tabLst>
                          <a:tab pos="2743200" algn="ctr"/>
                          <a:tab pos="5486400" algn="r"/>
                        </a:tabLst>
                      </a:pPr>
                      <a:r>
                        <a:rPr lang="en-US" sz="2000" b="1" smtClean="0">
                          <a:solidFill>
                            <a:srgbClr val="0506FE"/>
                          </a:solidFill>
                          <a:latin typeface="+mn-lt"/>
                          <a:ea typeface="Calibri"/>
                          <a:cs typeface="Times New Roman"/>
                        </a:rPr>
                        <a:t>Bồn</a:t>
                      </a:r>
                      <a:endParaRPr lang="en-US" sz="2000" b="1">
                        <a:solidFill>
                          <a:srgbClr val="0506FE"/>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115,1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75,1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58,2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91,4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120,2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88,6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69,6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151,8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519,8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954,2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448,0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949872">
                <a:tc>
                  <a:txBody>
                    <a:bodyPr/>
                    <a:lstStyle/>
                    <a:p>
                      <a:pPr algn="ctr">
                        <a:lnSpc>
                          <a:spcPct val="120000"/>
                        </a:lnSpc>
                        <a:spcBef>
                          <a:spcPts val="600"/>
                        </a:spcBef>
                        <a:spcAft>
                          <a:spcPts val="0"/>
                        </a:spcAft>
                        <a:tabLst>
                          <a:tab pos="2743200" algn="ctr"/>
                          <a:tab pos="5486400" algn="r"/>
                        </a:tabLst>
                      </a:pPr>
                      <a:r>
                        <a:rPr lang="en-US" sz="2000" b="1">
                          <a:solidFill>
                            <a:srgbClr val="0506FE"/>
                          </a:solidFill>
                          <a:latin typeface="+mn-lt"/>
                          <a:ea typeface="Calibri"/>
                          <a:cs typeface="Times New Roman"/>
                        </a:rPr>
                        <a:t>Đồng Nai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103,1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66,2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48,4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59,8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127,1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417,2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751,7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1345,4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1317,3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1279,7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594,1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r>
                        <a:rPr lang="en-US" sz="2000" b="1">
                          <a:solidFill>
                            <a:srgbClr val="0506FE"/>
                          </a:solidFill>
                          <a:latin typeface="+mn-lt"/>
                          <a:ea typeface="Calibri"/>
                          <a:cs typeface="Times New Roman"/>
                        </a:rPr>
                        <a:t>239,2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3074" name="Rectangle 2"/>
          <p:cNvSpPr>
            <a:spLocks noChangeArrowheads="1"/>
          </p:cNvSpPr>
          <p:nvPr/>
        </p:nvSpPr>
        <p:spPr bwMode="auto">
          <a:xfrm>
            <a:off x="599109" y="4035972"/>
            <a:ext cx="11414234" cy="1405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150000"/>
              </a:lnSpc>
              <a:spcBef>
                <a:spcPct val="0"/>
              </a:spcBef>
              <a:spcAft>
                <a:spcPct val="0"/>
              </a:spcAft>
              <a:buClrTx/>
              <a:buSzTx/>
              <a:buFontTx/>
              <a:buNone/>
              <a:tabLst/>
            </a:pPr>
            <a:r>
              <a:rPr kumimoji="0" lang="sv-SE" sz="3000" b="1" i="1" u="none" strike="noStrike" cap="none" normalizeH="0" baseline="0" smtClean="0">
                <a:ln>
                  <a:noFill/>
                </a:ln>
                <a:solidFill>
                  <a:srgbClr val="0506FE"/>
                </a:solidFill>
                <a:effectLst/>
                <a:ea typeface="Calibri" pitchFamily="34" charset="0"/>
                <a:cs typeface="Times New Roman" pitchFamily="18" charset="0"/>
              </a:rPr>
              <a:t>So sánh sự khác nhau về đặc điểm chế độ nước của sông Thu Bồn và sông Đồng Nai.</a:t>
            </a:r>
            <a:endParaRPr kumimoji="0" lang="sv-SE" sz="3000" b="1" i="1" u="none" strike="noStrike" cap="none" normalizeH="0" baseline="0" smtClean="0">
              <a:ln>
                <a:noFill/>
              </a:ln>
              <a:solidFill>
                <a:srgbClr val="0506FE"/>
              </a:solidFill>
              <a:effectLs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8104"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658104" y="2472452"/>
            <a:ext cx="944578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1326878" y="2647132"/>
            <a:ext cx="10072913" cy="1856919"/>
          </a:xfrm>
          <a:prstGeom prst="rect">
            <a:avLst/>
          </a:prstGeom>
        </p:spPr>
        <p:txBody>
          <a:bodyPr wrap="square" lIns="91438" tIns="45719" rIns="91438" bIns="45719">
            <a:spAutoFit/>
          </a:bodyPr>
          <a:lstStyle/>
          <a:p>
            <a:pPr algn="ctr">
              <a:defRPr/>
            </a:pPr>
            <a:r>
              <a:rPr lang="en-US" altLang="zh-CN" sz="115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640443"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443"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8104" y="4807847"/>
            <a:ext cx="9413149" cy="338554"/>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1739" y="367999"/>
            <a:ext cx="769231" cy="895773"/>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21" y="5165463"/>
            <a:ext cx="1110039" cy="1692541"/>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9008" y="4807861"/>
            <a:ext cx="1020141" cy="120983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gì</a:t>
            </a:r>
            <a:r>
              <a:rPr lang="en-US" sz="3000" b="1" dirty="0" smtClean="0">
                <a:solidFill>
                  <a:srgbClr val="FFFF00"/>
                </a:solidFill>
              </a:rPr>
              <a:t> </a:t>
            </a:r>
            <a:r>
              <a:rPr lang="en-US" sz="3000" b="1" dirty="0" err="1" smtClean="0">
                <a:solidFill>
                  <a:srgbClr val="FFFF00"/>
                </a:solidFill>
              </a:rPr>
              <a:t>tên</a:t>
            </a:r>
            <a:r>
              <a:rPr lang="en-US" sz="3000" b="1" dirty="0" smtClean="0">
                <a:solidFill>
                  <a:srgbClr val="FFFF00"/>
                </a:solidFill>
              </a:rPr>
              <a:t> </a:t>
            </a:r>
            <a:r>
              <a:rPr lang="en-US" sz="3000" b="1" dirty="0" err="1" smtClean="0">
                <a:solidFill>
                  <a:srgbClr val="FFFF00"/>
                </a:solidFill>
              </a:rPr>
              <a:t>một</a:t>
            </a:r>
            <a:r>
              <a:rPr lang="en-US" sz="3000" b="1" dirty="0" smtClean="0">
                <a:solidFill>
                  <a:srgbClr val="FFFF00"/>
                </a:solidFill>
              </a:rPr>
              <a:t> </a:t>
            </a:r>
            <a:r>
              <a:rPr lang="en-US" sz="3000" b="1" dirty="0" err="1" smtClean="0">
                <a:solidFill>
                  <a:srgbClr val="FFFF00"/>
                </a:solidFill>
              </a:rPr>
              <a:t>loài</a:t>
            </a:r>
            <a:r>
              <a:rPr lang="en-US" sz="3000" b="1" dirty="0" smtClean="0">
                <a:solidFill>
                  <a:srgbClr val="FFFF00"/>
                </a:solidFill>
              </a:rPr>
              <a:t> </a:t>
            </a:r>
            <a:r>
              <a:rPr lang="en-US" sz="3000" b="1" dirty="0" err="1" smtClean="0">
                <a:solidFill>
                  <a:srgbClr val="FFFF00"/>
                </a:solidFill>
              </a:rPr>
              <a:t>hoa</a:t>
            </a:r>
            <a:endParaRPr lang="en-US" sz="3000" b="1" dirty="0" smtClean="0">
              <a:solidFill>
                <a:srgbClr val="FFFF00"/>
              </a:solidFill>
            </a:endParaRPr>
          </a:p>
          <a:p>
            <a:pPr algn="ctr">
              <a:lnSpc>
                <a:spcPct val="150000"/>
              </a:lnSpc>
            </a:pPr>
            <a:r>
              <a:rPr lang="en-US" sz="3000" b="1" dirty="0" err="1" smtClean="0">
                <a:solidFill>
                  <a:srgbClr val="FFFF00"/>
                </a:solidFill>
              </a:rPr>
              <a:t>Ngàn</a:t>
            </a:r>
            <a:r>
              <a:rPr lang="en-US" sz="3000" b="1" dirty="0" smtClean="0">
                <a:solidFill>
                  <a:srgbClr val="FFFF00"/>
                </a:solidFill>
              </a:rPr>
              <a:t> </a:t>
            </a:r>
            <a:r>
              <a:rPr lang="en-US" sz="3000" b="1" dirty="0" err="1" smtClean="0">
                <a:solidFill>
                  <a:srgbClr val="FFFF00"/>
                </a:solidFill>
              </a:rPr>
              <a:t>năm</a:t>
            </a:r>
            <a:r>
              <a:rPr lang="en-US" sz="3000" b="1" dirty="0" smtClean="0">
                <a:solidFill>
                  <a:srgbClr val="FFFF00"/>
                </a:solidFill>
              </a:rPr>
              <a:t> </a:t>
            </a:r>
            <a:r>
              <a:rPr lang="en-US" sz="3000" b="1" dirty="0" err="1" smtClean="0">
                <a:solidFill>
                  <a:srgbClr val="FFFF00"/>
                </a:solidFill>
              </a:rPr>
              <a:t>đỏ</a:t>
            </a:r>
            <a:r>
              <a:rPr lang="en-US" sz="3000" b="1" dirty="0" smtClean="0">
                <a:solidFill>
                  <a:srgbClr val="FFFF00"/>
                </a:solidFill>
              </a:rPr>
              <a:t> </a:t>
            </a:r>
            <a:r>
              <a:rPr lang="en-US" sz="3000" b="1" dirty="0" err="1" smtClean="0">
                <a:solidFill>
                  <a:srgbClr val="FFFF00"/>
                </a:solidFill>
              </a:rPr>
              <a:t>sắc</a:t>
            </a:r>
            <a:r>
              <a:rPr lang="en-US" sz="3000" b="1" dirty="0" smtClean="0">
                <a:solidFill>
                  <a:srgbClr val="FFFF00"/>
                </a:solidFill>
              </a:rPr>
              <a:t> </a:t>
            </a:r>
            <a:r>
              <a:rPr lang="en-US" sz="3000" b="1" dirty="0" err="1" smtClean="0">
                <a:solidFill>
                  <a:srgbClr val="FFFF00"/>
                </a:solidFill>
              </a:rPr>
              <a:t>phù</a:t>
            </a:r>
            <a:r>
              <a:rPr lang="en-US" sz="3000" b="1" dirty="0" smtClean="0">
                <a:solidFill>
                  <a:srgbClr val="FFFF00"/>
                </a:solidFill>
              </a:rPr>
              <a:t> </a:t>
            </a:r>
            <a:r>
              <a:rPr lang="en-US" sz="3000" b="1" dirty="0" err="1" smtClean="0">
                <a:solidFill>
                  <a:srgbClr val="FFFF00"/>
                </a:solidFill>
              </a:rPr>
              <a:t>sa</a:t>
            </a:r>
            <a:r>
              <a:rPr lang="en-US" sz="3000" b="1" dirty="0" smtClean="0">
                <a:solidFill>
                  <a:srgbClr val="FFFF00"/>
                </a:solidFill>
              </a:rPr>
              <a:t> </a:t>
            </a:r>
            <a:r>
              <a:rPr lang="en-US" sz="3000" b="1" dirty="0" err="1" smtClean="0">
                <a:solidFill>
                  <a:srgbClr val="FFFF00"/>
                </a:solidFill>
              </a:rPr>
              <a:t>sớm</a:t>
            </a:r>
            <a:r>
              <a:rPr lang="en-US" sz="3000" b="1" dirty="0" smtClean="0">
                <a:solidFill>
                  <a:srgbClr val="FFFF00"/>
                </a:solidFill>
              </a:rPr>
              <a:t> </a:t>
            </a:r>
            <a:r>
              <a:rPr lang="en-US" sz="3000" b="1" dirty="0" err="1" smtClean="0">
                <a:solidFill>
                  <a:srgbClr val="FFFF00"/>
                </a:solidFill>
              </a:rPr>
              <a:t>chiều</a:t>
            </a:r>
            <a:r>
              <a:rPr lang="en-US" sz="3000" b="1" dirty="0" smtClean="0">
                <a:solidFill>
                  <a:srgbClr val="FFFF00"/>
                </a:solidFill>
              </a:rPr>
              <a:t>?</a:t>
            </a:r>
          </a:p>
          <a:p>
            <a:pPr lvl="0" algn="just">
              <a:lnSpc>
                <a:spcPct val="130000"/>
              </a:lnSpc>
            </a:pPr>
            <a:r>
              <a:rPr lang="en-US" sz="3000" b="1" dirty="0" smtClean="0">
                <a:solidFill>
                  <a:srgbClr val="FFFF00"/>
                </a:solidFill>
              </a:rPr>
              <a:t>A</a:t>
            </a:r>
            <a:r>
              <a:rPr lang="vi-VN" sz="3000" b="1" dirty="0" smtClean="0">
                <a:solidFill>
                  <a:srgbClr val="FFFF00"/>
                </a:solidFill>
              </a:rPr>
              <a:t>.</a:t>
            </a:r>
            <a:r>
              <a:rPr lang="en-US" sz="3000" b="1" dirty="0" smtClean="0">
                <a:solidFill>
                  <a:srgbClr val="FFFF00"/>
                </a:solidFill>
              </a:rPr>
              <a:t> </a:t>
            </a:r>
            <a:r>
              <a:rPr lang="en-US" sz="3000" b="1" dirty="0" err="1" smtClean="0">
                <a:solidFill>
                  <a:srgbClr val="FFFF00"/>
                </a:solidFill>
              </a:rPr>
              <a:t>Cửu</a:t>
            </a:r>
            <a:r>
              <a:rPr lang="en-US" sz="3000" b="1" dirty="0" smtClean="0">
                <a:solidFill>
                  <a:srgbClr val="FFFF00"/>
                </a:solidFill>
              </a:rPr>
              <a:t> Long	</a:t>
            </a:r>
            <a:r>
              <a:rPr lang="en-US" sz="3000" b="1" smtClean="0">
                <a:solidFill>
                  <a:srgbClr val="FFFF00"/>
                </a:solidFill>
              </a:rPr>
              <a:t>	B</a:t>
            </a:r>
            <a:r>
              <a:rPr lang="en-US" sz="3000" b="1" dirty="0" smtClean="0">
                <a:solidFill>
                  <a:srgbClr val="FFFF00"/>
                </a:solidFill>
              </a:rPr>
              <a:t>. </a:t>
            </a:r>
            <a:r>
              <a:rPr lang="en-US" sz="3000" b="1" dirty="0" err="1" smtClean="0">
                <a:solidFill>
                  <a:srgbClr val="FFFF00"/>
                </a:solidFill>
              </a:rPr>
              <a:t>Thái</a:t>
            </a:r>
            <a:r>
              <a:rPr lang="en-US" sz="3000" b="1" dirty="0" smtClean="0">
                <a:solidFill>
                  <a:srgbClr val="FFFF00"/>
                </a:solidFill>
              </a:rPr>
              <a:t> </a:t>
            </a:r>
            <a:r>
              <a:rPr lang="en-US" sz="3000" b="1" dirty="0" err="1" smtClean="0">
                <a:solidFill>
                  <a:srgbClr val="FFFF00"/>
                </a:solidFill>
              </a:rPr>
              <a:t>Bình</a:t>
            </a:r>
            <a:r>
              <a:rPr lang="en-US" sz="3000" b="1" dirty="0" smtClean="0">
                <a:solidFill>
                  <a:srgbClr val="FFFF00"/>
                </a:solidFill>
              </a:rPr>
              <a:t>.</a:t>
            </a:r>
            <a:endParaRPr lang="vi-VN" sz="3000" b="1" dirty="0">
              <a:solidFill>
                <a:srgbClr val="FFFF00"/>
              </a:solidFill>
            </a:endParaRPr>
          </a:p>
          <a:p>
            <a:pPr lvl="0" algn="just">
              <a:lnSpc>
                <a:spcPct val="130000"/>
              </a:lnSpc>
            </a:pPr>
            <a:r>
              <a:rPr lang="en-US" sz="3000" b="1" dirty="0" smtClean="0">
                <a:solidFill>
                  <a:srgbClr val="FFFF00"/>
                </a:solidFill>
              </a:rPr>
              <a:t>C. </a:t>
            </a: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Hồng</a:t>
            </a:r>
            <a:r>
              <a:rPr lang="en-US" sz="3000" b="1" dirty="0" smtClean="0">
                <a:solidFill>
                  <a:srgbClr val="FFFF00"/>
                </a:solidFill>
              </a:rPr>
              <a:t>.		D</a:t>
            </a:r>
            <a:r>
              <a:rPr lang="vi-VN" sz="3000" b="1" dirty="0" smtClean="0">
                <a:solidFill>
                  <a:srgbClr val="FFFF00"/>
                </a:solidFill>
              </a:rPr>
              <a:t>.</a:t>
            </a:r>
            <a:r>
              <a:rPr lang="en-US" sz="3000" b="1" dirty="0" smtClean="0">
                <a:solidFill>
                  <a:srgbClr val="FFFF00"/>
                </a:solidFill>
              </a:rPr>
              <a:t> </a:t>
            </a: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Mã</a:t>
            </a:r>
            <a:r>
              <a:rPr lang="en-US" sz="3000" b="1" dirty="0" smtClean="0">
                <a:solidFill>
                  <a:srgbClr val="FFFF00"/>
                </a:solidFill>
              </a:rPr>
              <a:t>.</a:t>
            </a:r>
            <a:endParaRPr lang="vi-VN" sz="3000" b="1" dirty="0">
              <a:solidFill>
                <a:srgbClr val="FFFF00"/>
              </a:solidFill>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4</a:t>
              </a:r>
            </a:p>
          </p:txBody>
        </p:sp>
      </p:grpSp>
      <p:sp>
        <p:nvSpPr>
          <p:cNvPr id="35" name="Parallelogram 34"/>
          <p:cNvSpPr/>
          <p:nvPr/>
        </p:nvSpPr>
        <p:spPr>
          <a:xfrm flipH="1">
            <a:off x="7887254" y="6235700"/>
            <a:ext cx="2138912" cy="62230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263357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803002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3000" b="1" dirty="0" err="1" smtClean="0">
                <a:solidFill>
                  <a:srgbClr val="FFFF00"/>
                </a:solidFill>
              </a:rPr>
              <a:t>Sông</a:t>
            </a:r>
            <a:r>
              <a:rPr lang="en-US" sz="3000" b="1" dirty="0" smtClean="0">
                <a:solidFill>
                  <a:srgbClr val="FFFF00"/>
                </a:solidFill>
              </a:rPr>
              <a:t> </a:t>
            </a:r>
            <a:r>
              <a:rPr lang="en-US" sz="3000" b="1" dirty="0" err="1" smtClean="0">
                <a:solidFill>
                  <a:srgbClr val="FFFF00"/>
                </a:solidFill>
              </a:rPr>
              <a:t>gì</a:t>
            </a:r>
            <a:r>
              <a:rPr lang="en-US" sz="3000" b="1" dirty="0" smtClean="0">
                <a:solidFill>
                  <a:srgbClr val="FFFF00"/>
                </a:solidFill>
              </a:rPr>
              <a:t> </a:t>
            </a:r>
            <a:r>
              <a:rPr lang="en-US" sz="3000" b="1" dirty="0" err="1" smtClean="0">
                <a:solidFill>
                  <a:srgbClr val="FFFF00"/>
                </a:solidFill>
              </a:rPr>
              <a:t>danh</a:t>
            </a:r>
            <a:r>
              <a:rPr lang="en-US" sz="3000" b="1" dirty="0" smtClean="0">
                <a:solidFill>
                  <a:srgbClr val="FFFF00"/>
                </a:solidFill>
              </a:rPr>
              <a:t> </a:t>
            </a:r>
            <a:r>
              <a:rPr lang="en-US" sz="3000" b="1" dirty="0" err="1" smtClean="0">
                <a:solidFill>
                  <a:srgbClr val="FFFF00"/>
                </a:solidFill>
              </a:rPr>
              <a:t>tiếng</a:t>
            </a:r>
            <a:r>
              <a:rPr lang="en-US" sz="3000" b="1" dirty="0" smtClean="0">
                <a:solidFill>
                  <a:srgbClr val="FFFF00"/>
                </a:solidFill>
              </a:rPr>
              <a:t> </a:t>
            </a:r>
            <a:r>
              <a:rPr lang="en-US" sz="3000" b="1" dirty="0" err="1" smtClean="0">
                <a:solidFill>
                  <a:srgbClr val="FFFF00"/>
                </a:solidFill>
              </a:rPr>
              <a:t>lẫy</a:t>
            </a:r>
            <a:r>
              <a:rPr lang="en-US" sz="3000" b="1" dirty="0" smtClean="0">
                <a:solidFill>
                  <a:srgbClr val="FFFF00"/>
                </a:solidFill>
              </a:rPr>
              <a:t> </a:t>
            </a:r>
            <a:r>
              <a:rPr lang="en-US" sz="3000" b="1" dirty="0" err="1" smtClean="0">
                <a:solidFill>
                  <a:srgbClr val="FFFF00"/>
                </a:solidFill>
              </a:rPr>
              <a:t>lừng</a:t>
            </a:r>
            <a:endParaRPr lang="en-US" sz="3000" b="1" dirty="0" smtClean="0">
              <a:solidFill>
                <a:srgbClr val="FFFF00"/>
              </a:solidFill>
            </a:endParaRPr>
          </a:p>
          <a:p>
            <a:pPr lvl="0" algn="ctr">
              <a:lnSpc>
                <a:spcPct val="150000"/>
              </a:lnSpc>
              <a:defRPr/>
            </a:pPr>
            <a:r>
              <a:rPr lang="en-US" sz="3000" b="1" dirty="0" err="1" smtClean="0">
                <a:solidFill>
                  <a:srgbClr val="FFFF00"/>
                </a:solidFill>
              </a:rPr>
              <a:t>Ba</a:t>
            </a:r>
            <a:r>
              <a:rPr lang="en-US" sz="3000" b="1" dirty="0" smtClean="0">
                <a:solidFill>
                  <a:srgbClr val="FFFF00"/>
                </a:solidFill>
              </a:rPr>
              <a:t> </a:t>
            </a:r>
            <a:r>
              <a:rPr lang="en-US" sz="3000" b="1" dirty="0" err="1" smtClean="0">
                <a:solidFill>
                  <a:srgbClr val="FFFF00"/>
                </a:solidFill>
              </a:rPr>
              <a:t>lần</a:t>
            </a:r>
            <a:r>
              <a:rPr lang="en-US" sz="3000" b="1" dirty="0" smtClean="0">
                <a:solidFill>
                  <a:srgbClr val="FFFF00"/>
                </a:solidFill>
              </a:rPr>
              <a:t> </a:t>
            </a:r>
            <a:r>
              <a:rPr lang="en-US" sz="3000" b="1" dirty="0" err="1" smtClean="0">
                <a:solidFill>
                  <a:srgbClr val="FFFF00"/>
                </a:solidFill>
              </a:rPr>
              <a:t>giặc</a:t>
            </a:r>
            <a:r>
              <a:rPr lang="en-US" sz="3000" b="1" dirty="0" smtClean="0">
                <a:solidFill>
                  <a:srgbClr val="FFFF00"/>
                </a:solidFill>
              </a:rPr>
              <a:t> </a:t>
            </a:r>
            <a:r>
              <a:rPr lang="en-US" sz="3000" b="1" dirty="0" err="1" smtClean="0">
                <a:solidFill>
                  <a:srgbClr val="FFFF00"/>
                </a:solidFill>
              </a:rPr>
              <a:t>đến</a:t>
            </a:r>
            <a:r>
              <a:rPr lang="en-US" sz="3000" b="1" dirty="0" smtClean="0">
                <a:solidFill>
                  <a:srgbClr val="FFFF00"/>
                </a:solidFill>
              </a:rPr>
              <a:t>, </a:t>
            </a:r>
            <a:r>
              <a:rPr lang="en-US" sz="3000" b="1" dirty="0" err="1" smtClean="0">
                <a:solidFill>
                  <a:srgbClr val="FFFF00"/>
                </a:solidFill>
              </a:rPr>
              <a:t>ba</a:t>
            </a:r>
            <a:r>
              <a:rPr lang="en-US" sz="3000" b="1" dirty="0" smtClean="0">
                <a:solidFill>
                  <a:srgbClr val="FFFF00"/>
                </a:solidFill>
              </a:rPr>
              <a:t> </a:t>
            </a:r>
            <a:r>
              <a:rPr lang="en-US" sz="3000" b="1" dirty="0" err="1" smtClean="0">
                <a:solidFill>
                  <a:srgbClr val="FFFF00"/>
                </a:solidFill>
              </a:rPr>
              <a:t>lần</a:t>
            </a:r>
            <a:r>
              <a:rPr lang="en-US" sz="3000" b="1" dirty="0" smtClean="0">
                <a:solidFill>
                  <a:srgbClr val="FFFF00"/>
                </a:solidFill>
              </a:rPr>
              <a:t> </a:t>
            </a:r>
            <a:r>
              <a:rPr lang="en-US" sz="3000" b="1" dirty="0" err="1" smtClean="0">
                <a:solidFill>
                  <a:srgbClr val="FFFF00"/>
                </a:solidFill>
              </a:rPr>
              <a:t>phơi</a:t>
            </a:r>
            <a:r>
              <a:rPr lang="en-US" sz="3000" b="1" dirty="0" smtClean="0">
                <a:solidFill>
                  <a:srgbClr val="FFFF00"/>
                </a:solidFill>
              </a:rPr>
              <a:t> </a:t>
            </a:r>
            <a:r>
              <a:rPr lang="en-US" sz="3000" b="1" dirty="0" err="1" smtClean="0">
                <a:solidFill>
                  <a:srgbClr val="FFFF00"/>
                </a:solidFill>
              </a:rPr>
              <a:t>thây</a:t>
            </a:r>
            <a:r>
              <a:rPr lang="en-US" sz="3000" b="1" dirty="0" smtClean="0">
                <a:solidFill>
                  <a:srgbClr val="FFFF00"/>
                </a:solidFill>
              </a:rPr>
              <a:t>?</a:t>
            </a: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952344"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SÔNG</a:t>
              </a:r>
              <a:r>
                <a:rPr kumimoji="0" lang="en-US" sz="4500" b="1" i="0" u="none" strike="noStrike" kern="1200" cap="none" spc="0" normalizeH="0" noProof="0" dirty="0" smtClean="0">
                  <a:ln>
                    <a:noFill/>
                  </a:ln>
                  <a:solidFill>
                    <a:prstClr val="white"/>
                  </a:solidFill>
                  <a:effectLst/>
                  <a:uLnTx/>
                  <a:uFillTx/>
                  <a:latin typeface="Tahoma" pitchFamily="34" charset="0"/>
                  <a:ea typeface="Tahoma" pitchFamily="34" charset="0"/>
                  <a:cs typeface="Tahoma" pitchFamily="34" charset="0"/>
                </a:rPr>
                <a:t> BẠCH ĐẰNG</a:t>
              </a:r>
              <a:endParaRPr kumimoji="0" lang="en-US" sz="45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8788499" y="6349993"/>
            <a:ext cx="1611447" cy="52705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43599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E3F980-8D17-4D15-A4E4-A881D31A7F47}"/>
              </a:ext>
            </a:extLst>
          </p:cNvPr>
          <p:cNvSpPr/>
          <p:nvPr/>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8" name="Picture 7" descr="Graphical user interface, diagram&#10;&#10;Description automatically generated">
            <a:extLst>
              <a:ext uri="{FF2B5EF4-FFF2-40B4-BE49-F238E27FC236}">
                <a16:creationId xmlns:a16="http://schemas.microsoft.com/office/drawing/2014/main" id="{B801A102-0A32-4B95-8C2F-729F78DB1F80}"/>
              </a:ext>
            </a:extLst>
          </p:cNvPr>
          <p:cNvPicPr>
            <a:picLocks noChangeAspect="1"/>
          </p:cNvPicPr>
          <p:nvPr/>
        </p:nvPicPr>
        <p:blipFill rotWithShape="1">
          <a:blip r:embed="rId2">
            <a:extLst>
              <a:ext uri="{28A0092B-C50C-407E-A947-70E740481C1C}">
                <a14:useLocalDpi xmlns:a14="http://schemas.microsoft.com/office/drawing/2010/main" val="0"/>
              </a:ext>
            </a:extLst>
          </a:blip>
          <a:srcRect l="9619" t="9138" r="15804" b="23851"/>
          <a:stretch/>
        </p:blipFill>
        <p:spPr>
          <a:xfrm>
            <a:off x="0" y="1"/>
            <a:ext cx="12192000" cy="8434601"/>
          </a:xfrm>
          <a:prstGeom prst="rect">
            <a:avLst/>
          </a:prstGeom>
        </p:spPr>
      </p:pic>
      <p:sp>
        <p:nvSpPr>
          <p:cNvPr id="7" name="Rectangle 6"/>
          <p:cNvSpPr/>
          <p:nvPr/>
        </p:nvSpPr>
        <p:spPr>
          <a:xfrm>
            <a:off x="565537" y="577113"/>
            <a:ext cx="11126761" cy="1015661"/>
          </a:xfrm>
          <a:prstGeom prst="rect">
            <a:avLst/>
          </a:prstGeom>
        </p:spPr>
        <p:txBody>
          <a:bodyPr wrap="none" lIns="91438" tIns="45719" rIns="91438" bIns="45719">
            <a:spAutoFit/>
          </a:bodyPr>
          <a:lstStyle/>
          <a:p>
            <a:pPr algn="ctr"/>
            <a:r>
              <a:rPr lang="en-US" sz="6000" b="1" dirty="0" smtClean="0">
                <a:solidFill>
                  <a:srgbClr val="4C216D"/>
                </a:solidFill>
                <a:latin typeface="Tahoma" pitchFamily="34" charset="0"/>
                <a:ea typeface="Tahoma" pitchFamily="34" charset="0"/>
                <a:cs typeface="Tahoma" pitchFamily="34" charset="0"/>
              </a:rPr>
              <a:t> </a:t>
            </a:r>
            <a:r>
              <a:rPr lang="en-US" sz="6000" b="1" smtClean="0">
                <a:solidFill>
                  <a:srgbClr val="4C216D"/>
                </a:solidFill>
                <a:latin typeface="Tahoma" pitchFamily="34" charset="0"/>
                <a:ea typeface="Tahoma" pitchFamily="34" charset="0"/>
                <a:cs typeface="Tahoma" pitchFamily="34" charset="0"/>
              </a:rPr>
              <a:t>BÀI 6. THỦY VĂN VIỆT NAM</a:t>
            </a:r>
            <a:endParaRPr lang="en-US" sz="6000" b="1" dirty="0">
              <a:solidFill>
                <a:srgbClr val="4C216D"/>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881253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8CD5159-6DB2-4AD7-B1CB-75B55475A734}"/>
              </a:ext>
            </a:extLst>
          </p:cNvPr>
          <p:cNvSpPr txBox="1"/>
          <p:nvPr/>
        </p:nvSpPr>
        <p:spPr>
          <a:xfrm>
            <a:off x="0" y="-8357"/>
            <a:ext cx="12192000" cy="707884"/>
          </a:xfrm>
          <a:prstGeom prst="rect">
            <a:avLst/>
          </a:prstGeom>
          <a:solidFill>
            <a:srgbClr val="00B050"/>
          </a:solidFill>
        </p:spPr>
        <p:txBody>
          <a:bodyPr wrap="square" lIns="91438" tIns="45719" rIns="91438" bIns="45719" rtlCol="0">
            <a:spAutoFit/>
          </a:bodyPr>
          <a:lstStyle/>
          <a:p>
            <a:pPr algn="ctr"/>
            <a:r>
              <a:rPr lang="en-US" sz="4000" b="1" smtClean="0">
                <a:solidFill>
                  <a:schemeClr val="bg1"/>
                </a:solidFill>
                <a:latin typeface="Arial" panose="020B0604020202020204" pitchFamily="34" charset="0"/>
                <a:ea typeface="Tahoma" panose="020B0604030504040204" pitchFamily="34" charset="0"/>
                <a:cs typeface="Arial" panose="020B0604020202020204" pitchFamily="34" charset="0"/>
              </a:rPr>
              <a:t>BÀI 6. THỦY VĂN VIỆT </a:t>
            </a:r>
            <a:r>
              <a:rPr lang="en-US" sz="4000" b="1" dirty="0" smtClean="0">
                <a:solidFill>
                  <a:schemeClr val="bg1"/>
                </a:solidFill>
                <a:latin typeface="Arial" panose="020B0604020202020204" pitchFamily="34" charset="0"/>
                <a:ea typeface="Tahoma" panose="020B0604030504040204" pitchFamily="34" charset="0"/>
                <a:cs typeface="Arial" panose="020B0604020202020204" pitchFamily="34" charset="0"/>
              </a:rPr>
              <a:t>NAM</a:t>
            </a:r>
            <a:endParaRPr lang="en-US" sz="4000" b="1"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A1E13D6-E257-4A2F-8AB1-AB00840CBB18}"/>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205705" y="4603898"/>
            <a:ext cx="1814001" cy="2254103"/>
          </a:xfrm>
          <a:prstGeom prst="rect">
            <a:avLst/>
          </a:prstGeom>
        </p:spPr>
      </p:pic>
      <p:sp>
        <p:nvSpPr>
          <p:cNvPr id="5" name="Speech Bubble: Rectangle with Corners Rounded 4">
            <a:extLst>
              <a:ext uri="{FF2B5EF4-FFF2-40B4-BE49-F238E27FC236}">
                <a16:creationId xmlns:a16="http://schemas.microsoft.com/office/drawing/2014/main" id="{CF11B418-E8FF-4417-BA42-107AE69402C0}"/>
              </a:ext>
            </a:extLst>
          </p:cNvPr>
          <p:cNvSpPr/>
          <p:nvPr/>
        </p:nvSpPr>
        <p:spPr>
          <a:xfrm>
            <a:off x="829286" y="1525547"/>
            <a:ext cx="5076215" cy="1562210"/>
          </a:xfrm>
          <a:prstGeom prst="wedgeRoundRectCallout">
            <a:avLst>
              <a:gd name="adj1" fmla="val -45195"/>
              <a:gd name="adj2" fmla="val 13514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9" name="Rectangle 18">
            <a:extLst>
              <a:ext uri="{FF2B5EF4-FFF2-40B4-BE49-F238E27FC236}">
                <a16:creationId xmlns:a16="http://schemas.microsoft.com/office/drawing/2014/main" id="{4EFA64FC-AD5F-4504-B567-6984806CC2A1}"/>
              </a:ext>
            </a:extLst>
          </p:cNvPr>
          <p:cNvSpPr/>
          <p:nvPr/>
        </p:nvSpPr>
        <p:spPr>
          <a:xfrm>
            <a:off x="902642" y="1636004"/>
            <a:ext cx="4942865" cy="1405767"/>
          </a:xfrm>
          <a:prstGeom prst="rect">
            <a:avLst/>
          </a:prstGeom>
        </p:spPr>
        <p:txBody>
          <a:bodyPr wrap="square" lIns="91438" tIns="45719" rIns="91438" bIns="45719">
            <a:spAutoFit/>
          </a:bodyPr>
          <a:lstStyle/>
          <a:p>
            <a:pPr marR="116202" algn="ctr">
              <a:lnSpc>
                <a:spcPct val="150000"/>
              </a:lnSpc>
              <a:tabLst>
                <a:tab pos="180335" algn="l"/>
                <a:tab pos="450203" algn="l"/>
              </a:tabLst>
            </a:pPr>
            <a:r>
              <a:rPr lang="en-US" sz="3000" b="1" dirty="0">
                <a:solidFill>
                  <a:srgbClr val="2A08B8"/>
                </a:solidFill>
                <a:ea typeface="Cambria" panose="02040503050406030204" pitchFamily="18" charset="0"/>
                <a:cs typeface="Arial" panose="020B0604020202020204" pitchFamily="34" charset="0"/>
              </a:rPr>
              <a:t>Sông ngòi nước ta có </a:t>
            </a:r>
            <a:r>
              <a:rPr lang="en-US" sz="3000" b="1" dirty="0" smtClean="0">
                <a:solidFill>
                  <a:srgbClr val="2A08B8"/>
                </a:solidFill>
                <a:ea typeface="Cambria" panose="02040503050406030204" pitchFamily="18" charset="0"/>
                <a:cs typeface="Arial" panose="020B0604020202020204" pitchFamily="34" charset="0"/>
              </a:rPr>
              <a:t>những </a:t>
            </a:r>
            <a:r>
              <a:rPr lang="en-US" sz="3000" b="1" dirty="0">
                <a:solidFill>
                  <a:srgbClr val="2A08B8"/>
                </a:solidFill>
                <a:ea typeface="Cambria" panose="02040503050406030204" pitchFamily="18" charset="0"/>
                <a:cs typeface="Arial" panose="020B0604020202020204" pitchFamily="34" charset="0"/>
              </a:rPr>
              <a:t>đặc điểm chung nào nổi </a:t>
            </a:r>
            <a:r>
              <a:rPr lang="en-US" sz="3000" b="1" dirty="0" smtClean="0">
                <a:solidFill>
                  <a:srgbClr val="2A08B8"/>
                </a:solidFill>
                <a:ea typeface="Cambria" panose="02040503050406030204" pitchFamily="18" charset="0"/>
                <a:cs typeface="Arial" panose="020B0604020202020204" pitchFamily="34" charset="0"/>
              </a:rPr>
              <a:t>bật?</a:t>
            </a:r>
            <a:endParaRPr lang="en-US" sz="3000" b="1" dirty="0">
              <a:solidFill>
                <a:srgbClr val="2A08B8"/>
              </a:solidFill>
              <a:ea typeface="Noto Sans Symbols"/>
              <a:cs typeface="Arial" panose="020B0604020202020204" pitchFamily="34" charset="0"/>
            </a:endParaRPr>
          </a:p>
        </p:txBody>
      </p:sp>
      <p:sp>
        <p:nvSpPr>
          <p:cNvPr id="20" name="TextBox 19">
            <a:extLst>
              <a:ext uri="{FF2B5EF4-FFF2-40B4-BE49-F238E27FC236}">
                <a16:creationId xmlns:a16="http://schemas.microsoft.com/office/drawing/2014/main" id="{78CD5159-6DB2-4AD7-B1CB-75B55475A734}"/>
              </a:ext>
            </a:extLst>
          </p:cNvPr>
          <p:cNvSpPr txBox="1"/>
          <p:nvPr/>
        </p:nvSpPr>
        <p:spPr>
          <a:xfrm>
            <a:off x="216197" y="867944"/>
            <a:ext cx="4127203" cy="553996"/>
          </a:xfrm>
          <a:prstGeom prst="rect">
            <a:avLst/>
          </a:prstGeom>
          <a:noFill/>
        </p:spPr>
        <p:txBody>
          <a:bodyPr wrap="square" lIns="91438" tIns="45719" rIns="91438" bIns="45719" rtlCol="0">
            <a:spAutoFit/>
          </a:bodyPr>
          <a:lstStyle/>
          <a:p>
            <a:r>
              <a:rPr lang="en-US" sz="3000" b="1" dirty="0" smtClean="0">
                <a:solidFill>
                  <a:srgbClr val="2A08B8"/>
                </a:solidFill>
                <a:ea typeface="Tahoma" panose="020B0604030504040204" pitchFamily="34" charset="0"/>
                <a:cs typeface="Arial" panose="020B0604020202020204" pitchFamily="34" charset="0"/>
              </a:rPr>
              <a:t>1</a:t>
            </a:r>
            <a:r>
              <a:rPr lang="en-US" sz="3000" b="1" smtClean="0">
                <a:solidFill>
                  <a:srgbClr val="2A08B8"/>
                </a:solidFill>
                <a:ea typeface="Tahoma" panose="020B0604030504040204" pitchFamily="34" charset="0"/>
                <a:cs typeface="Arial" panose="020B0604020202020204" pitchFamily="34" charset="0"/>
              </a:rPr>
              <a:t>. Sông ngòi</a:t>
            </a:r>
            <a:endParaRPr lang="en-US" sz="3000" b="1" dirty="0">
              <a:solidFill>
                <a:srgbClr val="2A08B8"/>
              </a:solidFill>
              <a:cs typeface="Arial" panose="020B0604020202020204" pitchFamily="34" charset="0"/>
            </a:endParaRPr>
          </a:p>
        </p:txBody>
      </p:sp>
      <p:pic>
        <p:nvPicPr>
          <p:cNvPr id="21" name="Picture 20">
            <a:extLst>
              <a:ext uri="{FF2B5EF4-FFF2-40B4-BE49-F238E27FC236}">
                <a16:creationId xmlns:a16="http://schemas.microsoft.com/office/drawing/2014/main" id="{A186E9C1-000F-483F-93E1-6F86ED860DF0}"/>
              </a:ext>
            </a:extLst>
          </p:cNvPr>
          <p:cNvPicPr>
            <a:picLocks noChangeAspect="1"/>
          </p:cNvPicPr>
          <p:nvPr/>
        </p:nvPicPr>
        <p:blipFill rotWithShape="1">
          <a:blip r:embed="rId4" cstate="print"/>
          <a:srcRect l="34736" t="11086" r="10140" b="22712"/>
          <a:stretch/>
        </p:blipFill>
        <p:spPr>
          <a:xfrm>
            <a:off x="3551508" y="4044004"/>
            <a:ext cx="4716192" cy="27187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2" name="Picture 21" descr="C:\Users\PTS\Desktop\Ảnh\download (15).jpg"/>
          <p:cNvPicPr/>
          <p:nvPr/>
        </p:nvPicPr>
        <p:blipFill>
          <a:blip r:embed="rId5"/>
          <a:srcRect/>
          <a:stretch>
            <a:fillRect/>
          </a:stretch>
        </p:blipFill>
        <p:spPr bwMode="auto">
          <a:xfrm>
            <a:off x="6915149" y="1466852"/>
            <a:ext cx="5003800" cy="325392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28976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29"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ppt_x</p:attrName>
                                        </p:attrNameLst>
                                      </p:cBhvr>
                                      <p:tavLst>
                                        <p:tav tm="0">
                                          <p:val>
                                            <p:strVal val="#ppt_x-.2"/>
                                          </p:val>
                                        </p:tav>
                                        <p:tav tm="100000">
                                          <p:val>
                                            <p:strVal val="#ppt_x"/>
                                          </p:val>
                                        </p:tav>
                                      </p:tavLst>
                                    </p:anim>
                                    <p:anim calcmode="lin" valueType="num">
                                      <p:cBhvr>
                                        <p:cTn id="2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
                                        </p:tgtEl>
                                      </p:cBhvr>
                                    </p:animEffect>
                                  </p:childTnLst>
                                </p:cTn>
                              </p:par>
                              <p:par>
                                <p:cTn id="24" presetID="8"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amond(in)">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3143</Words>
  <Application>Microsoft Office PowerPoint</Application>
  <PresentationFormat>Widescreen</PresentationFormat>
  <Paragraphs>537</Paragraphs>
  <Slides>56</Slides>
  <Notes>44</Notes>
  <HiddenSlides>0</HiddenSlides>
  <MMClips>12</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56</vt:i4>
      </vt:variant>
    </vt:vector>
  </HeadingPairs>
  <TitlesOfParts>
    <vt:vector size="77" baseType="lpstr">
      <vt:lpstr>微软雅黑</vt:lpstr>
      <vt:lpstr>宋体</vt:lpstr>
      <vt:lpstr>微软雅黑 Light</vt:lpstr>
      <vt:lpstr>#9Slide02 Noi dung dai</vt:lpstr>
      <vt:lpstr>#9Slide03 Cabin Condensed Bold</vt:lpstr>
      <vt:lpstr>#9Slide03 HelveBold</vt:lpstr>
      <vt:lpstr>#9Slide03 Roboto Condensed</vt:lpstr>
      <vt:lpstr>.VnBlack</vt:lpstr>
      <vt:lpstr>Arial</vt:lpstr>
      <vt:lpstr>Calibri</vt:lpstr>
      <vt:lpstr>Calibri Light</vt:lpstr>
      <vt:lpstr>Cambria</vt:lpstr>
      <vt:lpstr>等线</vt:lpstr>
      <vt:lpstr>Impact MT Std</vt:lpstr>
      <vt:lpstr>Noto Sans Symbols</vt:lpstr>
      <vt:lpstr>Tahoma</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Admin</cp:lastModifiedBy>
  <cp:revision>142</cp:revision>
  <dcterms:created xsi:type="dcterms:W3CDTF">2022-10-23T19:31:07Z</dcterms:created>
  <dcterms:modified xsi:type="dcterms:W3CDTF">2023-12-13T01:52:14Z</dcterms:modified>
</cp:coreProperties>
</file>