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64" r:id="rId2"/>
    <p:sldId id="465" r:id="rId3"/>
    <p:sldId id="467" r:id="rId4"/>
    <p:sldId id="472" r:id="rId5"/>
    <p:sldId id="468" r:id="rId6"/>
    <p:sldId id="471" r:id="rId7"/>
    <p:sldId id="473" r:id="rId8"/>
    <p:sldId id="475" r:id="rId9"/>
    <p:sldId id="476" r:id="rId10"/>
    <p:sldId id="469" r:id="rId11"/>
    <p:sldId id="477" r:id="rId12"/>
    <p:sldId id="479" r:id="rId13"/>
    <p:sldId id="498" r:id="rId14"/>
    <p:sldId id="478" r:id="rId15"/>
    <p:sldId id="483" r:id="rId16"/>
    <p:sldId id="484" r:id="rId17"/>
    <p:sldId id="482" r:id="rId18"/>
    <p:sldId id="481" r:id="rId19"/>
    <p:sldId id="487" r:id="rId20"/>
    <p:sldId id="490" r:id="rId21"/>
    <p:sldId id="492" r:id="rId22"/>
    <p:sldId id="491" r:id="rId23"/>
    <p:sldId id="493" r:id="rId24"/>
    <p:sldId id="494" r:id="rId25"/>
    <p:sldId id="499" r:id="rId26"/>
    <p:sldId id="497" r:id="rId27"/>
    <p:sldId id="496" r:id="rId28"/>
    <p:sldId id="495" r:id="rId29"/>
    <p:sldId id="4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FF33"/>
    <a:srgbClr val="CCFF99"/>
    <a:srgbClr val="4DDA00"/>
    <a:srgbClr val="99FF33"/>
    <a:srgbClr val="99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4" autoAdjust="0"/>
    <p:restoredTop sz="94624" autoAdjust="0"/>
  </p:normalViewPr>
  <p:slideViewPr>
    <p:cSldViewPr snapToGrid="0">
      <p:cViewPr varScale="1">
        <p:scale>
          <a:sx n="69" d="100"/>
          <a:sy n="69" d="100"/>
        </p:scale>
        <p:origin x="-756" y="-102"/>
      </p:cViewPr>
      <p:guideLst>
        <p:guide orient="horz" pos="2160"/>
        <p:guide pos="3840"/>
      </p:guideLst>
    </p:cSldViewPr>
  </p:slideViewPr>
  <p:outlineViewPr>
    <p:cViewPr>
      <p:scale>
        <a:sx n="33" d="100"/>
        <a:sy n="33" d="100"/>
      </p:scale>
      <p:origin x="0" y="132"/>
    </p:cViewPr>
  </p:outlin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18B08-FF41-496D-A6EC-CD27A53FD9C5}" type="datetimeFigureOut">
              <a:rPr lang="en-US" smtClean="0"/>
              <a:pPr/>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C2538-004B-4CDE-A76A-AD795BBB0ADD}" type="slidenum">
              <a:rPr lang="en-US" smtClean="0"/>
              <a:pPr/>
              <a:t>‹#›</a:t>
            </a:fld>
            <a:endParaRPr lang="en-US"/>
          </a:p>
        </p:txBody>
      </p:sp>
    </p:spTree>
    <p:extLst>
      <p:ext uri="{BB962C8B-B14F-4D97-AF65-F5344CB8AC3E}">
        <p14:creationId xmlns:p14="http://schemas.microsoft.com/office/powerpoint/2010/main" xmlns="" val="3184159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C4133A-A468-4824-A960-2FD2A5EB81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9C5052-9EA9-43E6-A714-1F91145D82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BFC6F08-75A7-4B7A-AD5D-57FD1C024ADF}"/>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5" name="Footer Placeholder 4">
            <a:extLst>
              <a:ext uri="{FF2B5EF4-FFF2-40B4-BE49-F238E27FC236}">
                <a16:creationId xmlns:a16="http://schemas.microsoft.com/office/drawing/2014/main" xmlns="" id="{CA833951-E6CA-4B41-ADAA-995F46565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B94009-4981-424E-88CB-969261E49AF1}"/>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335214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65DD0-3D8A-4F78-8A61-55395FA2C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E605197-5F02-49FE-9696-CB23F8B0EE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C4A3F3-8012-4C88-AA20-D23E27B78CD0}"/>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5" name="Footer Placeholder 4">
            <a:extLst>
              <a:ext uri="{FF2B5EF4-FFF2-40B4-BE49-F238E27FC236}">
                <a16:creationId xmlns:a16="http://schemas.microsoft.com/office/drawing/2014/main" xmlns="" id="{D660EBF8-E924-430A-BDA9-29B4CE0E1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D3545C-CCA9-4933-B368-E587CDBE9A57}"/>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11334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29019AA-B60A-4F5F-B720-8E6ED70059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B26C0A0-29E7-4097-86BB-002CCAC4DA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0E5656-65DE-4545-A826-0C8581BA7E2B}"/>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5" name="Footer Placeholder 4">
            <a:extLst>
              <a:ext uri="{FF2B5EF4-FFF2-40B4-BE49-F238E27FC236}">
                <a16:creationId xmlns:a16="http://schemas.microsoft.com/office/drawing/2014/main" xmlns="" id="{F80E8720-6F40-4659-AA63-21804AE20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BFD0C2-9B1B-464A-B835-F6F36A8E9E3C}"/>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2387201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xmlns="" val="86937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EA4665-57B2-4895-82FC-64ECF2263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231F7C-BA2C-475C-83F0-1684B8A179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95BE53-C4D4-4488-BDC8-909C8D1F15BE}"/>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5" name="Footer Placeholder 4">
            <a:extLst>
              <a:ext uri="{FF2B5EF4-FFF2-40B4-BE49-F238E27FC236}">
                <a16:creationId xmlns:a16="http://schemas.microsoft.com/office/drawing/2014/main" xmlns="" id="{04E9DF59-7D67-40EC-A7B8-0008B6A26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CBC81F-9CB8-4F4B-8C9A-64692DA2EE00}"/>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387229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F02284-6A57-4DEB-B735-50205410B8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D2BB467-E64F-4866-BEE7-E852930E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D3F8B52-1E07-494B-9F38-E482D488ACB7}"/>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5" name="Footer Placeholder 4">
            <a:extLst>
              <a:ext uri="{FF2B5EF4-FFF2-40B4-BE49-F238E27FC236}">
                <a16:creationId xmlns:a16="http://schemas.microsoft.com/office/drawing/2014/main" xmlns="" id="{5A5A08AF-054E-4CC1-B369-8C59267C8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DACEA0-C158-48CA-811B-3C7C78150540}"/>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17445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5BC33A-3371-410E-9E7E-6CF38636A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7F5DD0-21C3-448A-808C-6B4F1E5559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669A786-E494-42DE-974E-19444CDDB0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DAF8D23-1CEB-43C0-9DBB-3AF65FAD9913}"/>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6" name="Footer Placeholder 5">
            <a:extLst>
              <a:ext uri="{FF2B5EF4-FFF2-40B4-BE49-F238E27FC236}">
                <a16:creationId xmlns:a16="http://schemas.microsoft.com/office/drawing/2014/main" xmlns="" id="{8D0F9607-FCB5-4BA0-B8D5-6F9C714D2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693AA5-73DB-42AE-8EEB-06D163DFFF69}"/>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1428022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F7046F-5D13-4CC5-94AF-9D34B1ABD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045A2AA-0EA7-403F-BCA0-2DCF329020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A904013-0380-4852-8015-A574DD9E0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2AB04A2-8E2C-4C35-B795-5AFB589C5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127476E-F110-4E33-A967-4A5AD9CD8A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8B6082-A5BB-4620-A32D-8CD57994E3A6}"/>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8" name="Footer Placeholder 7">
            <a:extLst>
              <a:ext uri="{FF2B5EF4-FFF2-40B4-BE49-F238E27FC236}">
                <a16:creationId xmlns:a16="http://schemas.microsoft.com/office/drawing/2014/main" xmlns="" id="{4312742C-011C-410D-AD2C-5E7CDAF43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BEFC768-A1E5-410B-A507-0D6246A2CCEF}"/>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337940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5D688E-2D05-4866-892C-8425C53602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4DFE48-014F-45F4-9D10-E6ADDD2F645E}"/>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4" name="Footer Placeholder 3">
            <a:extLst>
              <a:ext uri="{FF2B5EF4-FFF2-40B4-BE49-F238E27FC236}">
                <a16:creationId xmlns:a16="http://schemas.microsoft.com/office/drawing/2014/main" xmlns="" id="{592CB292-E3D4-4C28-93A3-3247678E75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0C0CBFC-996F-471B-BF29-C336082522CA}"/>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1106396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720D78-C173-4165-B062-1CB61202CA07}"/>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3" name="Footer Placeholder 2">
            <a:extLst>
              <a:ext uri="{FF2B5EF4-FFF2-40B4-BE49-F238E27FC236}">
                <a16:creationId xmlns:a16="http://schemas.microsoft.com/office/drawing/2014/main" xmlns="" id="{1B9BCF48-876D-4509-A783-4CA00E4631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9AA4CC2-B0CB-4173-86E5-24D1AA04ACCA}"/>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59952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EE459E-3A56-4F59-B11E-A118CB5C5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9792FBC-94B3-4A2F-A964-05C355FA79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EFCBE86-82A0-4247-AA74-C61E3D21A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68F519-764A-414F-AE0B-EB90613E1BEC}"/>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6" name="Footer Placeholder 5">
            <a:extLst>
              <a:ext uri="{FF2B5EF4-FFF2-40B4-BE49-F238E27FC236}">
                <a16:creationId xmlns:a16="http://schemas.microsoft.com/office/drawing/2014/main" xmlns="" id="{F493C5EA-D77C-4F7B-889A-906A6456C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BC65B5-3569-45D5-8A64-65AAA66BFA4C}"/>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448250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E5EC51-40DA-46B0-B4BE-221552D9FC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9A362E2-F513-436F-BAB5-1AF580142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04EBA50-4B60-4A93-86C9-17768FBD6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8E74E0-15CE-4A15-AA6D-627E84753CFB}"/>
              </a:ext>
            </a:extLst>
          </p:cNvPr>
          <p:cNvSpPr>
            <a:spLocks noGrp="1"/>
          </p:cNvSpPr>
          <p:nvPr>
            <p:ph type="dt" sz="half" idx="10"/>
          </p:nvPr>
        </p:nvSpPr>
        <p:spPr/>
        <p:txBody>
          <a:bodyPr/>
          <a:lstStyle/>
          <a:p>
            <a:fld id="{7D7F9DB7-2505-4345-82BE-E6CA63E51C75}" type="datetimeFigureOut">
              <a:rPr lang="en-US" smtClean="0"/>
              <a:pPr/>
              <a:t>7/18/2023</a:t>
            </a:fld>
            <a:endParaRPr lang="en-US"/>
          </a:p>
        </p:txBody>
      </p:sp>
      <p:sp>
        <p:nvSpPr>
          <p:cNvPr id="6" name="Footer Placeholder 5">
            <a:extLst>
              <a:ext uri="{FF2B5EF4-FFF2-40B4-BE49-F238E27FC236}">
                <a16:creationId xmlns:a16="http://schemas.microsoft.com/office/drawing/2014/main" xmlns="" id="{EA08F21C-A2CA-4C9B-8A7F-84C614302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4605A0-832C-45E1-88AD-5CCAF8C85DF0}"/>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413627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AC2CF5-61FB-4A8B-A5A9-D6331F239C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24870B8-C6AA-4CC8-B0FC-4069271F6D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B83E87-AFBB-4C5C-BC29-184043D28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F9DB7-2505-4345-82BE-E6CA63E51C75}" type="datetimeFigureOut">
              <a:rPr lang="en-US" smtClean="0"/>
              <a:pPr/>
              <a:t>7/18/2023</a:t>
            </a:fld>
            <a:endParaRPr lang="en-US"/>
          </a:p>
        </p:txBody>
      </p:sp>
      <p:sp>
        <p:nvSpPr>
          <p:cNvPr id="5" name="Footer Placeholder 4">
            <a:extLst>
              <a:ext uri="{FF2B5EF4-FFF2-40B4-BE49-F238E27FC236}">
                <a16:creationId xmlns:a16="http://schemas.microsoft.com/office/drawing/2014/main" xmlns="" id="{9F47AF6C-988F-4901-92A0-690D549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2E82929-9DB9-4ED1-85A7-7EE034A453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D0E41-11B0-420D-8D6A-9AF9E19B5740}" type="slidenum">
              <a:rPr lang="en-US" smtClean="0"/>
              <a:pPr/>
              <a:t>‹#›</a:t>
            </a:fld>
            <a:endParaRPr lang="en-US"/>
          </a:p>
        </p:txBody>
      </p:sp>
    </p:spTree>
    <p:extLst>
      <p:ext uri="{BB962C8B-B14F-4D97-AF65-F5344CB8AC3E}">
        <p14:creationId xmlns:p14="http://schemas.microsoft.com/office/powerpoint/2010/main" xmlns="" val="887060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file:///D:\LS&amp;&#272;L%208\&#272;&#7883;a%20l&#237;%208,%20KNTTCS\&#272;&#7883;a%20l&#237;%208,%20KNTTCS\11.GA&#272;T%208,%20KNTTCS\B&#224;i%208,%20&#272;L%208%20(KNTTCS)\Clip%20Bi&#7871;n%20&#273;&#7893;i%20kh&#237;%20h&#7853;u%20v&#224;%20t&#225;c%20&#273;&#7897;ng%20t&#7841;i%20Vi&#7879;t%20Nam.mp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 xmlns:a16="http://schemas.microsoft.com/office/drawing/2014/main" id="{A39B2B10-AAEB-40F1-88FE-DF43FC10D483}"/>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11954922" y="6524385"/>
            <a:ext cx="184220" cy="184220"/>
          </a:xfrm>
          <a:prstGeom prst="rect">
            <a:avLst/>
          </a:prstGeom>
        </p:spPr>
      </p:pic>
    </p:spTree>
    <p:extLst>
      <p:ext uri="{BB962C8B-B14F-4D97-AF65-F5344CB8AC3E}">
        <p14:creationId xmlns="" xmlns:p14="http://schemas.microsoft.com/office/powerpoint/2010/main" val="308164511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endCondLst>
                    <p:cond evt="onStopAudio" delay="0">
                      <p:tgtEl>
                        <p:sldTgt/>
                      </p:tgtEl>
                    </p:cond>
                  </p:end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sp>
        <p:nvSpPr>
          <p:cNvPr id="15" name="Rectangle 14"/>
          <p:cNvSpPr/>
          <p:nvPr/>
        </p:nvSpPr>
        <p:spPr>
          <a:xfrm>
            <a:off x="176594" y="972197"/>
            <a:ext cx="7756607"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1. Tác động của biến đổi khí hậu đối với khí hậu</a:t>
            </a: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xmlns="" id="{83943E22-6FC5-4857-96F1-DB4BDF369685}"/>
              </a:ext>
            </a:extLst>
          </p:cNvPr>
          <p:cNvSpPr/>
          <p:nvPr/>
        </p:nvSpPr>
        <p:spPr>
          <a:xfrm>
            <a:off x="280846" y="2231611"/>
            <a:ext cx="11176864" cy="109348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a:t>
            </a:r>
            <a:r>
              <a:rPr lang="it-IT" sz="3000" b="1" i="1" smtClean="0">
                <a:solidFill>
                  <a:srgbClr val="0000FF"/>
                </a:solidFill>
                <a:cs typeface="Arial" pitchFamily="34" charset="0"/>
              </a:rPr>
              <a:t>Nêu các hiện tượng thời tiết cực đoan ở nước ta hiện nay. Chúng ảnh hưởng như thế nào đến sản xuất và sinh hoạt người dân?</a:t>
            </a:r>
            <a:endParaRPr lang="en-US" sz="3000" b="1" i="1" dirty="0">
              <a:solidFill>
                <a:srgbClr val="0000FF"/>
              </a:solidFill>
              <a:cs typeface="Arial" pitchFamily="34" charset="0"/>
            </a:endParaRP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18665" y="1409310"/>
            <a:ext cx="1000545" cy="1086608"/>
          </a:xfrm>
          <a:prstGeom prst="rect">
            <a:avLst/>
          </a:prstGeom>
        </p:spPr>
      </p:pic>
      <p:pic>
        <p:nvPicPr>
          <p:cNvPr id="7" name="Picture 19">
            <a:extLst>
              <a:ext uri="{FF2B5EF4-FFF2-40B4-BE49-F238E27FC236}">
                <a16:creationId xmlns:a16="http://schemas.microsoft.com/office/drawing/2014/main" xmlns="" id="{B8087F73-C0F3-4A21-8739-7DD0D8129213}"/>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94764" y="3391569"/>
            <a:ext cx="5352545" cy="3293251"/>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1"/>
          <p:cNvSpPr>
            <a:spLocks noChangeArrowheads="1"/>
          </p:cNvSpPr>
          <p:nvPr/>
        </p:nvSpPr>
        <p:spPr bwMode="auto">
          <a:xfrm>
            <a:off x="296512" y="1443669"/>
            <a:ext cx="11618396"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3200" b="1" smtClean="0"/>
              <a:t>- Gia tăng thời tiết cực đoan: mưa lớn, bão, rét đậm, rét hại...</a:t>
            </a:r>
          </a:p>
          <a:p>
            <a:pPr>
              <a:lnSpc>
                <a:spcPct val="150000"/>
              </a:lnSpc>
            </a:pPr>
            <a:r>
              <a:rPr lang="pt-BR" sz="3200" b="1" smtClean="0"/>
              <a:t>- </a:t>
            </a:r>
            <a:r>
              <a:rPr lang="pt-BR" sz="3200" b="1" smtClean="0"/>
              <a:t>Số ngày nắng nóng tăng trên cả nước.</a:t>
            </a:r>
            <a:endParaRPr lang="en-US" sz="3200" b="1" smtClean="0"/>
          </a:p>
          <a:p>
            <a:pPr>
              <a:lnSpc>
                <a:spcPct val="150000"/>
              </a:lnSpc>
            </a:pPr>
            <a:r>
              <a:rPr lang="pt-BR" sz="3200" b="1" smtClean="0"/>
              <a:t>- </a:t>
            </a:r>
            <a:r>
              <a:rPr lang="pt-BR" sz="3200" b="1" smtClean="0"/>
              <a:t>Số ngày rét đậm, rét hại biến động qua các năm.</a:t>
            </a:r>
            <a:endParaRPr lang="en-US" sz="3200" b="1" smtClean="0"/>
          </a:p>
          <a:p>
            <a:pPr>
              <a:lnSpc>
                <a:spcPct val="150000"/>
              </a:lnSpc>
            </a:pPr>
            <a:r>
              <a:rPr lang="pt-BR" sz="3200" b="1" smtClean="0"/>
              <a:t>- </a:t>
            </a:r>
            <a:r>
              <a:rPr lang="pt-BR" sz="3200" b="1" smtClean="0"/>
              <a:t>Số cơn bão mạnh tăng lên.</a:t>
            </a:r>
            <a:endParaRPr lang="en-US" sz="3200" b="1" smtClean="0"/>
          </a:p>
          <a:p>
            <a:pPr>
              <a:lnSpc>
                <a:spcPct val="150000"/>
              </a:lnSpc>
            </a:pPr>
            <a:r>
              <a:rPr lang="pt-BR" sz="3200" b="1" smtClean="0"/>
              <a:t>- </a:t>
            </a:r>
            <a:r>
              <a:rPr lang="pt-BR" sz="3200" b="1" smtClean="0"/>
              <a:t>Mùa mưa có nhiều trận mưa lớn, thời gian mưa kéo dài</a:t>
            </a:r>
            <a:r>
              <a:rPr lang="pt-BR" sz="3200" b="1" smtClean="0"/>
              <a:t>...</a:t>
            </a:r>
          </a:p>
          <a:p>
            <a:pPr>
              <a:lnSpc>
                <a:spcPct val="150000"/>
              </a:lnSpc>
            </a:pPr>
            <a:r>
              <a:rPr lang="en-US" sz="3200" b="1" smtClean="0"/>
              <a:t>=&gt; Biến đổi thời tiết đã khiến thời tiết trở nên khắc  nghiệt hơn.</a:t>
            </a:r>
            <a:endParaRPr lang="en-US" sz="3200" b="1"/>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par>
                                <p:cTn id="27" presetID="29" presetClass="exit" presetSubtype="0" fill="hold" nodeType="withEffect">
                                  <p:stCondLst>
                                    <p:cond delay="0"/>
                                  </p:stCondLst>
                                  <p:childTnLst>
                                    <p:anim calcmode="lin" valueType="num">
                                      <p:cBhvr>
                                        <p:cTn id="28" dur="1000"/>
                                        <p:tgtEl>
                                          <p:spTgt spid="7"/>
                                        </p:tgtEl>
                                        <p:attrNameLst>
                                          <p:attrName>ppt_x</p:attrName>
                                        </p:attrNameLst>
                                      </p:cBhvr>
                                      <p:tavLst>
                                        <p:tav tm="0">
                                          <p:val>
                                            <p:strVal val="ppt_x"/>
                                          </p:val>
                                        </p:tav>
                                        <p:tav tm="100000">
                                          <p:val>
                                            <p:strVal val="ppt_x-.2"/>
                                          </p:val>
                                        </p:tav>
                                      </p:tavLst>
                                    </p:anim>
                                    <p:anim calcmode="lin" valueType="num">
                                      <p:cBhvr>
                                        <p:cTn id="29" dur="1000"/>
                                        <p:tgtEl>
                                          <p:spTgt spid="7"/>
                                        </p:tgtEl>
                                        <p:attrNameLst>
                                          <p:attrName>ppt_y</p:attrName>
                                        </p:attrNameLst>
                                      </p:cBhvr>
                                      <p:tavLst>
                                        <p:tav tm="0">
                                          <p:val>
                                            <p:strVal val="ppt_y"/>
                                          </p:val>
                                        </p:tav>
                                        <p:tav tm="100000">
                                          <p:val>
                                            <p:strVal val="ppt_y"/>
                                          </p:val>
                                        </p:tav>
                                      </p:tavLst>
                                    </p:anim>
                                    <p:animEffect transition="out" filter="fade">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 calcmode="lin" valueType="num">
                                      <p:cBhvr>
                                        <p:cTn id="36"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 calcmode="lin" valueType="num">
                                      <p:cBhvr>
                                        <p:cTn id="43"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44"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0">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10">
                                            <p:txEl>
                                              <p:pRg st="2" end="2"/>
                                            </p:txEl>
                                          </p:spTgt>
                                        </p:tgtEl>
                                        <p:attrNameLst>
                                          <p:attrName>style.visibility</p:attrName>
                                        </p:attrNameLst>
                                      </p:cBhvr>
                                      <p:to>
                                        <p:strVal val="visible"/>
                                      </p:to>
                                    </p:set>
                                    <p:anim calcmode="lin" valueType="num">
                                      <p:cBhvr>
                                        <p:cTn id="50"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51"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9" presetClass="entr" presetSubtype="0" fill="hold"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 calcmode="lin" valueType="num">
                                      <p:cBhvr>
                                        <p:cTn id="57" dur="1000" fill="hold"/>
                                        <p:tgtEl>
                                          <p:spTgt spid="10">
                                            <p:txEl>
                                              <p:pRg st="3" end="3"/>
                                            </p:txEl>
                                          </p:spTgt>
                                        </p:tgtEl>
                                        <p:attrNameLst>
                                          <p:attrName>ppt_x</p:attrName>
                                        </p:attrNameLst>
                                      </p:cBhvr>
                                      <p:tavLst>
                                        <p:tav tm="0">
                                          <p:val>
                                            <p:strVal val="#ppt_x-.2"/>
                                          </p:val>
                                        </p:tav>
                                        <p:tav tm="100000">
                                          <p:val>
                                            <p:strVal val="#ppt_x"/>
                                          </p:val>
                                        </p:tav>
                                      </p:tavLst>
                                    </p:anim>
                                    <p:anim calcmode="lin" valueType="num">
                                      <p:cBhvr>
                                        <p:cTn id="58" dur="1000" fill="hold"/>
                                        <p:tgtEl>
                                          <p:spTgt spid="1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0">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nodeType="clickEffect">
                                  <p:stCondLst>
                                    <p:cond delay="0"/>
                                  </p:stCondLst>
                                  <p:childTnLst>
                                    <p:set>
                                      <p:cBhvr>
                                        <p:cTn id="63" dur="1" fill="hold">
                                          <p:stCondLst>
                                            <p:cond delay="0"/>
                                          </p:stCondLst>
                                        </p:cTn>
                                        <p:tgtEl>
                                          <p:spTgt spid="10">
                                            <p:txEl>
                                              <p:pRg st="4" end="4"/>
                                            </p:txEl>
                                          </p:spTgt>
                                        </p:tgtEl>
                                        <p:attrNameLst>
                                          <p:attrName>style.visibility</p:attrName>
                                        </p:attrNameLst>
                                      </p:cBhvr>
                                      <p:to>
                                        <p:strVal val="visible"/>
                                      </p:to>
                                    </p:set>
                                    <p:anim calcmode="lin" valueType="num">
                                      <p:cBhvr>
                                        <p:cTn id="64" dur="1000" fill="hold"/>
                                        <p:tgtEl>
                                          <p:spTgt spid="10">
                                            <p:txEl>
                                              <p:pRg st="4" end="4"/>
                                            </p:txEl>
                                          </p:spTgt>
                                        </p:tgtEl>
                                        <p:attrNameLst>
                                          <p:attrName>ppt_x</p:attrName>
                                        </p:attrNameLst>
                                      </p:cBhvr>
                                      <p:tavLst>
                                        <p:tav tm="0">
                                          <p:val>
                                            <p:strVal val="#ppt_x-.2"/>
                                          </p:val>
                                        </p:tav>
                                        <p:tav tm="100000">
                                          <p:val>
                                            <p:strVal val="#ppt_x"/>
                                          </p:val>
                                        </p:tav>
                                      </p:tavLst>
                                    </p:anim>
                                    <p:anim calcmode="lin" valueType="num">
                                      <p:cBhvr>
                                        <p:cTn id="65" dur="1000" fill="hold"/>
                                        <p:tgtEl>
                                          <p:spTgt spid="10">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66" dur="1000"/>
                                        <p:tgtEl>
                                          <p:spTgt spid="10">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nodeType="clickEffect">
                                  <p:stCondLst>
                                    <p:cond delay="0"/>
                                  </p:stCondLst>
                                  <p:childTnLst>
                                    <p:set>
                                      <p:cBhvr>
                                        <p:cTn id="70" dur="1" fill="hold">
                                          <p:stCondLst>
                                            <p:cond delay="0"/>
                                          </p:stCondLst>
                                        </p:cTn>
                                        <p:tgtEl>
                                          <p:spTgt spid="10">
                                            <p:txEl>
                                              <p:pRg st="5" end="5"/>
                                            </p:txEl>
                                          </p:spTgt>
                                        </p:tgtEl>
                                        <p:attrNameLst>
                                          <p:attrName>style.visibility</p:attrName>
                                        </p:attrNameLst>
                                      </p:cBhvr>
                                      <p:to>
                                        <p:strVal val="visible"/>
                                      </p:to>
                                    </p:set>
                                    <p:anim calcmode="lin" valueType="num">
                                      <p:cBhvr>
                                        <p:cTn id="71" dur="1000" fill="hold"/>
                                        <p:tgtEl>
                                          <p:spTgt spid="10">
                                            <p:txEl>
                                              <p:pRg st="5" end="5"/>
                                            </p:txEl>
                                          </p:spTgt>
                                        </p:tgtEl>
                                        <p:attrNameLst>
                                          <p:attrName>ppt_x</p:attrName>
                                        </p:attrNameLst>
                                      </p:cBhvr>
                                      <p:tavLst>
                                        <p:tav tm="0">
                                          <p:val>
                                            <p:strVal val="#ppt_x-.2"/>
                                          </p:val>
                                        </p:tav>
                                        <p:tav tm="100000">
                                          <p:val>
                                            <p:strVal val="#ppt_x"/>
                                          </p:val>
                                        </p:tav>
                                      </p:tavLst>
                                    </p:anim>
                                    <p:anim calcmode="lin" valueType="num">
                                      <p:cBhvr>
                                        <p:cTn id="72" dur="1000" fill="hold"/>
                                        <p:tgtEl>
                                          <p:spTgt spid="10">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73" dur="1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sp>
        <p:nvSpPr>
          <p:cNvPr id="15" name="Rectangle 14"/>
          <p:cNvSpPr/>
          <p:nvPr/>
        </p:nvSpPr>
        <p:spPr>
          <a:xfrm>
            <a:off x="176594" y="972197"/>
            <a:ext cx="8073168"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a:t>
            </a:r>
            <a:r>
              <a:rPr lang="en-US" sz="3000" b="1" u="sng" smtClean="0">
                <a:solidFill>
                  <a:srgbClr val="002060"/>
                </a:solidFill>
                <a:cs typeface="Arial" pitchFamily="34" charset="0"/>
              </a:rPr>
              <a:t>. </a:t>
            </a:r>
            <a:r>
              <a:rPr lang="en-US" sz="3000" b="1" u="sng" smtClean="0">
                <a:solidFill>
                  <a:srgbClr val="002060"/>
                </a:solidFill>
                <a:cs typeface="Arial" pitchFamily="34" charset="0"/>
              </a:rPr>
              <a:t>Tác động của biến đổi khí hậu đối với thủy văn</a:t>
            </a: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xmlns="" id="{83943E22-6FC5-4857-96F1-DB4BDF369685}"/>
              </a:ext>
            </a:extLst>
          </p:cNvPr>
          <p:cNvSpPr/>
          <p:nvPr/>
        </p:nvSpPr>
        <p:spPr>
          <a:xfrm>
            <a:off x="627209" y="1829824"/>
            <a:ext cx="11176864" cy="109348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defRPr/>
            </a:pPr>
            <a:r>
              <a:rPr lang="en-US" sz="3000" b="1" i="1" smtClean="0">
                <a:solidFill>
                  <a:srgbClr val="0000FF"/>
                </a:solidFill>
                <a:cs typeface="Arial" pitchFamily="34" charset="0"/>
              </a:rPr>
              <a:t>      </a:t>
            </a:r>
            <a:r>
              <a:rPr lang="it-IT" sz="3000" b="1" i="1" smtClean="0">
                <a:solidFill>
                  <a:srgbClr val="0000FF"/>
                </a:solidFill>
                <a:cs typeface="Arial" pitchFamily="34" charset="0"/>
              </a:rPr>
              <a:t>Biến đổi khí hậu đã tác động như thế nào đến lưu lượng nước và chế độ nước sông ở nước ta?</a:t>
            </a:r>
            <a:endParaRPr lang="en-US" sz="3000" b="1" i="1" dirty="0">
              <a:solidFill>
                <a:srgbClr val="0000FF"/>
              </a:solidFill>
              <a:cs typeface="Arial" pitchFamily="34" charset="0"/>
            </a:endParaRP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298470"/>
            <a:ext cx="1000545" cy="1086608"/>
          </a:xfrm>
          <a:prstGeom prst="rect">
            <a:avLst/>
          </a:prstGeom>
        </p:spPr>
      </p:pic>
      <p:pic>
        <p:nvPicPr>
          <p:cNvPr id="12" name="imgb" descr="song-ho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06988" y="3334904"/>
            <a:ext cx="5385012" cy="3111500"/>
          </a:xfrm>
          <a:prstGeom prst="rect">
            <a:avLst/>
          </a:prstGeom>
          <a:ln>
            <a:noFill/>
          </a:ln>
          <a:effectLst>
            <a:outerShdw blurRad="292100" dist="139700" dir="2700000" algn="tl" rotWithShape="0">
              <a:srgbClr val="333333">
                <a:alpha val="65000"/>
              </a:srgbClr>
            </a:outerShdw>
          </a:effectLst>
        </p:spPr>
      </p:pic>
      <p:pic>
        <p:nvPicPr>
          <p:cNvPr id="14" name="imgb" descr="Song-Hong-mua-lu-52197-1"/>
          <p:cNvPicPr>
            <a:picLocks noChangeAspect="1" noChangeArrowheads="1"/>
          </p:cNvPicPr>
          <p:nvPr/>
        </p:nvPicPr>
        <p:blipFill>
          <a:blip r:embed="rId5">
            <a:lum contrast="16000"/>
            <a:extLst>
              <a:ext uri="{28A0092B-C50C-407E-A947-70E740481C1C}">
                <a14:useLocalDpi xmlns:a14="http://schemas.microsoft.com/office/drawing/2010/main" xmlns="" val="0"/>
              </a:ext>
            </a:extLst>
          </a:blip>
          <a:srcRect/>
          <a:stretch>
            <a:fillRect/>
          </a:stretch>
        </p:blipFill>
        <p:spPr bwMode="auto">
          <a:xfrm>
            <a:off x="660398" y="3334904"/>
            <a:ext cx="5765801" cy="3111500"/>
          </a:xfrm>
          <a:prstGeom prst="rect">
            <a:avLst/>
          </a:prstGeom>
          <a:ln>
            <a:noFill/>
          </a:ln>
          <a:effectLst>
            <a:outerShdw blurRad="292100" dist="139700" dir="2700000" algn="tl" rotWithShape="0">
              <a:srgbClr val="333333">
                <a:alpha val="65000"/>
              </a:srgbClr>
            </a:outerShdw>
          </a:effectLst>
        </p:spPr>
      </p:pic>
      <p:sp>
        <p:nvSpPr>
          <p:cNvPr id="16" name="Rectangle 9"/>
          <p:cNvSpPr>
            <a:spLocks noChangeArrowheads="1"/>
          </p:cNvSpPr>
          <p:nvPr/>
        </p:nvSpPr>
        <p:spPr bwMode="auto">
          <a:xfrm>
            <a:off x="1773382" y="6206835"/>
            <a:ext cx="2715492" cy="374074"/>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200" b="1" smtClean="0">
                <a:solidFill>
                  <a:srgbClr val="0000FF"/>
                </a:solidFill>
                <a:latin typeface="+mn-lt"/>
              </a:rPr>
              <a:t>Sông Hồng vào mùa </a:t>
            </a:r>
            <a:r>
              <a:rPr lang="en-US" altLang="en-US" sz="2200" b="1" dirty="0" err="1">
                <a:solidFill>
                  <a:srgbClr val="0000FF"/>
                </a:solidFill>
                <a:latin typeface="+mn-lt"/>
              </a:rPr>
              <a:t>lũ</a:t>
            </a:r>
            <a:endParaRPr lang="en-US" altLang="en-US" sz="2200" b="1" dirty="0">
              <a:solidFill>
                <a:srgbClr val="0000FF"/>
              </a:solidFill>
              <a:latin typeface="+mn-lt"/>
            </a:endParaRPr>
          </a:p>
        </p:txBody>
      </p:sp>
      <p:sp>
        <p:nvSpPr>
          <p:cNvPr id="19" name="Rectangle 9"/>
          <p:cNvSpPr>
            <a:spLocks noChangeArrowheads="1"/>
          </p:cNvSpPr>
          <p:nvPr/>
        </p:nvSpPr>
        <p:spPr bwMode="auto">
          <a:xfrm>
            <a:off x="8188036" y="6165272"/>
            <a:ext cx="3131128" cy="401781"/>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200" b="1" smtClean="0">
                <a:solidFill>
                  <a:srgbClr val="0000FF"/>
                </a:solidFill>
                <a:latin typeface="+mn-lt"/>
              </a:rPr>
              <a:t>Sông Hồng vào mùa </a:t>
            </a:r>
            <a:r>
              <a:rPr lang="en-US" altLang="en-US" sz="2200" b="1" dirty="0" err="1">
                <a:solidFill>
                  <a:srgbClr val="0000FF"/>
                </a:solidFill>
                <a:latin typeface="+mn-lt"/>
              </a:rPr>
              <a:t>cạn</a:t>
            </a:r>
            <a:endParaRPr lang="en-US" altLang="en-US" sz="2200" b="1" dirty="0">
              <a:solidFill>
                <a:srgbClr val="0000FF"/>
              </a:solidFill>
              <a:latin typeface="+mn-lt"/>
            </a:endParaRPr>
          </a:p>
        </p:txBody>
      </p:sp>
      <p:sp>
        <p:nvSpPr>
          <p:cNvPr id="20" name="Rectangle: Rounded Corners 7">
            <a:extLst>
              <a:ext uri="{FF2B5EF4-FFF2-40B4-BE49-F238E27FC236}">
                <a16:creationId xmlns:a16="http://schemas.microsoft.com/office/drawing/2014/main" xmlns="" id="{83943E22-6FC5-4857-96F1-DB4BDF369685}"/>
              </a:ext>
            </a:extLst>
          </p:cNvPr>
          <p:cNvSpPr/>
          <p:nvPr/>
        </p:nvSpPr>
        <p:spPr>
          <a:xfrm>
            <a:off x="693881" y="1910784"/>
            <a:ext cx="11176864" cy="109348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defRPr/>
            </a:pPr>
            <a:r>
              <a:rPr lang="en-US" sz="3000" b="1" i="1" smtClean="0">
                <a:solidFill>
                  <a:srgbClr val="0000FF"/>
                </a:solidFill>
                <a:cs typeface="Arial" pitchFamily="34" charset="0"/>
              </a:rPr>
              <a:t>     </a:t>
            </a:r>
            <a:r>
              <a:rPr lang="it-IT" sz="3000" b="1" i="1" smtClean="0">
                <a:solidFill>
                  <a:srgbClr val="0000FF"/>
                </a:solidFill>
                <a:cs typeface="Arial" pitchFamily="34" charset="0"/>
              </a:rPr>
              <a:t>Phân tích mối quan hệ tác động của biến đổi khí hậu đối với lượng mưa đã ảnh hưởng rất lớn đến thủy văn nước ta.</a:t>
            </a:r>
            <a:endParaRPr lang="en-US" sz="3000" b="1" i="1" dirty="0">
              <a:solidFill>
                <a:srgbClr val="0000FF"/>
              </a:solidFill>
              <a:cs typeface="Arial" pitchFamily="34" charset="0"/>
            </a:endParaRPr>
          </a:p>
        </p:txBody>
      </p:sp>
      <p:pic>
        <p:nvPicPr>
          <p:cNvPr id="21" name="Picture 20">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66672" y="1379430"/>
            <a:ext cx="1000545" cy="1086608"/>
          </a:xfrm>
          <a:prstGeom prst="rect">
            <a:avLst/>
          </a:prstGeom>
        </p:spPr>
      </p:pic>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3"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nodeType="clickEffect">
                                  <p:stCondLst>
                                    <p:cond delay="0"/>
                                  </p:stCondLst>
                                  <p:childTnLst>
                                    <p:anim calcmode="lin" valueType="num">
                                      <p:cBhvr>
                                        <p:cTn id="30" dur="1000"/>
                                        <p:tgtEl>
                                          <p:spTgt spid="18"/>
                                        </p:tgtEl>
                                        <p:attrNameLst>
                                          <p:attrName>ppt_x</p:attrName>
                                        </p:attrNameLst>
                                      </p:cBhvr>
                                      <p:tavLst>
                                        <p:tav tm="0">
                                          <p:val>
                                            <p:strVal val="ppt_x"/>
                                          </p:val>
                                        </p:tav>
                                        <p:tav tm="100000">
                                          <p:val>
                                            <p:strVal val="ppt_x-.2"/>
                                          </p:val>
                                        </p:tav>
                                      </p:tavLst>
                                    </p:anim>
                                    <p:anim calcmode="lin" valueType="num">
                                      <p:cBhvr>
                                        <p:cTn id="31" dur="1000"/>
                                        <p:tgtEl>
                                          <p:spTgt spid="18"/>
                                        </p:tgtEl>
                                        <p:attrNameLst>
                                          <p:attrName>ppt_y</p:attrName>
                                        </p:attrNameLst>
                                      </p:cBhvr>
                                      <p:tavLst>
                                        <p:tav tm="0">
                                          <p:val>
                                            <p:strVal val="ppt_y"/>
                                          </p:val>
                                        </p:tav>
                                        <p:tav tm="100000">
                                          <p:val>
                                            <p:strVal val="ppt_y"/>
                                          </p:val>
                                        </p:tav>
                                      </p:tavLst>
                                    </p:anim>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cTn>
                              </p:par>
                              <p:par>
                                <p:cTn id="34" presetID="29" presetClass="exit" presetSubtype="0" fill="hold" grpId="1" nodeType="withEffect">
                                  <p:stCondLst>
                                    <p:cond delay="0"/>
                                  </p:stCondLst>
                                  <p:childTnLst>
                                    <p:anim calcmode="lin" valueType="num">
                                      <p:cBhvr>
                                        <p:cTn id="35" dur="1000"/>
                                        <p:tgtEl>
                                          <p:spTgt spid="17"/>
                                        </p:tgtEl>
                                        <p:attrNameLst>
                                          <p:attrName>ppt_x</p:attrName>
                                        </p:attrNameLst>
                                      </p:cBhvr>
                                      <p:tavLst>
                                        <p:tav tm="0">
                                          <p:val>
                                            <p:strVal val="ppt_x"/>
                                          </p:val>
                                        </p:tav>
                                        <p:tav tm="100000">
                                          <p:val>
                                            <p:strVal val="ppt_x-.2"/>
                                          </p:val>
                                        </p:tav>
                                      </p:tavLst>
                                    </p:anim>
                                    <p:anim calcmode="lin" valueType="num">
                                      <p:cBhvr>
                                        <p:cTn id="36" dur="1000"/>
                                        <p:tgtEl>
                                          <p:spTgt spid="17"/>
                                        </p:tgtEl>
                                        <p:attrNameLst>
                                          <p:attrName>ppt_y</p:attrName>
                                        </p:attrNameLst>
                                      </p:cBhvr>
                                      <p:tavLst>
                                        <p:tav tm="0">
                                          <p:val>
                                            <p:strVal val="ppt_y"/>
                                          </p:val>
                                        </p:tav>
                                        <p:tav tm="100000">
                                          <p:val>
                                            <p:strVal val="ppt_y"/>
                                          </p:val>
                                        </p:tav>
                                      </p:tavLst>
                                    </p:anim>
                                    <p:animEffect transition="out" filter="fade">
                                      <p:cBhvr>
                                        <p:cTn id="37" dur="1000"/>
                                        <p:tgtEl>
                                          <p:spTgt spid="17"/>
                                        </p:tgtEl>
                                      </p:cBhvr>
                                    </p:animEffect>
                                    <p:set>
                                      <p:cBhvr>
                                        <p:cTn id="38" dur="1" fill="hold">
                                          <p:stCondLst>
                                            <p:cond delay="9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ppt_x</p:attrName>
                                        </p:attrNameLst>
                                      </p:cBhvr>
                                      <p:tavLst>
                                        <p:tav tm="0">
                                          <p:val>
                                            <p:strVal val="#ppt_x-.2"/>
                                          </p:val>
                                        </p:tav>
                                        <p:tav tm="100000">
                                          <p:val>
                                            <p:strVal val="#ppt_x"/>
                                          </p:val>
                                        </p:tav>
                                      </p:tavLst>
                                    </p:anim>
                                    <p:anim calcmode="lin" valueType="num">
                                      <p:cBhvr>
                                        <p:cTn id="44"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1"/>
                                        </p:tgtEl>
                                      </p:cBhvr>
                                    </p:animEffect>
                                  </p:childTnLst>
                                </p:cTn>
                              </p:par>
                              <p:par>
                                <p:cTn id="46" presetID="29"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000" fill="hold"/>
                                        <p:tgtEl>
                                          <p:spTgt spid="20"/>
                                        </p:tgtEl>
                                        <p:attrNameLst>
                                          <p:attrName>ppt_x</p:attrName>
                                        </p:attrNameLst>
                                      </p:cBhvr>
                                      <p:tavLst>
                                        <p:tav tm="0">
                                          <p:val>
                                            <p:strVal val="#ppt_x-.2"/>
                                          </p:val>
                                        </p:tav>
                                        <p:tav tm="100000">
                                          <p:val>
                                            <p:strVal val="#ppt_x"/>
                                          </p:val>
                                        </p:tav>
                                      </p:tavLst>
                                    </p:anim>
                                    <p:anim calcmode="lin" valueType="num">
                                      <p:cBhvr>
                                        <p:cTn id="49"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5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sp>
        <p:nvSpPr>
          <p:cNvPr id="15" name="Rectangle 14"/>
          <p:cNvSpPr/>
          <p:nvPr/>
        </p:nvSpPr>
        <p:spPr>
          <a:xfrm>
            <a:off x="176594" y="972197"/>
            <a:ext cx="7970576"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Tác động của biến đổi khí hậu đối với thủy văn</a:t>
            </a: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Rectangle 1"/>
          <p:cNvSpPr>
            <a:spLocks noChangeArrowheads="1"/>
          </p:cNvSpPr>
          <p:nvPr/>
        </p:nvSpPr>
        <p:spPr bwMode="auto">
          <a:xfrm>
            <a:off x="304810" y="1471378"/>
            <a:ext cx="11618396" cy="51866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3200" b="1" smtClean="0"/>
              <a:t>- Biến đổi khí hậu tác động rất lớn đến thủy văn nước ta.</a:t>
            </a:r>
            <a:endParaRPr lang="en-US" sz="3200" b="1" smtClean="0"/>
          </a:p>
          <a:p>
            <a:pPr algn="just">
              <a:lnSpc>
                <a:spcPct val="150000"/>
              </a:lnSpc>
            </a:pPr>
            <a:r>
              <a:rPr lang="pt-BR" sz="3200" b="1" smtClean="0"/>
              <a:t>- Tổng lượng mưa trung bình năm có sự biến động nên lưu lượng nước sông cũng biến động theo.</a:t>
            </a:r>
            <a:endParaRPr lang="en-US" sz="3200" b="1" smtClean="0"/>
          </a:p>
          <a:p>
            <a:pPr algn="just">
              <a:lnSpc>
                <a:spcPct val="150000"/>
              </a:lnSpc>
            </a:pPr>
            <a:r>
              <a:rPr lang="pt-BR" sz="3200" b="1" smtClean="0"/>
              <a:t>- Sự chênh lệnh lưu lượng nước giữa mùa cạn và mùa lũ gia tăng.</a:t>
            </a:r>
            <a:endParaRPr lang="en-US" sz="3200" b="1" smtClean="0"/>
          </a:p>
          <a:p>
            <a:pPr algn="just">
              <a:lnSpc>
                <a:spcPct val="150000"/>
              </a:lnSpc>
            </a:pPr>
            <a:r>
              <a:rPr lang="pt-BR" sz="3200" b="1" smtClean="0"/>
              <a:t>+ Mùa lũ: số ngày mưa lớn gia tăng gây lũ quét ở miền núi và ngập lụt ở đồng bằng trầm trọng hơn.</a:t>
            </a:r>
            <a:endParaRPr lang="en-US" sz="3200" b="1" smtClean="0"/>
          </a:p>
          <a:p>
            <a:pPr algn="just">
              <a:lnSpc>
                <a:spcPct val="150000"/>
              </a:lnSpc>
            </a:pPr>
            <a:r>
              <a:rPr lang="pt-BR" sz="3200" b="1" smtClean="0"/>
              <a:t>+ Mùa cạn: mưa rất ít nên lưu lượng nước sông giảm.</a:t>
            </a:r>
            <a:endParaRPr lang="en-US" sz="3000" b="1"/>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1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 calcmode="lin" valueType="num">
                                      <p:cBhvr>
                                        <p:cTn id="21" dur="10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 calcmode="lin" valueType="num">
                                      <p:cBhvr>
                                        <p:cTn id="28" dur="1000" fill="hold"/>
                                        <p:tgtEl>
                                          <p:spTgt spid="22">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2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 calcmode="lin" valueType="num">
                                      <p:cBhvr>
                                        <p:cTn id="35" dur="1000" fill="hold"/>
                                        <p:tgtEl>
                                          <p:spTgt spid="22">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22">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cxnSp>
        <p:nvCxnSpPr>
          <p:cNvPr id="4" name="Straight Connector 3"/>
          <p:cNvCxnSpPr/>
          <p:nvPr/>
        </p:nvCxnSpPr>
        <p:spPr>
          <a:xfrm flipV="1">
            <a:off x="0" y="718055"/>
            <a:ext cx="12043954" cy="26126"/>
          </a:xfrm>
          <a:prstGeom prst="line">
            <a:avLst/>
          </a:prstGeom>
          <a:noFill/>
          <a:ln w="28575" cap="flat" cmpd="sng" algn="ctr">
            <a:solidFill>
              <a:srgbClr val="92D050"/>
            </a:solidFill>
            <a:prstDash val="solid"/>
          </a:ln>
          <a:effectLst/>
        </p:spPr>
      </p:cxnSp>
      <p:pic>
        <p:nvPicPr>
          <p:cNvPr id="13" name="Picture 12"/>
          <p:cNvPicPr>
            <a:picLocks noChangeAspect="1"/>
          </p:cNvPicPr>
          <p:nvPr/>
        </p:nvPicPr>
        <p:blipFill>
          <a:blip r:embed="rId3"/>
          <a:stretch>
            <a:fillRect/>
          </a:stretch>
        </p:blipFill>
        <p:spPr>
          <a:xfrm>
            <a:off x="7933944" y="876438"/>
            <a:ext cx="3752960" cy="2660731"/>
          </a:xfrm>
          <a:prstGeom prst="rect">
            <a:avLst/>
          </a:prstGeom>
          <a:ln>
            <a:noFill/>
          </a:ln>
          <a:effectLst>
            <a:outerShdw blurRad="292100" dist="139700" dir="2700000" algn="tl" rotWithShape="0">
              <a:srgbClr val="333333">
                <a:alpha val="65000"/>
              </a:srgbClr>
            </a:outerShdw>
          </a:effectLst>
        </p:spPr>
      </p:pic>
      <p:sp>
        <p:nvSpPr>
          <p:cNvPr id="15" name="Text Box 14"/>
          <p:cNvSpPr txBox="1">
            <a:spLocks noChangeArrowheads="1"/>
          </p:cNvSpPr>
          <p:nvPr/>
        </p:nvSpPr>
        <p:spPr bwMode="auto">
          <a:xfrm>
            <a:off x="9523911" y="3134163"/>
            <a:ext cx="1295400" cy="396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C00000"/>
                </a:solidFill>
                <a:effectLst/>
                <a:uLnTx/>
                <a:uFillTx/>
                <a:latin typeface="+mn-lt"/>
                <a:ea typeface="+mn-ea"/>
                <a:cs typeface="+mn-cs"/>
              </a:rPr>
              <a:t>ĐẮP ĐÊ</a:t>
            </a:r>
          </a:p>
        </p:txBody>
      </p:sp>
      <p:sp>
        <p:nvSpPr>
          <p:cNvPr id="16" name="Text Box 85"/>
          <p:cNvSpPr txBox="1">
            <a:spLocks noChangeArrowheads="1"/>
          </p:cNvSpPr>
          <p:nvPr/>
        </p:nvSpPr>
        <p:spPr bwMode="auto">
          <a:xfrm>
            <a:off x="1077625" y="113038"/>
            <a:ext cx="9478315" cy="477054"/>
          </a:xfrm>
          <a:prstGeom prst="rect">
            <a:avLst/>
          </a:prstGeom>
          <a:noFill/>
          <a:ln>
            <a:noFill/>
          </a:ln>
        </p:spPr>
        <p:txBody>
          <a:bodyPr wrap="square">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500" i="0" u="none" strike="noStrike" kern="0" cap="none" spc="0" normalizeH="0" baseline="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baseline="0" noProof="0" dirty="0" err="1" smtClean="0">
                <a:ln>
                  <a:noFill/>
                </a:ln>
                <a:solidFill>
                  <a:srgbClr val="7030A0"/>
                </a:solidFill>
                <a:effectLst/>
                <a:uLnTx/>
                <a:uFillTx/>
                <a:latin typeface="Tahoma" pitchFamily="34" charset="0"/>
                <a:ea typeface="Tahoma" pitchFamily="34" charset="0"/>
                <a:cs typeface="Tahoma" pitchFamily="34" charset="0"/>
              </a:rPr>
              <a:t>Một</a:t>
            </a:r>
            <a:r>
              <a:rPr kumimoji="0" lang="en-US" altLang="en-US" sz="2500" i="0" u="none" strike="noStrike" kern="0" cap="none" spc="0" normalizeH="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noProof="0" dirty="0" err="1" smtClean="0">
                <a:ln>
                  <a:noFill/>
                </a:ln>
                <a:solidFill>
                  <a:srgbClr val="7030A0"/>
                </a:solidFill>
                <a:effectLst/>
                <a:uLnTx/>
                <a:uFillTx/>
                <a:latin typeface="Tahoma" pitchFamily="34" charset="0"/>
                <a:ea typeface="Tahoma" pitchFamily="34" charset="0"/>
                <a:cs typeface="Tahoma" pitchFamily="34" charset="0"/>
              </a:rPr>
              <a:t>số</a:t>
            </a:r>
            <a:r>
              <a:rPr kumimoji="0" lang="en-US" altLang="en-US" sz="2500" i="0" u="none" strike="noStrike" kern="0" cap="none" spc="0" normalizeH="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noProof="0" dirty="0" err="1" smtClean="0">
                <a:ln>
                  <a:noFill/>
                </a:ln>
                <a:solidFill>
                  <a:srgbClr val="7030A0"/>
                </a:solidFill>
                <a:effectLst/>
                <a:uLnTx/>
                <a:uFillTx/>
                <a:latin typeface="Tahoma" pitchFamily="34" charset="0"/>
                <a:ea typeface="Tahoma" pitchFamily="34" charset="0"/>
                <a:cs typeface="Tahoma" pitchFamily="34" charset="0"/>
              </a:rPr>
              <a:t>biên</a:t>
            </a:r>
            <a:r>
              <a:rPr kumimoji="0" lang="en-US" altLang="en-US" sz="2500" i="0" u="none" strike="noStrike" kern="0" cap="none" spc="0" normalizeH="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noProof="0" dirty="0" err="1" smtClean="0">
                <a:ln>
                  <a:noFill/>
                </a:ln>
                <a:solidFill>
                  <a:srgbClr val="7030A0"/>
                </a:solidFill>
                <a:effectLst/>
                <a:uLnTx/>
                <a:uFillTx/>
                <a:latin typeface="Tahoma" pitchFamily="34" charset="0"/>
                <a:ea typeface="Tahoma" pitchFamily="34" charset="0"/>
                <a:cs typeface="Tahoma" pitchFamily="34" charset="0"/>
              </a:rPr>
              <a:t>pháp</a:t>
            </a:r>
            <a:r>
              <a:rPr kumimoji="0" lang="en-US" altLang="en-US" sz="2500" i="0" u="none" strike="noStrike" kern="0" cap="none" spc="0" normalizeH="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noProof="0" dirty="0" err="1" smtClean="0">
                <a:ln>
                  <a:noFill/>
                </a:ln>
                <a:solidFill>
                  <a:srgbClr val="7030A0"/>
                </a:solidFill>
                <a:effectLst/>
                <a:uLnTx/>
                <a:uFillTx/>
                <a:latin typeface="Tahoma" pitchFamily="34" charset="0"/>
                <a:ea typeface="Tahoma" pitchFamily="34" charset="0"/>
                <a:cs typeface="Tahoma" pitchFamily="34" charset="0"/>
              </a:rPr>
              <a:t>hạn</a:t>
            </a:r>
            <a:r>
              <a:rPr kumimoji="0" lang="en-US" altLang="en-US" sz="2500" i="0" u="none" strike="noStrike" kern="0" cap="none" spc="0" normalizeH="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noProof="0" dirty="0" err="1" smtClean="0">
                <a:ln>
                  <a:noFill/>
                </a:ln>
                <a:solidFill>
                  <a:srgbClr val="7030A0"/>
                </a:solidFill>
                <a:effectLst/>
                <a:uLnTx/>
                <a:uFillTx/>
                <a:latin typeface="Tahoma" pitchFamily="34" charset="0"/>
                <a:ea typeface="Tahoma" pitchFamily="34" charset="0"/>
                <a:cs typeface="Tahoma" pitchFamily="34" charset="0"/>
              </a:rPr>
              <a:t>chế</a:t>
            </a:r>
            <a:r>
              <a:rPr kumimoji="0" lang="en-US" altLang="en-US" sz="2500" i="0" u="none" strike="noStrike" kern="0" cap="none" spc="0" normalizeH="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baseline="0" noProof="0" dirty="0" err="1" smtClean="0">
                <a:ln>
                  <a:noFill/>
                </a:ln>
                <a:solidFill>
                  <a:srgbClr val="7030A0"/>
                </a:solidFill>
                <a:effectLst/>
                <a:uLnTx/>
                <a:uFillTx/>
                <a:latin typeface="Tahoma" pitchFamily="34" charset="0"/>
                <a:ea typeface="Tahoma" pitchFamily="34" charset="0"/>
                <a:cs typeface="Tahoma" pitchFamily="34" charset="0"/>
              </a:rPr>
              <a:t>tác</a:t>
            </a:r>
            <a:r>
              <a:rPr kumimoji="0" lang="en-US" altLang="en-US" sz="2500" i="0" u="none" strike="noStrike" kern="0" cap="none" spc="0" normalizeH="0" baseline="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baseline="0" noProof="0" dirty="0" err="1" smtClean="0">
                <a:ln>
                  <a:noFill/>
                </a:ln>
                <a:solidFill>
                  <a:srgbClr val="7030A0"/>
                </a:solidFill>
                <a:effectLst/>
                <a:uLnTx/>
                <a:uFillTx/>
                <a:latin typeface="Tahoma" pitchFamily="34" charset="0"/>
                <a:ea typeface="Tahoma" pitchFamily="34" charset="0"/>
                <a:cs typeface="Tahoma" pitchFamily="34" charset="0"/>
              </a:rPr>
              <a:t>hại</a:t>
            </a:r>
            <a:r>
              <a:rPr kumimoji="0" lang="en-US" altLang="en-US" sz="2500" i="0" u="none" strike="noStrike" kern="0" cap="none" spc="0" normalizeH="0" baseline="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baseline="0" noProof="0" dirty="0" err="1" smtClean="0">
                <a:ln>
                  <a:noFill/>
                </a:ln>
                <a:solidFill>
                  <a:srgbClr val="7030A0"/>
                </a:solidFill>
                <a:effectLst/>
                <a:uLnTx/>
                <a:uFillTx/>
                <a:latin typeface="Tahoma" pitchFamily="34" charset="0"/>
                <a:ea typeface="Tahoma" pitchFamily="34" charset="0"/>
                <a:cs typeface="Tahoma" pitchFamily="34" charset="0"/>
              </a:rPr>
              <a:t>từ</a:t>
            </a:r>
            <a:r>
              <a:rPr kumimoji="0" lang="en-US" altLang="en-US" sz="2500" i="0" u="none" strike="noStrike" kern="0" cap="none" spc="0" normalizeH="0" baseline="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baseline="0" noProof="0" dirty="0" err="1" smtClean="0">
                <a:ln>
                  <a:noFill/>
                </a:ln>
                <a:solidFill>
                  <a:srgbClr val="7030A0"/>
                </a:solidFill>
                <a:effectLst/>
                <a:uLnTx/>
                <a:uFillTx/>
                <a:latin typeface="Tahoma" pitchFamily="34" charset="0"/>
                <a:ea typeface="Tahoma" pitchFamily="34" charset="0"/>
                <a:cs typeface="Tahoma" pitchFamily="34" charset="0"/>
              </a:rPr>
              <a:t>lũ</a:t>
            </a:r>
            <a:r>
              <a:rPr kumimoji="0" lang="en-US" altLang="en-US" sz="2500" i="0" u="none" strike="noStrike" kern="0" cap="none" spc="0" normalizeH="0" baseline="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baseline="0" noProof="0" dirty="0" err="1" smtClean="0">
                <a:ln>
                  <a:noFill/>
                </a:ln>
                <a:solidFill>
                  <a:srgbClr val="7030A0"/>
                </a:solidFill>
                <a:effectLst/>
                <a:uLnTx/>
                <a:uFillTx/>
                <a:latin typeface="Tahoma" pitchFamily="34" charset="0"/>
                <a:ea typeface="Tahoma" pitchFamily="34" charset="0"/>
                <a:cs typeface="Tahoma" pitchFamily="34" charset="0"/>
              </a:rPr>
              <a:t>của</a:t>
            </a:r>
            <a:r>
              <a:rPr kumimoji="0" lang="en-US" altLang="en-US" sz="2500" i="0" u="none" strike="noStrike" kern="0" cap="none" spc="0" normalizeH="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baseline="0" noProof="0" dirty="0" err="1" smtClean="0">
                <a:ln>
                  <a:noFill/>
                </a:ln>
                <a:solidFill>
                  <a:srgbClr val="7030A0"/>
                </a:solidFill>
                <a:effectLst/>
                <a:uLnTx/>
                <a:uFillTx/>
                <a:latin typeface="Tahoma" pitchFamily="34" charset="0"/>
                <a:ea typeface="Tahoma" pitchFamily="34" charset="0"/>
                <a:cs typeface="Tahoma" pitchFamily="34" charset="0"/>
              </a:rPr>
              <a:t>nhân</a:t>
            </a:r>
            <a:r>
              <a:rPr kumimoji="0" lang="en-US" altLang="en-US" sz="2500" i="0" u="none" strike="noStrike" kern="0" cap="none" spc="0" normalizeH="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noProof="0" dirty="0" err="1" smtClean="0">
                <a:ln>
                  <a:noFill/>
                </a:ln>
                <a:solidFill>
                  <a:srgbClr val="7030A0"/>
                </a:solidFill>
                <a:effectLst/>
                <a:uLnTx/>
                <a:uFillTx/>
                <a:latin typeface="Tahoma" pitchFamily="34" charset="0"/>
                <a:ea typeface="Tahoma" pitchFamily="34" charset="0"/>
                <a:cs typeface="Tahoma" pitchFamily="34" charset="0"/>
              </a:rPr>
              <a:t>dân</a:t>
            </a:r>
            <a:r>
              <a:rPr kumimoji="0" lang="en-US" altLang="en-US" sz="2500" i="0" u="none" strike="noStrike" kern="0" cap="none" spc="0" normalizeH="0" baseline="0" noProof="0" dirty="0" smtClean="0">
                <a:ln>
                  <a:noFill/>
                </a:ln>
                <a:solidFill>
                  <a:srgbClr val="7030A0"/>
                </a:solidFill>
                <a:effectLst/>
                <a:uLnTx/>
                <a:uFillTx/>
                <a:latin typeface="Tahoma" pitchFamily="34" charset="0"/>
                <a:ea typeface="Tahoma" pitchFamily="34" charset="0"/>
                <a:cs typeface="Tahoma" pitchFamily="34" charset="0"/>
              </a:rPr>
              <a:t> </a:t>
            </a:r>
            <a:r>
              <a:rPr kumimoji="0" lang="en-US" altLang="en-US" sz="2500" i="0" u="none" strike="noStrike" kern="0" cap="none" spc="0" normalizeH="0" baseline="0" noProof="0" dirty="0" err="1" smtClean="0">
                <a:ln>
                  <a:noFill/>
                </a:ln>
                <a:solidFill>
                  <a:srgbClr val="7030A0"/>
                </a:solidFill>
                <a:effectLst/>
                <a:uLnTx/>
                <a:uFillTx/>
                <a:latin typeface="Tahoma" pitchFamily="34" charset="0"/>
                <a:ea typeface="Tahoma" pitchFamily="34" charset="0"/>
                <a:cs typeface="Tahoma" pitchFamily="34" charset="0"/>
              </a:rPr>
              <a:t>ta</a:t>
            </a:r>
            <a:endParaRPr kumimoji="0" lang="en-US" altLang="en-US" sz="2500" i="1" u="none" strike="noStrike" kern="0" cap="none" spc="0" normalizeH="0" baseline="0" noProof="0" dirty="0" smtClean="0">
              <a:ln>
                <a:noFill/>
              </a:ln>
              <a:solidFill>
                <a:srgbClr val="7030A0"/>
              </a:solidFill>
              <a:effectLst/>
              <a:uLnTx/>
              <a:uFillTx/>
              <a:latin typeface="Tahoma" pitchFamily="34" charset="0"/>
              <a:ea typeface="Tahoma" pitchFamily="34" charset="0"/>
              <a:cs typeface="Tahoma" pitchFamily="34" charset="0"/>
            </a:endParaRPr>
          </a:p>
        </p:txBody>
      </p:sp>
      <p:pic>
        <p:nvPicPr>
          <p:cNvPr id="9" name="Picture 8"/>
          <p:cNvPicPr>
            <a:picLocks noChangeAspect="1"/>
          </p:cNvPicPr>
          <p:nvPr/>
        </p:nvPicPr>
        <p:blipFill>
          <a:blip r:embed="rId4"/>
          <a:stretch>
            <a:fillRect/>
          </a:stretch>
        </p:blipFill>
        <p:spPr>
          <a:xfrm>
            <a:off x="221286" y="866890"/>
            <a:ext cx="3854325" cy="267027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221286" y="3605748"/>
            <a:ext cx="3854325" cy="3163008"/>
          </a:xfrm>
          <a:prstGeom prst="rect">
            <a:avLst/>
          </a:prstGeom>
          <a:ln>
            <a:noFill/>
          </a:ln>
          <a:effectLst>
            <a:outerShdw blurRad="292100" dist="139700" dir="2700000" algn="tl" rotWithShape="0">
              <a:srgbClr val="333333">
                <a:alpha val="65000"/>
              </a:srgbClr>
            </a:outerShdw>
          </a:effectLst>
        </p:spPr>
      </p:pic>
      <p:sp>
        <p:nvSpPr>
          <p:cNvPr id="14" name="Text Box 13"/>
          <p:cNvSpPr txBox="1">
            <a:spLocks noChangeArrowheads="1"/>
          </p:cNvSpPr>
          <p:nvPr/>
        </p:nvSpPr>
        <p:spPr bwMode="auto">
          <a:xfrm>
            <a:off x="1631987" y="3162755"/>
            <a:ext cx="1447800" cy="396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C00000"/>
                </a:solidFill>
                <a:effectLst/>
                <a:uLnTx/>
                <a:uFillTx/>
                <a:latin typeface="+mn-lt"/>
                <a:ea typeface="+mn-ea"/>
                <a:cs typeface="+mn-cs"/>
              </a:rPr>
              <a:t>NHÀ NỔI</a:t>
            </a:r>
          </a:p>
        </p:txBody>
      </p:sp>
      <p:pic>
        <p:nvPicPr>
          <p:cNvPr id="17" name="Picture 16"/>
          <p:cNvPicPr>
            <a:picLocks noChangeAspect="1"/>
          </p:cNvPicPr>
          <p:nvPr/>
        </p:nvPicPr>
        <p:blipFill>
          <a:blip r:embed="rId6"/>
          <a:stretch>
            <a:fillRect/>
          </a:stretch>
        </p:blipFill>
        <p:spPr>
          <a:xfrm>
            <a:off x="7933944" y="3605747"/>
            <a:ext cx="3752958" cy="3119973"/>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7"/>
          <a:stretch>
            <a:fillRect/>
          </a:stretch>
        </p:blipFill>
        <p:spPr>
          <a:xfrm>
            <a:off x="4171840" y="875139"/>
            <a:ext cx="3665874" cy="2662029"/>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8"/>
          <a:stretch>
            <a:fillRect/>
          </a:stretch>
        </p:blipFill>
        <p:spPr>
          <a:xfrm>
            <a:off x="4099612" y="3668126"/>
            <a:ext cx="3810330" cy="2941680"/>
          </a:xfrm>
          <a:prstGeom prst="rect">
            <a:avLst/>
          </a:prstGeom>
          <a:ln>
            <a:noFill/>
          </a:ln>
          <a:effectLst>
            <a:outerShdw blurRad="292100" dist="139700" dir="2700000" algn="tl" rotWithShape="0">
              <a:srgbClr val="333333">
                <a:alpha val="65000"/>
              </a:srgbClr>
            </a:outerShdw>
          </a:effectLst>
        </p:spPr>
      </p:pic>
      <p:sp>
        <p:nvSpPr>
          <p:cNvPr id="21" name="Text Box 13"/>
          <p:cNvSpPr txBox="1">
            <a:spLocks noChangeArrowheads="1"/>
          </p:cNvSpPr>
          <p:nvPr/>
        </p:nvSpPr>
        <p:spPr bwMode="auto">
          <a:xfrm>
            <a:off x="4711105" y="3120049"/>
            <a:ext cx="2982917" cy="70788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C00000"/>
                </a:solidFill>
                <a:effectLst/>
                <a:uLnTx/>
                <a:uFillTx/>
                <a:latin typeface="+mn-lt"/>
                <a:ea typeface="+mn-ea"/>
                <a:cs typeface="+mn-cs"/>
              </a:rPr>
              <a:t>XÂY</a:t>
            </a:r>
            <a:r>
              <a:rPr kumimoji="0" lang="en-US" altLang="en-US" sz="2000" b="1" i="0" u="none" strike="noStrike" kern="0" cap="none" spc="0" normalizeH="0" noProof="0" dirty="0" smtClean="0">
                <a:ln>
                  <a:noFill/>
                </a:ln>
                <a:solidFill>
                  <a:srgbClr val="C00000"/>
                </a:solidFill>
                <a:effectLst/>
                <a:uLnTx/>
                <a:uFillTx/>
                <a:latin typeface="+mn-lt"/>
                <a:ea typeface="+mn-ea"/>
                <a:cs typeface="+mn-cs"/>
              </a:rPr>
              <a:t> DỰNG</a:t>
            </a:r>
            <a:r>
              <a:rPr kumimoji="0" lang="en-US" altLang="en-US" sz="2000" b="1" i="0" u="none" strike="noStrike" kern="0" cap="none" spc="0" normalizeH="0" baseline="0" noProof="0" dirty="0" smtClean="0">
                <a:ln>
                  <a:noFill/>
                </a:ln>
                <a:solidFill>
                  <a:srgbClr val="C00000"/>
                </a:solidFill>
                <a:effectLst/>
                <a:uLnTx/>
                <a:uFillTx/>
                <a:latin typeface="+mn-lt"/>
                <a:ea typeface="+mn-ea"/>
                <a:cs typeface="+mn-cs"/>
              </a:rPr>
              <a:t> HỒ THỦY</a:t>
            </a:r>
            <a:r>
              <a:rPr kumimoji="0" lang="en-US" altLang="en-US" sz="2000" b="1" i="0" u="none" strike="noStrike" kern="0" cap="none" spc="0" normalizeH="0" noProof="0" dirty="0" smtClean="0">
                <a:ln>
                  <a:noFill/>
                </a:ln>
                <a:solidFill>
                  <a:srgbClr val="C00000"/>
                </a:solidFill>
                <a:effectLst/>
                <a:uLnTx/>
                <a:uFillTx/>
                <a:latin typeface="+mn-lt"/>
                <a:ea typeface="+mn-ea"/>
                <a:cs typeface="+mn-cs"/>
              </a:rPr>
              <a:t> LỢI, THỦY ĐIỆN</a:t>
            </a:r>
            <a:endParaRPr kumimoji="0" lang="en-US" altLang="en-US" sz="2000" b="1" i="0" u="none" strike="noStrike" kern="0" cap="none" spc="0" normalizeH="0" baseline="0" noProof="0" dirty="0" smtClean="0">
              <a:ln>
                <a:noFill/>
              </a:ln>
              <a:solidFill>
                <a:srgbClr val="C00000"/>
              </a:solidFill>
              <a:effectLst/>
              <a:uLnTx/>
              <a:uFillTx/>
              <a:latin typeface="+mn-lt"/>
              <a:ea typeface="+mn-ea"/>
              <a:cs typeface="+mn-cs"/>
            </a:endParaRPr>
          </a:p>
        </p:txBody>
      </p:sp>
    </p:spTree>
    <p:extLst>
      <p:ext uri="{BB962C8B-B14F-4D97-AF65-F5344CB8AC3E}">
        <p14:creationId xmlns="" xmlns:p14="http://schemas.microsoft.com/office/powerpoint/2010/main" val="145482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sp>
        <p:nvSpPr>
          <p:cNvPr id="15" name="Rectangle 14"/>
          <p:cNvSpPr/>
          <p:nvPr/>
        </p:nvSpPr>
        <p:spPr>
          <a:xfrm>
            <a:off x="176594" y="972197"/>
            <a:ext cx="8177363"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Tác động của biến đổi khí hậu đối với thủy văn</a:t>
            </a: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xmlns="" id="{83943E22-6FC5-4857-96F1-DB4BDF369685}"/>
              </a:ext>
            </a:extLst>
          </p:cNvPr>
          <p:cNvSpPr/>
          <p:nvPr/>
        </p:nvSpPr>
        <p:spPr>
          <a:xfrm>
            <a:off x="627209" y="1829824"/>
            <a:ext cx="11176864" cy="109348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a:t>
            </a:r>
            <a:r>
              <a:rPr lang="it-IT" sz="3000" b="1" i="1" smtClean="0">
                <a:solidFill>
                  <a:srgbClr val="0000FF"/>
                </a:solidFill>
                <a:cs typeface="Arial" pitchFamily="34" charset="0"/>
              </a:rPr>
              <a:t>Lấy ví dụ chứng minh biến đổi khí hậu có tác động đến lưu lượng nước và chế độ nước sông.</a:t>
            </a:r>
            <a:endParaRPr lang="en-US" sz="3000" b="1" i="1" smtClean="0">
              <a:solidFill>
                <a:srgbClr val="0000FF"/>
              </a:solidFill>
              <a:cs typeface="Arial" pitchFamily="34" charset="0"/>
            </a:endParaRP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298470"/>
            <a:ext cx="1000545" cy="1086608"/>
          </a:xfrm>
          <a:prstGeom prst="rect">
            <a:avLst/>
          </a:prstGeom>
        </p:spPr>
      </p:pic>
      <p:sp>
        <p:nvSpPr>
          <p:cNvPr id="20" name="Google Shape;951;p48">
            <a:extLst>
              <a:ext uri="{FF2B5EF4-FFF2-40B4-BE49-F238E27FC236}">
                <a16:creationId xmlns:a16="http://schemas.microsoft.com/office/drawing/2014/main" xmlns="" id="{9645643F-C2D8-4764-8E9F-463FFD858E8D}"/>
              </a:ext>
            </a:extLst>
          </p:cNvPr>
          <p:cNvSpPr/>
          <p:nvPr/>
        </p:nvSpPr>
        <p:spPr>
          <a:xfrm rot="234753">
            <a:off x="1313551" y="3251126"/>
            <a:ext cx="4176196" cy="3468438"/>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blipFill dpi="0" rotWithShape="1">
            <a:blip r:embed="rId4">
              <a:extLst>
                <a:ext uri="{28A0092B-C50C-407E-A947-70E740481C1C}">
                  <a14:useLocalDpi xmlns:a14="http://schemas.microsoft.com/office/drawing/2010/main" xmlns="" val="0"/>
                </a:ext>
              </a:extLst>
            </a:blip>
            <a:srcRect/>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xmlns="" id="{EA836FFA-E317-4FDE-9E82-B1F4B27619D4}"/>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312544" y="3200401"/>
            <a:ext cx="4691995" cy="2604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ppt_x</p:attrName>
                                        </p:attrNameLst>
                                      </p:cBhvr>
                                      <p:tavLst>
                                        <p:tav tm="0">
                                          <p:val>
                                            <p:strVal val="#ppt_x-.2"/>
                                          </p:val>
                                        </p:tav>
                                        <p:tav tm="100000">
                                          <p:val>
                                            <p:strVal val="#ppt_x"/>
                                          </p:val>
                                        </p:tav>
                                      </p:tavLst>
                                    </p:anim>
                                    <p:anim calcmode="lin" valueType="num">
                                      <p:cBhvr>
                                        <p:cTn id="3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0"/>
                                        </p:tgtEl>
                                      </p:cBhvr>
                                    </p:animEffect>
                                  </p:childTnLst>
                                </p:cTn>
                              </p:par>
                              <p:par>
                                <p:cTn id="34" presetID="29"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ppt_x</p:attrName>
                                        </p:attrNameLst>
                                      </p:cBhvr>
                                      <p:tavLst>
                                        <p:tav tm="0">
                                          <p:val>
                                            <p:strVal val="#ppt_x-.2"/>
                                          </p:val>
                                        </p:tav>
                                        <p:tav tm="100000">
                                          <p:val>
                                            <p:strVal val="#ppt_x"/>
                                          </p:val>
                                        </p:tav>
                                      </p:tavLst>
                                    </p:anim>
                                    <p:anim calcmode="lin" valueType="num">
                                      <p:cBhvr>
                                        <p:cTn id="37"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S\Desktop\GADT ĐL7 (KNTTCS, kì 1)\download (13).jpg"/>
          <p:cNvPicPr>
            <a:picLocks noChangeAspect="1" noChangeArrowheads="1"/>
          </p:cNvPicPr>
          <p:nvPr/>
        </p:nvPicPr>
        <p:blipFill>
          <a:blip r:embed="rId3"/>
          <a:srcRect/>
          <a:stretch>
            <a:fillRect/>
          </a:stretch>
        </p:blipFill>
        <p:spPr bwMode="auto">
          <a:xfrm>
            <a:off x="39757" y="3988904"/>
            <a:ext cx="4572000" cy="2835694"/>
          </a:xfrm>
          <a:prstGeom prst="rect">
            <a:avLst/>
          </a:prstGeom>
          <a:noFill/>
        </p:spPr>
      </p:pic>
      <p:pic>
        <p:nvPicPr>
          <p:cNvPr id="5123" name="Picture 3" descr="C:\Users\PTS\Desktop\GADT ĐL7 (KNTTCS, kì 1)\mua-axit-la-gi-tac-hai-cua-mua-axit-den-doi-song-.png"/>
          <p:cNvPicPr>
            <a:picLocks noChangeAspect="1" noChangeArrowheads="1"/>
          </p:cNvPicPr>
          <p:nvPr/>
        </p:nvPicPr>
        <p:blipFill>
          <a:blip r:embed="rId4"/>
          <a:srcRect/>
          <a:stretch>
            <a:fillRect/>
          </a:stretch>
        </p:blipFill>
        <p:spPr bwMode="auto">
          <a:xfrm>
            <a:off x="3948735" y="2444600"/>
            <a:ext cx="4992394" cy="2829765"/>
          </a:xfrm>
          <a:prstGeom prst="rect">
            <a:avLst/>
          </a:prstGeom>
          <a:noFill/>
        </p:spPr>
      </p:pic>
      <p:pic>
        <p:nvPicPr>
          <p:cNvPr id="5124" name="Picture 4" descr="C:\Users\PTS\Desktop\GADT ĐL7 (KNTTCS, kì 1)\images (2).jpg"/>
          <p:cNvPicPr>
            <a:picLocks noChangeAspect="1" noChangeArrowheads="1"/>
          </p:cNvPicPr>
          <p:nvPr/>
        </p:nvPicPr>
        <p:blipFill>
          <a:blip r:embed="rId5"/>
          <a:srcRect/>
          <a:stretch>
            <a:fillRect/>
          </a:stretch>
        </p:blipFill>
        <p:spPr bwMode="auto">
          <a:xfrm>
            <a:off x="7606749" y="3962400"/>
            <a:ext cx="4518992" cy="2816088"/>
          </a:xfrm>
          <a:prstGeom prst="rect">
            <a:avLst/>
          </a:prstGeom>
          <a:noFill/>
        </p:spPr>
      </p:pic>
      <p:pic>
        <p:nvPicPr>
          <p:cNvPr id="5125" name="Picture 5" descr="C:\Users\PTS\Desktop\GADT ĐL7 (KNTTCS, kì 1)\download (14).jpg"/>
          <p:cNvPicPr>
            <a:picLocks noChangeAspect="1" noChangeArrowheads="1"/>
          </p:cNvPicPr>
          <p:nvPr/>
        </p:nvPicPr>
        <p:blipFill>
          <a:blip r:embed="rId6"/>
          <a:srcRect/>
          <a:stretch>
            <a:fillRect/>
          </a:stretch>
        </p:blipFill>
        <p:spPr bwMode="auto">
          <a:xfrm>
            <a:off x="66260" y="39756"/>
            <a:ext cx="4538591" cy="2849218"/>
          </a:xfrm>
          <a:prstGeom prst="rect">
            <a:avLst/>
          </a:prstGeom>
          <a:noFill/>
        </p:spPr>
      </p:pic>
      <p:pic>
        <p:nvPicPr>
          <p:cNvPr id="5126" name="Picture 6" descr="C:\Users\PTS\Desktop\GADT ĐL7 (KNTTCS, kì 1)\160121023606_sp_warmest_year_2015_nasa_624x351_afp_nocredit.jpg"/>
          <p:cNvPicPr>
            <a:picLocks noChangeAspect="1" noChangeArrowheads="1"/>
          </p:cNvPicPr>
          <p:nvPr/>
        </p:nvPicPr>
        <p:blipFill>
          <a:blip r:embed="rId7"/>
          <a:srcRect/>
          <a:stretch>
            <a:fillRect/>
          </a:stretch>
        </p:blipFill>
        <p:spPr bwMode="auto">
          <a:xfrm>
            <a:off x="7606748" y="26505"/>
            <a:ext cx="4545496" cy="2743200"/>
          </a:xfrm>
          <a:prstGeom prst="rect">
            <a:avLst/>
          </a:prstGeom>
          <a:noFill/>
        </p:spPr>
      </p:pic>
      <p:sp>
        <p:nvSpPr>
          <p:cNvPr id="12" name="Rectangle 11"/>
          <p:cNvSpPr/>
          <p:nvPr/>
        </p:nvSpPr>
        <p:spPr>
          <a:xfrm>
            <a:off x="4862945" y="5906723"/>
            <a:ext cx="2990669" cy="446274"/>
          </a:xfrm>
          <a:prstGeom prst="rect">
            <a:avLst/>
          </a:prstGeom>
          <a:solidFill>
            <a:schemeClr val="bg1"/>
          </a:solidFill>
          <a:ln>
            <a:solidFill>
              <a:srgbClr val="0000FF"/>
            </a:solidFill>
          </a:ln>
        </p:spPr>
        <p:txBody>
          <a:bodyPr wrap="square" lIns="91438" tIns="45719" rIns="91438" bIns="45719">
            <a:spAutoFit/>
          </a:bodyPr>
          <a:lstStyle/>
          <a:p>
            <a:pPr algn="ctr"/>
            <a:r>
              <a:rPr lang="en-US" sz="2300" b="1" smtClean="0">
                <a:solidFill>
                  <a:srgbClr val="0000FF"/>
                </a:solidFill>
              </a:rPr>
              <a:t>Các bệnh về hô hấp</a:t>
            </a:r>
            <a:endParaRPr lang="en-US" sz="2300" i="1">
              <a:solidFill>
                <a:srgbClr val="0000FF"/>
              </a:solidFill>
            </a:endParaRPr>
          </a:p>
        </p:txBody>
      </p:sp>
      <p:sp>
        <p:nvSpPr>
          <p:cNvPr id="14" name="Rectangle 13"/>
          <p:cNvSpPr/>
          <p:nvPr/>
        </p:nvSpPr>
        <p:spPr>
          <a:xfrm>
            <a:off x="9170504" y="2780413"/>
            <a:ext cx="2852728" cy="446274"/>
          </a:xfrm>
          <a:prstGeom prst="rect">
            <a:avLst/>
          </a:prstGeom>
          <a:solidFill>
            <a:schemeClr val="bg1"/>
          </a:solidFill>
          <a:ln>
            <a:solidFill>
              <a:srgbClr val="0000FF"/>
            </a:solidFill>
          </a:ln>
        </p:spPr>
        <p:txBody>
          <a:bodyPr wrap="square" lIns="91438" tIns="45719" rIns="91438" bIns="45719">
            <a:spAutoFit/>
          </a:bodyPr>
          <a:lstStyle/>
          <a:p>
            <a:pPr algn="ctr"/>
            <a:r>
              <a:rPr lang="en-US" sz="2300" b="1" smtClean="0">
                <a:solidFill>
                  <a:srgbClr val="0000FF"/>
                </a:solidFill>
              </a:rPr>
              <a:t>Trái Đất nóng lên</a:t>
            </a:r>
            <a:endParaRPr lang="en-US" sz="2300" i="1">
              <a:solidFill>
                <a:srgbClr val="0000FF"/>
              </a:solidFill>
            </a:endParaRPr>
          </a:p>
        </p:txBody>
      </p:sp>
      <p:sp>
        <p:nvSpPr>
          <p:cNvPr id="17" name="Rectangle 16"/>
          <p:cNvSpPr/>
          <p:nvPr/>
        </p:nvSpPr>
        <p:spPr>
          <a:xfrm>
            <a:off x="-1" y="2946064"/>
            <a:ext cx="3477492" cy="446274"/>
          </a:xfrm>
          <a:prstGeom prst="rect">
            <a:avLst/>
          </a:prstGeom>
          <a:solidFill>
            <a:schemeClr val="bg1"/>
          </a:solidFill>
          <a:ln>
            <a:solidFill>
              <a:srgbClr val="0000FF"/>
            </a:solidFill>
          </a:ln>
        </p:spPr>
        <p:txBody>
          <a:bodyPr wrap="square" lIns="91438" tIns="45719" rIns="91438" bIns="45719">
            <a:spAutoFit/>
          </a:bodyPr>
          <a:lstStyle/>
          <a:p>
            <a:pPr algn="ctr"/>
            <a:r>
              <a:rPr lang="en-US" sz="2300" b="1" smtClean="0">
                <a:solidFill>
                  <a:srgbClr val="0000FF"/>
                </a:solidFill>
              </a:rPr>
              <a:t>Băng trên Trái Đất tan ra</a:t>
            </a:r>
            <a:endParaRPr lang="en-US" sz="2300" i="1">
              <a:solidFill>
                <a:srgbClr val="0000FF"/>
              </a:solidFill>
            </a:endParaRPr>
          </a:p>
        </p:txBody>
      </p:sp>
      <p:sp>
        <p:nvSpPr>
          <p:cNvPr id="18" name="Rectangle 17"/>
          <p:cNvSpPr/>
          <p:nvPr/>
        </p:nvSpPr>
        <p:spPr>
          <a:xfrm>
            <a:off x="0" y="3522539"/>
            <a:ext cx="3699164" cy="446274"/>
          </a:xfrm>
          <a:prstGeom prst="rect">
            <a:avLst/>
          </a:prstGeom>
          <a:solidFill>
            <a:schemeClr val="bg1"/>
          </a:solidFill>
          <a:ln>
            <a:solidFill>
              <a:srgbClr val="0000FF"/>
            </a:solidFill>
          </a:ln>
        </p:spPr>
        <p:txBody>
          <a:bodyPr wrap="square" lIns="91438" tIns="45719" rIns="91438" bIns="45719">
            <a:spAutoFit/>
          </a:bodyPr>
          <a:lstStyle/>
          <a:p>
            <a:pPr algn="ctr"/>
            <a:r>
              <a:rPr lang="en-US" sz="2300" b="1" smtClean="0">
                <a:solidFill>
                  <a:srgbClr val="0000FF"/>
                </a:solidFill>
              </a:rPr>
              <a:t>Mưa a-xit làm chết cây cối</a:t>
            </a:r>
            <a:endParaRPr lang="en-US" sz="2300" i="1">
              <a:solidFill>
                <a:srgbClr val="0000FF"/>
              </a:solidFill>
            </a:endParaRPr>
          </a:p>
        </p:txBody>
      </p:sp>
      <p:sp>
        <p:nvSpPr>
          <p:cNvPr id="19" name="Rectangle 18"/>
          <p:cNvSpPr/>
          <p:nvPr/>
        </p:nvSpPr>
        <p:spPr>
          <a:xfrm>
            <a:off x="4671390" y="83601"/>
            <a:ext cx="2590801" cy="2232019"/>
          </a:xfrm>
          <a:prstGeom prst="rect">
            <a:avLst/>
          </a:prstGeom>
          <a:solidFill>
            <a:schemeClr val="bg1"/>
          </a:solidFill>
          <a:ln>
            <a:solidFill>
              <a:srgbClr val="0000FF"/>
            </a:solidFill>
          </a:ln>
        </p:spPr>
        <p:txBody>
          <a:bodyPr wrap="square" lIns="91438" tIns="45719" rIns="91438" bIns="45719">
            <a:spAutoFit/>
          </a:bodyPr>
          <a:lstStyle/>
          <a:p>
            <a:pPr algn="ctr">
              <a:lnSpc>
                <a:spcPct val="150000"/>
              </a:lnSpc>
            </a:pPr>
            <a:r>
              <a:rPr lang="en-US" sz="3200" b="1" smtClean="0">
                <a:solidFill>
                  <a:srgbClr val="0000FF"/>
                </a:solidFill>
              </a:rPr>
              <a:t>HẬU QUẢ</a:t>
            </a:r>
          </a:p>
          <a:p>
            <a:pPr algn="ctr">
              <a:lnSpc>
                <a:spcPct val="150000"/>
              </a:lnSpc>
            </a:pPr>
            <a:r>
              <a:rPr lang="en-US" sz="3200" b="1" smtClean="0">
                <a:solidFill>
                  <a:srgbClr val="0000FF"/>
                </a:solidFill>
              </a:rPr>
              <a:t>CỦA Ô NHIỄM</a:t>
            </a:r>
          </a:p>
          <a:p>
            <a:pPr algn="ctr">
              <a:lnSpc>
                <a:spcPct val="150000"/>
              </a:lnSpc>
            </a:pPr>
            <a:r>
              <a:rPr lang="en-US" sz="3200" b="1" smtClean="0">
                <a:solidFill>
                  <a:srgbClr val="0000FF"/>
                </a:solidFill>
              </a:rPr>
              <a:t>KHÔNG KHÍ</a:t>
            </a:r>
            <a:endParaRPr lang="en-US" sz="3200" i="1">
              <a:solidFill>
                <a:srgbClr val="0000FF"/>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diamond(out)">
                                      <p:cBhvr>
                                        <p:cTn id="12" dur="1000"/>
                                        <p:tgtEl>
                                          <p:spTgt spid="5126"/>
                                        </p:tgtEl>
                                      </p:cBhvr>
                                    </p:animEffect>
                                  </p:childTnLst>
                                </p:cTn>
                              </p:par>
                              <p:par>
                                <p:cTn id="13" presetID="8" presetClass="entr" presetSubtype="3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amond(out)">
                                      <p:cBhvr>
                                        <p:cTn id="15" dur="1000"/>
                                        <p:tgtEl>
                                          <p:spTgt spid="14"/>
                                        </p:tgtEl>
                                      </p:cBhvr>
                                    </p:animEffect>
                                  </p:childTnLst>
                                </p:cTn>
                              </p:par>
                              <p:par>
                                <p:cTn id="16" presetID="8" presetClass="entr" presetSubtype="32" fill="hold" nodeType="with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diamond(out)">
                                      <p:cBhvr>
                                        <p:cTn id="18" dur="1000"/>
                                        <p:tgtEl>
                                          <p:spTgt spid="5123"/>
                                        </p:tgtEl>
                                      </p:cBhvr>
                                    </p:animEffect>
                                  </p:childTnLst>
                                </p:cTn>
                              </p:par>
                              <p:par>
                                <p:cTn id="19" presetID="8" presetClass="entr" presetSubtype="3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amond(out)">
                                      <p:cBhvr>
                                        <p:cTn id="21" dur="1000"/>
                                        <p:tgtEl>
                                          <p:spTgt spid="12"/>
                                        </p:tgtEl>
                                      </p:cBhvr>
                                    </p:animEffect>
                                  </p:childTnLst>
                                </p:cTn>
                              </p:par>
                              <p:par>
                                <p:cTn id="22" presetID="8" presetClass="entr" presetSubtype="32"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diamond(out)">
                                      <p:cBhvr>
                                        <p:cTn id="24" dur="1000"/>
                                        <p:tgtEl>
                                          <p:spTgt spid="5124"/>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5125"/>
                                        </p:tgtEl>
                                        <p:attrNameLst>
                                          <p:attrName>style.visibility</p:attrName>
                                        </p:attrNameLst>
                                      </p:cBhvr>
                                      <p:to>
                                        <p:strVal val="visible"/>
                                      </p:to>
                                    </p:set>
                                    <p:anim calcmode="lin" valueType="num">
                                      <p:cBhvr>
                                        <p:cTn id="29" dur="1000" fill="hold"/>
                                        <p:tgtEl>
                                          <p:spTgt spid="5125"/>
                                        </p:tgtEl>
                                        <p:attrNameLst>
                                          <p:attrName>ppt_x</p:attrName>
                                        </p:attrNameLst>
                                      </p:cBhvr>
                                      <p:tavLst>
                                        <p:tav tm="0">
                                          <p:val>
                                            <p:strVal val="#ppt_x-.2"/>
                                          </p:val>
                                        </p:tav>
                                        <p:tav tm="100000">
                                          <p:val>
                                            <p:strVal val="#ppt_x"/>
                                          </p:val>
                                        </p:tav>
                                      </p:tavLst>
                                    </p:anim>
                                    <p:anim calcmode="lin" valueType="num">
                                      <p:cBhvr>
                                        <p:cTn id="30" dur="1000" fill="hold"/>
                                        <p:tgtEl>
                                          <p:spTgt spid="512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5125"/>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ppt_x</p:attrName>
                                        </p:attrNameLst>
                                      </p:cBhvr>
                                      <p:tavLst>
                                        <p:tav tm="0">
                                          <p:val>
                                            <p:strVal val="#ppt_x-.2"/>
                                          </p:val>
                                        </p:tav>
                                        <p:tav tm="100000">
                                          <p:val>
                                            <p:strVal val="#ppt_x"/>
                                          </p:val>
                                        </p:tav>
                                      </p:tavLst>
                                    </p:anim>
                                    <p:anim calcmode="lin" valueType="num">
                                      <p:cBhvr>
                                        <p:cTn id="3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7"/>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ppt_x</p:attrName>
                                        </p:attrNameLst>
                                      </p:cBhvr>
                                      <p:tavLst>
                                        <p:tav tm="0">
                                          <p:val>
                                            <p:strVal val="#ppt_x-.2"/>
                                          </p:val>
                                        </p:tav>
                                        <p:tav tm="100000">
                                          <p:val>
                                            <p:strVal val="#ppt_x"/>
                                          </p:val>
                                        </p:tav>
                                      </p:tavLst>
                                    </p:anim>
                                    <p:anim calcmode="lin" valueType="num">
                                      <p:cBhvr>
                                        <p:cTn id="4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8"/>
                                        </p:tgtEl>
                                      </p:cBhvr>
                                    </p:animEffect>
                                  </p:childTnLst>
                                </p:cTn>
                              </p:par>
                              <p:par>
                                <p:cTn id="42" presetID="29" presetClass="entr" presetSubtype="0" fill="hold" nodeType="withEffect">
                                  <p:stCondLst>
                                    <p:cond delay="0"/>
                                  </p:stCondLst>
                                  <p:childTnLst>
                                    <p:set>
                                      <p:cBhvr>
                                        <p:cTn id="43" dur="1" fill="hold">
                                          <p:stCondLst>
                                            <p:cond delay="0"/>
                                          </p:stCondLst>
                                        </p:cTn>
                                        <p:tgtEl>
                                          <p:spTgt spid="5122"/>
                                        </p:tgtEl>
                                        <p:attrNameLst>
                                          <p:attrName>style.visibility</p:attrName>
                                        </p:attrNameLst>
                                      </p:cBhvr>
                                      <p:to>
                                        <p:strVal val="visible"/>
                                      </p:to>
                                    </p:set>
                                    <p:anim calcmode="lin" valueType="num">
                                      <p:cBhvr>
                                        <p:cTn id="44" dur="1000" fill="hold"/>
                                        <p:tgtEl>
                                          <p:spTgt spid="5122"/>
                                        </p:tgtEl>
                                        <p:attrNameLst>
                                          <p:attrName>ppt_x</p:attrName>
                                        </p:attrNameLst>
                                      </p:cBhvr>
                                      <p:tavLst>
                                        <p:tav tm="0">
                                          <p:val>
                                            <p:strVal val="#ppt_x-.2"/>
                                          </p:val>
                                        </p:tav>
                                        <p:tav tm="100000">
                                          <p:val>
                                            <p:strVal val="#ppt_x"/>
                                          </p:val>
                                        </p:tav>
                                      </p:tavLst>
                                    </p:anim>
                                    <p:anim calcmode="lin" valueType="num">
                                      <p:cBhvr>
                                        <p:cTn id="45" dur="1000" fill="hold"/>
                                        <p:tgtEl>
                                          <p:spTgt spid="512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3522539"/>
            <a:ext cx="3260035" cy="446274"/>
          </a:xfrm>
          <a:prstGeom prst="rect">
            <a:avLst/>
          </a:prstGeom>
          <a:solidFill>
            <a:schemeClr val="bg1"/>
          </a:solidFill>
          <a:ln>
            <a:solidFill>
              <a:srgbClr val="0000FF"/>
            </a:solidFill>
          </a:ln>
        </p:spPr>
        <p:txBody>
          <a:bodyPr wrap="square" lIns="91438" tIns="45719" rIns="91438" bIns="45719">
            <a:spAutoFit/>
          </a:bodyPr>
          <a:lstStyle/>
          <a:p>
            <a:pPr algn="ctr"/>
            <a:r>
              <a:rPr lang="en-US" sz="2300" b="1" smtClean="0">
                <a:solidFill>
                  <a:srgbClr val="0000FF"/>
                </a:solidFill>
              </a:rPr>
              <a:t>Các bệnh về mắt</a:t>
            </a:r>
            <a:endParaRPr lang="en-US" sz="2300" i="1">
              <a:solidFill>
                <a:srgbClr val="0000FF"/>
              </a:solidFill>
            </a:endParaRPr>
          </a:p>
        </p:txBody>
      </p:sp>
      <p:sp>
        <p:nvSpPr>
          <p:cNvPr id="19" name="Rectangle 18"/>
          <p:cNvSpPr/>
          <p:nvPr/>
        </p:nvSpPr>
        <p:spPr>
          <a:xfrm>
            <a:off x="4406350" y="30593"/>
            <a:ext cx="2590801" cy="3046986"/>
          </a:xfrm>
          <a:prstGeom prst="rect">
            <a:avLst/>
          </a:prstGeom>
          <a:solidFill>
            <a:schemeClr val="bg1"/>
          </a:solidFill>
          <a:ln>
            <a:solidFill>
              <a:srgbClr val="0000FF"/>
            </a:solidFill>
          </a:ln>
        </p:spPr>
        <p:txBody>
          <a:bodyPr wrap="square" lIns="91438" tIns="45719" rIns="91438" bIns="45719">
            <a:spAutoFit/>
          </a:bodyPr>
          <a:lstStyle/>
          <a:p>
            <a:pPr algn="ctr">
              <a:lnSpc>
                <a:spcPct val="150000"/>
              </a:lnSpc>
            </a:pPr>
            <a:r>
              <a:rPr lang="en-US" sz="3200" b="1" smtClean="0">
                <a:solidFill>
                  <a:srgbClr val="0000FF"/>
                </a:solidFill>
              </a:rPr>
              <a:t>HẬU QUẢ</a:t>
            </a:r>
          </a:p>
          <a:p>
            <a:pPr algn="ctr">
              <a:lnSpc>
                <a:spcPct val="150000"/>
              </a:lnSpc>
            </a:pPr>
            <a:r>
              <a:rPr lang="en-US" sz="3200" b="1" smtClean="0">
                <a:solidFill>
                  <a:srgbClr val="0000FF"/>
                </a:solidFill>
              </a:rPr>
              <a:t>CỦA Ô NHIỄM</a:t>
            </a:r>
          </a:p>
          <a:p>
            <a:pPr algn="ctr">
              <a:lnSpc>
                <a:spcPct val="150000"/>
              </a:lnSpc>
            </a:pPr>
            <a:r>
              <a:rPr lang="en-US" sz="3200" b="1" smtClean="0">
                <a:solidFill>
                  <a:srgbClr val="0000FF"/>
                </a:solidFill>
              </a:rPr>
              <a:t>NGUỒN NƯỚC</a:t>
            </a:r>
            <a:endParaRPr lang="en-US" sz="3200" i="1">
              <a:solidFill>
                <a:srgbClr val="0000FF"/>
              </a:solidFill>
            </a:endParaRPr>
          </a:p>
        </p:txBody>
      </p:sp>
      <p:pic>
        <p:nvPicPr>
          <p:cNvPr id="34818" name="Picture 2" descr="C:\Users\PTS\Desktop\GADT ĐL7 (KNTTCS, kì 1)\download (18).jpg"/>
          <p:cNvPicPr>
            <a:picLocks noChangeAspect="1" noChangeArrowheads="1"/>
          </p:cNvPicPr>
          <p:nvPr/>
        </p:nvPicPr>
        <p:blipFill>
          <a:blip r:embed="rId3"/>
          <a:srcRect/>
          <a:stretch>
            <a:fillRect/>
          </a:stretch>
        </p:blipFill>
        <p:spPr bwMode="auto">
          <a:xfrm>
            <a:off x="5898191" y="2915479"/>
            <a:ext cx="6240801" cy="3889513"/>
          </a:xfrm>
          <a:prstGeom prst="rect">
            <a:avLst/>
          </a:prstGeom>
          <a:noFill/>
        </p:spPr>
      </p:pic>
      <p:pic>
        <p:nvPicPr>
          <p:cNvPr id="34819" name="Picture 3" descr="C:\Users\PTS\Desktop\GADT ĐL7 (KNTTCS, kì 1)\benh-tieu-chay.jpg"/>
          <p:cNvPicPr>
            <a:picLocks noChangeAspect="1" noChangeArrowheads="1"/>
          </p:cNvPicPr>
          <p:nvPr/>
        </p:nvPicPr>
        <p:blipFill>
          <a:blip r:embed="rId4"/>
          <a:srcRect/>
          <a:stretch>
            <a:fillRect/>
          </a:stretch>
        </p:blipFill>
        <p:spPr bwMode="auto">
          <a:xfrm>
            <a:off x="0" y="0"/>
            <a:ext cx="4505739" cy="3061252"/>
          </a:xfrm>
          <a:prstGeom prst="rect">
            <a:avLst/>
          </a:prstGeom>
          <a:noFill/>
        </p:spPr>
      </p:pic>
      <p:pic>
        <p:nvPicPr>
          <p:cNvPr id="34820" name="Picture 4" descr="C:\Users\PTS\Desktop\GADT ĐL7 (KNTTCS, kì 1)\download (17).jpg"/>
          <p:cNvPicPr>
            <a:picLocks noChangeAspect="1" noChangeArrowheads="1"/>
          </p:cNvPicPr>
          <p:nvPr/>
        </p:nvPicPr>
        <p:blipFill>
          <a:blip r:embed="rId5"/>
          <a:srcRect/>
          <a:stretch>
            <a:fillRect/>
          </a:stretch>
        </p:blipFill>
        <p:spPr bwMode="auto">
          <a:xfrm>
            <a:off x="8307202" y="53007"/>
            <a:ext cx="3818538" cy="2849217"/>
          </a:xfrm>
          <a:prstGeom prst="rect">
            <a:avLst/>
          </a:prstGeom>
          <a:noFill/>
        </p:spPr>
      </p:pic>
      <p:pic>
        <p:nvPicPr>
          <p:cNvPr id="34821" name="Picture 5" descr="C:\Users\PTS\Desktop\GADT ĐL7 (KNTTCS, kì 1)\images (3).jpg"/>
          <p:cNvPicPr>
            <a:picLocks noChangeAspect="1" noChangeArrowheads="1"/>
          </p:cNvPicPr>
          <p:nvPr/>
        </p:nvPicPr>
        <p:blipFill>
          <a:blip r:embed="rId6"/>
          <a:srcRect/>
          <a:stretch>
            <a:fillRect/>
          </a:stretch>
        </p:blipFill>
        <p:spPr bwMode="auto">
          <a:xfrm>
            <a:off x="108296" y="3958015"/>
            <a:ext cx="4450452" cy="2820474"/>
          </a:xfrm>
          <a:prstGeom prst="rect">
            <a:avLst/>
          </a:prstGeom>
          <a:noFill/>
        </p:spPr>
      </p:pic>
      <p:sp>
        <p:nvSpPr>
          <p:cNvPr id="20" name="Rectangle 19"/>
          <p:cNvSpPr/>
          <p:nvPr/>
        </p:nvSpPr>
        <p:spPr>
          <a:xfrm>
            <a:off x="-1" y="3025576"/>
            <a:ext cx="3432314" cy="446274"/>
          </a:xfrm>
          <a:prstGeom prst="rect">
            <a:avLst/>
          </a:prstGeom>
          <a:solidFill>
            <a:schemeClr val="bg1"/>
          </a:solidFill>
          <a:ln>
            <a:solidFill>
              <a:srgbClr val="0000FF"/>
            </a:solidFill>
          </a:ln>
        </p:spPr>
        <p:txBody>
          <a:bodyPr wrap="square" lIns="91438" tIns="45719" rIns="91438" bIns="45719">
            <a:spAutoFit/>
          </a:bodyPr>
          <a:lstStyle/>
          <a:p>
            <a:pPr algn="ctr"/>
            <a:r>
              <a:rPr lang="en-US" sz="2300" b="1" smtClean="0">
                <a:solidFill>
                  <a:srgbClr val="0000FF"/>
                </a:solidFill>
              </a:rPr>
              <a:t>Các bệnh </a:t>
            </a:r>
            <a:r>
              <a:rPr lang="en-US" sz="2300" b="1" smtClean="0">
                <a:solidFill>
                  <a:srgbClr val="0000FF"/>
                </a:solidFill>
              </a:rPr>
              <a:t>ường </a:t>
            </a:r>
            <a:r>
              <a:rPr lang="en-US" sz="2300" b="1" smtClean="0">
                <a:solidFill>
                  <a:srgbClr val="0000FF"/>
                </a:solidFill>
              </a:rPr>
              <a:t>tiêu hoá</a:t>
            </a:r>
            <a:endParaRPr lang="en-US" sz="2300" i="1">
              <a:solidFill>
                <a:srgbClr val="0000FF"/>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ppt_x</p:attrName>
                                        </p:attrNameLst>
                                      </p:cBhvr>
                                      <p:tavLst>
                                        <p:tav tm="0">
                                          <p:val>
                                            <p:strVal val="#ppt_x-.2"/>
                                          </p:val>
                                        </p:tav>
                                        <p:tav tm="100000">
                                          <p:val>
                                            <p:strVal val="#ppt_x"/>
                                          </p:val>
                                        </p:tav>
                                      </p:tavLst>
                                    </p:anim>
                                    <p:anim calcmode="lin" valueType="num">
                                      <p:cBhvr>
                                        <p:cTn id="1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gtEl>
                                      </p:cBhvr>
                                    </p:animEffect>
                                  </p:childTnLst>
                                </p:cTn>
                              </p:par>
                              <p:par>
                                <p:cTn id="17" presetID="29" presetClass="entr" presetSubtype="0" fill="hold" nodeType="withEffect">
                                  <p:stCondLst>
                                    <p:cond delay="0"/>
                                  </p:stCondLst>
                                  <p:childTnLst>
                                    <p:set>
                                      <p:cBhvr>
                                        <p:cTn id="18" dur="1" fill="hold">
                                          <p:stCondLst>
                                            <p:cond delay="0"/>
                                          </p:stCondLst>
                                        </p:cTn>
                                        <p:tgtEl>
                                          <p:spTgt spid="34818"/>
                                        </p:tgtEl>
                                        <p:attrNameLst>
                                          <p:attrName>style.visibility</p:attrName>
                                        </p:attrNameLst>
                                      </p:cBhvr>
                                      <p:to>
                                        <p:strVal val="visible"/>
                                      </p:to>
                                    </p:set>
                                    <p:anim calcmode="lin" valueType="num">
                                      <p:cBhvr>
                                        <p:cTn id="19" dur="1000" fill="hold"/>
                                        <p:tgtEl>
                                          <p:spTgt spid="34818"/>
                                        </p:tgtEl>
                                        <p:attrNameLst>
                                          <p:attrName>ppt_x</p:attrName>
                                        </p:attrNameLst>
                                      </p:cBhvr>
                                      <p:tavLst>
                                        <p:tav tm="0">
                                          <p:val>
                                            <p:strVal val="#ppt_x-.2"/>
                                          </p:val>
                                        </p:tav>
                                        <p:tav tm="100000">
                                          <p:val>
                                            <p:strVal val="#ppt_x"/>
                                          </p:val>
                                        </p:tav>
                                      </p:tavLst>
                                    </p:anim>
                                    <p:anim calcmode="lin" valueType="num">
                                      <p:cBhvr>
                                        <p:cTn id="20" dur="1000" fill="hold"/>
                                        <p:tgtEl>
                                          <p:spTgt spid="3481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4818"/>
                                        </p:tgtEl>
                                      </p:cBhvr>
                                    </p:animEffect>
                                  </p:childTnLst>
                                </p:cTn>
                              </p:par>
                              <p:par>
                                <p:cTn id="22" presetID="29" presetClass="entr" presetSubtype="0" fill="hold" nodeType="withEffect">
                                  <p:stCondLst>
                                    <p:cond delay="0"/>
                                  </p:stCondLst>
                                  <p:childTnLst>
                                    <p:set>
                                      <p:cBhvr>
                                        <p:cTn id="23" dur="1" fill="hold">
                                          <p:stCondLst>
                                            <p:cond delay="0"/>
                                          </p:stCondLst>
                                        </p:cTn>
                                        <p:tgtEl>
                                          <p:spTgt spid="34819"/>
                                        </p:tgtEl>
                                        <p:attrNameLst>
                                          <p:attrName>style.visibility</p:attrName>
                                        </p:attrNameLst>
                                      </p:cBhvr>
                                      <p:to>
                                        <p:strVal val="visible"/>
                                      </p:to>
                                    </p:set>
                                    <p:anim calcmode="lin" valueType="num">
                                      <p:cBhvr>
                                        <p:cTn id="24" dur="1000" fill="hold"/>
                                        <p:tgtEl>
                                          <p:spTgt spid="34819"/>
                                        </p:tgtEl>
                                        <p:attrNameLst>
                                          <p:attrName>ppt_x</p:attrName>
                                        </p:attrNameLst>
                                      </p:cBhvr>
                                      <p:tavLst>
                                        <p:tav tm="0">
                                          <p:val>
                                            <p:strVal val="#ppt_x-.2"/>
                                          </p:val>
                                        </p:tav>
                                        <p:tav tm="100000">
                                          <p:val>
                                            <p:strVal val="#ppt_x"/>
                                          </p:val>
                                        </p:tav>
                                      </p:tavLst>
                                    </p:anim>
                                    <p:anim calcmode="lin" valueType="num">
                                      <p:cBhvr>
                                        <p:cTn id="25" dur="1000" fill="hold"/>
                                        <p:tgtEl>
                                          <p:spTgt spid="3481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4819"/>
                                        </p:tgtEl>
                                      </p:cBhvr>
                                    </p:animEffect>
                                  </p:childTnLst>
                                </p:cTn>
                              </p:par>
                              <p:par>
                                <p:cTn id="27" presetID="29" presetClass="entr" presetSubtype="0" fill="hold" nodeType="withEffect">
                                  <p:stCondLst>
                                    <p:cond delay="0"/>
                                  </p:stCondLst>
                                  <p:childTnLst>
                                    <p:set>
                                      <p:cBhvr>
                                        <p:cTn id="28" dur="1" fill="hold">
                                          <p:stCondLst>
                                            <p:cond delay="0"/>
                                          </p:stCondLst>
                                        </p:cTn>
                                        <p:tgtEl>
                                          <p:spTgt spid="34820"/>
                                        </p:tgtEl>
                                        <p:attrNameLst>
                                          <p:attrName>style.visibility</p:attrName>
                                        </p:attrNameLst>
                                      </p:cBhvr>
                                      <p:to>
                                        <p:strVal val="visible"/>
                                      </p:to>
                                    </p:set>
                                    <p:anim calcmode="lin" valueType="num">
                                      <p:cBhvr>
                                        <p:cTn id="29" dur="1000" fill="hold"/>
                                        <p:tgtEl>
                                          <p:spTgt spid="34820"/>
                                        </p:tgtEl>
                                        <p:attrNameLst>
                                          <p:attrName>ppt_x</p:attrName>
                                        </p:attrNameLst>
                                      </p:cBhvr>
                                      <p:tavLst>
                                        <p:tav tm="0">
                                          <p:val>
                                            <p:strVal val="#ppt_x-.2"/>
                                          </p:val>
                                        </p:tav>
                                        <p:tav tm="100000">
                                          <p:val>
                                            <p:strVal val="#ppt_x"/>
                                          </p:val>
                                        </p:tav>
                                      </p:tavLst>
                                    </p:anim>
                                    <p:anim calcmode="lin" valueType="num">
                                      <p:cBhvr>
                                        <p:cTn id="30" dur="1000" fill="hold"/>
                                        <p:tgtEl>
                                          <p:spTgt spid="34820"/>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4820"/>
                                        </p:tgtEl>
                                      </p:cBhvr>
                                    </p:animEffect>
                                  </p:childTnLst>
                                </p:cTn>
                              </p:par>
                              <p:par>
                                <p:cTn id="32" presetID="29" presetClass="entr" presetSubtype="0" fill="hold" nodeType="withEffect">
                                  <p:stCondLst>
                                    <p:cond delay="0"/>
                                  </p:stCondLst>
                                  <p:childTnLst>
                                    <p:set>
                                      <p:cBhvr>
                                        <p:cTn id="33" dur="1" fill="hold">
                                          <p:stCondLst>
                                            <p:cond delay="0"/>
                                          </p:stCondLst>
                                        </p:cTn>
                                        <p:tgtEl>
                                          <p:spTgt spid="34821"/>
                                        </p:tgtEl>
                                        <p:attrNameLst>
                                          <p:attrName>style.visibility</p:attrName>
                                        </p:attrNameLst>
                                      </p:cBhvr>
                                      <p:to>
                                        <p:strVal val="visible"/>
                                      </p:to>
                                    </p:set>
                                    <p:anim calcmode="lin" valueType="num">
                                      <p:cBhvr>
                                        <p:cTn id="34" dur="1000" fill="hold"/>
                                        <p:tgtEl>
                                          <p:spTgt spid="34821"/>
                                        </p:tgtEl>
                                        <p:attrNameLst>
                                          <p:attrName>ppt_x</p:attrName>
                                        </p:attrNameLst>
                                      </p:cBhvr>
                                      <p:tavLst>
                                        <p:tav tm="0">
                                          <p:val>
                                            <p:strVal val="#ppt_x-.2"/>
                                          </p:val>
                                        </p:tav>
                                        <p:tav tm="100000">
                                          <p:val>
                                            <p:strVal val="#ppt_x"/>
                                          </p:val>
                                        </p:tav>
                                      </p:tavLst>
                                    </p:anim>
                                    <p:anim calcmode="lin" valueType="num">
                                      <p:cBhvr>
                                        <p:cTn id="35" dur="1000" fill="hold"/>
                                        <p:tgtEl>
                                          <p:spTgt spid="34821"/>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4821"/>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ppt_x</p:attrName>
                                        </p:attrNameLst>
                                      </p:cBhvr>
                                      <p:tavLst>
                                        <p:tav tm="0">
                                          <p:val>
                                            <p:strVal val="#ppt_x-.2"/>
                                          </p:val>
                                        </p:tav>
                                        <p:tav tm="100000">
                                          <p:val>
                                            <p:strVal val="#ppt_x"/>
                                          </p:val>
                                        </p:tav>
                                      </p:tavLst>
                                    </p:anim>
                                    <p:anim calcmode="lin" valueType="num">
                                      <p:cBhvr>
                                        <p:cTn id="40"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sp>
        <p:nvSpPr>
          <p:cNvPr id="15" name="Rectangle 14"/>
          <p:cNvSpPr/>
          <p:nvPr/>
        </p:nvSpPr>
        <p:spPr>
          <a:xfrm>
            <a:off x="176594" y="972197"/>
            <a:ext cx="6989025"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Giải pháp ứng phó với biến đổi khí hậu</a:t>
            </a: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xmlns="" id="{83943E22-6FC5-4857-96F1-DB4BDF369685}"/>
              </a:ext>
            </a:extLst>
          </p:cNvPr>
          <p:cNvSpPr/>
          <p:nvPr/>
        </p:nvSpPr>
        <p:spPr>
          <a:xfrm>
            <a:off x="277092" y="2259316"/>
            <a:ext cx="6982692" cy="2035593"/>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Em hiểu thế nào là góp phần giảm nhẹ biến đổi khí hậu? Kể tên một số giải pháp giảm nhẹ biến đổi khí hậu ở nước ta.</a:t>
            </a: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10840" y="1423165"/>
            <a:ext cx="1000545" cy="1086608"/>
          </a:xfrm>
          <a:prstGeom prst="rect">
            <a:avLst/>
          </a:prstGeom>
        </p:spPr>
      </p:pic>
      <p:pic>
        <p:nvPicPr>
          <p:cNvPr id="8" name="Picture 2" descr="C:\Users\PTS\Desktop\GADT ĐL7 (KNTTCS, kì 1)\download (11).jpg"/>
          <p:cNvPicPr>
            <a:picLocks noChangeAspect="1" noChangeArrowheads="1"/>
          </p:cNvPicPr>
          <p:nvPr/>
        </p:nvPicPr>
        <p:blipFill>
          <a:blip r:embed="rId4"/>
          <a:srcRect/>
          <a:stretch>
            <a:fillRect/>
          </a:stretch>
        </p:blipFill>
        <p:spPr bwMode="auto">
          <a:xfrm>
            <a:off x="5578492" y="3845748"/>
            <a:ext cx="4209772" cy="3012252"/>
          </a:xfrm>
          <a:prstGeom prst="ellipse">
            <a:avLst/>
          </a:prstGeom>
          <a:ln>
            <a:noFill/>
          </a:ln>
          <a:effectLst>
            <a:softEdge rad="112500"/>
          </a:effectLst>
        </p:spPr>
      </p:pic>
      <p:pic>
        <p:nvPicPr>
          <p:cNvPr id="10" name="Picture 3" descr="C:\Users\PTS\Desktop\GADT ĐL7 (KNTTCS, kì 1)\download (12).jpg"/>
          <p:cNvPicPr>
            <a:picLocks noChangeAspect="1" noChangeArrowheads="1"/>
          </p:cNvPicPr>
          <p:nvPr/>
        </p:nvPicPr>
        <p:blipFill>
          <a:blip r:embed="rId5"/>
          <a:srcRect/>
          <a:stretch>
            <a:fillRect/>
          </a:stretch>
        </p:blipFill>
        <p:spPr bwMode="auto">
          <a:xfrm>
            <a:off x="7637929" y="845765"/>
            <a:ext cx="4327152" cy="281731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1" name="Rectangle 10"/>
          <p:cNvSpPr/>
          <p:nvPr/>
        </p:nvSpPr>
        <p:spPr>
          <a:xfrm>
            <a:off x="8633012" y="6239561"/>
            <a:ext cx="3119717" cy="400108"/>
          </a:xfrm>
          <a:prstGeom prst="rect">
            <a:avLst/>
          </a:prstGeom>
          <a:solidFill>
            <a:schemeClr val="bg1"/>
          </a:solidFill>
          <a:ln>
            <a:solidFill>
              <a:srgbClr val="0000FF"/>
            </a:solidFill>
          </a:ln>
        </p:spPr>
        <p:txBody>
          <a:bodyPr wrap="square" lIns="91438" tIns="45719" rIns="91438" bIns="45719">
            <a:spAutoFit/>
          </a:bodyPr>
          <a:lstStyle/>
          <a:p>
            <a:pPr algn="ctr"/>
            <a:r>
              <a:rPr lang="en-US" sz="2000" b="1" smtClean="0">
                <a:solidFill>
                  <a:srgbClr val="0000FF"/>
                </a:solidFill>
              </a:rPr>
              <a:t>Khói bụi từ ô tô</a:t>
            </a:r>
            <a:endParaRPr lang="en-US" sz="2000" i="1">
              <a:solidFill>
                <a:srgbClr val="0000FF"/>
              </a:solidFill>
            </a:endParaRPr>
          </a:p>
        </p:txBody>
      </p:sp>
      <p:sp>
        <p:nvSpPr>
          <p:cNvPr id="12" name="Rectangle 11"/>
          <p:cNvSpPr/>
          <p:nvPr/>
        </p:nvSpPr>
        <p:spPr>
          <a:xfrm>
            <a:off x="8511990" y="3742891"/>
            <a:ext cx="3464858" cy="400108"/>
          </a:xfrm>
          <a:prstGeom prst="rect">
            <a:avLst/>
          </a:prstGeom>
          <a:solidFill>
            <a:schemeClr val="bg1"/>
          </a:solidFill>
          <a:ln>
            <a:solidFill>
              <a:srgbClr val="0000FF"/>
            </a:solidFill>
          </a:ln>
        </p:spPr>
        <p:txBody>
          <a:bodyPr wrap="square" lIns="91438" tIns="45719" rIns="91438" bIns="45719">
            <a:spAutoFit/>
          </a:bodyPr>
          <a:lstStyle/>
          <a:p>
            <a:pPr algn="ctr"/>
            <a:r>
              <a:rPr lang="en-US" sz="2000" b="1" smtClean="0">
                <a:solidFill>
                  <a:srgbClr val="0000FF"/>
                </a:solidFill>
              </a:rPr>
              <a:t>Khói bụi của nhà máy</a:t>
            </a:r>
            <a:endParaRPr lang="en-US" sz="2000" i="1">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par>
                                <p:cTn id="15" presetID="29"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ppt_x</p:attrName>
                                        </p:attrNameLst>
                                      </p:cBhvr>
                                      <p:tavLst>
                                        <p:tav tm="0">
                                          <p:val>
                                            <p:strVal val="#ppt_x-.2"/>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ppt_x</p:attrName>
                                        </p:attrNameLst>
                                      </p:cBhvr>
                                      <p:tavLst>
                                        <p:tav tm="0">
                                          <p:val>
                                            <p:strVal val="#ppt_x-.2"/>
                                          </p:val>
                                        </p:tav>
                                        <p:tav tm="100000">
                                          <p:val>
                                            <p:strVal val="#ppt_x"/>
                                          </p:val>
                                        </p:tav>
                                      </p:tavLst>
                                    </p:anim>
                                    <p:anim calcmode="lin" valueType="num">
                                      <p:cBhvr>
                                        <p:cTn id="2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2"/>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ppt_x</p:attrName>
                                        </p:attrNameLst>
                                      </p:cBhvr>
                                      <p:tavLst>
                                        <p:tav tm="0">
                                          <p:val>
                                            <p:strVal val="#ppt_x-.2"/>
                                          </p:val>
                                        </p:tav>
                                        <p:tav tm="100000">
                                          <p:val>
                                            <p:strVal val="#ppt_x"/>
                                          </p:val>
                                        </p:tav>
                                      </p:tavLst>
                                    </p:anim>
                                    <p:anim calcmode="lin" valueType="num">
                                      <p:cBhvr>
                                        <p:cTn id="2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1"/>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ppt_x</p:attrName>
                                        </p:attrNameLst>
                                      </p:cBhvr>
                                      <p:tavLst>
                                        <p:tav tm="0">
                                          <p:val>
                                            <p:strVal val="#ppt_x-.2"/>
                                          </p:val>
                                        </p:tav>
                                        <p:tav tm="100000">
                                          <p:val>
                                            <p:strVal val="#ppt_x"/>
                                          </p:val>
                                        </p:tav>
                                      </p:tavLst>
                                    </p:anim>
                                    <p:anim calcmode="lin" valueType="num">
                                      <p:cBhvr>
                                        <p:cTn id="3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sp>
        <p:nvSpPr>
          <p:cNvPr id="15" name="Rectangle 14"/>
          <p:cNvSpPr/>
          <p:nvPr/>
        </p:nvSpPr>
        <p:spPr>
          <a:xfrm>
            <a:off x="176594" y="972197"/>
            <a:ext cx="733405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Giải pháp ứng phó với biến đổi khí hậu</a:t>
            </a:r>
          </a:p>
          <a:p>
            <a:pPr algn="just"/>
            <a:r>
              <a:rPr lang="en-US" sz="3000" b="1" i="1" u="sng" smtClean="0"/>
              <a:t>a. Các giải pháp giảm nhẹ biến đổi khí hậu: </a:t>
            </a:r>
            <a:endParaRPr lang="en-US" sz="3000" b="1" smtClean="0"/>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1"/>
          <p:cNvSpPr>
            <a:spLocks noChangeArrowheads="1"/>
          </p:cNvSpPr>
          <p:nvPr/>
        </p:nvSpPr>
        <p:spPr bwMode="auto">
          <a:xfrm>
            <a:off x="304810" y="1928593"/>
            <a:ext cx="11682403" cy="13210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30000"/>
              </a:lnSpc>
            </a:pPr>
            <a:r>
              <a:rPr lang="en-US" sz="3200" b="1" smtClean="0"/>
              <a:t>- </a:t>
            </a:r>
            <a:r>
              <a:rPr lang="vi-VN" sz="3200" b="1" smtClean="0">
                <a:latin typeface="Calibri" pitchFamily="34" charset="0"/>
                <a:cs typeface="Calibri" pitchFamily="34" charset="0"/>
              </a:rPr>
              <a:t>Sử dụng tiết kiệm năng lượng</a:t>
            </a:r>
            <a:r>
              <a:rPr lang="en-US" sz="3200" b="1" smtClean="0">
                <a:latin typeface="Calibri" pitchFamily="34" charset="0"/>
                <a:cs typeface="Calibri" pitchFamily="34" charset="0"/>
              </a:rPr>
              <a:t>.</a:t>
            </a:r>
          </a:p>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Sử dụng năng lượng tái tạo: năng lượng mặt trời, gió, sức nước…</a:t>
            </a:r>
            <a:endParaRPr lang="en-US" sz="3200" b="1" smtClean="0">
              <a:latin typeface="Calibri" pitchFamily="34" charset="0"/>
              <a:cs typeface="Calibri" pitchFamily="34" charset="0"/>
            </a:endParaRPr>
          </a:p>
        </p:txBody>
      </p:sp>
      <p:pic>
        <p:nvPicPr>
          <p:cNvPr id="11" name="Picture 10" descr="C:\Users\PTS\Desktop\Ảnh\Ảnh\unnamed (2).jpg"/>
          <p:cNvPicPr>
            <a:picLocks noChangeAspect="1" noChangeArrowheads="1"/>
          </p:cNvPicPr>
          <p:nvPr/>
        </p:nvPicPr>
        <p:blipFill>
          <a:blip r:embed="rId3"/>
          <a:srcRect/>
          <a:stretch>
            <a:fillRect/>
          </a:stretch>
        </p:blipFill>
        <p:spPr bwMode="auto">
          <a:xfrm>
            <a:off x="513503" y="3267072"/>
            <a:ext cx="5472960" cy="3248028"/>
          </a:xfrm>
          <a:prstGeom prst="rect">
            <a:avLst/>
          </a:prstGeom>
          <a:noFill/>
        </p:spPr>
      </p:pic>
      <p:pic>
        <p:nvPicPr>
          <p:cNvPr id="12" name="Picture 2" descr="C:\Users\PTS\Desktop\Ảnh\Ảnh\0438_tat-dien-khi-khong-dung.jpg"/>
          <p:cNvPicPr>
            <a:picLocks noChangeAspect="1" noChangeArrowheads="1"/>
          </p:cNvPicPr>
          <p:nvPr/>
        </p:nvPicPr>
        <p:blipFill>
          <a:blip r:embed="rId4"/>
          <a:srcRect/>
          <a:stretch>
            <a:fillRect/>
          </a:stretch>
        </p:blipFill>
        <p:spPr bwMode="auto">
          <a:xfrm>
            <a:off x="6157913" y="3237175"/>
            <a:ext cx="5892077" cy="3331311"/>
          </a:xfrm>
          <a:prstGeom prst="rect">
            <a:avLst/>
          </a:prstGeom>
          <a:ln>
            <a:noFill/>
          </a:ln>
          <a:effectLst>
            <a:outerShdw blurRad="292100" dist="139700" dir="2700000" algn="tl" rotWithShape="0">
              <a:srgbClr val="333333">
                <a:alpha val="65000"/>
              </a:srgbClr>
            </a:outerShdw>
          </a:effectLst>
        </p:spPr>
      </p:pic>
      <p:sp>
        <p:nvSpPr>
          <p:cNvPr id="14" name="Text Box 11"/>
          <p:cNvSpPr txBox="1">
            <a:spLocks noChangeArrowheads="1"/>
          </p:cNvSpPr>
          <p:nvPr/>
        </p:nvSpPr>
        <p:spPr bwMode="auto">
          <a:xfrm>
            <a:off x="727822" y="6329298"/>
            <a:ext cx="4730007" cy="430871"/>
          </a:xfrm>
          <a:prstGeom prst="rect">
            <a:avLst/>
          </a:prstGeom>
          <a:solidFill>
            <a:schemeClr val="bg1"/>
          </a:solidFill>
          <a:ln w="9525">
            <a:solidFill>
              <a:srgbClr val="7030A0"/>
            </a:solidFill>
            <a:miter lim="800000"/>
            <a:headEnd/>
            <a:tailEnd/>
          </a:ln>
        </p:spPr>
        <p:txBody>
          <a:bodyPr wrap="square" lIns="91423" tIns="45712" rIns="91423" bIns="45712">
            <a:spAutoFit/>
          </a:bodyPr>
          <a:lstStyle/>
          <a:p>
            <a:pPr algn="ctr"/>
            <a:r>
              <a:rPr lang="en-US" sz="2200" b="1" dirty="0" smtClean="0">
                <a:solidFill>
                  <a:srgbClr val="0000FF"/>
                </a:solidFill>
              </a:rPr>
              <a:t>Sử dụng n</a:t>
            </a:r>
            <a:r>
              <a:rPr lang="vi-VN" sz="2200" b="1" dirty="0" smtClean="0">
                <a:solidFill>
                  <a:srgbClr val="0000FF"/>
                </a:solidFill>
                <a:latin typeface="Calibri" pitchFamily="34" charset="0"/>
                <a:cs typeface="Calibri" pitchFamily="34" charset="0"/>
              </a:rPr>
              <a:t>ă</a:t>
            </a:r>
            <a:r>
              <a:rPr lang="en-US" sz="2200" b="1" dirty="0" smtClean="0">
                <a:solidFill>
                  <a:srgbClr val="0000FF"/>
                </a:solidFill>
                <a:latin typeface="Calibri" pitchFamily="34" charset="0"/>
                <a:cs typeface="Calibri" pitchFamily="34" charset="0"/>
              </a:rPr>
              <a:t>ng l</a:t>
            </a:r>
            <a:r>
              <a:rPr lang="vi-VN" sz="2200" b="1" dirty="0" smtClean="0">
                <a:solidFill>
                  <a:srgbClr val="0000FF"/>
                </a:solidFill>
                <a:latin typeface="Calibri" pitchFamily="34" charset="0"/>
                <a:cs typeface="Calibri" pitchFamily="34" charset="0"/>
              </a:rPr>
              <a:t>ượ</a:t>
            </a:r>
            <a:r>
              <a:rPr lang="en-US" sz="2200" b="1" dirty="0" smtClean="0">
                <a:solidFill>
                  <a:srgbClr val="0000FF"/>
                </a:solidFill>
                <a:latin typeface="Calibri" pitchFamily="34" charset="0"/>
                <a:cs typeface="Calibri" pitchFamily="34" charset="0"/>
              </a:rPr>
              <a:t>ng Mặt Trời  áp mái</a:t>
            </a:r>
            <a:endParaRPr lang="en-US" sz="2200" b="1" dirty="0">
              <a:solidFill>
                <a:srgbClr val="0000FF"/>
              </a:solidFill>
              <a:latin typeface="Calibri" pitchFamily="34" charset="0"/>
              <a:cs typeface="Calibri" pitchFamily="34" charset="0"/>
            </a:endParaRPr>
          </a:p>
        </p:txBody>
      </p:sp>
      <p:sp>
        <p:nvSpPr>
          <p:cNvPr id="16" name="Text Box 11"/>
          <p:cNvSpPr txBox="1">
            <a:spLocks noChangeArrowheads="1"/>
          </p:cNvSpPr>
          <p:nvPr/>
        </p:nvSpPr>
        <p:spPr bwMode="auto">
          <a:xfrm>
            <a:off x="6851915" y="6398553"/>
            <a:ext cx="4682837" cy="430871"/>
          </a:xfrm>
          <a:prstGeom prst="rect">
            <a:avLst/>
          </a:prstGeom>
          <a:solidFill>
            <a:schemeClr val="bg1"/>
          </a:solidFill>
          <a:ln w="9525">
            <a:solidFill>
              <a:srgbClr val="7030A0"/>
            </a:solidFill>
            <a:miter lim="800000"/>
            <a:headEnd/>
            <a:tailEnd/>
          </a:ln>
        </p:spPr>
        <p:txBody>
          <a:bodyPr wrap="square" lIns="91423" tIns="45712" rIns="91423" bIns="45712">
            <a:spAutoFit/>
          </a:bodyPr>
          <a:lstStyle/>
          <a:p>
            <a:pPr algn="ctr"/>
            <a:r>
              <a:rPr lang="en-US" sz="2200" b="1" dirty="0" smtClean="0">
                <a:solidFill>
                  <a:srgbClr val="0000FF"/>
                </a:solidFill>
              </a:rPr>
              <a:t>Tắt các thiệt bị </a:t>
            </a:r>
            <a:r>
              <a:rPr lang="vi-VN" sz="2200" b="1" dirty="0" smtClean="0">
                <a:solidFill>
                  <a:srgbClr val="0000FF"/>
                </a:solidFill>
              </a:rPr>
              <a:t>đ</a:t>
            </a:r>
            <a:r>
              <a:rPr lang="en-US" sz="2200" b="1" dirty="0" smtClean="0">
                <a:solidFill>
                  <a:srgbClr val="0000FF"/>
                </a:solidFill>
              </a:rPr>
              <a:t>iện khi không sử dụng</a:t>
            </a:r>
            <a:endParaRPr lang="en-US" sz="2200" b="1" dirty="0">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ppt_x</p:attrName>
                                        </p:attrNameLst>
                                      </p:cBhvr>
                                      <p:tavLst>
                                        <p:tav tm="0">
                                          <p:val>
                                            <p:strVal val="#ppt_x-.2"/>
                                          </p:val>
                                        </p:tav>
                                        <p:tav tm="100000">
                                          <p:val>
                                            <p:strVal val="#ppt_x"/>
                                          </p:val>
                                        </p:tav>
                                      </p:tavLst>
                                    </p:anim>
                                    <p:anim calcmode="lin" valueType="num">
                                      <p:cBhvr>
                                        <p:cTn id="2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gtEl>
                                      </p:cBhvr>
                                    </p:animEffect>
                                  </p:childTnLst>
                                </p:cTn>
                              </p:par>
                              <p:par>
                                <p:cTn id="24" presetID="29"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ppt_x</p:attrName>
                                        </p:attrNameLst>
                                      </p:cBhvr>
                                      <p:tavLst>
                                        <p:tav tm="0">
                                          <p:val>
                                            <p:strVal val="#ppt_x-.2"/>
                                          </p:val>
                                        </p:tav>
                                        <p:tav tm="100000">
                                          <p:val>
                                            <p:strVal val="#ppt_x"/>
                                          </p:val>
                                        </p:tav>
                                      </p:tavLst>
                                    </p:anim>
                                    <p:anim calcmode="lin" valueType="num">
                                      <p:cBhvr>
                                        <p:cTn id="2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2"/>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ppt_x</p:attrName>
                                        </p:attrNameLst>
                                      </p:cBhvr>
                                      <p:tavLst>
                                        <p:tav tm="0">
                                          <p:val>
                                            <p:strVal val="#ppt_x-.2"/>
                                          </p:val>
                                        </p:tav>
                                        <p:tav tm="100000">
                                          <p:val>
                                            <p:strVal val="#ppt_x"/>
                                          </p:val>
                                        </p:tav>
                                      </p:tavLst>
                                    </p:anim>
                                    <p:anim calcmode="lin" valueType="num">
                                      <p:cBhvr>
                                        <p:cTn id="3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4"/>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ppt_x</p:attrName>
                                        </p:attrNameLst>
                                      </p:cBhvr>
                                      <p:tavLst>
                                        <p:tav tm="0">
                                          <p:val>
                                            <p:strVal val="#ppt_x-.2"/>
                                          </p:val>
                                        </p:tav>
                                        <p:tav tm="100000">
                                          <p:val>
                                            <p:strVal val="#ppt_x"/>
                                          </p:val>
                                        </p:tav>
                                      </p:tavLst>
                                    </p:anim>
                                    <p:anim calcmode="lin" valueType="num">
                                      <p:cBhvr>
                                        <p:cTn id="3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sp>
        <p:nvSpPr>
          <p:cNvPr id="15" name="Rectangle 14"/>
          <p:cNvSpPr/>
          <p:nvPr/>
        </p:nvSpPr>
        <p:spPr>
          <a:xfrm>
            <a:off x="176594" y="972197"/>
            <a:ext cx="733405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Giải pháp ứng phó với biến đổi khí hậu</a:t>
            </a:r>
          </a:p>
          <a:p>
            <a:pPr algn="just"/>
            <a:r>
              <a:rPr lang="en-US" sz="3000" b="1" i="1" u="sng" smtClean="0"/>
              <a:t>a. Các giải pháp giảm nhẹ biến đổi khí hậu: </a:t>
            </a:r>
            <a:endParaRPr lang="en-US" sz="3000" b="1" smtClean="0"/>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1"/>
          <p:cNvSpPr>
            <a:spLocks noChangeArrowheads="1"/>
          </p:cNvSpPr>
          <p:nvPr/>
        </p:nvSpPr>
        <p:spPr bwMode="auto">
          <a:xfrm>
            <a:off x="304810" y="1928593"/>
            <a:ext cx="1161839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3200" b="1" smtClean="0">
                <a:latin typeface="Calibri" pitchFamily="34" charset="0"/>
                <a:cs typeface="Calibri" pitchFamily="34" charset="0"/>
              </a:rPr>
              <a:t>-</a:t>
            </a:r>
            <a:r>
              <a:rPr lang="vi-VN" sz="3200" b="1" smtClean="0">
                <a:latin typeface="Calibri" pitchFamily="34" charset="0"/>
                <a:cs typeface="Calibri" pitchFamily="34" charset="0"/>
              </a:rPr>
              <a:t> Sử dụng tiết kiệm và bảo vệ tài nguyên nước.</a:t>
            </a:r>
            <a:endParaRPr lang="en-US" sz="3200" b="1" smtClean="0">
              <a:latin typeface="Calibri" pitchFamily="34" charset="0"/>
              <a:cs typeface="Calibri" pitchFamily="34" charset="0"/>
            </a:endParaRPr>
          </a:p>
          <a:p>
            <a:pPr algn="just"/>
            <a:r>
              <a:rPr lang="en-US" sz="3200" b="1" smtClean="0">
                <a:latin typeface="Calibri" pitchFamily="34" charset="0"/>
                <a:cs typeface="Calibri" pitchFamily="34" charset="0"/>
              </a:rPr>
              <a:t>- Bảo vệ rừng, trồng và bảo vệ cây xanh tạo môi trường trong lành.</a:t>
            </a:r>
          </a:p>
          <a:p>
            <a:pPr algn="just"/>
            <a:r>
              <a:rPr lang="en-US" sz="3200" b="1" smtClean="0">
                <a:latin typeface="Calibri" pitchFamily="34" charset="0"/>
                <a:cs typeface="Calibri" pitchFamily="34" charset="0"/>
              </a:rPr>
              <a:t>-</a:t>
            </a:r>
            <a:r>
              <a:rPr lang="vi-VN" sz="3200" b="1" smtClean="0">
                <a:latin typeface="Calibri" pitchFamily="34" charset="0"/>
                <a:cs typeface="Calibri" pitchFamily="34" charset="0"/>
              </a:rPr>
              <a:t> Giảm thiểu và xử lí rác thải</a:t>
            </a:r>
            <a:r>
              <a:rPr lang="en-US" sz="3200" b="1" smtClean="0">
                <a:latin typeface="Calibri" pitchFamily="34" charset="0"/>
                <a:cs typeface="Calibri" pitchFamily="34" charset="0"/>
              </a:rPr>
              <a:t>, chất thải.</a:t>
            </a:r>
            <a:endParaRPr lang="en-US" sz="3200" b="1">
              <a:latin typeface="Calibri" pitchFamily="34" charset="0"/>
              <a:cs typeface="Calibri" pitchFamily="34" charset="0"/>
            </a:endParaRPr>
          </a:p>
        </p:txBody>
      </p:sp>
      <p:pic>
        <p:nvPicPr>
          <p:cNvPr id="8" name="Picture 3" descr="C:\Users\PTS\Desktop\Ảnh\Ảnh\2001021129-tui-1533903503353817793140-15703568459881532143841-crop-15703568562851027903380.jpg"/>
          <p:cNvPicPr>
            <a:picLocks noChangeAspect="1" noChangeArrowheads="1"/>
          </p:cNvPicPr>
          <p:nvPr/>
        </p:nvPicPr>
        <p:blipFill>
          <a:blip r:embed="rId3"/>
          <a:srcRect/>
          <a:stretch>
            <a:fillRect/>
          </a:stretch>
        </p:blipFill>
        <p:spPr bwMode="auto">
          <a:xfrm>
            <a:off x="443346" y="3505217"/>
            <a:ext cx="5400242" cy="2971800"/>
          </a:xfrm>
          <a:prstGeom prst="rect">
            <a:avLst/>
          </a:prstGeom>
          <a:ln>
            <a:noFill/>
          </a:ln>
          <a:effectLst>
            <a:outerShdw blurRad="292100" dist="139700" dir="2700000" algn="tl" rotWithShape="0">
              <a:srgbClr val="333333">
                <a:alpha val="65000"/>
              </a:srgbClr>
            </a:outerShdw>
          </a:effectLst>
        </p:spPr>
      </p:pic>
      <p:pic>
        <p:nvPicPr>
          <p:cNvPr id="11" name="Picture 5" descr="C:\Users\PTS\Desktop\Ảnh\Ảnh\thu-gom-rac-thai-nhua-giup-giam-thieu-o-nhiem-rac-thai-nhua.jpg"/>
          <p:cNvPicPr>
            <a:picLocks noChangeAspect="1" noChangeArrowheads="1"/>
          </p:cNvPicPr>
          <p:nvPr/>
        </p:nvPicPr>
        <p:blipFill>
          <a:blip r:embed="rId4"/>
          <a:srcRect/>
          <a:stretch>
            <a:fillRect/>
          </a:stretch>
        </p:blipFill>
        <p:spPr bwMode="auto">
          <a:xfrm>
            <a:off x="6845438" y="3283527"/>
            <a:ext cx="5160818" cy="3217285"/>
          </a:xfrm>
          <a:prstGeom prst="rect">
            <a:avLst/>
          </a:prstGeom>
          <a:ln>
            <a:noFill/>
          </a:ln>
          <a:effectLst>
            <a:outerShdw blurRad="292100" dist="139700" dir="2700000" algn="tl" rotWithShape="0">
              <a:srgbClr val="333333">
                <a:alpha val="65000"/>
              </a:srgbClr>
            </a:outerShdw>
          </a:effectLst>
        </p:spPr>
      </p:pic>
      <p:sp>
        <p:nvSpPr>
          <p:cNvPr id="12" name="Text Box 11"/>
          <p:cNvSpPr txBox="1">
            <a:spLocks noChangeArrowheads="1"/>
          </p:cNvSpPr>
          <p:nvPr/>
        </p:nvSpPr>
        <p:spPr bwMode="auto">
          <a:xfrm>
            <a:off x="500498" y="6443619"/>
            <a:ext cx="4572000" cy="430871"/>
          </a:xfrm>
          <a:prstGeom prst="rect">
            <a:avLst/>
          </a:prstGeom>
          <a:solidFill>
            <a:schemeClr val="bg1"/>
          </a:solidFill>
          <a:ln w="9525">
            <a:solidFill>
              <a:srgbClr val="7030A0"/>
            </a:solidFill>
            <a:miter lim="800000"/>
            <a:headEnd/>
            <a:tailEnd/>
          </a:ln>
        </p:spPr>
        <p:txBody>
          <a:bodyPr wrap="square" lIns="91423" tIns="45712" rIns="91423" bIns="45712">
            <a:spAutoFit/>
          </a:bodyPr>
          <a:lstStyle/>
          <a:p>
            <a:pPr algn="ctr"/>
            <a:r>
              <a:rPr lang="en-US" sz="2200" b="1" dirty="0" smtClean="0">
                <a:solidFill>
                  <a:srgbClr val="0000FF"/>
                </a:solidFill>
              </a:rPr>
              <a:t>Hạn chế s</a:t>
            </a:r>
            <a:r>
              <a:rPr lang="vi-VN" sz="2200" b="1" dirty="0" smtClean="0">
                <a:solidFill>
                  <a:srgbClr val="0000FF"/>
                </a:solidFill>
              </a:rPr>
              <a:t>ử</a:t>
            </a:r>
            <a:r>
              <a:rPr lang="en-US" sz="2200" b="1" dirty="0" smtClean="0">
                <a:solidFill>
                  <a:srgbClr val="0000FF"/>
                </a:solidFill>
              </a:rPr>
              <a:t> dụng túi nilon</a:t>
            </a:r>
            <a:endParaRPr lang="en-US" sz="2200" b="1" dirty="0">
              <a:solidFill>
                <a:srgbClr val="0000FF"/>
              </a:solidFill>
            </a:endParaRPr>
          </a:p>
        </p:txBody>
      </p:sp>
      <p:sp>
        <p:nvSpPr>
          <p:cNvPr id="14" name="Text Box 11"/>
          <p:cNvSpPr txBox="1">
            <a:spLocks noChangeArrowheads="1"/>
          </p:cNvSpPr>
          <p:nvPr/>
        </p:nvSpPr>
        <p:spPr bwMode="auto">
          <a:xfrm>
            <a:off x="7031182" y="6364809"/>
            <a:ext cx="4495800" cy="430871"/>
          </a:xfrm>
          <a:prstGeom prst="rect">
            <a:avLst/>
          </a:prstGeom>
          <a:solidFill>
            <a:schemeClr val="bg1"/>
          </a:solidFill>
          <a:ln w="9525">
            <a:solidFill>
              <a:srgbClr val="7030A0"/>
            </a:solidFill>
            <a:miter lim="800000"/>
            <a:headEnd/>
            <a:tailEnd/>
          </a:ln>
        </p:spPr>
        <p:txBody>
          <a:bodyPr wrap="square" lIns="91423" tIns="45712" rIns="91423" bIns="45712">
            <a:spAutoFit/>
          </a:bodyPr>
          <a:lstStyle/>
          <a:p>
            <a:pPr algn="ctr"/>
            <a:r>
              <a:rPr lang="en-US" sz="2200" b="1" dirty="0" smtClean="0">
                <a:solidFill>
                  <a:srgbClr val="0000FF"/>
                </a:solidFill>
              </a:rPr>
              <a:t>Phân loại rác thải tại nguồn</a:t>
            </a:r>
            <a:endParaRPr lang="en-US" sz="2200" b="1" dirty="0">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xEl>
                                              <p:pRg st="2" end="2"/>
                                            </p:txEl>
                                          </p:spTgt>
                                        </p:tgtEl>
                                      </p:cBhvr>
                                    </p:animEffect>
                                  </p:childTnLst>
                                </p:cTn>
                              </p:par>
                              <p:par>
                                <p:cTn id="24" presetID="2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ppt_x</p:attrName>
                                        </p:attrNameLst>
                                      </p:cBhvr>
                                      <p:tavLst>
                                        <p:tav tm="0">
                                          <p:val>
                                            <p:strVal val="#ppt_x-.2"/>
                                          </p:val>
                                        </p:tav>
                                        <p:tav tm="100000">
                                          <p:val>
                                            <p:strVal val="#ppt_x"/>
                                          </p:val>
                                        </p:tav>
                                      </p:tavLst>
                                    </p:anim>
                                    <p:anim calcmode="lin" valueType="num">
                                      <p:cBhvr>
                                        <p:cTn id="2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ppt_x</p:attrName>
                                        </p:attrNameLst>
                                      </p:cBhvr>
                                      <p:tavLst>
                                        <p:tav tm="0">
                                          <p:val>
                                            <p:strVal val="#ppt_x-.2"/>
                                          </p:val>
                                        </p:tav>
                                        <p:tav tm="100000">
                                          <p:val>
                                            <p:strVal val="#ppt_x"/>
                                          </p:val>
                                        </p:tav>
                                      </p:tavLst>
                                    </p:anim>
                                    <p:anim calcmode="lin" valueType="num">
                                      <p:cBhvr>
                                        <p:cTn id="3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gtEl>
                                      </p:cBhvr>
                                    </p:animEffect>
                                  </p:childTnLst>
                                </p:cTn>
                              </p:par>
                              <p:par>
                                <p:cTn id="34" presetID="29"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ppt_x</p:attrName>
                                        </p:attrNameLst>
                                      </p:cBhvr>
                                      <p:tavLst>
                                        <p:tav tm="0">
                                          <p:val>
                                            <p:strVal val="#ppt_x-.2"/>
                                          </p:val>
                                        </p:tav>
                                        <p:tav tm="100000">
                                          <p:val>
                                            <p:strVal val="#ppt_x"/>
                                          </p:val>
                                        </p:tav>
                                      </p:tavLst>
                                    </p:anim>
                                    <p:anim calcmode="lin" valueType="num">
                                      <p:cBhvr>
                                        <p:cTn id="37"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1"/>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ppt_x</p:attrName>
                                        </p:attrNameLst>
                                      </p:cBhvr>
                                      <p:tavLst>
                                        <p:tav tm="0">
                                          <p:val>
                                            <p:strVal val="#ppt_x-.2"/>
                                          </p:val>
                                        </p:tav>
                                        <p:tav tm="100000">
                                          <p:val>
                                            <p:strVal val="#ppt_x"/>
                                          </p:val>
                                        </p:tav>
                                      </p:tavLst>
                                    </p:anim>
                                    <p:anim calcmode="lin" valueType="num">
                                      <p:cBhvr>
                                        <p:cTn id="4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ip Biến đổi khí hậu và tác động tại Việt Nam.mp4">
            <a:hlinkClick r:id="" action="ppaction://media"/>
          </p:cNvPr>
          <p:cNvPicPr>
            <a:picLocks noRot="1" noChangeAspect="1"/>
          </p:cNvPicPr>
          <p:nvPr>
            <a:videoFile r:link="rId1"/>
          </p:nvPr>
        </p:nvPicPr>
        <p:blipFill>
          <a:blip r:embed="rId3"/>
          <a:stretch>
            <a:fillRect/>
          </a:stretch>
        </p:blipFill>
        <p:spPr>
          <a:xfrm>
            <a:off x="-3048000" y="-1712913"/>
            <a:ext cx="18288000" cy="1028700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xmlns="" id="{83943E22-6FC5-4857-96F1-DB4BDF369685}"/>
              </a:ext>
            </a:extLst>
          </p:cNvPr>
          <p:cNvSpPr/>
          <p:nvPr/>
        </p:nvSpPr>
        <p:spPr>
          <a:xfrm>
            <a:off x="627209" y="2467133"/>
            <a:ext cx="11176864" cy="109348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Tại sao phải thích ứng với biến đổi khí hậu? Kể tên một số giải pháp thích ứng với biến đổi khí hậu ở nước ta.</a:t>
            </a: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77091" y="1880361"/>
            <a:ext cx="1000545" cy="1086608"/>
          </a:xfrm>
          <a:prstGeom prst="rect">
            <a:avLst/>
          </a:prstGeom>
        </p:spPr>
      </p:pic>
      <p:sp>
        <p:nvSpPr>
          <p:cNvPr id="7" name="Rectangle 6"/>
          <p:cNvSpPr/>
          <p:nvPr/>
        </p:nvSpPr>
        <p:spPr>
          <a:xfrm>
            <a:off x="176594" y="972197"/>
            <a:ext cx="7932104"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Giải pháp ứng phó với biến đổi khí hậu</a:t>
            </a:r>
          </a:p>
          <a:p>
            <a:pPr algn="just"/>
            <a:r>
              <a:rPr lang="en-US" sz="3000" b="1" i="1" u="sng" smtClean="0"/>
              <a:t>b. Các giải pháp thích ứng với biến đổi khí hậu: </a:t>
            </a:r>
            <a:endParaRPr lang="en-US" sz="3000" b="1" smtClean="0"/>
          </a:p>
        </p:txBody>
      </p:sp>
      <p:pic>
        <p:nvPicPr>
          <p:cNvPr id="78850" name="Picture 2" descr="C:\Users\Administrator\Desktop\Ảnh GA 8\avatar1638256988185-16382569887641319196987.jpg"/>
          <p:cNvPicPr>
            <a:picLocks noChangeAspect="1" noChangeArrowheads="1"/>
          </p:cNvPicPr>
          <p:nvPr/>
        </p:nvPicPr>
        <p:blipFill>
          <a:blip r:embed="rId4"/>
          <a:srcRect/>
          <a:stretch>
            <a:fillRect/>
          </a:stretch>
        </p:blipFill>
        <p:spPr bwMode="auto">
          <a:xfrm>
            <a:off x="568037" y="3807691"/>
            <a:ext cx="4035136" cy="26900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8851" name="Picture 3" descr="C:\Users\Administrator\Desktop\Ảnh GA 8\nang-luong-sach-16316967267132026479593.png"/>
          <p:cNvPicPr>
            <a:picLocks noChangeAspect="1" noChangeArrowheads="1"/>
          </p:cNvPicPr>
          <p:nvPr/>
        </p:nvPicPr>
        <p:blipFill>
          <a:blip r:embed="rId5"/>
          <a:srcRect/>
          <a:stretch>
            <a:fillRect/>
          </a:stretch>
        </p:blipFill>
        <p:spPr bwMode="auto">
          <a:xfrm>
            <a:off x="6621600" y="3796145"/>
            <a:ext cx="5340934" cy="3048441"/>
          </a:xfrm>
          <a:prstGeom prst="ellipse">
            <a:avLst/>
          </a:prstGeom>
          <a:ln>
            <a:noFill/>
          </a:ln>
          <a:effectLst>
            <a:softEdge rad="112500"/>
          </a:effectLst>
        </p:spPr>
      </p:pic>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3" presetClass="entr" presetSubtype="10" fill="hold" nodeType="withEffect">
                                  <p:stCondLst>
                                    <p:cond delay="0"/>
                                  </p:stCondLst>
                                  <p:childTnLst>
                                    <p:set>
                                      <p:cBhvr>
                                        <p:cTn id="16" dur="1" fill="hold">
                                          <p:stCondLst>
                                            <p:cond delay="0"/>
                                          </p:stCondLst>
                                        </p:cTn>
                                        <p:tgtEl>
                                          <p:spTgt spid="78850"/>
                                        </p:tgtEl>
                                        <p:attrNameLst>
                                          <p:attrName>style.visibility</p:attrName>
                                        </p:attrNameLst>
                                      </p:cBhvr>
                                      <p:to>
                                        <p:strVal val="visible"/>
                                      </p:to>
                                    </p:set>
                                    <p:animEffect transition="in" filter="blinds(horizontal)">
                                      <p:cBhvr>
                                        <p:cTn id="17" dur="1000"/>
                                        <p:tgtEl>
                                          <p:spTgt spid="78850"/>
                                        </p:tgtEl>
                                      </p:cBhvr>
                                    </p:animEffect>
                                  </p:childTnLst>
                                </p:cTn>
                              </p:par>
                              <p:par>
                                <p:cTn id="18" presetID="3" presetClass="entr" presetSubtype="10" fill="hold" nodeType="withEffect">
                                  <p:stCondLst>
                                    <p:cond delay="0"/>
                                  </p:stCondLst>
                                  <p:childTnLst>
                                    <p:set>
                                      <p:cBhvr>
                                        <p:cTn id="19" dur="1" fill="hold">
                                          <p:stCondLst>
                                            <p:cond delay="0"/>
                                          </p:stCondLst>
                                        </p:cTn>
                                        <p:tgtEl>
                                          <p:spTgt spid="78851"/>
                                        </p:tgtEl>
                                        <p:attrNameLst>
                                          <p:attrName>style.visibility</p:attrName>
                                        </p:attrNameLst>
                                      </p:cBhvr>
                                      <p:to>
                                        <p:strVal val="visible"/>
                                      </p:to>
                                    </p:set>
                                    <p:animEffect transition="in" filter="blinds(horizontal)">
                                      <p:cBhvr>
                                        <p:cTn id="20" dur="1000"/>
                                        <p:tgtEl>
                                          <p:spTgt spid="78851"/>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xit" presetSubtype="0" fill="hold" nodeType="clickEffect">
                                  <p:stCondLst>
                                    <p:cond delay="0"/>
                                  </p:stCondLst>
                                  <p:childTnLst>
                                    <p:anim calcmode="lin" valueType="num">
                                      <p:cBhvr>
                                        <p:cTn id="24" dur="1000"/>
                                        <p:tgtEl>
                                          <p:spTgt spid="18"/>
                                        </p:tgtEl>
                                        <p:attrNameLst>
                                          <p:attrName>ppt_x</p:attrName>
                                        </p:attrNameLst>
                                      </p:cBhvr>
                                      <p:tavLst>
                                        <p:tav tm="0">
                                          <p:val>
                                            <p:strVal val="ppt_x"/>
                                          </p:val>
                                        </p:tav>
                                        <p:tav tm="100000">
                                          <p:val>
                                            <p:strVal val="ppt_x-.2"/>
                                          </p:val>
                                        </p:tav>
                                      </p:tavLst>
                                    </p:anim>
                                    <p:anim calcmode="lin" valueType="num">
                                      <p:cBhvr>
                                        <p:cTn id="25" dur="1000"/>
                                        <p:tgtEl>
                                          <p:spTgt spid="18"/>
                                        </p:tgtEl>
                                        <p:attrNameLst>
                                          <p:attrName>ppt_y</p:attrName>
                                        </p:attrNameLst>
                                      </p:cBhvr>
                                      <p:tavLst>
                                        <p:tav tm="0">
                                          <p:val>
                                            <p:strVal val="ppt_y"/>
                                          </p:val>
                                        </p:tav>
                                        <p:tav tm="100000">
                                          <p:val>
                                            <p:strVal val="ppt_y"/>
                                          </p:val>
                                        </p:tav>
                                      </p:tavLst>
                                    </p:anim>
                                    <p:animEffect transition="out" filter="fade">
                                      <p:cBhvr>
                                        <p:cTn id="26" dur="1000"/>
                                        <p:tgtEl>
                                          <p:spTgt spid="18"/>
                                        </p:tgtEl>
                                      </p:cBhvr>
                                    </p:animEffect>
                                    <p:set>
                                      <p:cBhvr>
                                        <p:cTn id="27" dur="1" fill="hold">
                                          <p:stCondLst>
                                            <p:cond delay="999"/>
                                          </p:stCondLst>
                                        </p:cTn>
                                        <p:tgtEl>
                                          <p:spTgt spid="18"/>
                                        </p:tgtEl>
                                        <p:attrNameLst>
                                          <p:attrName>style.visibility</p:attrName>
                                        </p:attrNameLst>
                                      </p:cBhvr>
                                      <p:to>
                                        <p:strVal val="hidden"/>
                                      </p:to>
                                    </p:set>
                                  </p:childTnLst>
                                </p:cTn>
                              </p:par>
                              <p:par>
                                <p:cTn id="28" presetID="29" presetClass="exit" presetSubtype="0" fill="hold" grpId="1" nodeType="withEffect">
                                  <p:stCondLst>
                                    <p:cond delay="0"/>
                                  </p:stCondLst>
                                  <p:childTnLst>
                                    <p:anim calcmode="lin" valueType="num">
                                      <p:cBhvr>
                                        <p:cTn id="29" dur="1000"/>
                                        <p:tgtEl>
                                          <p:spTgt spid="17"/>
                                        </p:tgtEl>
                                        <p:attrNameLst>
                                          <p:attrName>ppt_x</p:attrName>
                                        </p:attrNameLst>
                                      </p:cBhvr>
                                      <p:tavLst>
                                        <p:tav tm="0">
                                          <p:val>
                                            <p:strVal val="ppt_x"/>
                                          </p:val>
                                        </p:tav>
                                        <p:tav tm="100000">
                                          <p:val>
                                            <p:strVal val="ppt_x-.2"/>
                                          </p:val>
                                        </p:tav>
                                      </p:tavLst>
                                    </p:anim>
                                    <p:anim calcmode="lin" valueType="num">
                                      <p:cBhvr>
                                        <p:cTn id="30" dur="1000"/>
                                        <p:tgtEl>
                                          <p:spTgt spid="17"/>
                                        </p:tgtEl>
                                        <p:attrNameLst>
                                          <p:attrName>ppt_y</p:attrName>
                                        </p:attrNameLst>
                                      </p:cBhvr>
                                      <p:tavLst>
                                        <p:tav tm="0">
                                          <p:val>
                                            <p:strVal val="ppt_y"/>
                                          </p:val>
                                        </p:tav>
                                        <p:tav tm="100000">
                                          <p:val>
                                            <p:strVal val="ppt_y"/>
                                          </p:val>
                                        </p:tav>
                                      </p:tavLst>
                                    </p:anim>
                                    <p:animEffect transition="out" filter="fade">
                                      <p:cBhvr>
                                        <p:cTn id="31" dur="1000"/>
                                        <p:tgtEl>
                                          <p:spTgt spid="17"/>
                                        </p:tgtEl>
                                      </p:cBhvr>
                                    </p:animEffect>
                                    <p:set>
                                      <p:cBhvr>
                                        <p:cTn id="32"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 Trabajo Pareja El Amor Dia De San Valentin, De, Colega, Fácil PNG y PSD  para Descargar Gratis | Pngtre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418472" cy="141847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1448987" y="844059"/>
            <a:ext cx="10466364" cy="1125412"/>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000" b="1" i="1" smtClean="0">
                <a:solidFill>
                  <a:srgbClr val="0000FF"/>
                </a:solidFill>
                <a:cs typeface="Times New Roman" panose="02020603050405020304" pitchFamily="18" charset="0"/>
              </a:rPr>
              <a:t>*Bài </a:t>
            </a:r>
            <a:r>
              <a:rPr lang="en-US" sz="3000" b="1" i="1" smtClean="0">
                <a:solidFill>
                  <a:srgbClr val="0000FF"/>
                </a:solidFill>
                <a:cs typeface="Times New Roman" panose="02020603050405020304" pitchFamily="18" charset="0"/>
              </a:rPr>
              <a:t>tập nhỏ: Các nhóm hãy kể tên các giải pháp góp phần thích ứng với biến đổi khí hậu ở nước ta, theo nhiệm vụ sau:</a:t>
            </a:r>
            <a:r>
              <a:rPr lang="vi-VN" sz="3000" b="1" i="1" smtClean="0">
                <a:solidFill>
                  <a:srgbClr val="0000FF"/>
                </a:solidFill>
                <a:cs typeface="Times New Roman" panose="02020603050405020304" pitchFamily="18" charset="0"/>
              </a:rPr>
              <a:t> </a:t>
            </a:r>
            <a:endParaRPr lang="en-US" sz="3000" b="1" i="1" dirty="0" smtClean="0">
              <a:solidFill>
                <a:srgbClr val="0000FF"/>
              </a:solidFill>
              <a:cs typeface="Times New Roman" panose="02020603050405020304" pitchFamily="18" charset="0"/>
            </a:endParaRPr>
          </a:p>
        </p:txBody>
      </p:sp>
      <p:sp>
        <p:nvSpPr>
          <p:cNvPr id="4" name="Rectangle 3"/>
          <p:cNvSpPr/>
          <p:nvPr/>
        </p:nvSpPr>
        <p:spPr>
          <a:xfrm>
            <a:off x="267293" y="2084784"/>
            <a:ext cx="3431871" cy="1015663"/>
          </a:xfrm>
          <a:prstGeom prst="rect">
            <a:avLst/>
          </a:prstGeom>
          <a:ln>
            <a:solidFill>
              <a:srgbClr val="0000FF"/>
            </a:solidFill>
          </a:ln>
        </p:spPr>
        <p:txBody>
          <a:bodyPr wrap="square">
            <a:spAutoFit/>
          </a:bodyPr>
          <a:lstStyle/>
          <a:p>
            <a:pPr algn="ctr"/>
            <a:r>
              <a:rPr lang="en-US" sz="3000" b="1" smtClean="0">
                <a:solidFill>
                  <a:srgbClr val="FF0000"/>
                </a:solidFill>
                <a:cs typeface="Times New Roman" panose="02020603050405020304" pitchFamily="18" charset="0"/>
              </a:rPr>
              <a:t>+ Nhóm 1: </a:t>
            </a:r>
            <a:endParaRPr lang="en-US" sz="3000" b="1" smtClean="0">
              <a:solidFill>
                <a:srgbClr val="FF0000"/>
              </a:solidFill>
              <a:cs typeface="Times New Roman" panose="02020603050405020304" pitchFamily="18" charset="0"/>
            </a:endParaRPr>
          </a:p>
          <a:p>
            <a:pPr algn="ctr"/>
            <a:r>
              <a:rPr lang="en-US" sz="3000" b="1" smtClean="0">
                <a:solidFill>
                  <a:srgbClr val="FF0000"/>
                </a:solidFill>
                <a:cs typeface="Times New Roman" panose="02020603050405020304" pitchFamily="18" charset="0"/>
              </a:rPr>
              <a:t>Trong </a:t>
            </a:r>
            <a:r>
              <a:rPr lang="en-US" sz="3000" b="1" smtClean="0">
                <a:solidFill>
                  <a:srgbClr val="FF0000"/>
                </a:solidFill>
                <a:cs typeface="Times New Roman" panose="02020603050405020304" pitchFamily="18" charset="0"/>
              </a:rPr>
              <a:t>nông nghiệp.</a:t>
            </a:r>
          </a:p>
        </p:txBody>
      </p:sp>
      <p:sp>
        <p:nvSpPr>
          <p:cNvPr id="7" name="Rectangle 6"/>
          <p:cNvSpPr/>
          <p:nvPr/>
        </p:nvSpPr>
        <p:spPr>
          <a:xfrm>
            <a:off x="1029291" y="3186756"/>
            <a:ext cx="3452670" cy="1015663"/>
          </a:xfrm>
          <a:prstGeom prst="rect">
            <a:avLst/>
          </a:prstGeom>
          <a:ln>
            <a:solidFill>
              <a:srgbClr val="0000FF"/>
            </a:solidFill>
          </a:ln>
        </p:spPr>
        <p:txBody>
          <a:bodyPr wrap="square">
            <a:spAutoFit/>
          </a:bodyPr>
          <a:lstStyle/>
          <a:p>
            <a:pPr algn="ctr"/>
            <a:r>
              <a:rPr lang="en-US" sz="3000" b="1" smtClean="0">
                <a:solidFill>
                  <a:srgbClr val="006666"/>
                </a:solidFill>
                <a:cs typeface="Times New Roman" panose="02020603050405020304" pitchFamily="18" charset="0"/>
              </a:rPr>
              <a:t>+ Nhóm 2: </a:t>
            </a:r>
            <a:endParaRPr lang="en-US" sz="3000" b="1" smtClean="0">
              <a:solidFill>
                <a:srgbClr val="006666"/>
              </a:solidFill>
              <a:cs typeface="Times New Roman" panose="02020603050405020304" pitchFamily="18" charset="0"/>
            </a:endParaRPr>
          </a:p>
          <a:p>
            <a:pPr algn="ctr"/>
            <a:r>
              <a:rPr lang="en-US" sz="3000" b="1" smtClean="0">
                <a:solidFill>
                  <a:srgbClr val="006666"/>
                </a:solidFill>
                <a:cs typeface="Times New Roman" panose="02020603050405020304" pitchFamily="18" charset="0"/>
              </a:rPr>
              <a:t>Trong </a:t>
            </a:r>
            <a:r>
              <a:rPr lang="en-US" sz="3000" b="1" smtClean="0">
                <a:solidFill>
                  <a:srgbClr val="006666"/>
                </a:solidFill>
                <a:cs typeface="Times New Roman" panose="02020603050405020304" pitchFamily="18" charset="0"/>
              </a:rPr>
              <a:t>công nghiệp.</a:t>
            </a:r>
          </a:p>
        </p:txBody>
      </p:sp>
      <p:sp>
        <p:nvSpPr>
          <p:cNvPr id="30" name="WordArt 5"/>
          <p:cNvSpPr>
            <a:spLocks noChangeArrowheads="1" noChangeShapeType="1" noTextEdit="1"/>
          </p:cNvSpPr>
          <p:nvPr/>
        </p:nvSpPr>
        <p:spPr bwMode="auto">
          <a:xfrm>
            <a:off x="3586952" y="105617"/>
            <a:ext cx="3823855" cy="646177"/>
          </a:xfrm>
          <a:prstGeom prst="rect">
            <a:avLst/>
          </a:prstGeom>
          <a:solidFill>
            <a:schemeClr val="bg1"/>
          </a:solidFill>
        </p:spPr>
        <p:txBody>
          <a:bodyPr wrap="none" fromWordArt="1">
            <a:prstTxWarp prst="textPlain">
              <a:avLst>
                <a:gd name="adj" fmla="val 50000"/>
              </a:avLst>
            </a:prstTxWarp>
          </a:bodyPr>
          <a:lstStyle/>
          <a:p>
            <a:r>
              <a:rPr lang="en-US" sz="28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28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28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28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8" name="Rectangle 7"/>
          <p:cNvSpPr/>
          <p:nvPr/>
        </p:nvSpPr>
        <p:spPr>
          <a:xfrm>
            <a:off x="2040617" y="4299445"/>
            <a:ext cx="3452670" cy="1015663"/>
          </a:xfrm>
          <a:prstGeom prst="rect">
            <a:avLst/>
          </a:prstGeom>
          <a:ln>
            <a:solidFill>
              <a:srgbClr val="0000FF"/>
            </a:solidFill>
          </a:ln>
        </p:spPr>
        <p:txBody>
          <a:bodyPr wrap="square">
            <a:spAutoFit/>
          </a:bodyPr>
          <a:lstStyle/>
          <a:p>
            <a:pPr algn="ctr"/>
            <a:r>
              <a:rPr lang="en-US" sz="3000" b="1" smtClean="0">
                <a:solidFill>
                  <a:srgbClr val="0000FF"/>
                </a:solidFill>
                <a:cs typeface="Times New Roman" panose="02020603050405020304" pitchFamily="18" charset="0"/>
              </a:rPr>
              <a:t>+ Nhóm 3: </a:t>
            </a:r>
            <a:endParaRPr lang="en-US" sz="3000" b="1" smtClean="0">
              <a:solidFill>
                <a:srgbClr val="0000FF"/>
              </a:solidFill>
              <a:cs typeface="Times New Roman" panose="02020603050405020304" pitchFamily="18" charset="0"/>
            </a:endParaRPr>
          </a:p>
          <a:p>
            <a:pPr algn="ctr"/>
            <a:r>
              <a:rPr lang="en-US" sz="3000" b="1" smtClean="0">
                <a:solidFill>
                  <a:srgbClr val="0000FF"/>
                </a:solidFill>
                <a:cs typeface="Times New Roman" panose="02020603050405020304" pitchFamily="18" charset="0"/>
              </a:rPr>
              <a:t>Trong </a:t>
            </a:r>
            <a:r>
              <a:rPr lang="en-US" sz="3000" b="1" smtClean="0">
                <a:solidFill>
                  <a:srgbClr val="0000FF"/>
                </a:solidFill>
                <a:cs typeface="Times New Roman" panose="02020603050405020304" pitchFamily="18" charset="0"/>
              </a:rPr>
              <a:t>dịch vụ.</a:t>
            </a:r>
            <a:endParaRPr lang="en-US" sz="3000" b="1" dirty="0">
              <a:solidFill>
                <a:srgbClr val="0000FF"/>
              </a:solidFill>
              <a:cs typeface="Times New Roman" panose="02020603050405020304" pitchFamily="18" charset="0"/>
            </a:endParaRPr>
          </a:p>
        </p:txBody>
      </p:sp>
      <p:sp>
        <p:nvSpPr>
          <p:cNvPr id="10" name="Rectangle 9"/>
          <p:cNvSpPr/>
          <p:nvPr/>
        </p:nvSpPr>
        <p:spPr>
          <a:xfrm>
            <a:off x="2830365" y="5473004"/>
            <a:ext cx="3452670" cy="1015663"/>
          </a:xfrm>
          <a:prstGeom prst="rect">
            <a:avLst/>
          </a:prstGeom>
          <a:ln>
            <a:solidFill>
              <a:srgbClr val="0000FF"/>
            </a:solidFill>
          </a:ln>
        </p:spPr>
        <p:txBody>
          <a:bodyPr wrap="square">
            <a:spAutoFit/>
          </a:bodyPr>
          <a:lstStyle/>
          <a:p>
            <a:pPr algn="ctr"/>
            <a:r>
              <a:rPr lang="en-US" sz="3000" b="1" smtClean="0">
                <a:solidFill>
                  <a:srgbClr val="7030A0"/>
                </a:solidFill>
                <a:cs typeface="Times New Roman" panose="02020603050405020304" pitchFamily="18" charset="0"/>
              </a:rPr>
              <a:t>+ Nhóm 4: Đối với mỗi cá nhân.</a:t>
            </a:r>
            <a:endParaRPr lang="en-US" sz="3000" b="1" dirty="0">
              <a:solidFill>
                <a:srgbClr val="7030A0"/>
              </a:solidFill>
              <a:cs typeface="Times New Roman" panose="02020603050405020304" pitchFamily="18" charset="0"/>
            </a:endParaRPr>
          </a:p>
        </p:txBody>
      </p:sp>
      <p:pic>
        <p:nvPicPr>
          <p:cNvPr id="79875" name="Picture 3" descr="C:\Users\Administrator\Desktop\Ảnh GA 8\bao-ve-moi-truong.jpg"/>
          <p:cNvPicPr>
            <a:picLocks noChangeAspect="1" noChangeArrowheads="1"/>
          </p:cNvPicPr>
          <p:nvPr/>
        </p:nvPicPr>
        <p:blipFill>
          <a:blip r:embed="rId3"/>
          <a:srcRect/>
          <a:stretch>
            <a:fillRect/>
          </a:stretch>
        </p:blipFill>
        <p:spPr bwMode="auto">
          <a:xfrm>
            <a:off x="6479671" y="2396818"/>
            <a:ext cx="5430477" cy="3658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38683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1000" fill="hold"/>
                                        <p:tgtEl>
                                          <p:spTgt spid="30"/>
                                        </p:tgtEl>
                                        <p:attrNameLst>
                                          <p:attrName>ppt_x</p:attrName>
                                        </p:attrNameLst>
                                      </p:cBhvr>
                                      <p:tavLst>
                                        <p:tav tm="0">
                                          <p:val>
                                            <p:strVal val="#ppt_x-.2"/>
                                          </p:val>
                                        </p:tav>
                                        <p:tav tm="100000">
                                          <p:val>
                                            <p:strVal val="#ppt_x"/>
                                          </p:val>
                                        </p:tav>
                                      </p:tavLst>
                                    </p:anim>
                                    <p:anim calcmode="lin" valueType="num">
                                      <p:cBhvr>
                                        <p:cTn id="13"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0"/>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ppt_x</p:attrName>
                                        </p:attrNameLst>
                                      </p:cBhvr>
                                      <p:tavLst>
                                        <p:tav tm="0">
                                          <p:val>
                                            <p:strVal val="#ppt_x-.2"/>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ppt_x</p:attrName>
                                        </p:attrNameLst>
                                      </p:cBhvr>
                                      <p:tavLst>
                                        <p:tav tm="0">
                                          <p:val>
                                            <p:strVal val="#ppt_x-.2"/>
                                          </p:val>
                                        </p:tav>
                                        <p:tav tm="100000">
                                          <p:val>
                                            <p:strVal val="#ppt_x"/>
                                          </p:val>
                                        </p:tav>
                                      </p:tavLst>
                                    </p:anim>
                                    <p:anim calcmode="lin" valueType="num">
                                      <p:cBhvr>
                                        <p:cTn id="3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0"/>
                                        </p:tgtEl>
                                      </p:cBhvr>
                                    </p:animEffect>
                                  </p:childTnLst>
                                </p:cTn>
                              </p:par>
                              <p:par>
                                <p:cTn id="35" presetID="2" presetClass="entr" presetSubtype="4" fill="hold" nodeType="withEffect">
                                  <p:stCondLst>
                                    <p:cond delay="0"/>
                                  </p:stCondLst>
                                  <p:childTnLst>
                                    <p:set>
                                      <p:cBhvr>
                                        <p:cTn id="36" dur="1" fill="hold">
                                          <p:stCondLst>
                                            <p:cond delay="0"/>
                                          </p:stCondLst>
                                        </p:cTn>
                                        <p:tgtEl>
                                          <p:spTgt spid="79875"/>
                                        </p:tgtEl>
                                        <p:attrNameLst>
                                          <p:attrName>style.visibility</p:attrName>
                                        </p:attrNameLst>
                                      </p:cBhvr>
                                      <p:to>
                                        <p:strVal val="visible"/>
                                      </p:to>
                                    </p:set>
                                    <p:anim calcmode="lin" valueType="num">
                                      <p:cBhvr additive="base">
                                        <p:cTn id="37" dur="1000" fill="hold"/>
                                        <p:tgtEl>
                                          <p:spTgt spid="79875"/>
                                        </p:tgtEl>
                                        <p:attrNameLst>
                                          <p:attrName>ppt_x</p:attrName>
                                        </p:attrNameLst>
                                      </p:cBhvr>
                                      <p:tavLst>
                                        <p:tav tm="0">
                                          <p:val>
                                            <p:strVal val="#ppt_x"/>
                                          </p:val>
                                        </p:tav>
                                        <p:tav tm="100000">
                                          <p:val>
                                            <p:strVal val="#ppt_x"/>
                                          </p:val>
                                        </p:tav>
                                      </p:tavLst>
                                    </p:anim>
                                    <p:anim calcmode="lin" valueType="num">
                                      <p:cBhvr additive="base">
                                        <p:cTn id="38" dur="1000" fill="hold"/>
                                        <p:tgtEl>
                                          <p:spTgt spid="79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30"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6594" y="972197"/>
            <a:ext cx="7932104"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Giải pháp ứng phó với biến đổi khí hậu</a:t>
            </a:r>
          </a:p>
          <a:p>
            <a:pPr algn="just"/>
            <a:r>
              <a:rPr lang="en-US" sz="3000" b="1" i="1" u="sng" smtClean="0"/>
              <a:t>b. Các giải pháp thích ứng với biến đổi khí hậu: </a:t>
            </a:r>
            <a:endParaRPr lang="en-US" sz="3000" b="1" smtClean="0"/>
          </a:p>
        </p:txBody>
      </p:sp>
      <p:sp>
        <p:nvSpPr>
          <p:cNvPr id="14" name="Rectangle: Rounded Corners 7">
            <a:extLst>
              <a:ext uri="{FF2B5EF4-FFF2-40B4-BE49-F238E27FC236}">
                <a16:creationId xmlns:a16="http://schemas.microsoft.com/office/drawing/2014/main" xmlns="" id="{83943E22-6FC5-4857-96F1-DB4BDF369685}"/>
              </a:ext>
            </a:extLst>
          </p:cNvPr>
          <p:cNvSpPr/>
          <p:nvPr/>
        </p:nvSpPr>
        <p:spPr>
          <a:xfrm>
            <a:off x="544082" y="2771933"/>
            <a:ext cx="11176864" cy="109348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Ngành sản xuất nào sẽ chịu tác động mạnh nhất cảu biến đối khí hậu ở nước ta? Giải thích tại sao.</a:t>
            </a:r>
          </a:p>
        </p:txBody>
      </p:sp>
      <p:pic>
        <p:nvPicPr>
          <p:cNvPr id="15" name="Picture 14">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63236" y="1921925"/>
            <a:ext cx="1000545" cy="1086608"/>
          </a:xfrm>
          <a:prstGeom prst="rect">
            <a:avLst/>
          </a:prstGeom>
        </p:spPr>
      </p:pic>
      <p:sp>
        <p:nvSpPr>
          <p:cNvPr id="16" name="Rectangle 1"/>
          <p:cNvSpPr>
            <a:spLocks noChangeArrowheads="1"/>
          </p:cNvSpPr>
          <p:nvPr/>
        </p:nvSpPr>
        <p:spPr bwMode="auto">
          <a:xfrm>
            <a:off x="254947" y="1917496"/>
            <a:ext cx="11618396"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smtClean="0"/>
              <a:t>-</a:t>
            </a:r>
            <a:r>
              <a:rPr lang="vi-VN" sz="3200" b="1" smtClean="0"/>
              <a:t> </a:t>
            </a:r>
            <a:r>
              <a:rPr lang="vi-VN" sz="3200" b="1" smtClean="0">
                <a:latin typeface="Calibri" pitchFamily="34" charset="0"/>
                <a:cs typeface="Calibri" pitchFamily="34" charset="0"/>
              </a:rPr>
              <a:t>Trong sản xuất nông nghiệp: </a:t>
            </a:r>
            <a:endParaRPr lang="en-US" sz="3200" b="1" smtClean="0">
              <a:latin typeface="Calibri" pitchFamily="34" charset="0"/>
              <a:cs typeface="Calibri" pitchFamily="34" charset="0"/>
            </a:endParaRPr>
          </a:p>
          <a:p>
            <a:pPr algn="just">
              <a:lnSpc>
                <a:spcPct val="150000"/>
              </a:lnSpc>
            </a:pPr>
            <a:r>
              <a:rPr lang="en-US" sz="3200" b="1" smtClean="0">
                <a:latin typeface="Calibri" pitchFamily="34" charset="0"/>
                <a:cs typeface="Calibri" pitchFamily="34" charset="0"/>
              </a:rPr>
              <a:t>+ T</a:t>
            </a:r>
            <a:r>
              <a:rPr lang="vi-VN" sz="3200" b="1" smtClean="0">
                <a:latin typeface="Calibri" pitchFamily="34" charset="0"/>
                <a:cs typeface="Calibri" pitchFamily="34" charset="0"/>
              </a:rPr>
              <a:t>hay đổi cơ cấu mùa vụ, cây trồng, vật nuôi</a:t>
            </a:r>
            <a:r>
              <a:rPr lang="en-US" sz="3200" b="1" smtClean="0">
                <a:latin typeface="Calibri" pitchFamily="34" charset="0"/>
                <a:cs typeface="Calibri" pitchFamily="34" charset="0"/>
              </a:rPr>
              <a:t>;</a:t>
            </a:r>
          </a:p>
          <a:p>
            <a:pPr algn="just">
              <a:lnSpc>
                <a:spcPct val="150000"/>
              </a:lnSpc>
            </a:pPr>
            <a:r>
              <a:rPr lang="en-US" sz="3200" b="1" smtClean="0">
                <a:latin typeface="Calibri" pitchFamily="34" charset="0"/>
                <a:cs typeface="Calibri" pitchFamily="34" charset="0"/>
              </a:rPr>
              <a:t>+ Nghiên cứu giống cây trồng, vật nuôi thích ứng </a:t>
            </a:r>
            <a:r>
              <a:rPr lang="en-US" sz="3200" b="1" smtClean="0">
                <a:latin typeface="Calibri" pitchFamily="34" charset="0"/>
                <a:cs typeface="Calibri" pitchFamily="34" charset="0"/>
              </a:rPr>
              <a:t>biến </a:t>
            </a:r>
            <a:r>
              <a:rPr lang="en-US" sz="3200" b="1" smtClean="0">
                <a:latin typeface="Calibri" pitchFamily="34" charset="0"/>
                <a:cs typeface="Calibri" pitchFamily="34" charset="0"/>
              </a:rPr>
              <a:t>đổi khí hậu;</a:t>
            </a:r>
          </a:p>
          <a:p>
            <a:pPr algn="just">
              <a:lnSpc>
                <a:spcPct val="150000"/>
              </a:lnSpc>
            </a:pPr>
            <a:r>
              <a:rPr lang="en-US" sz="3200" b="1" smtClean="0">
                <a:latin typeface="Calibri" pitchFamily="34" charset="0"/>
                <a:cs typeface="Calibri" pitchFamily="34" charset="0"/>
              </a:rPr>
              <a:t>+ Nâng cấp hệ thống thủy lợi, hạn chế tác động của xâm nhập mặn.</a:t>
            </a: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5"/>
                                        </p:tgtEl>
                                        <p:attrNameLst>
                                          <p:attrName>ppt_x</p:attrName>
                                        </p:attrNameLst>
                                      </p:cBhvr>
                                      <p:tavLst>
                                        <p:tav tm="0">
                                          <p:val>
                                            <p:strVal val="ppt_x"/>
                                          </p:val>
                                        </p:tav>
                                        <p:tav tm="100000">
                                          <p:val>
                                            <p:strVal val="ppt_x-.2"/>
                                          </p:val>
                                        </p:tav>
                                      </p:tavLst>
                                    </p:anim>
                                    <p:anim calcmode="lin" valueType="num">
                                      <p:cBhvr>
                                        <p:cTn id="19" dur="1000"/>
                                        <p:tgtEl>
                                          <p:spTgt spid="15"/>
                                        </p:tgtEl>
                                        <p:attrNameLst>
                                          <p:attrName>ppt_y</p:attrName>
                                        </p:attrNameLst>
                                      </p:cBhvr>
                                      <p:tavLst>
                                        <p:tav tm="0">
                                          <p:val>
                                            <p:strVal val="ppt_y"/>
                                          </p:val>
                                        </p:tav>
                                        <p:tav tm="100000">
                                          <p:val>
                                            <p:strVal val="ppt_y"/>
                                          </p:val>
                                        </p:tav>
                                      </p:tavLst>
                                    </p:anim>
                                    <p:animEffect transition="out" filter="fade">
                                      <p:cBhvr>
                                        <p:cTn id="20" dur="1000"/>
                                        <p:tgtEl>
                                          <p:spTgt spid="15"/>
                                        </p:tgtEl>
                                      </p:cBhvr>
                                    </p:animEffect>
                                    <p:set>
                                      <p:cBhvr>
                                        <p:cTn id="21" dur="1" fill="hold">
                                          <p:stCondLst>
                                            <p:cond delay="999"/>
                                          </p:stCondLst>
                                        </p:cTn>
                                        <p:tgtEl>
                                          <p:spTgt spid="15"/>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4"/>
                                        </p:tgtEl>
                                        <p:attrNameLst>
                                          <p:attrName>ppt_x</p:attrName>
                                        </p:attrNameLst>
                                      </p:cBhvr>
                                      <p:tavLst>
                                        <p:tav tm="0">
                                          <p:val>
                                            <p:strVal val="ppt_x"/>
                                          </p:val>
                                        </p:tav>
                                        <p:tav tm="100000">
                                          <p:val>
                                            <p:strVal val="ppt_x-.2"/>
                                          </p:val>
                                        </p:tav>
                                      </p:tavLst>
                                    </p:anim>
                                    <p:anim calcmode="lin" valueType="num">
                                      <p:cBhvr>
                                        <p:cTn id="24" dur="1000"/>
                                        <p:tgtEl>
                                          <p:spTgt spid="14"/>
                                        </p:tgtEl>
                                        <p:attrNameLst>
                                          <p:attrName>ppt_y</p:attrName>
                                        </p:attrNameLst>
                                      </p:cBhvr>
                                      <p:tavLst>
                                        <p:tav tm="0">
                                          <p:val>
                                            <p:strVal val="ppt_y"/>
                                          </p:val>
                                        </p:tav>
                                        <p:tav tm="100000">
                                          <p:val>
                                            <p:strVal val="ppt_y"/>
                                          </p:val>
                                        </p:tav>
                                      </p:tavLst>
                                    </p:anim>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6">
                                            <p:txEl>
                                              <p:pRg st="1" end="1"/>
                                            </p:txEl>
                                          </p:spTgt>
                                        </p:tgtEl>
                                        <p:attrNameLst>
                                          <p:attrName>style.visibility</p:attrName>
                                        </p:attrNameLst>
                                      </p:cBhvr>
                                      <p:to>
                                        <p:strVal val="visible"/>
                                      </p:to>
                                    </p:set>
                                    <p:anim calcmode="lin" valueType="num">
                                      <p:cBhvr>
                                        <p:cTn id="38" dur="10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16">
                                            <p:txEl>
                                              <p:pRg st="2" end="2"/>
                                            </p:txEl>
                                          </p:spTgt>
                                        </p:tgtEl>
                                        <p:attrNameLst>
                                          <p:attrName>style.visibility</p:attrName>
                                        </p:attrNameLst>
                                      </p:cBhvr>
                                      <p:to>
                                        <p:strVal val="visible"/>
                                      </p:to>
                                    </p:set>
                                    <p:anim calcmode="lin" valueType="num">
                                      <p:cBhvr>
                                        <p:cTn id="45" dur="1000" fill="hold"/>
                                        <p:tgtEl>
                                          <p:spTgt spid="16">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1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16">
                                            <p:txEl>
                                              <p:pRg st="3" end="3"/>
                                            </p:txEl>
                                          </p:spTgt>
                                        </p:tgtEl>
                                        <p:attrNameLst>
                                          <p:attrName>style.visibility</p:attrName>
                                        </p:attrNameLst>
                                      </p:cBhvr>
                                      <p:to>
                                        <p:strVal val="visible"/>
                                      </p:to>
                                    </p:set>
                                    <p:anim calcmode="lin" valueType="num">
                                      <p:cBhvr>
                                        <p:cTn id="52" dur="1000" fill="hold"/>
                                        <p:tgtEl>
                                          <p:spTgt spid="16">
                                            <p:txEl>
                                              <p:pRg st="3" end="3"/>
                                            </p:txEl>
                                          </p:spTgt>
                                        </p:tgtEl>
                                        <p:attrNameLst>
                                          <p:attrName>ppt_x</p:attrName>
                                        </p:attrNameLst>
                                      </p:cBhvr>
                                      <p:tavLst>
                                        <p:tav tm="0">
                                          <p:val>
                                            <p:strVal val="#ppt_x-.2"/>
                                          </p:val>
                                        </p:tav>
                                        <p:tav tm="100000">
                                          <p:val>
                                            <p:strVal val="#ppt_x"/>
                                          </p:val>
                                        </p:tav>
                                      </p:tavLst>
                                    </p:anim>
                                    <p:anim calcmode="lin" valueType="num">
                                      <p:cBhvr>
                                        <p:cTn id="53" dur="1000" fill="hold"/>
                                        <p:tgtEl>
                                          <p:spTgt spid="1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6594" y="972197"/>
            <a:ext cx="7932104"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Giải pháp ứng phó với biến đổi khí hậu</a:t>
            </a:r>
          </a:p>
          <a:p>
            <a:pPr algn="just"/>
            <a:r>
              <a:rPr lang="en-US" sz="3000" b="1" i="1" u="sng" smtClean="0"/>
              <a:t>b. Các giải pháp thích ứng với biến đổi khí hậu: </a:t>
            </a:r>
            <a:endParaRPr lang="en-US" sz="3000" b="1" smtClean="0"/>
          </a:p>
        </p:txBody>
      </p:sp>
      <p:sp>
        <p:nvSpPr>
          <p:cNvPr id="16" name="Rectangle 1"/>
          <p:cNvSpPr>
            <a:spLocks noChangeArrowheads="1"/>
          </p:cNvSpPr>
          <p:nvPr/>
        </p:nvSpPr>
        <p:spPr bwMode="auto">
          <a:xfrm>
            <a:off x="254945" y="1914739"/>
            <a:ext cx="11618396" cy="48542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40000"/>
              </a:lnSpc>
            </a:pPr>
            <a:r>
              <a:rPr lang="en-US" sz="3200" b="1" smtClean="0">
                <a:latin typeface="Calibri" pitchFamily="34" charset="0"/>
                <a:cs typeface="Calibri" pitchFamily="34" charset="0"/>
              </a:rPr>
              <a:t>- Trong công nghiệp:</a:t>
            </a:r>
          </a:p>
          <a:p>
            <a:pPr algn="just">
              <a:lnSpc>
                <a:spcPct val="140000"/>
              </a:lnSpc>
            </a:pPr>
            <a:r>
              <a:rPr lang="en-US" sz="3200" b="1" smtClean="0">
                <a:latin typeface="Calibri" pitchFamily="34" charset="0"/>
                <a:cs typeface="Calibri" pitchFamily="34" charset="0"/>
              </a:rPr>
              <a:t>+ Ứng dụng thành tựu </a:t>
            </a:r>
            <a:r>
              <a:rPr lang="en-US" sz="3200" b="1" smtClean="0">
                <a:latin typeface="Calibri" pitchFamily="34" charset="0"/>
                <a:cs typeface="Calibri" pitchFamily="34" charset="0"/>
              </a:rPr>
              <a:t>khoa học công nghệ </a:t>
            </a:r>
            <a:r>
              <a:rPr lang="en-US" sz="3200" b="1" smtClean="0">
                <a:latin typeface="Calibri" pitchFamily="34" charset="0"/>
                <a:cs typeface="Calibri" pitchFamily="34" charset="0"/>
              </a:rPr>
              <a:t>vào sản xuất</a:t>
            </a:r>
            <a:r>
              <a:rPr lang="en-US" sz="3200" b="1" smtClean="0">
                <a:latin typeface="Calibri" pitchFamily="34" charset="0"/>
                <a:cs typeface="Calibri" pitchFamily="34" charset="0"/>
              </a:rPr>
              <a:t>;</a:t>
            </a:r>
          </a:p>
          <a:p>
            <a:pPr algn="just">
              <a:lnSpc>
                <a:spcPct val="140000"/>
              </a:lnSpc>
            </a:pPr>
            <a:r>
              <a:rPr lang="en-US" sz="3200" b="1" smtClean="0">
                <a:latin typeface="Calibri" pitchFamily="34" charset="0"/>
                <a:cs typeface="Calibri" pitchFamily="34" charset="0"/>
              </a:rPr>
              <a:t>+ Tiết kiệm nguyên liệu, nhiên liệu sản xuất</a:t>
            </a:r>
            <a:endParaRPr lang="en-US" sz="3200" b="1" smtClean="0">
              <a:latin typeface="Calibri" pitchFamily="34" charset="0"/>
              <a:cs typeface="Calibri" pitchFamily="34" charset="0"/>
            </a:endParaRPr>
          </a:p>
          <a:p>
            <a:pPr algn="just">
              <a:lnSpc>
                <a:spcPct val="140000"/>
              </a:lnSpc>
            </a:pPr>
            <a:r>
              <a:rPr lang="en-US" sz="3200" b="1" smtClean="0">
                <a:latin typeface="Calibri" pitchFamily="34" charset="0"/>
                <a:cs typeface="Calibri" pitchFamily="34" charset="0"/>
              </a:rPr>
              <a:t>- Trong dịch vụ:</a:t>
            </a:r>
          </a:p>
          <a:p>
            <a:pPr algn="just">
              <a:lnSpc>
                <a:spcPct val="140000"/>
              </a:lnSpc>
            </a:pPr>
            <a:r>
              <a:rPr lang="en-US" sz="3200" b="1" smtClean="0">
                <a:latin typeface="Calibri" pitchFamily="34" charset="0"/>
                <a:cs typeface="Calibri" pitchFamily="34" charset="0"/>
              </a:rPr>
              <a:t>+ Cải tạo, nâng cấp hạ tầng giao thông;</a:t>
            </a:r>
          </a:p>
          <a:p>
            <a:pPr algn="just">
              <a:lnSpc>
                <a:spcPct val="140000"/>
              </a:lnSpc>
            </a:pPr>
            <a:r>
              <a:rPr lang="en-US" sz="3200" b="1" smtClean="0">
                <a:latin typeface="Calibri" pitchFamily="34" charset="0"/>
                <a:cs typeface="Calibri" pitchFamily="34" charset="0"/>
              </a:rPr>
              <a:t>+ Nghiên cứu </a:t>
            </a:r>
            <a:r>
              <a:rPr lang="en-US" sz="3200" b="1" smtClean="0">
                <a:latin typeface="Calibri" pitchFamily="34" charset="0"/>
                <a:cs typeface="Calibri" pitchFamily="34" charset="0"/>
              </a:rPr>
              <a:t>các </a:t>
            </a:r>
            <a:r>
              <a:rPr lang="en-US" sz="3200" b="1" smtClean="0">
                <a:latin typeface="Calibri" pitchFamily="34" charset="0"/>
                <a:cs typeface="Calibri" pitchFamily="34" charset="0"/>
              </a:rPr>
              <a:t>loại hình du lịch phù hợp với biến đổi khí hậu ở địa phương.</a:t>
            </a:r>
            <a:endParaRPr lang="en-US" sz="3200" b="1">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 calcmode="lin" valueType="num">
                                      <p:cBhvr>
                                        <p:cTn id="14" dur="10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 calcmode="lin" valueType="num">
                                      <p:cBhvr>
                                        <p:cTn id="21" dur="1000" fill="hold"/>
                                        <p:tgtEl>
                                          <p:spTgt spid="1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 calcmode="lin" valueType="num">
                                      <p:cBhvr>
                                        <p:cTn id="28" dur="1000" fill="hold"/>
                                        <p:tgtEl>
                                          <p:spTgt spid="1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 calcmode="lin" valueType="num">
                                      <p:cBhvr>
                                        <p:cTn id="35" dur="1000" fill="hold"/>
                                        <p:tgtEl>
                                          <p:spTgt spid="16">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1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6">
                                            <p:txEl>
                                              <p:pRg st="5" end="5"/>
                                            </p:txEl>
                                          </p:spTgt>
                                        </p:tgtEl>
                                        <p:attrNameLst>
                                          <p:attrName>style.visibility</p:attrName>
                                        </p:attrNameLst>
                                      </p:cBhvr>
                                      <p:to>
                                        <p:strVal val="visible"/>
                                      </p:to>
                                    </p:set>
                                    <p:anim calcmode="lin" valueType="num">
                                      <p:cBhvr>
                                        <p:cTn id="42" dur="1000" fill="hold"/>
                                        <p:tgtEl>
                                          <p:spTgt spid="16">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16">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6594" y="972197"/>
            <a:ext cx="7932104"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Giải pháp ứng phó với biến đổi khí hậu</a:t>
            </a:r>
          </a:p>
          <a:p>
            <a:pPr algn="just"/>
            <a:r>
              <a:rPr lang="en-US" sz="3000" b="1" i="1" u="sng" smtClean="0"/>
              <a:t>b. Các giải pháp thích ứng với biến đổi khí hậu: </a:t>
            </a:r>
            <a:endParaRPr lang="en-US" sz="3000" b="1" smtClean="0"/>
          </a:p>
        </p:txBody>
      </p:sp>
      <p:sp>
        <p:nvSpPr>
          <p:cNvPr id="16" name="Rectangle 1"/>
          <p:cNvSpPr>
            <a:spLocks noChangeArrowheads="1"/>
          </p:cNvSpPr>
          <p:nvPr/>
        </p:nvSpPr>
        <p:spPr bwMode="auto">
          <a:xfrm>
            <a:off x="254945" y="1914739"/>
            <a:ext cx="11618396" cy="37093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smtClean="0">
                <a:latin typeface="Calibri" pitchFamily="34" charset="0"/>
                <a:cs typeface="Calibri" pitchFamily="34" charset="0"/>
              </a:rPr>
              <a:t>- Với mỗi cá nhân:</a:t>
            </a:r>
          </a:p>
          <a:p>
            <a:pPr algn="just">
              <a:lnSpc>
                <a:spcPct val="150000"/>
              </a:lnSpc>
            </a:pPr>
            <a:r>
              <a:rPr lang="en-US" sz="3200" b="1" smtClean="0">
                <a:latin typeface="Calibri" pitchFamily="34" charset="0"/>
                <a:cs typeface="Calibri" pitchFamily="34" charset="0"/>
              </a:rPr>
              <a:t>+ Cần tìm hiểu kiến thức về biến đổi khí hậu, hình thành ý thức thích ứng với biến đổi khí hậu;</a:t>
            </a:r>
          </a:p>
          <a:p>
            <a:pPr algn="just">
              <a:lnSpc>
                <a:spcPct val="150000"/>
              </a:lnSpc>
            </a:pPr>
            <a:r>
              <a:rPr lang="en-US" sz="3200" b="1" smtClean="0">
                <a:latin typeface="Calibri" pitchFamily="34" charset="0"/>
                <a:cs typeface="Calibri" pitchFamily="34" charset="0"/>
              </a:rPr>
              <a:t>+ Rèn luyện các kĩ năng ưng phó với biến đổi khí hậu;</a:t>
            </a:r>
          </a:p>
          <a:p>
            <a:pPr algn="just">
              <a:lnSpc>
                <a:spcPct val="150000"/>
              </a:lnSpc>
            </a:pPr>
            <a:r>
              <a:rPr lang="en-US" sz="3200" b="1" smtClean="0">
                <a:latin typeface="Calibri" pitchFamily="34" charset="0"/>
                <a:cs typeface="Calibri" pitchFamily="34" charset="0"/>
              </a:rPr>
              <a:t>+ Tích cực tham gia các hoạt động cộng đồng ở địa phương…</a:t>
            </a:r>
            <a:endParaRPr lang="en-US" sz="3200" b="1">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 calcmode="lin" valueType="num">
                                      <p:cBhvr>
                                        <p:cTn id="14" dur="10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 calcmode="lin" valueType="num">
                                      <p:cBhvr>
                                        <p:cTn id="21" dur="1000" fill="hold"/>
                                        <p:tgtEl>
                                          <p:spTgt spid="1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 calcmode="lin" valueType="num">
                                      <p:cBhvr>
                                        <p:cTn id="28" dur="1000" fill="hold"/>
                                        <p:tgtEl>
                                          <p:spTgt spid="1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8E68EA68-C7DF-4E9E-B227-0B7FF4CCBF5F}"/>
              </a:ext>
            </a:extLst>
          </p:cNvPr>
          <p:cNvPicPr>
            <a:picLocks noChangeAspect="1"/>
          </p:cNvPicPr>
          <p:nvPr/>
        </p:nvPicPr>
        <p:blipFill rotWithShape="1">
          <a:blip r:embed="rId2"/>
          <a:srcRect t="26116" b="9079"/>
          <a:stretch/>
        </p:blipFill>
        <p:spPr>
          <a:xfrm>
            <a:off x="0" y="0"/>
            <a:ext cx="12192000" cy="6873803"/>
          </a:xfrm>
          <a:prstGeom prst="rect">
            <a:avLst/>
          </a:prstGeom>
        </p:spPr>
      </p:pic>
      <p:sp>
        <p:nvSpPr>
          <p:cNvPr id="9" name="TextBox 5">
            <a:extLst>
              <a:ext uri="{FF2B5EF4-FFF2-40B4-BE49-F238E27FC236}">
                <a16:creationId xmlns:a16="http://schemas.microsoft.com/office/drawing/2014/main" xmlns="" id="{1C22CA6D-1B2B-4FEA-ADFB-BD4BAB41382D}"/>
              </a:ext>
            </a:extLst>
          </p:cNvPr>
          <p:cNvSpPr txBox="1"/>
          <p:nvPr/>
        </p:nvSpPr>
        <p:spPr>
          <a:xfrm>
            <a:off x="1062560" y="328569"/>
            <a:ext cx="10066879" cy="1015663"/>
          </a:xfrm>
          <a:prstGeom prst="rect">
            <a:avLst/>
          </a:prstGeom>
          <a:solidFill>
            <a:schemeClr val="bg1"/>
          </a:solidFill>
        </p:spPr>
        <p:txBody>
          <a:bodyPr wrap="square" rtlCol="0">
            <a:spAutoFit/>
          </a:bodyPr>
          <a:lstStyle/>
          <a:p>
            <a:pPr algn="just"/>
            <a:r>
              <a:rPr lang="en-US" sz="3000" b="1" i="1">
                <a:solidFill>
                  <a:srgbClr val="FF00FF"/>
                </a:solidFill>
                <a:ea typeface="#9Slide02 Noi dung rat dai" panose="02000000000000000000" pitchFamily="2" charset="0"/>
                <a:cs typeface="Times New Roman" panose="02020603050405020304" pitchFamily="18" charset="0"/>
              </a:rPr>
              <a:t>Là học sinh, em có thể là gì để </a:t>
            </a:r>
            <a:r>
              <a:rPr lang="en-US" sz="3000" b="1" i="1" smtClean="0">
                <a:solidFill>
                  <a:srgbClr val="FF00FF"/>
                </a:solidFill>
                <a:ea typeface="#9Slide02 Noi dung rat dai" panose="02000000000000000000" pitchFamily="2" charset="0"/>
                <a:cs typeface="Times New Roman" panose="02020603050405020304" pitchFamily="18" charset="0"/>
              </a:rPr>
              <a:t>góp phần ứng phó với biến đổi khí hậu?</a:t>
            </a:r>
            <a:endParaRPr lang="en-US" sz="3000" b="1" i="1" dirty="0">
              <a:solidFill>
                <a:srgbClr val="0000FF"/>
              </a:solidFill>
              <a:cs typeface="Times New Roman" panose="02020603050405020304" pitchFamily="18" charset="0"/>
            </a:endParaRPr>
          </a:p>
        </p:txBody>
      </p:sp>
    </p:spTree>
  </p:cSld>
  <p:clrMapOvr>
    <a:masterClrMapping/>
  </p:clrMapOvr>
  <p:transition advTm="5000">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 xmlns:a16="http://schemas.microsoft.com/office/drawing/2014/main"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 xmlns:a16="http://schemas.microsoft.com/office/drawing/2014/main" id="{83943E22-6FC5-4857-96F1-DB4BDF369685}"/>
              </a:ext>
            </a:extLst>
          </p:cNvPr>
          <p:cNvSpPr/>
          <p:nvPr/>
        </p:nvSpPr>
        <p:spPr>
          <a:xfrm>
            <a:off x="269175" y="1057595"/>
            <a:ext cx="11669484" cy="2777805"/>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500" b="1" i="1" u="sng" smtClean="0">
                <a:solidFill>
                  <a:srgbClr val="0000FF"/>
                </a:solidFill>
                <a:cs typeface="Arial" pitchFamily="34" charset="0"/>
              </a:rPr>
              <a:t>Câu hỏi  thảo luận:</a:t>
            </a:r>
            <a:r>
              <a:rPr lang="en-US" sz="3500" b="1" i="1" smtClean="0">
                <a:solidFill>
                  <a:srgbClr val="0000FF"/>
                </a:solidFill>
                <a:cs typeface="Arial" pitchFamily="34" charset="0"/>
              </a:rPr>
              <a:t> </a:t>
            </a:r>
            <a:r>
              <a:rPr lang="en-US" sz="3500" b="1" i="1" smtClean="0">
                <a:solidFill>
                  <a:srgbClr val="0000FF"/>
                </a:solidFill>
              </a:rPr>
              <a:t>Phát triển năng lượng tái tạo đã mang đến lợi ích như thế nào cho nước ta trong việc bảo vệ môi trường không khí? Việt Nam đã sử dụng nguồn năng lượng tái tạo như thế nào?</a:t>
            </a:r>
            <a:endParaRPr lang="en-US" sz="3500" b="1" i="1" smtClean="0">
              <a:solidFill>
                <a:srgbClr val="0000FF"/>
              </a:solidFill>
              <a:cs typeface="Arial" pitchFamily="34" charset="0"/>
            </a:endParaRPr>
          </a:p>
        </p:txBody>
      </p:sp>
      <p:sp>
        <p:nvSpPr>
          <p:cNvPr id="11" name="Rectangle 10">
            <a:extLst>
              <a:ext uri="{FF2B5EF4-FFF2-40B4-BE49-F238E27FC236}">
                <a16:creationId xmlns="" xmlns:a16="http://schemas.microsoft.com/office/drawing/2014/main" id="{81F2071E-DF8C-495C-8676-8F839E06F04F}"/>
              </a:ext>
            </a:extLst>
          </p:cNvPr>
          <p:cNvSpPr/>
          <p:nvPr/>
        </p:nvSpPr>
        <p:spPr>
          <a:xfrm>
            <a:off x="3689264" y="47500"/>
            <a:ext cx="4202443" cy="841256"/>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smtClean="0">
                <a:ln w="11430"/>
                <a:solidFill>
                  <a:schemeClr val="accent4">
                    <a:lumMod val="50000"/>
                  </a:schemeClr>
                </a:solidFill>
                <a:latin typeface="Arial" pitchFamily="34" charset="0"/>
                <a:cs typeface="Arial" pitchFamily="34" charset="0"/>
              </a:rPr>
              <a:t>LUYỆN </a:t>
            </a:r>
            <a:r>
              <a:rPr lang="en-US" sz="4700" b="1" u="sng" dirty="0">
                <a:ln w="11430"/>
                <a:solidFill>
                  <a:schemeClr val="accent4">
                    <a:lumMod val="50000"/>
                  </a:schemeClr>
                </a:solidFill>
                <a:latin typeface="Arial" pitchFamily="34" charset="0"/>
                <a:cs typeface="Arial" pitchFamily="34" charset="0"/>
              </a:rPr>
              <a:t>TẬP</a:t>
            </a: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xmlns="" id="{83943E22-6FC5-4857-96F1-DB4BDF369685}"/>
              </a:ext>
            </a:extLst>
          </p:cNvPr>
          <p:cNvSpPr/>
          <p:nvPr/>
        </p:nvSpPr>
        <p:spPr>
          <a:xfrm>
            <a:off x="570889" y="1311964"/>
            <a:ext cx="5114300" cy="3537127"/>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500" b="1" i="1" smtClean="0">
                <a:solidFill>
                  <a:srgbClr val="0000FF"/>
                </a:solidFill>
                <a:cs typeface="Arial" pitchFamily="34" charset="0"/>
              </a:rPr>
              <a:t>Về nhà tìm hiểu về Hội nghị COP 26. Cho biết những ảnh hưởng tích cực của Hội nghị COP 26 đối với Việt Nam.</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164621" y="225287"/>
            <a:ext cx="1223048" cy="1111328"/>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0" y="4886717"/>
            <a:ext cx="1250868" cy="1971283"/>
          </a:xfrm>
          <a:prstGeom prst="rect">
            <a:avLst/>
          </a:prstGeom>
        </p:spPr>
      </p:pic>
      <p:sp>
        <p:nvSpPr>
          <p:cNvPr id="6" name="Rectangle 5">
            <a:extLst>
              <a:ext uri="{FF2B5EF4-FFF2-40B4-BE49-F238E27FC236}">
                <a16:creationId xmlns:a16="http://schemas.microsoft.com/office/drawing/2014/main" xmlns="" id="{81F2071E-DF8C-495C-8676-8F839E06F04F}"/>
              </a:ext>
            </a:extLst>
          </p:cNvPr>
          <p:cNvSpPr/>
          <p:nvPr/>
        </p:nvSpPr>
        <p:spPr>
          <a:xfrm>
            <a:off x="3689264" y="47500"/>
            <a:ext cx="4202443" cy="841256"/>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smtClean="0">
                <a:ln w="11430"/>
                <a:solidFill>
                  <a:schemeClr val="accent4">
                    <a:lumMod val="50000"/>
                  </a:schemeClr>
                </a:solidFill>
                <a:latin typeface="Arial" pitchFamily="34" charset="0"/>
                <a:cs typeface="Arial" pitchFamily="34" charset="0"/>
              </a:rPr>
              <a:t>VỀ NHÀ</a:t>
            </a:r>
            <a:endParaRPr lang="en-US" sz="4700" b="1" u="sng" dirty="0">
              <a:ln w="11430"/>
              <a:solidFill>
                <a:schemeClr val="accent4">
                  <a:lumMod val="50000"/>
                </a:schemeClr>
              </a:solidFill>
              <a:latin typeface="Arial" pitchFamily="34" charset="0"/>
              <a:cs typeface="Arial" pitchFamily="34" charset="0"/>
            </a:endParaRPr>
          </a:p>
        </p:txBody>
      </p:sp>
      <p:pic>
        <p:nvPicPr>
          <p:cNvPr id="8" name="Picture 7" descr="C:\Users\PTS\Desktop\Ảnh\ttxvn_hoi_nghi_cop26.jpg"/>
          <p:cNvPicPr/>
          <p:nvPr/>
        </p:nvPicPr>
        <p:blipFill>
          <a:blip r:embed="rId4"/>
          <a:srcRect/>
          <a:stretch>
            <a:fillRect/>
          </a:stretch>
        </p:blipFill>
        <p:spPr bwMode="auto">
          <a:xfrm>
            <a:off x="6162258" y="1510746"/>
            <a:ext cx="5777949" cy="3737114"/>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162260" y="5258569"/>
            <a:ext cx="5777948" cy="707884"/>
          </a:xfrm>
          <a:prstGeom prst="rect">
            <a:avLst/>
          </a:prstGeom>
          <a:solidFill>
            <a:schemeClr val="bg1"/>
          </a:solidFill>
          <a:ln>
            <a:solidFill>
              <a:srgbClr val="0000FF"/>
            </a:solidFill>
          </a:ln>
        </p:spPr>
        <p:txBody>
          <a:bodyPr wrap="square" lIns="91438" tIns="45719" rIns="91438" bIns="45719">
            <a:spAutoFit/>
          </a:bodyPr>
          <a:lstStyle/>
          <a:p>
            <a:pPr algn="ctr"/>
            <a:r>
              <a:rPr lang="en-US" sz="2000" b="1" smtClean="0">
                <a:solidFill>
                  <a:srgbClr val="0000FF"/>
                </a:solidFill>
              </a:rPr>
              <a:t>Quang cảnh Hội nghị Liên hợp quốc </a:t>
            </a:r>
          </a:p>
          <a:p>
            <a:pPr algn="ctr"/>
            <a:r>
              <a:rPr lang="en-US" sz="2000" b="1" smtClean="0">
                <a:solidFill>
                  <a:srgbClr val="0000FF"/>
                </a:solidFill>
              </a:rPr>
              <a:t>về biến đổi khí hậu (COP 26) tại Glasgow (Anh)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par>
                                <p:cTn id="15" presetID="29"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par>
                                <p:cTn id="20" presetID="2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ppt_x</p:attrName>
                                        </p:attrNameLst>
                                      </p:cBhvr>
                                      <p:tavLst>
                                        <p:tav tm="0">
                                          <p:val>
                                            <p:strVal val="#ppt_x-.2"/>
                                          </p:val>
                                        </p:tav>
                                        <p:tav tm="100000">
                                          <p:val>
                                            <p:strVal val="#ppt_x"/>
                                          </p:val>
                                        </p:tav>
                                      </p:tavLst>
                                    </p:anim>
                                    <p:anim calcmode="lin" valueType="num">
                                      <p:cBhvr>
                                        <p:cTn id="2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ppt_x</p:attrName>
                                        </p:attrNameLst>
                                      </p:cBhvr>
                                      <p:tavLst>
                                        <p:tav tm="0">
                                          <p:val>
                                            <p:strVal val="#ppt_x-.2"/>
                                          </p:val>
                                        </p:tav>
                                        <p:tav tm="100000">
                                          <p:val>
                                            <p:strVal val="#ppt_x"/>
                                          </p:val>
                                        </p:tav>
                                      </p:tavLst>
                                    </p:anim>
                                    <p:anim calcmode="lin" valueType="num">
                                      <p:cBhvr>
                                        <p:cTn id="3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
                                        </p:tgtEl>
                                      </p:cBhvr>
                                    </p:animEffect>
                                  </p:childTnLst>
                                </p:cTn>
                              </p:par>
                              <p:par>
                                <p:cTn id="32" presetID="8" presetClass="entr" presetSubtype="32"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amond(out)">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 xmlns:a16="http://schemas.microsoft.com/office/drawing/2014/main" id="{070F9AC1-A134-4015-890E-BCE47C0E71BD}"/>
              </a:ext>
            </a:extLst>
          </p:cNvPr>
          <p:cNvCxnSpPr/>
          <p:nvPr/>
        </p:nvCxnSpPr>
        <p:spPr>
          <a:xfrm>
            <a:off x="1658104" y="2415261"/>
            <a:ext cx="9445781"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 xmlns:a16="http://schemas.microsoft.com/office/drawing/2014/main" id="{58FA28A4-92B4-4719-B30A-C60BD62C75B6}"/>
              </a:ext>
            </a:extLst>
          </p:cNvPr>
          <p:cNvCxnSpPr/>
          <p:nvPr/>
        </p:nvCxnSpPr>
        <p:spPr>
          <a:xfrm>
            <a:off x="1658104" y="2472452"/>
            <a:ext cx="9445781"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 xmlns:a16="http://schemas.microsoft.com/office/drawing/2014/main" id="{51DAC5B5-D1F2-4AF2-B9DE-7C9FD4DEC017}"/>
              </a:ext>
            </a:extLst>
          </p:cNvPr>
          <p:cNvSpPr/>
          <p:nvPr/>
        </p:nvSpPr>
        <p:spPr>
          <a:xfrm>
            <a:off x="1326878" y="2647132"/>
            <a:ext cx="10072913" cy="1856919"/>
          </a:xfrm>
          <a:prstGeom prst="rect">
            <a:avLst/>
          </a:prstGeom>
        </p:spPr>
        <p:txBody>
          <a:bodyPr wrap="square" lIns="91438" tIns="45719" rIns="91438" bIns="45719">
            <a:spAutoFit/>
          </a:bodyPr>
          <a:lstStyle/>
          <a:p>
            <a:pPr algn="ctr">
              <a:defRPr/>
            </a:pPr>
            <a:r>
              <a:rPr lang="en-US" altLang="zh-CN" sz="11500" b="1" smtClean="0">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115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 xmlns:a16="http://schemas.microsoft.com/office/drawing/2014/main" id="{CDE5F29A-6A3D-41AC-AA05-6D8A47A59ABE}"/>
              </a:ext>
            </a:extLst>
          </p:cNvPr>
          <p:cNvCxnSpPr/>
          <p:nvPr/>
        </p:nvCxnSpPr>
        <p:spPr>
          <a:xfrm>
            <a:off x="1640443" y="5005551"/>
            <a:ext cx="9445781"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 xmlns:a16="http://schemas.microsoft.com/office/drawing/2014/main" id="{68015D8C-5956-4EA0-BDC2-63B80968E610}"/>
              </a:ext>
            </a:extLst>
          </p:cNvPr>
          <p:cNvCxnSpPr/>
          <p:nvPr/>
        </p:nvCxnSpPr>
        <p:spPr>
          <a:xfrm>
            <a:off x="1640443" y="5062739"/>
            <a:ext cx="9445781"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 xmlns:a16="http://schemas.microsoft.com/office/drawing/2014/main" id="{8C4CF950-2111-4A2D-B821-8FCBB101C030}"/>
              </a:ext>
            </a:extLst>
          </p:cNvPr>
          <p:cNvGrpSpPr/>
          <p:nvPr/>
        </p:nvGrpSpPr>
        <p:grpSpPr>
          <a:xfrm>
            <a:off x="1658104" y="4807847"/>
            <a:ext cx="9413149" cy="338554"/>
            <a:chOff x="2992618" y="3469364"/>
            <a:chExt cx="6358413" cy="178980"/>
          </a:xfrm>
        </p:grpSpPr>
        <p:sp>
          <p:nvSpPr>
            <p:cNvPr id="9" name="矩形 8">
              <a:extLst>
                <a:ext uri="{FF2B5EF4-FFF2-40B4-BE49-F238E27FC236}">
                  <a16:creationId xmlns="" xmlns:a16="http://schemas.microsoft.com/office/drawing/2014/main" id="{4D582E20-C076-411F-B834-5DA32047A995}"/>
                </a:ext>
              </a:extLst>
            </p:cNvPr>
            <p:cNvSpPr>
              <a:spLocks noChangeArrowheads="1"/>
            </p:cNvSpPr>
            <p:nvPr/>
          </p:nvSpPr>
          <p:spPr bwMode="auto">
            <a:xfrm>
              <a:off x="3898035" y="3469364"/>
              <a:ext cx="4395930" cy="178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600" kern="0" dirty="0">
                <a:solidFill>
                  <a:srgbClr val="00B050"/>
                </a:solidFill>
                <a:latin typeface="Impact MT Std" pitchFamily="34" charset="0"/>
              </a:endParaRPr>
            </a:p>
          </p:txBody>
        </p:sp>
        <p:cxnSp>
          <p:nvCxnSpPr>
            <p:cNvPr id="10" name="直接连接符 9">
              <a:extLst>
                <a:ext uri="{FF2B5EF4-FFF2-40B4-BE49-F238E27FC236}">
                  <a16:creationId xmlns=""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 xmlns:a16="http://schemas.microsoft.com/office/drawing/2014/main" id="{3FF08DA2-E210-4732-9C41-8FF48024E0C0}"/>
              </a:ext>
            </a:extLst>
          </p:cNvPr>
          <p:cNvGrpSpPr/>
          <p:nvPr/>
        </p:nvGrpSpPr>
        <p:grpSpPr>
          <a:xfrm>
            <a:off x="9121739" y="367999"/>
            <a:ext cx="769231" cy="895773"/>
            <a:chOff x="4570413" y="1616075"/>
            <a:chExt cx="3059113" cy="3562350"/>
          </a:xfrm>
        </p:grpSpPr>
        <p:sp>
          <p:nvSpPr>
            <p:cNvPr id="22" name="Freeform 89">
              <a:extLst>
                <a:ext uri="{FF2B5EF4-FFF2-40B4-BE49-F238E27FC236}">
                  <a16:creationId xmlns=""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 xmlns:a16="http://schemas.microsoft.com/office/drawing/2014/main" id="{62C68ED9-2BF4-48D8-86A2-F349B0C0DBD2}"/>
              </a:ext>
            </a:extLst>
          </p:cNvPr>
          <p:cNvGrpSpPr/>
          <p:nvPr/>
        </p:nvGrpSpPr>
        <p:grpSpPr>
          <a:xfrm>
            <a:off x="2699427" y="504737"/>
            <a:ext cx="1358560" cy="1414152"/>
            <a:chOff x="5295900" y="2478088"/>
            <a:chExt cx="1609726" cy="1871663"/>
          </a:xfrm>
        </p:grpSpPr>
        <p:sp>
          <p:nvSpPr>
            <p:cNvPr id="39" name="Freeform 108">
              <a:extLst>
                <a:ext uri="{FF2B5EF4-FFF2-40B4-BE49-F238E27FC236}">
                  <a16:creationId xmlns=""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6" name="PA_图片 25">
            <a:extLst>
              <a:ext uri="{FF2B5EF4-FFF2-40B4-BE49-F238E27FC236}">
                <a16:creationId xmlns="" xmlns:a16="http://schemas.microsoft.com/office/drawing/2014/main" id="{313DA177-6CE2-4DAB-A705-A8F37F6F553F}"/>
              </a:ext>
            </a:extLst>
          </p:cNvPr>
          <p:cNvPicPr>
            <a:picLocks noChangeAspect="1"/>
          </p:cNvPicPr>
          <p:nvPr>
            <p:custDataLst>
              <p:tags r:id="rId1"/>
            </p:custDataLst>
          </p:nvPr>
        </p:nvPicPr>
        <p:blipFill>
          <a:blip r:embed="rId3" cstate="print">
            <a:extLst>
              <a:ext uri="{28A0092B-C50C-407E-A947-70E740481C1C}">
                <a14:useLocalDpi xmlns="" xmlns:a14="http://schemas.microsoft.com/office/drawing/2010/main" val="0"/>
              </a:ext>
            </a:extLst>
          </a:blip>
          <a:stretch>
            <a:fillRect/>
          </a:stretch>
        </p:blipFill>
        <p:spPr>
          <a:xfrm flipH="1">
            <a:off x="509008" y="4807861"/>
            <a:ext cx="1020141" cy="1209839"/>
          </a:xfrm>
          <a:prstGeom prst="rect">
            <a:avLst/>
          </a:prstGeom>
        </p:spPr>
      </p:pic>
      <p:pic>
        <p:nvPicPr>
          <p:cNvPr id="57" name="PA_图片 28">
            <a:extLst>
              <a:ext uri="{FF2B5EF4-FFF2-40B4-BE49-F238E27FC236}">
                <a16:creationId xmlns="" xmlns:a16="http://schemas.microsoft.com/office/drawing/2014/main" xmlns:lc="http://schemas.openxmlformats.org/drawingml/2006/lockedCanvas" id="{F26C7C1C-38BF-4A21-BF3D-EC74F0710432}"/>
              </a:ext>
            </a:extLst>
          </p:cNvPr>
          <p:cNvPicPr>
            <a:picLocks noChangeAspect="1"/>
          </p:cNvPicPr>
          <p:nvPr/>
        </p:nvPicPr>
        <p:blipFill rotWithShape="1">
          <a:blip r:embed="rId4" cstate="print">
            <a:extLst>
              <a:ext uri="{28A0092B-C50C-407E-A947-70E740481C1C}">
                <a14:useLocalDpi xmlns="" xmlns:a14="http://schemas.microsoft.com/office/drawing/2010/main" xmlns:lc="http://schemas.openxmlformats.org/drawingml/2006/lockedCanvas" val="0"/>
              </a:ext>
            </a:extLst>
          </a:blip>
          <a:srcRect l="28897"/>
          <a:stretch/>
        </p:blipFill>
        <p:spPr>
          <a:xfrm>
            <a:off x="27710" y="5165459"/>
            <a:ext cx="1110039" cy="1692541"/>
          </a:xfrm>
          <a:prstGeom prst="rect">
            <a:avLst/>
          </a:prstGeom>
        </p:spPr>
      </p:pic>
    </p:spTree>
    <p:extLst>
      <p:ext uri="{BB962C8B-B14F-4D97-AF65-F5344CB8AC3E}">
        <p14:creationId xmlns="" xmlns:p14="http://schemas.microsoft.com/office/powerpoint/2010/main" val="1099302462"/>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15"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1000" fill="hold"/>
                                        <p:tgtEl>
                                          <p:spTgt spid="56"/>
                                        </p:tgtEl>
                                        <p:attrNameLst>
                                          <p:attrName>ppt_w</p:attrName>
                                        </p:attrNameLst>
                                      </p:cBhvr>
                                      <p:tavLst>
                                        <p:tav tm="0">
                                          <p:val>
                                            <p:fltVal val="0"/>
                                          </p:val>
                                        </p:tav>
                                        <p:tav tm="100000">
                                          <p:val>
                                            <p:strVal val="#ppt_w"/>
                                          </p:val>
                                        </p:tav>
                                      </p:tavLst>
                                    </p:anim>
                                    <p:anim calcmode="lin" valueType="num">
                                      <p:cBhvr>
                                        <p:cTn id="42" dur="1000" fill="hold"/>
                                        <p:tgtEl>
                                          <p:spTgt spid="56"/>
                                        </p:tgtEl>
                                        <p:attrNameLst>
                                          <p:attrName>ppt_h</p:attrName>
                                        </p:attrNameLst>
                                      </p:cBhvr>
                                      <p:tavLst>
                                        <p:tav tm="0">
                                          <p:val>
                                            <p:fltVal val="0"/>
                                          </p:val>
                                        </p:tav>
                                        <p:tav tm="100000">
                                          <p:val>
                                            <p:strVal val="#ppt_h"/>
                                          </p:val>
                                        </p:tav>
                                      </p:tavLst>
                                    </p:anim>
                                    <p:anim calcmode="lin" valueType="num">
                                      <p:cBhvr>
                                        <p:cTn id="43"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56"/>
                                        </p:tgtEl>
                                        <p:attrNameLst>
                                          <p:attrName>ppt_y</p:attrName>
                                        </p:attrNameLst>
                                      </p:cBhvr>
                                      <p:tavLst>
                                        <p:tav tm="0" fmla="#ppt_y+(sin(-2*pi*(1-$))*-#ppt_x+cos(-2*pi*(1-$))*(1-#ppt_y))*(1-$)">
                                          <p:val>
                                            <p:fltVal val="0"/>
                                          </p:val>
                                        </p:tav>
                                        <p:tav tm="100000">
                                          <p:val>
                                            <p:fltVal val="1"/>
                                          </p:val>
                                        </p:tav>
                                      </p:tavLst>
                                    </p:anim>
                                  </p:childTnLst>
                                </p:cTn>
                              </p:par>
                              <p:par>
                                <p:cTn id="45" presetID="32" presetClass="emph" presetSubtype="0" repeatCount="3000" fill="hold" nodeType="withEffect">
                                  <p:stCondLst>
                                    <p:cond delay="0"/>
                                  </p:stCondLst>
                                  <p:childTnLst>
                                    <p:animRot by="120000">
                                      <p:cBhvr>
                                        <p:cTn id="46" dur="100" fill="hold">
                                          <p:stCondLst>
                                            <p:cond delay="0"/>
                                          </p:stCondLst>
                                        </p:cTn>
                                        <p:tgtEl>
                                          <p:spTgt spid="56"/>
                                        </p:tgtEl>
                                        <p:attrNameLst>
                                          <p:attrName>r</p:attrName>
                                        </p:attrNameLst>
                                      </p:cBhvr>
                                    </p:animRot>
                                    <p:animRot by="-240000">
                                      <p:cBhvr>
                                        <p:cTn id="47" dur="200" fill="hold">
                                          <p:stCondLst>
                                            <p:cond delay="200"/>
                                          </p:stCondLst>
                                        </p:cTn>
                                        <p:tgtEl>
                                          <p:spTgt spid="56"/>
                                        </p:tgtEl>
                                        <p:attrNameLst>
                                          <p:attrName>r</p:attrName>
                                        </p:attrNameLst>
                                      </p:cBhvr>
                                    </p:animRot>
                                    <p:animRot by="240000">
                                      <p:cBhvr>
                                        <p:cTn id="48" dur="200" fill="hold">
                                          <p:stCondLst>
                                            <p:cond delay="400"/>
                                          </p:stCondLst>
                                        </p:cTn>
                                        <p:tgtEl>
                                          <p:spTgt spid="56"/>
                                        </p:tgtEl>
                                        <p:attrNameLst>
                                          <p:attrName>r</p:attrName>
                                        </p:attrNameLst>
                                      </p:cBhvr>
                                    </p:animRot>
                                    <p:animRot by="-240000">
                                      <p:cBhvr>
                                        <p:cTn id="49" dur="200" fill="hold">
                                          <p:stCondLst>
                                            <p:cond delay="600"/>
                                          </p:stCondLst>
                                        </p:cTn>
                                        <p:tgtEl>
                                          <p:spTgt spid="56"/>
                                        </p:tgtEl>
                                        <p:attrNameLst>
                                          <p:attrName>r</p:attrName>
                                        </p:attrNameLst>
                                      </p:cBhvr>
                                    </p:animRot>
                                    <p:animRot by="120000">
                                      <p:cBhvr>
                                        <p:cTn id="50"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5F295B-4E73-4941-B32D-88CC9D779356}"/>
              </a:ext>
            </a:extLst>
          </p:cNvPr>
          <p:cNvPicPr>
            <a:picLocks noChangeAspect="1"/>
          </p:cNvPicPr>
          <p:nvPr/>
        </p:nvPicPr>
        <p:blipFill rotWithShape="1">
          <a:blip r:embed="rId2"/>
          <a:srcRect b="461"/>
          <a:stretch/>
        </p:blipFill>
        <p:spPr>
          <a:xfrm>
            <a:off x="27" y="1283"/>
            <a:ext cx="12191980" cy="6856719"/>
          </a:xfrm>
          <a:prstGeom prst="rect">
            <a:avLst/>
          </a:prstGeom>
        </p:spPr>
      </p:pic>
      <mc:AlternateContent xmlns:mc="http://schemas.openxmlformats.org/markup-compatibility/2006">
        <mc:Choice xmlns:am3d="http://schemas.microsoft.com/office/drawing/2017/model3d" xmlns=""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xmlns=""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53" y="4597885"/>
                <a:ext cx="2071755" cy="2071755"/>
              </a:xfrm>
              <a:prstGeom prst="rect">
                <a:avLst/>
              </a:prstGeom>
            </p:spPr>
          </p:pic>
        </mc:Fallback>
      </mc:AlternateContent>
      <p:sp>
        <p:nvSpPr>
          <p:cNvPr id="10" name="TextBox 9"/>
          <p:cNvSpPr txBox="1"/>
          <p:nvPr/>
        </p:nvSpPr>
        <p:spPr>
          <a:xfrm>
            <a:off x="1293443" y="904708"/>
            <a:ext cx="9707880" cy="3071608"/>
          </a:xfrm>
          <a:prstGeom prst="rect">
            <a:avLst/>
          </a:prstGeom>
          <a:noFill/>
        </p:spPr>
        <p:txBody>
          <a:bodyPr wrap="square" lIns="91438" tIns="45719" rIns="91438" bIns="45719" rtlCol="0">
            <a:spAutoFit/>
          </a:bodyPr>
          <a:lstStyle/>
          <a:p>
            <a:pPr algn="ctr">
              <a:lnSpc>
                <a:spcPct val="120000"/>
              </a:lnSpc>
            </a:pPr>
            <a:r>
              <a:rPr lang="en-US" sz="5500" b="1" smtClean="0">
                <a:solidFill>
                  <a:srgbClr val="FFFF00"/>
                </a:solidFill>
                <a:effectLst>
                  <a:outerShdw blurRad="38100" dist="38100" dir="2700000" algn="tl">
                    <a:srgbClr val="000000">
                      <a:alpha val="43137"/>
                    </a:srgbClr>
                  </a:outerShdw>
                </a:effectLst>
              </a:rPr>
              <a:t>Bài 8. Tác động </a:t>
            </a:r>
          </a:p>
          <a:p>
            <a:pPr algn="ctr">
              <a:lnSpc>
                <a:spcPct val="120000"/>
              </a:lnSpc>
            </a:pPr>
            <a:r>
              <a:rPr lang="en-US" sz="5500" b="1" smtClean="0">
                <a:solidFill>
                  <a:srgbClr val="FFFF00"/>
                </a:solidFill>
                <a:effectLst>
                  <a:outerShdw blurRad="38100" dist="38100" dir="2700000" algn="tl">
                    <a:srgbClr val="000000">
                      <a:alpha val="43137"/>
                    </a:srgbClr>
                  </a:outerShdw>
                </a:effectLst>
              </a:rPr>
              <a:t>của biến đổi khí hậu đối với </a:t>
            </a:r>
          </a:p>
          <a:p>
            <a:pPr algn="ctr">
              <a:lnSpc>
                <a:spcPct val="120000"/>
              </a:lnSpc>
            </a:pPr>
            <a:r>
              <a:rPr lang="en-US" sz="5500" b="1" smtClean="0">
                <a:solidFill>
                  <a:srgbClr val="FFFF00"/>
                </a:solidFill>
                <a:effectLst>
                  <a:outerShdw blurRad="38100" dist="38100" dir="2700000" algn="tl">
                    <a:srgbClr val="000000">
                      <a:alpha val="43137"/>
                    </a:srgbClr>
                  </a:outerShdw>
                </a:effectLst>
              </a:rPr>
              <a:t>khí hậu và thủy văn Việt Nam</a:t>
            </a:r>
            <a:endParaRPr lang="en-US" sz="5500" b="1">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2849121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sp>
        <p:nvSpPr>
          <p:cNvPr id="15" name="Rectangle 14"/>
          <p:cNvSpPr/>
          <p:nvPr/>
        </p:nvSpPr>
        <p:spPr>
          <a:xfrm>
            <a:off x="176594" y="972197"/>
            <a:ext cx="7756607"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1. Tác động của biến đổi khí hậu đối với khí hậu</a:t>
            </a: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Administrator\Desktop\Ảnh GA 8\z4448600805247_01d1f7847bcf017199d4e2a33e00a6f2.jpg"/>
          <p:cNvPicPr/>
          <p:nvPr/>
        </p:nvPicPr>
        <p:blipFill>
          <a:blip r:embed="rId3"/>
          <a:srcRect/>
          <a:stretch>
            <a:fillRect/>
          </a:stretch>
        </p:blipFill>
        <p:spPr bwMode="auto">
          <a:xfrm>
            <a:off x="58792" y="0"/>
            <a:ext cx="7020883" cy="3700209"/>
          </a:xfrm>
          <a:prstGeom prst="rect">
            <a:avLst/>
          </a:prstGeom>
          <a:noFill/>
          <a:ln w="9525">
            <a:noFill/>
            <a:miter lim="800000"/>
            <a:headEnd/>
            <a:tailEnd/>
          </a:ln>
        </p:spPr>
      </p:pic>
      <p:pic>
        <p:nvPicPr>
          <p:cNvPr id="11" name="Picture 10" descr="C:\Users\Administrator\Desktop\Ảnh GA 8\z4448601426856_043d21408d1385435723c942d5c227fa.jpg"/>
          <p:cNvPicPr/>
          <p:nvPr/>
        </p:nvPicPr>
        <p:blipFill>
          <a:blip r:embed="rId4"/>
          <a:srcRect/>
          <a:stretch>
            <a:fillRect/>
          </a:stretch>
        </p:blipFill>
        <p:spPr bwMode="auto">
          <a:xfrm>
            <a:off x="60408" y="3394360"/>
            <a:ext cx="7046976" cy="3283525"/>
          </a:xfrm>
          <a:prstGeom prst="rect">
            <a:avLst/>
          </a:prstGeom>
          <a:noFill/>
          <a:ln w="9525">
            <a:noFill/>
            <a:miter lim="800000"/>
            <a:headEnd/>
            <a:tailEnd/>
          </a:ln>
        </p:spPr>
      </p:pic>
      <p:pic>
        <p:nvPicPr>
          <p:cNvPr id="12" name="Picture 1" descr="C:\Users\Administrator\Desktop\Ảnh GA 8\screenshot_97_33.png"/>
          <p:cNvPicPr>
            <a:picLocks noChangeAspect="1" noChangeArrowheads="1"/>
          </p:cNvPicPr>
          <p:nvPr/>
        </p:nvPicPr>
        <p:blipFill>
          <a:blip r:embed="rId5"/>
          <a:srcRect/>
          <a:stretch>
            <a:fillRect/>
          </a:stretch>
        </p:blipFill>
        <p:spPr bwMode="auto">
          <a:xfrm>
            <a:off x="7121236" y="-34967"/>
            <a:ext cx="5070764" cy="6892967"/>
          </a:xfrm>
          <a:prstGeom prst="rect">
            <a:avLst/>
          </a:prstGeom>
          <a:noFill/>
        </p:spPr>
      </p:pic>
      <p:sp>
        <p:nvSpPr>
          <p:cNvPr id="14" name="Oval 13"/>
          <p:cNvSpPr/>
          <p:nvPr/>
        </p:nvSpPr>
        <p:spPr>
          <a:xfrm>
            <a:off x="8714720" y="975358"/>
            <a:ext cx="253216" cy="2352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extBox 15"/>
          <p:cNvSpPr txBox="1"/>
          <p:nvPr/>
        </p:nvSpPr>
        <p:spPr>
          <a:xfrm>
            <a:off x="9024851" y="1015858"/>
            <a:ext cx="1195754" cy="400110"/>
          </a:xfrm>
          <a:prstGeom prst="rect">
            <a:avLst/>
          </a:prstGeom>
          <a:solidFill>
            <a:srgbClr val="FFFF00"/>
          </a:solidFill>
        </p:spPr>
        <p:txBody>
          <a:bodyPr wrap="square" rtlCol="0">
            <a:spAutoFit/>
          </a:bodyPr>
          <a:lstStyle/>
          <a:p>
            <a:pPr algn="ctr"/>
            <a:r>
              <a:rPr lang="en-US" sz="2000" b="1" smtClean="0">
                <a:solidFill>
                  <a:srgbClr val="0000FF"/>
                </a:solidFill>
              </a:rPr>
              <a:t>Láng</a:t>
            </a:r>
            <a:endParaRPr lang="en-US" sz="2000" b="1">
              <a:solidFill>
                <a:srgbClr val="0000FF"/>
              </a:solidFill>
            </a:endParaRPr>
          </a:p>
        </p:txBody>
      </p:sp>
      <p:sp>
        <p:nvSpPr>
          <p:cNvPr id="19" name="Oval 18"/>
          <p:cNvSpPr/>
          <p:nvPr/>
        </p:nvSpPr>
        <p:spPr>
          <a:xfrm>
            <a:off x="9629120" y="2721031"/>
            <a:ext cx="253216" cy="2352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p:cNvSpPr txBox="1"/>
          <p:nvPr/>
        </p:nvSpPr>
        <p:spPr>
          <a:xfrm>
            <a:off x="9939251" y="2761531"/>
            <a:ext cx="1195754" cy="400110"/>
          </a:xfrm>
          <a:prstGeom prst="rect">
            <a:avLst/>
          </a:prstGeom>
          <a:solidFill>
            <a:srgbClr val="FFFF00"/>
          </a:solidFill>
        </p:spPr>
        <p:txBody>
          <a:bodyPr wrap="square" rtlCol="0">
            <a:spAutoFit/>
          </a:bodyPr>
          <a:lstStyle/>
          <a:p>
            <a:pPr algn="ctr"/>
            <a:r>
              <a:rPr lang="en-US" sz="2000" b="1" smtClean="0">
                <a:solidFill>
                  <a:srgbClr val="0000FF"/>
                </a:solidFill>
              </a:rPr>
              <a:t>Đà Nẵng</a:t>
            </a:r>
            <a:endParaRPr lang="en-US" sz="2000" b="1">
              <a:solidFill>
                <a:srgbClr val="0000FF"/>
              </a:solidFill>
            </a:endParaRPr>
          </a:p>
        </p:txBody>
      </p:sp>
      <p:sp>
        <p:nvSpPr>
          <p:cNvPr id="21" name="Oval 20"/>
          <p:cNvSpPr/>
          <p:nvPr/>
        </p:nvSpPr>
        <p:spPr>
          <a:xfrm>
            <a:off x="9061084" y="4979322"/>
            <a:ext cx="253216" cy="2352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TextBox 21"/>
          <p:cNvSpPr txBox="1"/>
          <p:nvPr/>
        </p:nvSpPr>
        <p:spPr>
          <a:xfrm>
            <a:off x="9371215" y="5019822"/>
            <a:ext cx="1615440" cy="400110"/>
          </a:xfrm>
          <a:prstGeom prst="rect">
            <a:avLst/>
          </a:prstGeom>
          <a:solidFill>
            <a:srgbClr val="FFFF00"/>
          </a:solidFill>
        </p:spPr>
        <p:txBody>
          <a:bodyPr wrap="square" rtlCol="0">
            <a:spAutoFit/>
          </a:bodyPr>
          <a:lstStyle/>
          <a:p>
            <a:pPr algn="ctr"/>
            <a:r>
              <a:rPr lang="en-US" sz="2000" b="1" smtClean="0">
                <a:solidFill>
                  <a:srgbClr val="0000FF"/>
                </a:solidFill>
              </a:rPr>
              <a:t>Tân Sơn Hòa</a:t>
            </a:r>
            <a:endParaRPr lang="en-US" sz="2000" b="1">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1000"/>
                                        <p:tgtEl>
                                          <p:spTgt spid="1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2000"/>
                                        <p:tgtEl>
                                          <p:spTgt spid="14"/>
                                        </p:tgtEl>
                                      </p:cBhvr>
                                    </p:animEffect>
                                  </p:childTnLst>
                                </p:cTn>
                              </p:par>
                              <p:par>
                                <p:cTn id="22" presetID="21" presetClass="emph" presetSubtype="0" repeatCount="indefinite" fill="hold" nodeType="withEffect">
                                  <p:stCondLst>
                                    <p:cond delay="0"/>
                                  </p:stCondLst>
                                  <p:childTnLst>
                                    <p:animClr clrSpc="hsl" dir="cw">
                                      <p:cBhvr override="childStyle">
                                        <p:cTn id="23" dur="500" fill="hold"/>
                                        <p:tgtEl>
                                          <p:spTgt spid="14"/>
                                        </p:tgtEl>
                                        <p:attrNameLst>
                                          <p:attrName>style.color</p:attrName>
                                        </p:attrNameLst>
                                      </p:cBhvr>
                                      <p:by>
                                        <p:hsl h="7200000" s="0" l="0"/>
                                      </p:by>
                                    </p:animClr>
                                    <p:animClr clrSpc="hsl" dir="cw">
                                      <p:cBhvr>
                                        <p:cTn id="24" dur="500" fill="hold"/>
                                        <p:tgtEl>
                                          <p:spTgt spid="14"/>
                                        </p:tgtEl>
                                        <p:attrNameLst>
                                          <p:attrName>fillcolor</p:attrName>
                                        </p:attrNameLst>
                                      </p:cBhvr>
                                      <p:by>
                                        <p:hsl h="7200000" s="0" l="0"/>
                                      </p:by>
                                    </p:animClr>
                                    <p:animClr clrSpc="hsl" dir="cw">
                                      <p:cBhvr>
                                        <p:cTn id="25" dur="500" fill="hold"/>
                                        <p:tgtEl>
                                          <p:spTgt spid="14"/>
                                        </p:tgtEl>
                                        <p:attrNameLst>
                                          <p:attrName>stroke.color</p:attrName>
                                        </p:attrNameLst>
                                      </p:cBhvr>
                                      <p:by>
                                        <p:hsl h="7200000" s="0" l="0"/>
                                      </p:by>
                                    </p:animClr>
                                    <p:set>
                                      <p:cBhvr>
                                        <p:cTn id="26" dur="500" fill="hold"/>
                                        <p:tgtEl>
                                          <p:spTgt spid="14"/>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1000"/>
                                        <p:tgtEl>
                                          <p:spTgt spid="20"/>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2000"/>
                                        <p:tgtEl>
                                          <p:spTgt spid="19"/>
                                        </p:tgtEl>
                                      </p:cBhvr>
                                    </p:animEffect>
                                  </p:childTnLst>
                                </p:cTn>
                              </p:par>
                              <p:par>
                                <p:cTn id="35" presetID="21" presetClass="emph" presetSubtype="0" repeatCount="indefinite" fill="hold" nodeType="withEffect">
                                  <p:stCondLst>
                                    <p:cond delay="0"/>
                                  </p:stCondLst>
                                  <p:childTnLst>
                                    <p:animClr clrSpc="hsl" dir="cw">
                                      <p:cBhvr override="childStyle">
                                        <p:cTn id="36" dur="500" fill="hold"/>
                                        <p:tgtEl>
                                          <p:spTgt spid="19"/>
                                        </p:tgtEl>
                                        <p:attrNameLst>
                                          <p:attrName>style.color</p:attrName>
                                        </p:attrNameLst>
                                      </p:cBhvr>
                                      <p:by>
                                        <p:hsl h="7200000" s="0" l="0"/>
                                      </p:by>
                                    </p:animClr>
                                    <p:animClr clrSpc="hsl" dir="cw">
                                      <p:cBhvr>
                                        <p:cTn id="37" dur="500" fill="hold"/>
                                        <p:tgtEl>
                                          <p:spTgt spid="19"/>
                                        </p:tgtEl>
                                        <p:attrNameLst>
                                          <p:attrName>fillcolor</p:attrName>
                                        </p:attrNameLst>
                                      </p:cBhvr>
                                      <p:by>
                                        <p:hsl h="7200000" s="0" l="0"/>
                                      </p:by>
                                    </p:animClr>
                                    <p:animClr clrSpc="hsl" dir="cw">
                                      <p:cBhvr>
                                        <p:cTn id="38" dur="500" fill="hold"/>
                                        <p:tgtEl>
                                          <p:spTgt spid="19"/>
                                        </p:tgtEl>
                                        <p:attrNameLst>
                                          <p:attrName>stroke.color</p:attrName>
                                        </p:attrNameLst>
                                      </p:cBhvr>
                                      <p:by>
                                        <p:hsl h="7200000" s="0" l="0"/>
                                      </p:by>
                                    </p:animClr>
                                    <p:set>
                                      <p:cBhvr>
                                        <p:cTn id="39" dur="500" fill="hold"/>
                                        <p:tgtEl>
                                          <p:spTgt spid="19"/>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ox(in)">
                                      <p:cBhvr>
                                        <p:cTn id="44" dur="1000"/>
                                        <p:tgtEl>
                                          <p:spTgt spid="22"/>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1)">
                                      <p:cBhvr>
                                        <p:cTn id="47" dur="2000"/>
                                        <p:tgtEl>
                                          <p:spTgt spid="21"/>
                                        </p:tgtEl>
                                      </p:cBhvr>
                                    </p:animEffect>
                                  </p:childTnLst>
                                </p:cTn>
                              </p:par>
                              <p:par>
                                <p:cTn id="48" presetID="21" presetClass="emph" presetSubtype="0" repeatCount="indefinite" fill="hold" nodeType="withEffect">
                                  <p:stCondLst>
                                    <p:cond delay="0"/>
                                  </p:stCondLst>
                                  <p:childTnLst>
                                    <p:animClr clrSpc="hsl" dir="cw">
                                      <p:cBhvr override="childStyle">
                                        <p:cTn id="49" dur="500" fill="hold"/>
                                        <p:tgtEl>
                                          <p:spTgt spid="21"/>
                                        </p:tgtEl>
                                        <p:attrNameLst>
                                          <p:attrName>style.color</p:attrName>
                                        </p:attrNameLst>
                                      </p:cBhvr>
                                      <p:by>
                                        <p:hsl h="7200000" s="0" l="0"/>
                                      </p:by>
                                    </p:animClr>
                                    <p:animClr clrSpc="hsl" dir="cw">
                                      <p:cBhvr>
                                        <p:cTn id="50" dur="500" fill="hold"/>
                                        <p:tgtEl>
                                          <p:spTgt spid="21"/>
                                        </p:tgtEl>
                                        <p:attrNameLst>
                                          <p:attrName>fillcolor</p:attrName>
                                        </p:attrNameLst>
                                      </p:cBhvr>
                                      <p:by>
                                        <p:hsl h="7200000" s="0" l="0"/>
                                      </p:by>
                                    </p:animClr>
                                    <p:animClr clrSpc="hsl" dir="cw">
                                      <p:cBhvr>
                                        <p:cTn id="51" dur="500" fill="hold"/>
                                        <p:tgtEl>
                                          <p:spTgt spid="21"/>
                                        </p:tgtEl>
                                        <p:attrNameLst>
                                          <p:attrName>stroke.color</p:attrName>
                                        </p:attrNameLst>
                                      </p:cBhvr>
                                      <p:by>
                                        <p:hsl h="7200000" s="0" l="0"/>
                                      </p:by>
                                    </p:animClr>
                                    <p:set>
                                      <p:cBhvr>
                                        <p:cTn id="52"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 Trabajo Pareja El Amor Dia De San Valentin, De, Colega, Fácil PNG y PSD  para Descargar Gratis | Pngtre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418472" cy="141847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1448987" y="844059"/>
            <a:ext cx="10466364" cy="1125412"/>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smtClean="0">
                <a:solidFill>
                  <a:srgbClr val="0000FF"/>
                </a:solidFill>
                <a:cs typeface="Times New Roman" panose="02020603050405020304" pitchFamily="18" charset="0"/>
              </a:rPr>
              <a:t>Yêu </a:t>
            </a:r>
            <a:r>
              <a:rPr lang="en-US" sz="3000" b="1" i="1" smtClean="0">
                <a:solidFill>
                  <a:srgbClr val="0000FF"/>
                </a:solidFill>
                <a:latin typeface="Calibri" pitchFamily="34" charset="0"/>
                <a:cs typeface="Calibri" pitchFamily="34" charset="0"/>
              </a:rPr>
              <a:t>cầu: </a:t>
            </a:r>
            <a:r>
              <a:rPr lang="vi-VN" sz="3000" b="1" i="1" smtClean="0">
                <a:solidFill>
                  <a:srgbClr val="0000FF"/>
                </a:solidFill>
                <a:latin typeface="Calibri" pitchFamily="34" charset="0"/>
                <a:cs typeface="Calibri" pitchFamily="34" charset="0"/>
              </a:rPr>
              <a:t>Khai thác thông tin mục 1; Bảng 8.1, Bảng 8.2 SGK, các nhóm </a:t>
            </a:r>
            <a:r>
              <a:rPr lang="en-US" sz="3000" b="1" i="1" smtClean="0">
                <a:solidFill>
                  <a:srgbClr val="0000FF"/>
                </a:solidFill>
                <a:latin typeface="Calibri" pitchFamily="34" charset="0"/>
                <a:cs typeface="Calibri" pitchFamily="34" charset="0"/>
              </a:rPr>
              <a:t>nhận xét sự thay đổi nhiệt độ và lượng mưa </a:t>
            </a:r>
            <a:r>
              <a:rPr lang="en-US" sz="3000" b="1" i="1" smtClean="0">
                <a:solidFill>
                  <a:srgbClr val="0000FF"/>
                </a:solidFill>
                <a:latin typeface="Calibri" pitchFamily="34" charset="0"/>
                <a:cs typeface="Calibri" pitchFamily="34" charset="0"/>
              </a:rPr>
              <a:t>các </a:t>
            </a:r>
            <a:r>
              <a:rPr lang="en-US" sz="3000" b="1" i="1" smtClean="0">
                <a:solidFill>
                  <a:srgbClr val="0000FF"/>
                </a:solidFill>
                <a:latin typeface="Calibri" pitchFamily="34" charset="0"/>
                <a:cs typeface="Calibri" pitchFamily="34" charset="0"/>
              </a:rPr>
              <a:t>trạm </a:t>
            </a:r>
            <a:r>
              <a:rPr lang="en-US" sz="3000" b="1" i="1" smtClean="0">
                <a:solidFill>
                  <a:srgbClr val="0000FF"/>
                </a:solidFill>
                <a:latin typeface="Calibri" pitchFamily="34" charset="0"/>
                <a:cs typeface="Calibri" pitchFamily="34" charset="0"/>
              </a:rPr>
              <a:t>sau</a:t>
            </a:r>
            <a:r>
              <a:rPr lang="vi-VN" sz="3000" b="1" i="1" smtClean="0">
                <a:solidFill>
                  <a:srgbClr val="0000FF"/>
                </a:solidFill>
                <a:latin typeface="Calibri" pitchFamily="34" charset="0"/>
                <a:cs typeface="Calibri" pitchFamily="34" charset="0"/>
              </a:rPr>
              <a:t>: </a:t>
            </a:r>
            <a:endParaRPr lang="en-US" sz="3000" b="1" i="1" dirty="0">
              <a:solidFill>
                <a:srgbClr val="0000FF"/>
              </a:solidFill>
              <a:latin typeface="Calibri" pitchFamily="34" charset="0"/>
              <a:cs typeface="Calibri" pitchFamily="34" charset="0"/>
            </a:endParaRPr>
          </a:p>
        </p:txBody>
      </p:sp>
      <p:sp>
        <p:nvSpPr>
          <p:cNvPr id="4" name="Rectangle 3"/>
          <p:cNvSpPr/>
          <p:nvPr/>
        </p:nvSpPr>
        <p:spPr>
          <a:xfrm>
            <a:off x="267293" y="2084784"/>
            <a:ext cx="3431871" cy="1015663"/>
          </a:xfrm>
          <a:prstGeom prst="rect">
            <a:avLst/>
          </a:prstGeom>
          <a:ln>
            <a:solidFill>
              <a:srgbClr val="0000FF"/>
            </a:solidFill>
          </a:ln>
        </p:spPr>
        <p:txBody>
          <a:bodyPr wrap="square">
            <a:spAutoFit/>
          </a:bodyPr>
          <a:lstStyle/>
          <a:p>
            <a:pPr algn="ctr"/>
            <a:r>
              <a:rPr lang="en-US" sz="3000" b="1" smtClean="0">
                <a:solidFill>
                  <a:srgbClr val="FF0000"/>
                </a:solidFill>
                <a:cs typeface="Times New Roman" panose="02020603050405020304" pitchFamily="18" charset="0"/>
              </a:rPr>
              <a:t>+ Nhóm </a:t>
            </a:r>
            <a:r>
              <a:rPr lang="en-US" sz="3000" b="1" smtClean="0">
                <a:solidFill>
                  <a:srgbClr val="FF0000"/>
                </a:solidFill>
                <a:cs typeface="Times New Roman" panose="02020603050405020304" pitchFamily="18" charset="0"/>
              </a:rPr>
              <a:t>1,4:</a:t>
            </a:r>
          </a:p>
          <a:p>
            <a:pPr algn="ctr"/>
            <a:r>
              <a:rPr lang="en-US" sz="3000" b="1" smtClean="0">
                <a:solidFill>
                  <a:srgbClr val="FF0000"/>
                </a:solidFill>
                <a:cs typeface="Times New Roman" panose="02020603050405020304" pitchFamily="18" charset="0"/>
              </a:rPr>
              <a:t>Trạm Láng</a:t>
            </a:r>
            <a:endParaRPr lang="en-US" sz="3000" b="1" dirty="0">
              <a:solidFill>
                <a:srgbClr val="FF0000"/>
              </a:solidFill>
              <a:cs typeface="Times New Roman" panose="02020603050405020304" pitchFamily="18" charset="0"/>
            </a:endParaRPr>
          </a:p>
        </p:txBody>
      </p:sp>
      <p:sp>
        <p:nvSpPr>
          <p:cNvPr id="7" name="Rectangle 6"/>
          <p:cNvSpPr/>
          <p:nvPr/>
        </p:nvSpPr>
        <p:spPr>
          <a:xfrm>
            <a:off x="4188130" y="2092246"/>
            <a:ext cx="3452670" cy="1015663"/>
          </a:xfrm>
          <a:prstGeom prst="rect">
            <a:avLst/>
          </a:prstGeom>
          <a:ln>
            <a:solidFill>
              <a:srgbClr val="0000FF"/>
            </a:solidFill>
          </a:ln>
        </p:spPr>
        <p:txBody>
          <a:bodyPr wrap="square">
            <a:spAutoFit/>
          </a:bodyPr>
          <a:lstStyle/>
          <a:p>
            <a:pPr algn="ctr"/>
            <a:r>
              <a:rPr lang="en-US" sz="3000" b="1" smtClean="0">
                <a:solidFill>
                  <a:srgbClr val="006666"/>
                </a:solidFill>
                <a:cs typeface="Times New Roman" panose="02020603050405020304" pitchFamily="18" charset="0"/>
              </a:rPr>
              <a:t>+ Nhóm 2,5: </a:t>
            </a:r>
          </a:p>
          <a:p>
            <a:pPr algn="ctr"/>
            <a:r>
              <a:rPr lang="en-US" sz="3000" b="1" smtClean="0">
                <a:solidFill>
                  <a:srgbClr val="006666"/>
                </a:solidFill>
                <a:cs typeface="Times New Roman" panose="02020603050405020304" pitchFamily="18" charset="0"/>
              </a:rPr>
              <a:t>Trạm Đà Nẵng</a:t>
            </a:r>
            <a:endParaRPr lang="en-US" sz="3000" b="1" dirty="0">
              <a:solidFill>
                <a:srgbClr val="006666"/>
              </a:solidFill>
              <a:cs typeface="Times New Roman" panose="02020603050405020304" pitchFamily="18" charset="0"/>
            </a:endParaRPr>
          </a:p>
        </p:txBody>
      </p:sp>
      <p:sp>
        <p:nvSpPr>
          <p:cNvPr id="30" name="WordArt 5"/>
          <p:cNvSpPr>
            <a:spLocks noChangeArrowheads="1" noChangeShapeType="1" noTextEdit="1"/>
          </p:cNvSpPr>
          <p:nvPr/>
        </p:nvSpPr>
        <p:spPr bwMode="auto">
          <a:xfrm>
            <a:off x="3586952" y="105617"/>
            <a:ext cx="3823855" cy="646177"/>
          </a:xfrm>
          <a:prstGeom prst="rect">
            <a:avLst/>
          </a:prstGeom>
          <a:solidFill>
            <a:schemeClr val="bg1"/>
          </a:solidFill>
        </p:spPr>
        <p:txBody>
          <a:bodyPr wrap="none" fromWordArt="1">
            <a:prstTxWarp prst="textPlain">
              <a:avLst>
                <a:gd name="adj" fmla="val 50000"/>
              </a:avLst>
            </a:prstTxWarp>
          </a:bodyPr>
          <a:lstStyle/>
          <a:p>
            <a:r>
              <a:rPr lang="en-US" sz="30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0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0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0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8" name="Rectangle 7"/>
          <p:cNvSpPr/>
          <p:nvPr/>
        </p:nvSpPr>
        <p:spPr>
          <a:xfrm>
            <a:off x="7818016" y="2106121"/>
            <a:ext cx="3452670" cy="1015663"/>
          </a:xfrm>
          <a:prstGeom prst="rect">
            <a:avLst/>
          </a:prstGeom>
          <a:ln>
            <a:solidFill>
              <a:srgbClr val="0000FF"/>
            </a:solidFill>
          </a:ln>
        </p:spPr>
        <p:txBody>
          <a:bodyPr wrap="square">
            <a:spAutoFit/>
          </a:bodyPr>
          <a:lstStyle/>
          <a:p>
            <a:pPr algn="ctr"/>
            <a:r>
              <a:rPr lang="en-US" sz="3000" b="1" smtClean="0">
                <a:solidFill>
                  <a:srgbClr val="7030A0"/>
                </a:solidFill>
                <a:cs typeface="Times New Roman" panose="02020603050405020304" pitchFamily="18" charset="0"/>
              </a:rPr>
              <a:t>+ Nhóm 3, 6:</a:t>
            </a:r>
          </a:p>
          <a:p>
            <a:pPr algn="ctr"/>
            <a:r>
              <a:rPr lang="en-US" sz="3000" b="1" smtClean="0">
                <a:solidFill>
                  <a:srgbClr val="7030A0"/>
                </a:solidFill>
                <a:cs typeface="Times New Roman" panose="02020603050405020304" pitchFamily="18" charset="0"/>
              </a:rPr>
              <a:t> Trạm Tân Sơn Hòa</a:t>
            </a:r>
            <a:endParaRPr lang="en-US" sz="3000" b="1" dirty="0">
              <a:solidFill>
                <a:srgbClr val="7030A0"/>
              </a:solidFill>
              <a:cs typeface="Times New Roman" panose="02020603050405020304" pitchFamily="18" charset="0"/>
            </a:endParaRPr>
          </a:p>
        </p:txBody>
      </p:sp>
      <p:graphicFrame>
        <p:nvGraphicFramePr>
          <p:cNvPr id="9" name="Table 8"/>
          <p:cNvGraphicFramePr>
            <a:graphicFrameLocks noGrp="1"/>
          </p:cNvGraphicFramePr>
          <p:nvPr/>
        </p:nvGraphicFramePr>
        <p:xfrm>
          <a:off x="263235" y="3367473"/>
          <a:ext cx="11443855" cy="3401568"/>
        </p:xfrm>
        <a:graphic>
          <a:graphicData uri="http://schemas.openxmlformats.org/drawingml/2006/table">
            <a:tbl>
              <a:tblPr/>
              <a:tblGrid>
                <a:gridCol w="1787238"/>
                <a:gridCol w="4310056"/>
                <a:gridCol w="2157953"/>
                <a:gridCol w="3188608"/>
              </a:tblGrid>
              <a:tr h="0">
                <a:tc>
                  <a:txBody>
                    <a:bodyPr/>
                    <a:lstStyle/>
                    <a:p>
                      <a:pPr algn="ctr">
                        <a:lnSpc>
                          <a:spcPct val="120000"/>
                        </a:lnSpc>
                        <a:spcBef>
                          <a:spcPts val="600"/>
                        </a:spcBef>
                        <a:spcAft>
                          <a:spcPts val="0"/>
                        </a:spcAft>
                      </a:pPr>
                      <a:r>
                        <a:rPr lang="en-US" sz="3000" b="1">
                          <a:solidFill>
                            <a:schemeClr val="bg1"/>
                          </a:solidFill>
                          <a:latin typeface="+mn-lt"/>
                          <a:ea typeface="Cambria"/>
                        </a:rPr>
                        <a:t>Trạm</a:t>
                      </a:r>
                      <a:endParaRPr lang="en-US" sz="3000" b="1">
                        <a:solidFill>
                          <a:schemeClr val="bg1"/>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3000" b="1">
                          <a:solidFill>
                            <a:schemeClr val="bg1"/>
                          </a:solidFill>
                          <a:latin typeface="+mn-lt"/>
                          <a:ea typeface="Cambria"/>
                        </a:rPr>
                        <a:t>Giai đoạn</a:t>
                      </a:r>
                      <a:endParaRPr lang="en-US" sz="3000" b="1">
                        <a:solidFill>
                          <a:schemeClr val="bg1"/>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3000" b="1">
                          <a:solidFill>
                            <a:schemeClr val="bg1"/>
                          </a:solidFill>
                          <a:latin typeface="+mn-lt"/>
                          <a:ea typeface="Cambria"/>
                        </a:rPr>
                        <a:t>Nhiệt độ</a:t>
                      </a:r>
                      <a:endParaRPr lang="en-US" sz="3000" b="1">
                        <a:solidFill>
                          <a:schemeClr val="bg1"/>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3000" b="1">
                          <a:solidFill>
                            <a:schemeClr val="bg1"/>
                          </a:solidFill>
                          <a:latin typeface="+mn-lt"/>
                          <a:ea typeface="Cambria"/>
                        </a:rPr>
                        <a:t>Lượng mưa</a:t>
                      </a:r>
                      <a:endParaRPr lang="en-US" sz="3000" b="1">
                        <a:solidFill>
                          <a:schemeClr val="bg1"/>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0">
                <a:tc rowSpan="2">
                  <a:txBody>
                    <a:bodyPr/>
                    <a:lstStyle/>
                    <a:p>
                      <a:pPr algn="ctr">
                        <a:lnSpc>
                          <a:spcPct val="120000"/>
                        </a:lnSpc>
                        <a:spcBef>
                          <a:spcPts val="600"/>
                        </a:spcBef>
                        <a:spcAft>
                          <a:spcPts val="0"/>
                        </a:spcAft>
                      </a:pPr>
                      <a:r>
                        <a:rPr lang="en-US" sz="3000" b="1">
                          <a:solidFill>
                            <a:srgbClr val="001746"/>
                          </a:solidFill>
                          <a:latin typeface="+mn-lt"/>
                          <a:ea typeface="Cambria"/>
                        </a:rPr>
                        <a:t>Láng</a:t>
                      </a: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3000" b="1">
                          <a:solidFill>
                            <a:srgbClr val="000000"/>
                          </a:solidFill>
                          <a:latin typeface="+mn-lt"/>
                          <a:ea typeface="Times New Roman"/>
                        </a:rPr>
                        <a:t>1958 - 1980</a:t>
                      </a: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US"/>
                    </a:p>
                  </a:txBody>
                  <a:tcPr/>
                </a:tc>
                <a:tc>
                  <a:txBody>
                    <a:bodyPr/>
                    <a:lstStyle/>
                    <a:p>
                      <a:pPr algn="ctr">
                        <a:spcBef>
                          <a:spcPts val="600"/>
                        </a:spcBef>
                        <a:spcAft>
                          <a:spcPts val="600"/>
                        </a:spcAft>
                      </a:pPr>
                      <a:r>
                        <a:rPr lang="en-US" sz="3000" b="1">
                          <a:solidFill>
                            <a:srgbClr val="000000"/>
                          </a:solidFill>
                          <a:latin typeface="+mn-lt"/>
                          <a:ea typeface="Times New Roman"/>
                        </a:rPr>
                        <a:t>1980 - 2018</a:t>
                      </a: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2">
                  <a:txBody>
                    <a:bodyPr/>
                    <a:lstStyle/>
                    <a:p>
                      <a:pPr algn="ctr">
                        <a:lnSpc>
                          <a:spcPct val="120000"/>
                        </a:lnSpc>
                        <a:spcBef>
                          <a:spcPts val="600"/>
                        </a:spcBef>
                        <a:spcAft>
                          <a:spcPts val="0"/>
                        </a:spcAft>
                      </a:pPr>
                      <a:r>
                        <a:rPr lang="en-US" sz="3000" b="1">
                          <a:solidFill>
                            <a:srgbClr val="001746"/>
                          </a:solidFill>
                          <a:latin typeface="+mn-lt"/>
                          <a:ea typeface="Cambria"/>
                        </a:rPr>
                        <a:t>Đà Nẵng</a:t>
                      </a: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3000" b="1">
                          <a:solidFill>
                            <a:srgbClr val="000000"/>
                          </a:solidFill>
                          <a:latin typeface="+mn-lt"/>
                          <a:ea typeface="Times New Roman"/>
                        </a:rPr>
                        <a:t>1958 - 1980</a:t>
                      </a: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US"/>
                    </a:p>
                  </a:txBody>
                  <a:tcPr/>
                </a:tc>
                <a:tc>
                  <a:txBody>
                    <a:bodyPr/>
                    <a:lstStyle/>
                    <a:p>
                      <a:pPr algn="ctr">
                        <a:spcBef>
                          <a:spcPts val="600"/>
                        </a:spcBef>
                        <a:spcAft>
                          <a:spcPts val="600"/>
                        </a:spcAft>
                      </a:pPr>
                      <a:r>
                        <a:rPr lang="en-US" sz="3000" b="1">
                          <a:solidFill>
                            <a:srgbClr val="000000"/>
                          </a:solidFill>
                          <a:latin typeface="+mn-lt"/>
                          <a:ea typeface="Times New Roman"/>
                        </a:rPr>
                        <a:t>1980 - 2018</a:t>
                      </a: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2">
                  <a:txBody>
                    <a:bodyPr/>
                    <a:lstStyle/>
                    <a:p>
                      <a:pPr algn="ctr">
                        <a:lnSpc>
                          <a:spcPct val="120000"/>
                        </a:lnSpc>
                        <a:spcBef>
                          <a:spcPts val="600"/>
                        </a:spcBef>
                        <a:spcAft>
                          <a:spcPts val="0"/>
                        </a:spcAft>
                      </a:pPr>
                      <a:r>
                        <a:rPr lang="en-US" sz="3000" b="1">
                          <a:solidFill>
                            <a:srgbClr val="001746"/>
                          </a:solidFill>
                          <a:latin typeface="+mn-lt"/>
                          <a:ea typeface="Cambria"/>
                        </a:rPr>
                        <a:t>Tân Sơn Hòa</a:t>
                      </a: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US" sz="3000" b="1">
                          <a:solidFill>
                            <a:srgbClr val="000000"/>
                          </a:solidFill>
                          <a:latin typeface="+mn-lt"/>
                          <a:ea typeface="Times New Roman"/>
                        </a:rPr>
                        <a:t>1958 - 1980</a:t>
                      </a: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US"/>
                    </a:p>
                  </a:txBody>
                  <a:tcPr/>
                </a:tc>
                <a:tc>
                  <a:txBody>
                    <a:bodyPr/>
                    <a:lstStyle/>
                    <a:p>
                      <a:pPr algn="ctr">
                        <a:spcBef>
                          <a:spcPts val="600"/>
                        </a:spcBef>
                        <a:spcAft>
                          <a:spcPts val="600"/>
                        </a:spcAft>
                      </a:pPr>
                      <a:r>
                        <a:rPr lang="en-US" sz="3000" b="1">
                          <a:solidFill>
                            <a:srgbClr val="000000"/>
                          </a:solidFill>
                          <a:latin typeface="+mn-lt"/>
                          <a:ea typeface="Times New Roman"/>
                        </a:rPr>
                        <a:t>1980 - 2018</a:t>
                      </a: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Bef>
                          <a:spcPts val="600"/>
                        </a:spcBef>
                        <a:spcAft>
                          <a:spcPts val="0"/>
                        </a:spcAft>
                      </a:pP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endParaRPr lang="en-US" sz="3000" b="1">
                        <a:solidFill>
                          <a:srgbClr val="000000"/>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238683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1000" fill="hold"/>
                                        <p:tgtEl>
                                          <p:spTgt spid="30"/>
                                        </p:tgtEl>
                                        <p:attrNameLst>
                                          <p:attrName>ppt_x</p:attrName>
                                        </p:attrNameLst>
                                      </p:cBhvr>
                                      <p:tavLst>
                                        <p:tav tm="0">
                                          <p:val>
                                            <p:strVal val="#ppt_x-.2"/>
                                          </p:val>
                                        </p:tav>
                                        <p:tav tm="100000">
                                          <p:val>
                                            <p:strVal val="#ppt_x"/>
                                          </p:val>
                                        </p:tav>
                                      </p:tavLst>
                                    </p:anim>
                                    <p:anim calcmode="lin" valueType="num">
                                      <p:cBhvr>
                                        <p:cTn id="13"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0"/>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ppt_x</p:attrName>
                                        </p:attrNameLst>
                                      </p:cBhvr>
                                      <p:tavLst>
                                        <p:tav tm="0">
                                          <p:val>
                                            <p:strVal val="#ppt_x-.2"/>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
                                        </p:tgtEl>
                                      </p:cBhvr>
                                    </p:animEffect>
                                  </p:childTnLst>
                                </p:cTn>
                              </p:par>
                              <p:par>
                                <p:cTn id="30" presetID="6" presetClass="entr" presetSubtype="32"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out)">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30"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nvGraphicFramePr>
        <p:xfrm>
          <a:off x="1209386" y="1343301"/>
          <a:ext cx="8779770" cy="4800600"/>
        </p:xfrm>
        <a:graphic>
          <a:graphicData uri="http://schemas.openxmlformats.org/drawingml/2006/table">
            <a:tbl>
              <a:tblPr>
                <a:tableStyleId>{69CF1AB2-1976-4502-BF36-3FF5EA218861}</a:tableStyleId>
              </a:tblPr>
              <a:tblGrid>
                <a:gridCol w="1741661"/>
                <a:gridCol w="2065409"/>
                <a:gridCol w="4972700"/>
              </a:tblGrid>
              <a:tr h="0">
                <a:tc>
                  <a:txBody>
                    <a:bodyPr/>
                    <a:lstStyle/>
                    <a:p>
                      <a:pPr algn="ctr">
                        <a:lnSpc>
                          <a:spcPct val="150000"/>
                        </a:lnSpc>
                        <a:spcBef>
                          <a:spcPts val="600"/>
                        </a:spcBef>
                        <a:spcAft>
                          <a:spcPts val="0"/>
                        </a:spcAft>
                      </a:pPr>
                      <a:r>
                        <a:rPr lang="en-US" sz="3000" b="1">
                          <a:solidFill>
                            <a:schemeClr val="bg1"/>
                          </a:solidFill>
                        </a:rPr>
                        <a:t>Trạm</a:t>
                      </a:r>
                      <a:endParaRPr lang="en-US" sz="3000" b="1">
                        <a:solidFill>
                          <a:schemeClr val="bg1"/>
                        </a:solidFill>
                        <a:latin typeface="+mn-lt"/>
                        <a:ea typeface="Calibri"/>
                      </a:endParaRPr>
                    </a:p>
                  </a:txBody>
                  <a:tcPr marL="68580" marR="68580" marT="0" marB="0">
                    <a:solidFill>
                      <a:srgbClr val="00B050"/>
                    </a:solidFill>
                  </a:tcPr>
                </a:tc>
                <a:tc>
                  <a:txBody>
                    <a:bodyPr/>
                    <a:lstStyle/>
                    <a:p>
                      <a:pPr algn="ctr">
                        <a:lnSpc>
                          <a:spcPct val="150000"/>
                        </a:lnSpc>
                        <a:spcBef>
                          <a:spcPts val="600"/>
                        </a:spcBef>
                        <a:spcAft>
                          <a:spcPts val="0"/>
                        </a:spcAft>
                      </a:pPr>
                      <a:r>
                        <a:rPr lang="en-US" sz="3000" b="1">
                          <a:solidFill>
                            <a:schemeClr val="bg1"/>
                          </a:solidFill>
                        </a:rPr>
                        <a:t>Giai đoạn</a:t>
                      </a:r>
                      <a:endParaRPr lang="en-US" sz="3000" b="1">
                        <a:solidFill>
                          <a:schemeClr val="bg1"/>
                        </a:solidFill>
                        <a:latin typeface="+mn-lt"/>
                        <a:ea typeface="Calibri"/>
                      </a:endParaRPr>
                    </a:p>
                  </a:txBody>
                  <a:tcPr marL="68580" marR="68580" marT="0" marB="0">
                    <a:solidFill>
                      <a:srgbClr val="00B050"/>
                    </a:solidFill>
                  </a:tcPr>
                </a:tc>
                <a:tc>
                  <a:txBody>
                    <a:bodyPr/>
                    <a:lstStyle/>
                    <a:p>
                      <a:pPr algn="ctr">
                        <a:lnSpc>
                          <a:spcPct val="150000"/>
                        </a:lnSpc>
                        <a:spcBef>
                          <a:spcPts val="600"/>
                        </a:spcBef>
                        <a:spcAft>
                          <a:spcPts val="0"/>
                        </a:spcAft>
                      </a:pPr>
                      <a:r>
                        <a:rPr lang="en-US" sz="3000" b="1">
                          <a:solidFill>
                            <a:schemeClr val="bg1"/>
                          </a:solidFill>
                        </a:rPr>
                        <a:t>Nhiệt độ</a:t>
                      </a:r>
                      <a:endParaRPr lang="en-US" sz="3000" b="1">
                        <a:solidFill>
                          <a:schemeClr val="bg1"/>
                        </a:solidFill>
                        <a:latin typeface="+mn-lt"/>
                        <a:ea typeface="Calibri"/>
                      </a:endParaRPr>
                    </a:p>
                  </a:txBody>
                  <a:tcPr marL="68580" marR="68580" marT="0" marB="0">
                    <a:solidFill>
                      <a:srgbClr val="00B050"/>
                    </a:solidFill>
                  </a:tcPr>
                </a:tc>
              </a:tr>
              <a:tr h="0">
                <a:tc rowSpan="2">
                  <a:txBody>
                    <a:bodyPr/>
                    <a:lstStyle/>
                    <a:p>
                      <a:pPr algn="ctr">
                        <a:lnSpc>
                          <a:spcPct val="150000"/>
                        </a:lnSpc>
                        <a:spcBef>
                          <a:spcPts val="600"/>
                        </a:spcBef>
                        <a:spcAft>
                          <a:spcPts val="0"/>
                        </a:spcAft>
                      </a:pPr>
                      <a:r>
                        <a:rPr lang="en-US" sz="3000" b="1"/>
                        <a:t>Láng</a:t>
                      </a:r>
                      <a:endParaRPr lang="en-US" sz="3000" b="1">
                        <a:solidFill>
                          <a:srgbClr val="000000"/>
                        </a:solidFill>
                        <a:latin typeface="+mn-lt"/>
                        <a:ea typeface="Calibri"/>
                      </a:endParaRPr>
                    </a:p>
                  </a:txBody>
                  <a:tcPr marL="68580" marR="68580" marT="0" marB="0"/>
                </a:tc>
                <a:tc>
                  <a:txBody>
                    <a:bodyPr/>
                    <a:lstStyle/>
                    <a:p>
                      <a:pPr algn="ctr">
                        <a:lnSpc>
                          <a:spcPct val="150000"/>
                        </a:lnSpc>
                        <a:spcBef>
                          <a:spcPts val="600"/>
                        </a:spcBef>
                        <a:spcAft>
                          <a:spcPts val="600"/>
                        </a:spcAft>
                      </a:pPr>
                      <a:r>
                        <a:rPr lang="en-US" sz="3000" b="1"/>
                        <a:t>1958 - 1980</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600"/>
                        </a:spcAft>
                      </a:pPr>
                      <a:endParaRPr lang="en-US" sz="3000" b="1">
                        <a:solidFill>
                          <a:srgbClr val="000000"/>
                        </a:solidFill>
                        <a:latin typeface="+mn-lt"/>
                        <a:ea typeface="Calibri"/>
                      </a:endParaRPr>
                    </a:p>
                  </a:txBody>
                  <a:tcPr marL="68580" marR="68580" marT="0" marB="0"/>
                </a:tc>
              </a:tr>
              <a:tr h="0">
                <a:tc vMerge="1">
                  <a:txBody>
                    <a:bodyPr/>
                    <a:lstStyle/>
                    <a:p>
                      <a:endParaRPr lang="en-US"/>
                    </a:p>
                  </a:txBody>
                  <a:tcPr/>
                </a:tc>
                <a:tc>
                  <a:txBody>
                    <a:bodyPr/>
                    <a:lstStyle/>
                    <a:p>
                      <a:pPr algn="ctr">
                        <a:lnSpc>
                          <a:spcPct val="150000"/>
                        </a:lnSpc>
                        <a:spcBef>
                          <a:spcPts val="600"/>
                        </a:spcBef>
                        <a:spcAft>
                          <a:spcPts val="600"/>
                        </a:spcAft>
                      </a:pPr>
                      <a:r>
                        <a:rPr lang="en-US" sz="3000" b="1"/>
                        <a:t>1980 - 2018</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600"/>
                        </a:spcAft>
                      </a:pPr>
                      <a:endParaRPr lang="en-US" sz="3000" b="1">
                        <a:solidFill>
                          <a:srgbClr val="000000"/>
                        </a:solidFill>
                        <a:latin typeface="+mn-lt"/>
                        <a:ea typeface="Calibri"/>
                      </a:endParaRPr>
                    </a:p>
                  </a:txBody>
                  <a:tcPr marL="68580" marR="68580" marT="0" marB="0"/>
                </a:tc>
              </a:tr>
              <a:tr h="0">
                <a:tc rowSpan="2">
                  <a:txBody>
                    <a:bodyPr/>
                    <a:lstStyle/>
                    <a:p>
                      <a:pPr algn="ctr">
                        <a:lnSpc>
                          <a:spcPct val="150000"/>
                        </a:lnSpc>
                        <a:spcBef>
                          <a:spcPts val="600"/>
                        </a:spcBef>
                        <a:spcAft>
                          <a:spcPts val="0"/>
                        </a:spcAft>
                      </a:pPr>
                      <a:r>
                        <a:rPr lang="en-US" sz="3000" b="1"/>
                        <a:t>Đà Nẵng</a:t>
                      </a:r>
                      <a:endParaRPr lang="en-US" sz="3000" b="1">
                        <a:solidFill>
                          <a:srgbClr val="000000"/>
                        </a:solidFill>
                        <a:latin typeface="+mn-lt"/>
                        <a:ea typeface="Calibri"/>
                      </a:endParaRPr>
                    </a:p>
                  </a:txBody>
                  <a:tcPr marL="68580" marR="68580" marT="0" marB="0"/>
                </a:tc>
                <a:tc>
                  <a:txBody>
                    <a:bodyPr/>
                    <a:lstStyle/>
                    <a:p>
                      <a:pPr algn="ctr">
                        <a:lnSpc>
                          <a:spcPct val="150000"/>
                        </a:lnSpc>
                        <a:spcBef>
                          <a:spcPts val="600"/>
                        </a:spcBef>
                        <a:spcAft>
                          <a:spcPts val="600"/>
                        </a:spcAft>
                      </a:pPr>
                      <a:r>
                        <a:rPr lang="en-US" sz="3000" b="1"/>
                        <a:t>1958 - 1980</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600"/>
                        </a:spcAft>
                      </a:pPr>
                      <a:endParaRPr lang="en-US" sz="3000" b="1">
                        <a:solidFill>
                          <a:srgbClr val="000000"/>
                        </a:solidFill>
                        <a:latin typeface="+mn-lt"/>
                        <a:ea typeface="Calibri"/>
                      </a:endParaRPr>
                    </a:p>
                  </a:txBody>
                  <a:tcPr marL="68580" marR="68580" marT="0" marB="0"/>
                </a:tc>
              </a:tr>
              <a:tr h="0">
                <a:tc vMerge="1">
                  <a:txBody>
                    <a:bodyPr/>
                    <a:lstStyle/>
                    <a:p>
                      <a:endParaRPr lang="en-US"/>
                    </a:p>
                  </a:txBody>
                  <a:tcPr/>
                </a:tc>
                <a:tc>
                  <a:txBody>
                    <a:bodyPr/>
                    <a:lstStyle/>
                    <a:p>
                      <a:pPr algn="ctr">
                        <a:lnSpc>
                          <a:spcPct val="150000"/>
                        </a:lnSpc>
                        <a:spcBef>
                          <a:spcPts val="600"/>
                        </a:spcBef>
                        <a:spcAft>
                          <a:spcPts val="600"/>
                        </a:spcAft>
                      </a:pPr>
                      <a:r>
                        <a:rPr lang="en-US" sz="3000" b="1"/>
                        <a:t>1980 - 2018</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600"/>
                        </a:spcAft>
                      </a:pPr>
                      <a:endParaRPr lang="en-US" sz="3000" b="1">
                        <a:solidFill>
                          <a:srgbClr val="000000"/>
                        </a:solidFill>
                        <a:latin typeface="+mn-lt"/>
                        <a:ea typeface="Calibri"/>
                      </a:endParaRPr>
                    </a:p>
                  </a:txBody>
                  <a:tcPr marL="68580" marR="68580" marT="0" marB="0"/>
                </a:tc>
              </a:tr>
              <a:tr h="0">
                <a:tc rowSpan="2">
                  <a:txBody>
                    <a:bodyPr/>
                    <a:lstStyle/>
                    <a:p>
                      <a:pPr algn="ctr">
                        <a:lnSpc>
                          <a:spcPct val="150000"/>
                        </a:lnSpc>
                        <a:spcBef>
                          <a:spcPts val="600"/>
                        </a:spcBef>
                        <a:spcAft>
                          <a:spcPts val="0"/>
                        </a:spcAft>
                      </a:pPr>
                      <a:r>
                        <a:rPr lang="en-US" sz="3000" b="1"/>
                        <a:t>Tân Sơn Hòa</a:t>
                      </a:r>
                      <a:endParaRPr lang="en-US" sz="3000" b="1">
                        <a:solidFill>
                          <a:srgbClr val="000000"/>
                        </a:solidFill>
                        <a:latin typeface="+mn-lt"/>
                        <a:ea typeface="Calibri"/>
                      </a:endParaRPr>
                    </a:p>
                  </a:txBody>
                  <a:tcPr marL="68580" marR="68580" marT="0" marB="0"/>
                </a:tc>
                <a:tc>
                  <a:txBody>
                    <a:bodyPr/>
                    <a:lstStyle/>
                    <a:p>
                      <a:pPr algn="ctr">
                        <a:lnSpc>
                          <a:spcPct val="150000"/>
                        </a:lnSpc>
                        <a:spcBef>
                          <a:spcPts val="600"/>
                        </a:spcBef>
                        <a:spcAft>
                          <a:spcPts val="600"/>
                        </a:spcAft>
                      </a:pPr>
                      <a:r>
                        <a:rPr lang="en-US" sz="3000" b="1"/>
                        <a:t>1958 - 1980</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600"/>
                        </a:spcAft>
                      </a:pPr>
                      <a:endParaRPr lang="en-US" sz="3000" b="1">
                        <a:solidFill>
                          <a:srgbClr val="000000"/>
                        </a:solidFill>
                        <a:latin typeface="+mn-lt"/>
                        <a:ea typeface="Calibri"/>
                      </a:endParaRPr>
                    </a:p>
                  </a:txBody>
                  <a:tcPr marL="68580" marR="68580" marT="0" marB="0"/>
                </a:tc>
              </a:tr>
              <a:tr h="0">
                <a:tc vMerge="1">
                  <a:txBody>
                    <a:bodyPr/>
                    <a:lstStyle/>
                    <a:p>
                      <a:endParaRPr lang="en-US"/>
                    </a:p>
                  </a:txBody>
                  <a:tcPr/>
                </a:tc>
                <a:tc>
                  <a:txBody>
                    <a:bodyPr/>
                    <a:lstStyle/>
                    <a:p>
                      <a:pPr algn="ctr">
                        <a:lnSpc>
                          <a:spcPct val="150000"/>
                        </a:lnSpc>
                        <a:spcBef>
                          <a:spcPts val="600"/>
                        </a:spcBef>
                        <a:spcAft>
                          <a:spcPts val="600"/>
                        </a:spcAft>
                      </a:pPr>
                      <a:r>
                        <a:rPr lang="en-US" sz="3000" b="1"/>
                        <a:t>1980 - 2018</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0"/>
                        </a:spcAft>
                      </a:pPr>
                      <a:r>
                        <a:rPr lang="en-US" sz="3000" b="1"/>
                        <a:t> </a:t>
                      </a:r>
                      <a:endParaRPr lang="en-US" sz="3000" b="1">
                        <a:solidFill>
                          <a:srgbClr val="000000"/>
                        </a:solidFill>
                        <a:latin typeface="+mn-lt"/>
                        <a:ea typeface="Calibri"/>
                      </a:endParaRPr>
                    </a:p>
                  </a:txBody>
                  <a:tcPr marL="68580" marR="68580" marT="0" marB="0"/>
                </a:tc>
              </a:tr>
            </a:tbl>
          </a:graphicData>
        </a:graphic>
      </p:graphicFrame>
      <p:sp>
        <p:nvSpPr>
          <p:cNvPr id="126977" name="Rectangle 1"/>
          <p:cNvSpPr>
            <a:spLocks noChangeArrowheads="1"/>
          </p:cNvSpPr>
          <p:nvPr/>
        </p:nvSpPr>
        <p:spPr bwMode="auto">
          <a:xfrm>
            <a:off x="1939700" y="332520"/>
            <a:ext cx="7487371"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smtClean="0">
                <a:ln>
                  <a:noFill/>
                </a:ln>
                <a:solidFill>
                  <a:srgbClr val="001746"/>
                </a:solidFill>
                <a:effectLst/>
                <a:ea typeface="Cambria" pitchFamily="18" charset="0"/>
                <a:cs typeface="Times New Roman" pitchFamily="18" charset="0"/>
              </a:rPr>
              <a:t>Nhận xét sự thay đổi nhiệt độ trung bình năm</a:t>
            </a:r>
            <a:endParaRPr kumimoji="0" lang="en-US" sz="3000" b="0" i="0" u="none" strike="noStrike" cap="none" normalizeH="0" baseline="0" smtClean="0">
              <a:ln>
                <a:noFill/>
              </a:ln>
              <a:solidFill>
                <a:schemeClr val="tx1"/>
              </a:solidFill>
              <a:effectLst/>
              <a:cs typeface="Arial" pitchFamily="34" charset="0"/>
            </a:endParaRPr>
          </a:p>
        </p:txBody>
      </p:sp>
      <p:sp>
        <p:nvSpPr>
          <p:cNvPr id="15" name="TextBox 14"/>
          <p:cNvSpPr txBox="1"/>
          <p:nvPr/>
        </p:nvSpPr>
        <p:spPr>
          <a:xfrm>
            <a:off x="5029260" y="1967371"/>
            <a:ext cx="5902036" cy="553998"/>
          </a:xfrm>
          <a:prstGeom prst="rect">
            <a:avLst/>
          </a:prstGeom>
          <a:noFill/>
        </p:spPr>
        <p:txBody>
          <a:bodyPr wrap="square" rtlCol="0">
            <a:spAutoFit/>
          </a:bodyPr>
          <a:lstStyle/>
          <a:p>
            <a:pPr algn="just">
              <a:spcBef>
                <a:spcPts val="600"/>
              </a:spcBef>
              <a:spcAft>
                <a:spcPts val="600"/>
              </a:spcAft>
            </a:pPr>
            <a:r>
              <a:rPr lang="en-US" sz="3000" b="1" smtClean="0">
                <a:solidFill>
                  <a:srgbClr val="000000"/>
                </a:solidFill>
                <a:ea typeface="Calibri"/>
              </a:rPr>
              <a:t>Giảm nhẹ, giảm 0,2</a:t>
            </a:r>
            <a:r>
              <a:rPr lang="en-US" sz="3000" b="1" baseline="30000" smtClean="0">
                <a:solidFill>
                  <a:srgbClr val="000000"/>
                </a:solidFill>
                <a:ea typeface="Calibri"/>
              </a:rPr>
              <a:t>0</a:t>
            </a:r>
            <a:r>
              <a:rPr lang="en-US" sz="3000" b="1" smtClean="0">
                <a:solidFill>
                  <a:srgbClr val="000000"/>
                </a:solidFill>
                <a:ea typeface="Times New Roman"/>
              </a:rPr>
              <a:t>C</a:t>
            </a:r>
            <a:endParaRPr lang="en-US" sz="3000" b="1">
              <a:solidFill>
                <a:srgbClr val="000000"/>
              </a:solidFill>
              <a:ea typeface="Calibri"/>
            </a:endParaRPr>
          </a:p>
        </p:txBody>
      </p:sp>
      <p:sp>
        <p:nvSpPr>
          <p:cNvPr id="17" name="TextBox 16"/>
          <p:cNvSpPr txBox="1"/>
          <p:nvPr/>
        </p:nvSpPr>
        <p:spPr>
          <a:xfrm>
            <a:off x="5001550" y="2715520"/>
            <a:ext cx="5750145" cy="553998"/>
          </a:xfrm>
          <a:prstGeom prst="rect">
            <a:avLst/>
          </a:prstGeom>
          <a:noFill/>
        </p:spPr>
        <p:txBody>
          <a:bodyPr wrap="square" rtlCol="0">
            <a:spAutoFit/>
          </a:bodyPr>
          <a:lstStyle/>
          <a:p>
            <a:pPr algn="just"/>
            <a:r>
              <a:rPr lang="en-US" sz="3000" b="1" smtClean="0">
                <a:solidFill>
                  <a:srgbClr val="000000"/>
                </a:solidFill>
                <a:ea typeface="Times New Roman"/>
              </a:rPr>
              <a:t>Tăng liên tục, tăng 1,3</a:t>
            </a:r>
            <a:r>
              <a:rPr lang="en-US" sz="3000" b="1" baseline="30000" smtClean="0">
                <a:solidFill>
                  <a:srgbClr val="000000"/>
                </a:solidFill>
                <a:ea typeface="Times New Roman"/>
              </a:rPr>
              <a:t>0</a:t>
            </a:r>
            <a:r>
              <a:rPr lang="en-US" sz="3000" b="1" smtClean="0">
                <a:solidFill>
                  <a:srgbClr val="000000"/>
                </a:solidFill>
                <a:ea typeface="Times New Roman"/>
              </a:rPr>
              <a:t>C.</a:t>
            </a:r>
            <a:endParaRPr lang="en-US" sz="3000" b="1" smtClean="0">
              <a:solidFill>
                <a:srgbClr val="000000"/>
              </a:solidFill>
              <a:ea typeface="Calibri"/>
            </a:endParaRPr>
          </a:p>
        </p:txBody>
      </p:sp>
      <p:sp>
        <p:nvSpPr>
          <p:cNvPr id="18" name="TextBox 17"/>
          <p:cNvSpPr txBox="1"/>
          <p:nvPr/>
        </p:nvSpPr>
        <p:spPr>
          <a:xfrm>
            <a:off x="5015410" y="3408253"/>
            <a:ext cx="5489762" cy="553998"/>
          </a:xfrm>
          <a:prstGeom prst="rect">
            <a:avLst/>
          </a:prstGeom>
          <a:noFill/>
        </p:spPr>
        <p:txBody>
          <a:bodyPr wrap="square" rtlCol="0">
            <a:spAutoFit/>
          </a:bodyPr>
          <a:lstStyle/>
          <a:p>
            <a:pPr algn="just"/>
            <a:r>
              <a:rPr lang="en-US" sz="3000" b="1" smtClean="0">
                <a:solidFill>
                  <a:srgbClr val="000000"/>
                </a:solidFill>
                <a:ea typeface="Times New Roman"/>
              </a:rPr>
              <a:t>Biến đổi không nhiều.</a:t>
            </a:r>
            <a:r>
              <a:rPr lang="en-US" sz="3000" b="1" i="1" smtClean="0">
                <a:solidFill>
                  <a:srgbClr val="000000"/>
                </a:solidFill>
                <a:ea typeface="Cambria"/>
              </a:rPr>
              <a:t> </a:t>
            </a:r>
            <a:endParaRPr lang="en-US" sz="3000" b="1" smtClean="0">
              <a:solidFill>
                <a:srgbClr val="000000"/>
              </a:solidFill>
              <a:ea typeface="Calibri"/>
            </a:endParaRPr>
          </a:p>
        </p:txBody>
      </p:sp>
      <p:sp>
        <p:nvSpPr>
          <p:cNvPr id="23" name="TextBox 22"/>
          <p:cNvSpPr txBox="1"/>
          <p:nvPr/>
        </p:nvSpPr>
        <p:spPr>
          <a:xfrm>
            <a:off x="4987696" y="4073271"/>
            <a:ext cx="5902036" cy="553998"/>
          </a:xfrm>
          <a:prstGeom prst="rect">
            <a:avLst/>
          </a:prstGeom>
          <a:noFill/>
        </p:spPr>
        <p:txBody>
          <a:bodyPr wrap="square" rtlCol="0">
            <a:spAutoFit/>
          </a:bodyPr>
          <a:lstStyle/>
          <a:p>
            <a:pPr algn="just"/>
            <a:r>
              <a:rPr lang="en-US" sz="3000" b="1" smtClean="0">
                <a:solidFill>
                  <a:srgbClr val="000000"/>
                </a:solidFill>
                <a:ea typeface="Times New Roman"/>
              </a:rPr>
              <a:t>Tăng liên tục, tăng 0,6</a:t>
            </a:r>
            <a:r>
              <a:rPr lang="en-US" sz="3000" b="1" baseline="30000" smtClean="0">
                <a:solidFill>
                  <a:srgbClr val="000000"/>
                </a:solidFill>
                <a:ea typeface="Times New Roman"/>
              </a:rPr>
              <a:t>0</a:t>
            </a:r>
            <a:r>
              <a:rPr lang="en-US" sz="3000" b="1" smtClean="0">
                <a:solidFill>
                  <a:srgbClr val="000000"/>
                </a:solidFill>
                <a:ea typeface="Times New Roman"/>
              </a:rPr>
              <a:t>C.</a:t>
            </a:r>
            <a:endParaRPr lang="en-US" sz="3000" b="1" smtClean="0">
              <a:solidFill>
                <a:srgbClr val="000000"/>
              </a:solidFill>
              <a:ea typeface="Calibri"/>
            </a:endParaRPr>
          </a:p>
        </p:txBody>
      </p:sp>
      <p:sp>
        <p:nvSpPr>
          <p:cNvPr id="24" name="TextBox 23"/>
          <p:cNvSpPr txBox="1"/>
          <p:nvPr/>
        </p:nvSpPr>
        <p:spPr>
          <a:xfrm>
            <a:off x="5043097" y="4724446"/>
            <a:ext cx="3797265" cy="553998"/>
          </a:xfrm>
          <a:prstGeom prst="rect">
            <a:avLst/>
          </a:prstGeom>
          <a:noFill/>
        </p:spPr>
        <p:txBody>
          <a:bodyPr wrap="square" rtlCol="0">
            <a:spAutoFit/>
          </a:bodyPr>
          <a:lstStyle/>
          <a:p>
            <a:pPr algn="just"/>
            <a:r>
              <a:rPr lang="en-US" sz="3000" b="1" smtClean="0">
                <a:solidFill>
                  <a:srgbClr val="000000"/>
                </a:solidFill>
                <a:ea typeface="Times New Roman"/>
              </a:rPr>
              <a:t>Giảm 0,1</a:t>
            </a:r>
            <a:r>
              <a:rPr lang="en-US" sz="3000" b="1" baseline="30000" smtClean="0">
                <a:solidFill>
                  <a:srgbClr val="000000"/>
                </a:solidFill>
                <a:ea typeface="Times New Roman"/>
              </a:rPr>
              <a:t>0</a:t>
            </a:r>
            <a:r>
              <a:rPr lang="en-US" sz="3000" b="1" smtClean="0">
                <a:solidFill>
                  <a:srgbClr val="000000"/>
                </a:solidFill>
                <a:ea typeface="Times New Roman"/>
              </a:rPr>
              <a:t>C</a:t>
            </a:r>
            <a:endParaRPr lang="en-US" sz="3000" b="1" smtClean="0">
              <a:solidFill>
                <a:srgbClr val="000000"/>
              </a:solidFill>
              <a:ea typeface="Calibri"/>
            </a:endParaRPr>
          </a:p>
        </p:txBody>
      </p:sp>
      <p:sp>
        <p:nvSpPr>
          <p:cNvPr id="25" name="TextBox 24"/>
          <p:cNvSpPr txBox="1"/>
          <p:nvPr/>
        </p:nvSpPr>
        <p:spPr>
          <a:xfrm>
            <a:off x="5001550" y="5444888"/>
            <a:ext cx="5902038" cy="553998"/>
          </a:xfrm>
          <a:prstGeom prst="rect">
            <a:avLst/>
          </a:prstGeom>
          <a:noFill/>
        </p:spPr>
        <p:txBody>
          <a:bodyPr wrap="square" rtlCol="0">
            <a:spAutoFit/>
          </a:bodyPr>
          <a:lstStyle/>
          <a:p>
            <a:pPr algn="just"/>
            <a:r>
              <a:rPr lang="en-US" sz="3000" b="1" smtClean="0">
                <a:solidFill>
                  <a:srgbClr val="000000"/>
                </a:solidFill>
                <a:ea typeface="Times New Roman"/>
              </a:rPr>
              <a:t>Tăng liên tục, tăng 1,3</a:t>
            </a:r>
            <a:r>
              <a:rPr lang="en-US" sz="3000" b="1" baseline="30000" smtClean="0">
                <a:solidFill>
                  <a:srgbClr val="000000"/>
                </a:solidFill>
                <a:ea typeface="Times New Roman"/>
              </a:rPr>
              <a:t>0</a:t>
            </a:r>
            <a:r>
              <a:rPr lang="en-US" sz="3000" b="1" smtClean="0">
                <a:solidFill>
                  <a:srgbClr val="000000"/>
                </a:solidFill>
                <a:ea typeface="Times New Roman"/>
              </a:rPr>
              <a:t>C.</a:t>
            </a:r>
            <a:endParaRPr lang="en-US" sz="3000"/>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ppt_x</p:attrName>
                                        </p:attrNameLst>
                                      </p:cBhvr>
                                      <p:tavLst>
                                        <p:tav tm="0">
                                          <p:val>
                                            <p:strVal val="#ppt_x-.2"/>
                                          </p:val>
                                        </p:tav>
                                        <p:tav tm="100000">
                                          <p:val>
                                            <p:strVal val="#ppt_x"/>
                                          </p:val>
                                        </p:tav>
                                      </p:tavLst>
                                    </p:anim>
                                    <p:anim calcmode="lin" valueType="num">
                                      <p:cBhvr>
                                        <p:cTn id="1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ppt_x</p:attrName>
                                        </p:attrNameLst>
                                      </p:cBhvr>
                                      <p:tavLst>
                                        <p:tav tm="0">
                                          <p:val>
                                            <p:strVal val="#ppt_x-.2"/>
                                          </p:val>
                                        </p:tav>
                                        <p:tav tm="100000">
                                          <p:val>
                                            <p:strVal val="#ppt_x"/>
                                          </p:val>
                                        </p:tav>
                                      </p:tavLst>
                                    </p:anim>
                                    <p:anim calcmode="lin" valueType="num">
                                      <p:cBhvr>
                                        <p:cTn id="2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ppt_x</p:attrName>
                                        </p:attrNameLst>
                                      </p:cBhvr>
                                      <p:tavLst>
                                        <p:tav tm="0">
                                          <p:val>
                                            <p:strVal val="#ppt_x-.2"/>
                                          </p:val>
                                        </p:tav>
                                        <p:tav tm="100000">
                                          <p:val>
                                            <p:strVal val="#ppt_x"/>
                                          </p:val>
                                        </p:tav>
                                      </p:tavLst>
                                    </p:anim>
                                    <p:anim calcmode="lin" valueType="num">
                                      <p:cBhvr>
                                        <p:cTn id="29"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ppt_x</p:attrName>
                                        </p:attrNameLst>
                                      </p:cBhvr>
                                      <p:tavLst>
                                        <p:tav tm="0">
                                          <p:val>
                                            <p:strVal val="#ppt_x-.2"/>
                                          </p:val>
                                        </p:tav>
                                        <p:tav tm="100000">
                                          <p:val>
                                            <p:strVal val="#ppt_x"/>
                                          </p:val>
                                        </p:tav>
                                      </p:tavLst>
                                    </p:anim>
                                    <p:anim calcmode="lin" valueType="num">
                                      <p:cBhvr>
                                        <p:cTn id="36"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ppt_x</p:attrName>
                                        </p:attrNameLst>
                                      </p:cBhvr>
                                      <p:tavLst>
                                        <p:tav tm="0">
                                          <p:val>
                                            <p:strVal val="#ppt_x-.2"/>
                                          </p:val>
                                        </p:tav>
                                        <p:tav tm="100000">
                                          <p:val>
                                            <p:strVal val="#ppt_x"/>
                                          </p:val>
                                        </p:tav>
                                      </p:tavLst>
                                    </p:anim>
                                    <p:anim calcmode="lin" valueType="num">
                                      <p:cBhvr>
                                        <p:cTn id="43"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nvGraphicFramePr>
        <p:xfrm>
          <a:off x="876866" y="1218606"/>
          <a:ext cx="9998970" cy="4658868"/>
        </p:xfrm>
        <a:graphic>
          <a:graphicData uri="http://schemas.openxmlformats.org/drawingml/2006/table">
            <a:tbl>
              <a:tblPr>
                <a:tableStyleId>{69CF1AB2-1976-4502-BF36-3FF5EA218861}</a:tableStyleId>
              </a:tblPr>
              <a:tblGrid>
                <a:gridCol w="1769370"/>
                <a:gridCol w="2566367"/>
                <a:gridCol w="5663233"/>
              </a:tblGrid>
              <a:tr h="0">
                <a:tc>
                  <a:txBody>
                    <a:bodyPr/>
                    <a:lstStyle/>
                    <a:p>
                      <a:pPr algn="ctr">
                        <a:lnSpc>
                          <a:spcPct val="150000"/>
                        </a:lnSpc>
                        <a:spcBef>
                          <a:spcPts val="600"/>
                        </a:spcBef>
                        <a:spcAft>
                          <a:spcPts val="0"/>
                        </a:spcAft>
                      </a:pPr>
                      <a:r>
                        <a:rPr lang="en-US" sz="3000" b="1">
                          <a:solidFill>
                            <a:schemeClr val="bg1"/>
                          </a:solidFill>
                        </a:rPr>
                        <a:t>Trạm</a:t>
                      </a:r>
                      <a:endParaRPr lang="en-US" sz="3000" b="1">
                        <a:solidFill>
                          <a:schemeClr val="bg1"/>
                        </a:solidFill>
                        <a:latin typeface="+mn-lt"/>
                        <a:ea typeface="Calibri"/>
                      </a:endParaRPr>
                    </a:p>
                  </a:txBody>
                  <a:tcPr marL="68580" marR="68580" marT="0" marB="0">
                    <a:solidFill>
                      <a:srgbClr val="00B050"/>
                    </a:solidFill>
                  </a:tcPr>
                </a:tc>
                <a:tc>
                  <a:txBody>
                    <a:bodyPr/>
                    <a:lstStyle/>
                    <a:p>
                      <a:pPr algn="ctr">
                        <a:lnSpc>
                          <a:spcPct val="150000"/>
                        </a:lnSpc>
                        <a:spcBef>
                          <a:spcPts val="600"/>
                        </a:spcBef>
                        <a:spcAft>
                          <a:spcPts val="0"/>
                        </a:spcAft>
                      </a:pPr>
                      <a:r>
                        <a:rPr lang="en-US" sz="3000" b="1">
                          <a:solidFill>
                            <a:schemeClr val="bg1"/>
                          </a:solidFill>
                        </a:rPr>
                        <a:t>Giai đoạn</a:t>
                      </a:r>
                      <a:endParaRPr lang="en-US" sz="3000" b="1">
                        <a:solidFill>
                          <a:schemeClr val="bg1"/>
                        </a:solidFill>
                        <a:latin typeface="+mn-lt"/>
                        <a:ea typeface="Calibri"/>
                      </a:endParaRPr>
                    </a:p>
                  </a:txBody>
                  <a:tcPr marL="68580" marR="68580" marT="0" marB="0">
                    <a:solidFill>
                      <a:srgbClr val="00B050"/>
                    </a:solidFill>
                  </a:tcPr>
                </a:tc>
                <a:tc>
                  <a:txBody>
                    <a:bodyPr/>
                    <a:lstStyle/>
                    <a:p>
                      <a:pPr algn="ctr">
                        <a:lnSpc>
                          <a:spcPct val="150000"/>
                        </a:lnSpc>
                        <a:spcBef>
                          <a:spcPts val="600"/>
                        </a:spcBef>
                        <a:spcAft>
                          <a:spcPts val="0"/>
                        </a:spcAft>
                      </a:pPr>
                      <a:r>
                        <a:rPr lang="en-US" sz="3000" b="1" smtClean="0">
                          <a:solidFill>
                            <a:schemeClr val="bg1"/>
                          </a:solidFill>
                        </a:rPr>
                        <a:t>Lượng</a:t>
                      </a:r>
                      <a:r>
                        <a:rPr lang="en-US" sz="3000" b="1" baseline="0" smtClean="0">
                          <a:solidFill>
                            <a:schemeClr val="bg1"/>
                          </a:solidFill>
                        </a:rPr>
                        <a:t> mưa</a:t>
                      </a:r>
                      <a:endParaRPr lang="en-US" sz="3000" b="1">
                        <a:solidFill>
                          <a:schemeClr val="bg1"/>
                        </a:solidFill>
                        <a:latin typeface="+mn-lt"/>
                        <a:ea typeface="Calibri"/>
                      </a:endParaRPr>
                    </a:p>
                  </a:txBody>
                  <a:tcPr marL="68580" marR="68580" marT="0" marB="0">
                    <a:solidFill>
                      <a:srgbClr val="00B050"/>
                    </a:solidFill>
                  </a:tcPr>
                </a:tc>
              </a:tr>
              <a:tr h="0">
                <a:tc rowSpan="2">
                  <a:txBody>
                    <a:bodyPr/>
                    <a:lstStyle/>
                    <a:p>
                      <a:pPr algn="ctr">
                        <a:lnSpc>
                          <a:spcPct val="150000"/>
                        </a:lnSpc>
                        <a:spcBef>
                          <a:spcPts val="600"/>
                        </a:spcBef>
                        <a:spcAft>
                          <a:spcPts val="0"/>
                        </a:spcAft>
                      </a:pPr>
                      <a:r>
                        <a:rPr lang="en-US" sz="3000" b="1"/>
                        <a:t>Láng</a:t>
                      </a:r>
                      <a:endParaRPr lang="en-US" sz="3000" b="1">
                        <a:solidFill>
                          <a:srgbClr val="000000"/>
                        </a:solidFill>
                        <a:latin typeface="+mn-lt"/>
                        <a:ea typeface="Calibri"/>
                      </a:endParaRPr>
                    </a:p>
                  </a:txBody>
                  <a:tcPr marL="68580" marR="68580" marT="0" marB="0"/>
                </a:tc>
                <a:tc>
                  <a:txBody>
                    <a:bodyPr/>
                    <a:lstStyle/>
                    <a:p>
                      <a:pPr algn="ctr">
                        <a:lnSpc>
                          <a:spcPct val="150000"/>
                        </a:lnSpc>
                        <a:spcBef>
                          <a:spcPts val="600"/>
                        </a:spcBef>
                        <a:spcAft>
                          <a:spcPts val="600"/>
                        </a:spcAft>
                      </a:pPr>
                      <a:r>
                        <a:rPr lang="en-US" sz="3000" b="1"/>
                        <a:t>1958 - 1980</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600"/>
                        </a:spcAft>
                      </a:pPr>
                      <a:endParaRPr lang="en-US" sz="3000" b="1">
                        <a:solidFill>
                          <a:srgbClr val="000000"/>
                        </a:solidFill>
                        <a:latin typeface="+mn-lt"/>
                        <a:ea typeface="Calibri"/>
                      </a:endParaRPr>
                    </a:p>
                  </a:txBody>
                  <a:tcPr marL="68580" marR="68580" marT="0" marB="0"/>
                </a:tc>
              </a:tr>
              <a:tr h="0">
                <a:tc vMerge="1">
                  <a:txBody>
                    <a:bodyPr/>
                    <a:lstStyle/>
                    <a:p>
                      <a:endParaRPr lang="en-US"/>
                    </a:p>
                  </a:txBody>
                  <a:tcPr/>
                </a:tc>
                <a:tc>
                  <a:txBody>
                    <a:bodyPr/>
                    <a:lstStyle/>
                    <a:p>
                      <a:pPr algn="ctr">
                        <a:lnSpc>
                          <a:spcPct val="150000"/>
                        </a:lnSpc>
                        <a:spcBef>
                          <a:spcPts val="600"/>
                        </a:spcBef>
                        <a:spcAft>
                          <a:spcPts val="600"/>
                        </a:spcAft>
                      </a:pPr>
                      <a:r>
                        <a:rPr lang="en-US" sz="3000" b="1"/>
                        <a:t>1980 - 2018</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600"/>
                        </a:spcAft>
                      </a:pPr>
                      <a:endParaRPr lang="en-US" sz="3000" b="1">
                        <a:solidFill>
                          <a:srgbClr val="000000"/>
                        </a:solidFill>
                        <a:latin typeface="+mn-lt"/>
                        <a:ea typeface="Calibri"/>
                      </a:endParaRPr>
                    </a:p>
                  </a:txBody>
                  <a:tcPr marL="68580" marR="68580" marT="0" marB="0"/>
                </a:tc>
              </a:tr>
              <a:tr h="0">
                <a:tc rowSpan="2">
                  <a:txBody>
                    <a:bodyPr/>
                    <a:lstStyle/>
                    <a:p>
                      <a:pPr algn="ctr">
                        <a:lnSpc>
                          <a:spcPct val="150000"/>
                        </a:lnSpc>
                        <a:spcBef>
                          <a:spcPts val="600"/>
                        </a:spcBef>
                        <a:spcAft>
                          <a:spcPts val="0"/>
                        </a:spcAft>
                      </a:pPr>
                      <a:r>
                        <a:rPr lang="en-US" sz="3000" b="1"/>
                        <a:t>Đà Nẵng</a:t>
                      </a:r>
                      <a:endParaRPr lang="en-US" sz="3000" b="1">
                        <a:solidFill>
                          <a:srgbClr val="000000"/>
                        </a:solidFill>
                        <a:latin typeface="+mn-lt"/>
                        <a:ea typeface="Calibri"/>
                      </a:endParaRPr>
                    </a:p>
                  </a:txBody>
                  <a:tcPr marL="68580" marR="68580" marT="0" marB="0"/>
                </a:tc>
                <a:tc>
                  <a:txBody>
                    <a:bodyPr/>
                    <a:lstStyle/>
                    <a:p>
                      <a:pPr algn="ctr">
                        <a:lnSpc>
                          <a:spcPct val="150000"/>
                        </a:lnSpc>
                        <a:spcBef>
                          <a:spcPts val="600"/>
                        </a:spcBef>
                        <a:spcAft>
                          <a:spcPts val="600"/>
                        </a:spcAft>
                      </a:pPr>
                      <a:r>
                        <a:rPr lang="en-US" sz="3000" b="1"/>
                        <a:t>1958 - 1980</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600"/>
                        </a:spcAft>
                      </a:pPr>
                      <a:endParaRPr lang="en-US" sz="3000" b="1">
                        <a:solidFill>
                          <a:srgbClr val="000000"/>
                        </a:solidFill>
                        <a:latin typeface="+mn-lt"/>
                        <a:ea typeface="Calibri"/>
                      </a:endParaRPr>
                    </a:p>
                  </a:txBody>
                  <a:tcPr marL="68580" marR="68580" marT="0" marB="0"/>
                </a:tc>
              </a:tr>
              <a:tr h="0">
                <a:tc vMerge="1">
                  <a:txBody>
                    <a:bodyPr/>
                    <a:lstStyle/>
                    <a:p>
                      <a:endParaRPr lang="en-US"/>
                    </a:p>
                  </a:txBody>
                  <a:tcPr/>
                </a:tc>
                <a:tc>
                  <a:txBody>
                    <a:bodyPr/>
                    <a:lstStyle/>
                    <a:p>
                      <a:pPr algn="ctr">
                        <a:lnSpc>
                          <a:spcPct val="150000"/>
                        </a:lnSpc>
                        <a:spcBef>
                          <a:spcPts val="600"/>
                        </a:spcBef>
                        <a:spcAft>
                          <a:spcPts val="600"/>
                        </a:spcAft>
                      </a:pPr>
                      <a:r>
                        <a:rPr lang="en-US" sz="3000" b="1"/>
                        <a:t>1980 - 2018</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600"/>
                        </a:spcAft>
                      </a:pPr>
                      <a:endParaRPr lang="en-US" sz="3000" b="1">
                        <a:solidFill>
                          <a:srgbClr val="000000"/>
                        </a:solidFill>
                        <a:latin typeface="+mn-lt"/>
                        <a:ea typeface="Calibri"/>
                      </a:endParaRPr>
                    </a:p>
                  </a:txBody>
                  <a:tcPr marL="68580" marR="68580" marT="0" marB="0"/>
                </a:tc>
              </a:tr>
              <a:tr h="0">
                <a:tc rowSpan="2">
                  <a:txBody>
                    <a:bodyPr/>
                    <a:lstStyle/>
                    <a:p>
                      <a:pPr algn="ctr">
                        <a:lnSpc>
                          <a:spcPct val="150000"/>
                        </a:lnSpc>
                        <a:spcBef>
                          <a:spcPts val="600"/>
                        </a:spcBef>
                        <a:spcAft>
                          <a:spcPts val="0"/>
                        </a:spcAft>
                      </a:pPr>
                      <a:r>
                        <a:rPr lang="en-US" sz="3000" b="1"/>
                        <a:t>Tân Sơn Hòa</a:t>
                      </a:r>
                      <a:endParaRPr lang="en-US" sz="3000" b="1">
                        <a:solidFill>
                          <a:srgbClr val="000000"/>
                        </a:solidFill>
                        <a:latin typeface="+mn-lt"/>
                        <a:ea typeface="Calibri"/>
                      </a:endParaRPr>
                    </a:p>
                  </a:txBody>
                  <a:tcPr marL="68580" marR="68580" marT="0" marB="0"/>
                </a:tc>
                <a:tc>
                  <a:txBody>
                    <a:bodyPr/>
                    <a:lstStyle/>
                    <a:p>
                      <a:pPr algn="ctr">
                        <a:lnSpc>
                          <a:spcPct val="150000"/>
                        </a:lnSpc>
                        <a:spcBef>
                          <a:spcPts val="600"/>
                        </a:spcBef>
                        <a:spcAft>
                          <a:spcPts val="600"/>
                        </a:spcAft>
                      </a:pPr>
                      <a:r>
                        <a:rPr lang="en-US" sz="3000" b="1"/>
                        <a:t>1958 - 1980</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600"/>
                        </a:spcAft>
                      </a:pPr>
                      <a:endParaRPr lang="en-US" sz="3000" b="1">
                        <a:solidFill>
                          <a:srgbClr val="000000"/>
                        </a:solidFill>
                        <a:latin typeface="+mn-lt"/>
                        <a:ea typeface="Calibri"/>
                      </a:endParaRPr>
                    </a:p>
                  </a:txBody>
                  <a:tcPr marL="68580" marR="68580" marT="0" marB="0"/>
                </a:tc>
              </a:tr>
              <a:tr h="0">
                <a:tc vMerge="1">
                  <a:txBody>
                    <a:bodyPr/>
                    <a:lstStyle/>
                    <a:p>
                      <a:endParaRPr lang="en-US"/>
                    </a:p>
                  </a:txBody>
                  <a:tcPr/>
                </a:tc>
                <a:tc>
                  <a:txBody>
                    <a:bodyPr/>
                    <a:lstStyle/>
                    <a:p>
                      <a:pPr algn="ctr">
                        <a:lnSpc>
                          <a:spcPct val="150000"/>
                        </a:lnSpc>
                        <a:spcBef>
                          <a:spcPts val="600"/>
                        </a:spcBef>
                        <a:spcAft>
                          <a:spcPts val="600"/>
                        </a:spcAft>
                      </a:pPr>
                      <a:r>
                        <a:rPr lang="en-US" sz="3000" b="1"/>
                        <a:t>1980 - 2018</a:t>
                      </a:r>
                      <a:endParaRPr lang="en-US" sz="3000" b="1">
                        <a:solidFill>
                          <a:srgbClr val="000000"/>
                        </a:solidFill>
                        <a:latin typeface="+mn-lt"/>
                        <a:ea typeface="Calibri"/>
                      </a:endParaRPr>
                    </a:p>
                  </a:txBody>
                  <a:tcPr marL="68580" marR="68580" marT="0" marB="0"/>
                </a:tc>
                <a:tc>
                  <a:txBody>
                    <a:bodyPr/>
                    <a:lstStyle/>
                    <a:p>
                      <a:pPr algn="just">
                        <a:lnSpc>
                          <a:spcPct val="150000"/>
                        </a:lnSpc>
                        <a:spcBef>
                          <a:spcPts val="600"/>
                        </a:spcBef>
                        <a:spcAft>
                          <a:spcPts val="0"/>
                        </a:spcAft>
                      </a:pPr>
                      <a:r>
                        <a:rPr lang="en-US" sz="3000" b="1"/>
                        <a:t> </a:t>
                      </a:r>
                      <a:endParaRPr lang="en-US" sz="3000" b="1">
                        <a:solidFill>
                          <a:srgbClr val="000000"/>
                        </a:solidFill>
                        <a:latin typeface="+mn-lt"/>
                        <a:ea typeface="Calibri"/>
                      </a:endParaRPr>
                    </a:p>
                  </a:txBody>
                  <a:tcPr marL="68580" marR="68580" marT="0" marB="0"/>
                </a:tc>
              </a:tr>
            </a:tbl>
          </a:graphicData>
        </a:graphic>
      </p:graphicFrame>
      <p:sp>
        <p:nvSpPr>
          <p:cNvPr id="126977" name="Rectangle 1"/>
          <p:cNvSpPr>
            <a:spLocks noChangeArrowheads="1"/>
          </p:cNvSpPr>
          <p:nvPr/>
        </p:nvSpPr>
        <p:spPr bwMode="auto">
          <a:xfrm>
            <a:off x="789735" y="249390"/>
            <a:ext cx="7954870"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smtClean="0">
                <a:ln>
                  <a:noFill/>
                </a:ln>
                <a:solidFill>
                  <a:srgbClr val="001746"/>
                </a:solidFill>
                <a:effectLst/>
                <a:ea typeface="Cambria" pitchFamily="18" charset="0"/>
                <a:cs typeface="Times New Roman" pitchFamily="18" charset="0"/>
              </a:rPr>
              <a:t>Nhận xét sự thay đổi lượng</a:t>
            </a:r>
            <a:r>
              <a:rPr kumimoji="0" lang="en-US" sz="3000" b="1" i="0" u="none" strike="noStrike" cap="none" normalizeH="0" smtClean="0">
                <a:ln>
                  <a:noFill/>
                </a:ln>
                <a:solidFill>
                  <a:srgbClr val="001746"/>
                </a:solidFill>
                <a:effectLst/>
                <a:ea typeface="Cambria" pitchFamily="18" charset="0"/>
                <a:cs typeface="Times New Roman" pitchFamily="18" charset="0"/>
              </a:rPr>
              <a:t> mưa </a:t>
            </a:r>
            <a:r>
              <a:rPr kumimoji="0" lang="en-US" sz="3000" b="1" i="0" u="none" strike="noStrike" cap="none" normalizeH="0" baseline="0" smtClean="0">
                <a:ln>
                  <a:noFill/>
                </a:ln>
                <a:solidFill>
                  <a:srgbClr val="001746"/>
                </a:solidFill>
                <a:effectLst/>
                <a:ea typeface="Cambria" pitchFamily="18" charset="0"/>
                <a:cs typeface="Times New Roman" pitchFamily="18" charset="0"/>
              </a:rPr>
              <a:t>trung bình năm</a:t>
            </a:r>
            <a:endParaRPr kumimoji="0" lang="en-US" sz="3000" b="0" i="0" u="none" strike="noStrike" cap="none" normalizeH="0" baseline="0" smtClean="0">
              <a:ln>
                <a:noFill/>
              </a:ln>
              <a:solidFill>
                <a:schemeClr val="tx1"/>
              </a:solidFill>
              <a:effectLst/>
              <a:cs typeface="Arial" pitchFamily="34" charset="0"/>
            </a:endParaRPr>
          </a:p>
        </p:txBody>
      </p:sp>
      <p:sp>
        <p:nvSpPr>
          <p:cNvPr id="15" name="TextBox 14"/>
          <p:cNvSpPr txBox="1"/>
          <p:nvPr/>
        </p:nvSpPr>
        <p:spPr>
          <a:xfrm>
            <a:off x="5237084" y="1911951"/>
            <a:ext cx="5287721" cy="553998"/>
          </a:xfrm>
          <a:prstGeom prst="rect">
            <a:avLst/>
          </a:prstGeom>
          <a:noFill/>
        </p:spPr>
        <p:txBody>
          <a:bodyPr wrap="square" rtlCol="0">
            <a:spAutoFit/>
          </a:bodyPr>
          <a:lstStyle/>
          <a:p>
            <a:pPr algn="just"/>
            <a:r>
              <a:rPr lang="en-US" sz="3000" b="1" smtClean="0">
                <a:solidFill>
                  <a:srgbClr val="000000"/>
                </a:solidFill>
                <a:ea typeface="Times New Roman"/>
              </a:rPr>
              <a:t>Tăng liên tục, tăng 322 mm</a:t>
            </a:r>
          </a:p>
        </p:txBody>
      </p:sp>
      <p:sp>
        <p:nvSpPr>
          <p:cNvPr id="17" name="TextBox 16"/>
          <p:cNvSpPr txBox="1"/>
          <p:nvPr/>
        </p:nvSpPr>
        <p:spPr>
          <a:xfrm>
            <a:off x="5209375" y="2535405"/>
            <a:ext cx="5346041" cy="553998"/>
          </a:xfrm>
          <a:prstGeom prst="rect">
            <a:avLst/>
          </a:prstGeom>
          <a:noFill/>
        </p:spPr>
        <p:txBody>
          <a:bodyPr wrap="square" rtlCol="0">
            <a:spAutoFit/>
          </a:bodyPr>
          <a:lstStyle/>
          <a:p>
            <a:pPr algn="just"/>
            <a:r>
              <a:rPr lang="en-US" sz="3000" b="1" smtClean="0">
                <a:solidFill>
                  <a:srgbClr val="000000"/>
                </a:solidFill>
                <a:ea typeface="Times New Roman"/>
              </a:rPr>
              <a:t>Biến động, giảm 43,6 mm.</a:t>
            </a:r>
            <a:endParaRPr lang="en-US" sz="3000" b="1" smtClean="0">
              <a:solidFill>
                <a:srgbClr val="000000"/>
              </a:solidFill>
              <a:ea typeface="Calibri"/>
            </a:endParaRPr>
          </a:p>
        </p:txBody>
      </p:sp>
      <p:sp>
        <p:nvSpPr>
          <p:cNvPr id="18" name="TextBox 17"/>
          <p:cNvSpPr txBox="1"/>
          <p:nvPr/>
        </p:nvSpPr>
        <p:spPr>
          <a:xfrm>
            <a:off x="5223234" y="3186573"/>
            <a:ext cx="4918359" cy="553998"/>
          </a:xfrm>
          <a:prstGeom prst="rect">
            <a:avLst/>
          </a:prstGeom>
          <a:noFill/>
        </p:spPr>
        <p:txBody>
          <a:bodyPr wrap="square" rtlCol="0">
            <a:spAutoFit/>
          </a:bodyPr>
          <a:lstStyle/>
          <a:p>
            <a:pPr algn="just"/>
            <a:r>
              <a:rPr lang="en-US" sz="3000" b="1" smtClean="0">
                <a:solidFill>
                  <a:srgbClr val="000000"/>
                </a:solidFill>
                <a:ea typeface="Times New Roman"/>
              </a:rPr>
              <a:t>Tăng 390,2 mm.</a:t>
            </a:r>
            <a:r>
              <a:rPr lang="en-US" sz="3000" b="1" i="1" smtClean="0">
                <a:solidFill>
                  <a:srgbClr val="000000"/>
                </a:solidFill>
                <a:ea typeface="Cambria"/>
              </a:rPr>
              <a:t> </a:t>
            </a:r>
            <a:endParaRPr lang="en-US" sz="3000" b="1" smtClean="0">
              <a:solidFill>
                <a:srgbClr val="000000"/>
              </a:solidFill>
              <a:ea typeface="Calibri"/>
            </a:endParaRPr>
          </a:p>
        </p:txBody>
      </p:sp>
      <p:sp>
        <p:nvSpPr>
          <p:cNvPr id="23" name="TextBox 22"/>
          <p:cNvSpPr txBox="1"/>
          <p:nvPr/>
        </p:nvSpPr>
        <p:spPr>
          <a:xfrm>
            <a:off x="5195520" y="3907011"/>
            <a:ext cx="5287721" cy="553998"/>
          </a:xfrm>
          <a:prstGeom prst="rect">
            <a:avLst/>
          </a:prstGeom>
          <a:noFill/>
        </p:spPr>
        <p:txBody>
          <a:bodyPr wrap="square" rtlCol="0">
            <a:spAutoFit/>
          </a:bodyPr>
          <a:lstStyle/>
          <a:p>
            <a:pPr algn="just">
              <a:spcBef>
                <a:spcPts val="600"/>
              </a:spcBef>
              <a:spcAft>
                <a:spcPts val="600"/>
              </a:spcAft>
            </a:pPr>
            <a:r>
              <a:rPr lang="en-US" sz="3000" b="1" smtClean="0">
                <a:solidFill>
                  <a:srgbClr val="000000"/>
                </a:solidFill>
                <a:ea typeface="Times New Roman"/>
              </a:rPr>
              <a:t>Biến động, tăng 307,9 mm</a:t>
            </a:r>
            <a:endParaRPr lang="en-US" sz="3000" b="1">
              <a:solidFill>
                <a:srgbClr val="000000"/>
              </a:solidFill>
              <a:ea typeface="Calibri"/>
            </a:endParaRPr>
          </a:p>
        </p:txBody>
      </p:sp>
      <p:sp>
        <p:nvSpPr>
          <p:cNvPr id="24" name="TextBox 23"/>
          <p:cNvSpPr txBox="1"/>
          <p:nvPr/>
        </p:nvSpPr>
        <p:spPr>
          <a:xfrm>
            <a:off x="5250921" y="4599751"/>
            <a:ext cx="5171105" cy="553998"/>
          </a:xfrm>
          <a:prstGeom prst="rect">
            <a:avLst/>
          </a:prstGeom>
          <a:noFill/>
        </p:spPr>
        <p:txBody>
          <a:bodyPr wrap="square" rtlCol="0">
            <a:spAutoFit/>
          </a:bodyPr>
          <a:lstStyle/>
          <a:p>
            <a:pPr algn="just">
              <a:spcBef>
                <a:spcPts val="600"/>
              </a:spcBef>
              <a:spcAft>
                <a:spcPts val="600"/>
              </a:spcAft>
            </a:pPr>
            <a:r>
              <a:rPr lang="en-US" sz="3000" b="1" smtClean="0">
                <a:solidFill>
                  <a:srgbClr val="000000"/>
                </a:solidFill>
                <a:ea typeface="Times New Roman"/>
              </a:rPr>
              <a:t>Tăng 175,5 mm</a:t>
            </a:r>
            <a:endParaRPr lang="en-US" sz="3000" b="1">
              <a:solidFill>
                <a:srgbClr val="000000"/>
              </a:solidFill>
              <a:ea typeface="Calibri"/>
            </a:endParaRPr>
          </a:p>
        </p:txBody>
      </p:sp>
      <p:sp>
        <p:nvSpPr>
          <p:cNvPr id="25" name="TextBox 24"/>
          <p:cNvSpPr txBox="1"/>
          <p:nvPr/>
        </p:nvSpPr>
        <p:spPr>
          <a:xfrm>
            <a:off x="5209375" y="5306338"/>
            <a:ext cx="5287723" cy="553998"/>
          </a:xfrm>
          <a:prstGeom prst="rect">
            <a:avLst/>
          </a:prstGeom>
          <a:noFill/>
        </p:spPr>
        <p:txBody>
          <a:bodyPr wrap="square" rtlCol="0">
            <a:spAutoFit/>
          </a:bodyPr>
          <a:lstStyle/>
          <a:p>
            <a:pPr algn="just"/>
            <a:r>
              <a:rPr lang="en-US" sz="3000" b="1" smtClean="0">
                <a:solidFill>
                  <a:srgbClr val="000000"/>
                </a:solidFill>
                <a:ea typeface="Times New Roman"/>
              </a:rPr>
              <a:t>Tăng 323,4 mm.</a:t>
            </a:r>
            <a:endParaRPr lang="en-US" sz="3000"/>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ppt_x</p:attrName>
                                        </p:attrNameLst>
                                      </p:cBhvr>
                                      <p:tavLst>
                                        <p:tav tm="0">
                                          <p:val>
                                            <p:strVal val="#ppt_x-.2"/>
                                          </p:val>
                                        </p:tav>
                                        <p:tav tm="100000">
                                          <p:val>
                                            <p:strVal val="#ppt_x"/>
                                          </p:val>
                                        </p:tav>
                                      </p:tavLst>
                                    </p:anim>
                                    <p:anim calcmode="lin" valueType="num">
                                      <p:cBhvr>
                                        <p:cTn id="1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ppt_x</p:attrName>
                                        </p:attrNameLst>
                                      </p:cBhvr>
                                      <p:tavLst>
                                        <p:tav tm="0">
                                          <p:val>
                                            <p:strVal val="#ppt_x-.2"/>
                                          </p:val>
                                        </p:tav>
                                        <p:tav tm="100000">
                                          <p:val>
                                            <p:strVal val="#ppt_x"/>
                                          </p:val>
                                        </p:tav>
                                      </p:tavLst>
                                    </p:anim>
                                    <p:anim calcmode="lin" valueType="num">
                                      <p:cBhvr>
                                        <p:cTn id="2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ppt_x</p:attrName>
                                        </p:attrNameLst>
                                      </p:cBhvr>
                                      <p:tavLst>
                                        <p:tav tm="0">
                                          <p:val>
                                            <p:strVal val="#ppt_x-.2"/>
                                          </p:val>
                                        </p:tav>
                                        <p:tav tm="100000">
                                          <p:val>
                                            <p:strVal val="#ppt_x"/>
                                          </p:val>
                                        </p:tav>
                                      </p:tavLst>
                                    </p:anim>
                                    <p:anim calcmode="lin" valueType="num">
                                      <p:cBhvr>
                                        <p:cTn id="29"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ppt_x</p:attrName>
                                        </p:attrNameLst>
                                      </p:cBhvr>
                                      <p:tavLst>
                                        <p:tav tm="0">
                                          <p:val>
                                            <p:strVal val="#ppt_x-.2"/>
                                          </p:val>
                                        </p:tav>
                                        <p:tav tm="100000">
                                          <p:val>
                                            <p:strVal val="#ppt_x"/>
                                          </p:val>
                                        </p:tav>
                                      </p:tavLst>
                                    </p:anim>
                                    <p:anim calcmode="lin" valueType="num">
                                      <p:cBhvr>
                                        <p:cTn id="36"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ppt_x</p:attrName>
                                        </p:attrNameLst>
                                      </p:cBhvr>
                                      <p:tavLst>
                                        <p:tav tm="0">
                                          <p:val>
                                            <p:strVal val="#ppt_x-.2"/>
                                          </p:val>
                                        </p:tav>
                                        <p:tav tm="100000">
                                          <p:val>
                                            <p:strVal val="#ppt_x"/>
                                          </p:val>
                                        </p:tav>
                                      </p:tavLst>
                                    </p:anim>
                                    <p:anim calcmode="lin" valueType="num">
                                      <p:cBhvr>
                                        <p:cTn id="43"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48067"/>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8. TÁC ĐỘNG CỦA BIẾN ĐỔI KHÍ HẬU ĐỐI VỚI</a:t>
            </a:r>
          </a:p>
          <a:p>
            <a:pPr algn="ctr"/>
            <a:r>
              <a:rPr lang="en-US" sz="3000" b="1" smtClean="0">
                <a:solidFill>
                  <a:srgbClr val="007A37"/>
                </a:solidFill>
                <a:cs typeface="Arial" pitchFamily="34" charset="0"/>
              </a:rPr>
              <a:t>KHÍ HẬU VÀ THỦY VĂN VIỆT NAM</a:t>
            </a:r>
            <a:endParaRPr lang="en-US" sz="3000" b="1">
              <a:solidFill>
                <a:srgbClr val="007A37"/>
              </a:solidFill>
              <a:cs typeface="Arial" pitchFamily="34" charset="0"/>
            </a:endParaRPr>
          </a:p>
        </p:txBody>
      </p:sp>
      <p:sp>
        <p:nvSpPr>
          <p:cNvPr id="15" name="Rectangle 14"/>
          <p:cNvSpPr/>
          <p:nvPr/>
        </p:nvSpPr>
        <p:spPr>
          <a:xfrm>
            <a:off x="176594" y="972197"/>
            <a:ext cx="7756607"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1. Tác động của biến đổi khí hậu đối với khí hậu</a:t>
            </a: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96551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xmlns="" id="{83943E22-6FC5-4857-96F1-DB4BDF369685}"/>
              </a:ext>
            </a:extLst>
          </p:cNvPr>
          <p:cNvSpPr/>
          <p:nvPr/>
        </p:nvSpPr>
        <p:spPr>
          <a:xfrm>
            <a:off x="128446" y="2453294"/>
            <a:ext cx="11647918" cy="1204322"/>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a:t>
            </a:r>
            <a:r>
              <a:rPr lang="it-IT" sz="3000" b="1" i="1" smtClean="0">
                <a:solidFill>
                  <a:srgbClr val="0000FF"/>
                </a:solidFill>
                <a:cs typeface="Arial" pitchFamily="34" charset="0"/>
              </a:rPr>
              <a:t>Rút ra kết luận về những biểu hiện của biến đổi khí hậu đã tác động như thế nào đến khí hậu nước ta?</a:t>
            </a:r>
            <a:endParaRPr lang="en-US" sz="3000" b="1" i="1" dirty="0">
              <a:solidFill>
                <a:srgbClr val="0000FF"/>
              </a:solidFill>
              <a:cs typeface="Arial" pitchFamily="34" charset="0"/>
            </a:endParaRP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24695" y="1437020"/>
            <a:ext cx="1000545" cy="1086608"/>
          </a:xfrm>
          <a:prstGeom prst="rect">
            <a:avLst/>
          </a:prstGeom>
        </p:spPr>
      </p:pic>
      <p:pic>
        <p:nvPicPr>
          <p:cNvPr id="7" name="Picture 19">
            <a:extLst>
              <a:ext uri="{FF2B5EF4-FFF2-40B4-BE49-F238E27FC236}">
                <a16:creationId xmlns:a16="http://schemas.microsoft.com/office/drawing/2014/main" xmlns="" id="{B8087F73-C0F3-4A21-8739-7DD0D8129213}"/>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801971" y="3449782"/>
            <a:ext cx="5145338" cy="316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1"/>
          <p:cNvSpPr>
            <a:spLocks noChangeArrowheads="1"/>
          </p:cNvSpPr>
          <p:nvPr/>
        </p:nvSpPr>
        <p:spPr bwMode="auto">
          <a:xfrm>
            <a:off x="252768" y="1499094"/>
            <a:ext cx="1161839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3200" b="1" smtClean="0"/>
              <a:t>- </a:t>
            </a:r>
            <a:r>
              <a:rPr lang="pt-BR" sz="3200" b="1" smtClean="0"/>
              <a:t>Thời kì 1958 - 2018, n</a:t>
            </a:r>
            <a:r>
              <a:rPr lang="pt-BR" sz="3200" b="1" smtClean="0"/>
              <a:t>hiệt </a:t>
            </a:r>
            <a:r>
              <a:rPr lang="pt-BR" sz="3200" b="1" smtClean="0"/>
              <a:t>độ trung bình năm tăng 0,89 độ C.</a:t>
            </a:r>
            <a:endParaRPr lang="en-US" sz="3200" b="1" smtClean="0"/>
          </a:p>
          <a:p>
            <a:pPr algn="just">
              <a:lnSpc>
                <a:spcPct val="150000"/>
              </a:lnSpc>
            </a:pPr>
            <a:r>
              <a:rPr lang="pt-BR" sz="3200" b="1" smtClean="0"/>
              <a:t>- Tổng lượng mưa trong năm có sự biến động.</a:t>
            </a:r>
            <a:endParaRPr lang="en-US" sz="3200" b="1"/>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xit" presetSubtype="0" fill="hold" nodeType="clickEffect">
                                  <p:stCondLst>
                                    <p:cond delay="0"/>
                                  </p:stCondLst>
                                  <p:childTnLst>
                                    <p:anim calcmode="lin" valueType="num">
                                      <p:cBhvr>
                                        <p:cTn id="21" dur="1000"/>
                                        <p:tgtEl>
                                          <p:spTgt spid="18"/>
                                        </p:tgtEl>
                                        <p:attrNameLst>
                                          <p:attrName>ppt_x</p:attrName>
                                        </p:attrNameLst>
                                      </p:cBhvr>
                                      <p:tavLst>
                                        <p:tav tm="0">
                                          <p:val>
                                            <p:strVal val="ppt_x"/>
                                          </p:val>
                                        </p:tav>
                                        <p:tav tm="100000">
                                          <p:val>
                                            <p:strVal val="ppt_x-.2"/>
                                          </p:val>
                                        </p:tav>
                                      </p:tavLst>
                                    </p:anim>
                                    <p:anim calcmode="lin" valueType="num">
                                      <p:cBhvr>
                                        <p:cTn id="22" dur="1000"/>
                                        <p:tgtEl>
                                          <p:spTgt spid="18"/>
                                        </p:tgtEl>
                                        <p:attrNameLst>
                                          <p:attrName>ppt_y</p:attrName>
                                        </p:attrNameLst>
                                      </p:cBhvr>
                                      <p:tavLst>
                                        <p:tav tm="0">
                                          <p:val>
                                            <p:strVal val="ppt_y"/>
                                          </p:val>
                                        </p:tav>
                                        <p:tav tm="100000">
                                          <p:val>
                                            <p:strVal val="ppt_y"/>
                                          </p:val>
                                        </p:tav>
                                      </p:tavLst>
                                    </p:anim>
                                    <p:animEffect transition="out" filter="fade">
                                      <p:cBhvr>
                                        <p:cTn id="23" dur="1000"/>
                                        <p:tgtEl>
                                          <p:spTgt spid="18"/>
                                        </p:tgtEl>
                                      </p:cBhvr>
                                    </p:animEffect>
                                    <p:set>
                                      <p:cBhvr>
                                        <p:cTn id="24" dur="1" fill="hold">
                                          <p:stCondLst>
                                            <p:cond delay="999"/>
                                          </p:stCondLst>
                                        </p:cTn>
                                        <p:tgtEl>
                                          <p:spTgt spid="18"/>
                                        </p:tgtEl>
                                        <p:attrNameLst>
                                          <p:attrName>style.visibility</p:attrName>
                                        </p:attrNameLst>
                                      </p:cBhvr>
                                      <p:to>
                                        <p:strVal val="hidden"/>
                                      </p:to>
                                    </p:set>
                                  </p:childTnLst>
                                </p:cTn>
                              </p:par>
                              <p:par>
                                <p:cTn id="25" presetID="29" presetClass="exit" presetSubtype="0" fill="hold" grpId="1" nodeType="withEffect">
                                  <p:stCondLst>
                                    <p:cond delay="0"/>
                                  </p:stCondLst>
                                  <p:childTnLst>
                                    <p:anim calcmode="lin" valueType="num">
                                      <p:cBhvr>
                                        <p:cTn id="26" dur="1000"/>
                                        <p:tgtEl>
                                          <p:spTgt spid="17"/>
                                        </p:tgtEl>
                                        <p:attrNameLst>
                                          <p:attrName>ppt_x</p:attrName>
                                        </p:attrNameLst>
                                      </p:cBhvr>
                                      <p:tavLst>
                                        <p:tav tm="0">
                                          <p:val>
                                            <p:strVal val="ppt_x"/>
                                          </p:val>
                                        </p:tav>
                                        <p:tav tm="100000">
                                          <p:val>
                                            <p:strVal val="ppt_x-.2"/>
                                          </p:val>
                                        </p:tav>
                                      </p:tavLst>
                                    </p:anim>
                                    <p:anim calcmode="lin" valueType="num">
                                      <p:cBhvr>
                                        <p:cTn id="27" dur="1000"/>
                                        <p:tgtEl>
                                          <p:spTgt spid="17"/>
                                        </p:tgtEl>
                                        <p:attrNameLst>
                                          <p:attrName>ppt_y</p:attrName>
                                        </p:attrNameLst>
                                      </p:cBhvr>
                                      <p:tavLst>
                                        <p:tav tm="0">
                                          <p:val>
                                            <p:strVal val="ppt_y"/>
                                          </p:val>
                                        </p:tav>
                                        <p:tav tm="100000">
                                          <p:val>
                                            <p:strVal val="ppt_y"/>
                                          </p:val>
                                        </p:tav>
                                      </p:tavLst>
                                    </p:anim>
                                    <p:animEffect transition="out" filter="fade">
                                      <p:cBhvr>
                                        <p:cTn id="28" dur="1000"/>
                                        <p:tgtEl>
                                          <p:spTgt spid="17"/>
                                        </p:tgtEl>
                                      </p:cBhvr>
                                    </p:animEffect>
                                    <p:set>
                                      <p:cBhvr>
                                        <p:cTn id="29" dur="1" fill="hold">
                                          <p:stCondLst>
                                            <p:cond delay="999"/>
                                          </p:stCondLst>
                                        </p:cTn>
                                        <p:tgtEl>
                                          <p:spTgt spid="17"/>
                                        </p:tgtEl>
                                        <p:attrNameLst>
                                          <p:attrName>style.visibility</p:attrName>
                                        </p:attrNameLst>
                                      </p:cBhvr>
                                      <p:to>
                                        <p:strVal val="hidden"/>
                                      </p:to>
                                    </p:set>
                                  </p:childTnLst>
                                </p:cTn>
                              </p:par>
                              <p:par>
                                <p:cTn id="30" presetID="29" presetClass="exit" presetSubtype="0" fill="hold" nodeType="withEffect">
                                  <p:stCondLst>
                                    <p:cond delay="0"/>
                                  </p:stCondLst>
                                  <p:childTnLst>
                                    <p:anim calcmode="lin" valueType="num">
                                      <p:cBhvr>
                                        <p:cTn id="31" dur="1000"/>
                                        <p:tgtEl>
                                          <p:spTgt spid="7"/>
                                        </p:tgtEl>
                                        <p:attrNameLst>
                                          <p:attrName>ppt_x</p:attrName>
                                        </p:attrNameLst>
                                      </p:cBhvr>
                                      <p:tavLst>
                                        <p:tav tm="0">
                                          <p:val>
                                            <p:strVal val="ppt_x"/>
                                          </p:val>
                                        </p:tav>
                                        <p:tav tm="100000">
                                          <p:val>
                                            <p:strVal val="ppt_x-.2"/>
                                          </p:val>
                                        </p:tav>
                                      </p:tavLst>
                                    </p:anim>
                                    <p:anim calcmode="lin" valueType="num">
                                      <p:cBhvr>
                                        <p:cTn id="32" dur="1000"/>
                                        <p:tgtEl>
                                          <p:spTgt spid="7"/>
                                        </p:tgtEl>
                                        <p:attrNameLst>
                                          <p:attrName>ppt_y</p:attrName>
                                        </p:attrNameLst>
                                      </p:cBhvr>
                                      <p:tavLst>
                                        <p:tav tm="0">
                                          <p:val>
                                            <p:strVal val="ppt_y"/>
                                          </p:val>
                                        </p:tav>
                                        <p:tav tm="100000">
                                          <p:val>
                                            <p:strVal val="ppt_y"/>
                                          </p:val>
                                        </p:tav>
                                      </p:tavLst>
                                    </p:anim>
                                    <p:animEffect transition="out" filter="fad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cBhvr>
                                        <p:cTn id="39"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40"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10">
                                            <p:txEl>
                                              <p:pRg st="1" end="1"/>
                                            </p:txEl>
                                          </p:spTgt>
                                        </p:tgtEl>
                                        <p:attrNameLst>
                                          <p:attrName>style.visibility</p:attrName>
                                        </p:attrNameLst>
                                      </p:cBhvr>
                                      <p:to>
                                        <p:strVal val="visible"/>
                                      </p:to>
                                    </p:set>
                                    <p:anim calcmode="lin" valueType="num">
                                      <p:cBhvr>
                                        <p:cTn id="46"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47"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1870</TotalTime>
  <Words>1734</Words>
  <Application>Microsoft Office PowerPoint</Application>
  <PresentationFormat>Custom</PresentationFormat>
  <Paragraphs>214</Paragraphs>
  <Slides>29</Slides>
  <Notes>20</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Nguyen </cp:lastModifiedBy>
  <cp:revision>371</cp:revision>
  <dcterms:created xsi:type="dcterms:W3CDTF">2021-06-28T12:43:46Z</dcterms:created>
  <dcterms:modified xsi:type="dcterms:W3CDTF">2023-07-18T09:53:24Z</dcterms:modified>
</cp:coreProperties>
</file>