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p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3.jpg" ContentType="image/jpeg"/>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8"/>
  </p:notesMasterIdLst>
  <p:sldIdLst>
    <p:sldId id="263" r:id="rId3"/>
    <p:sldId id="264" r:id="rId4"/>
    <p:sldId id="265" r:id="rId5"/>
    <p:sldId id="256" r:id="rId6"/>
    <p:sldId id="262" r:id="rId7"/>
    <p:sldId id="266" r:id="rId8"/>
    <p:sldId id="267" r:id="rId9"/>
    <p:sldId id="268" r:id="rId10"/>
    <p:sldId id="269" r:id="rId11"/>
    <p:sldId id="270" r:id="rId12"/>
    <p:sldId id="271" r:id="rId13"/>
    <p:sldId id="272" r:id="rId14"/>
    <p:sldId id="259" r:id="rId15"/>
    <p:sldId id="261" r:id="rId16"/>
    <p:sldId id="260" r:id="rId17"/>
  </p:sldIdLst>
  <p:sldSz cx="12192000" cy="6858000"/>
  <p:notesSz cx="7315200" cy="96012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0D7E"/>
    <a:srgbClr val="E0284F"/>
    <a:srgbClr val="FFFF66"/>
    <a:srgbClr val="EB891D"/>
    <a:srgbClr val="D7B3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5" d="100"/>
          <a:sy n="75" d="100"/>
        </p:scale>
        <p:origin x="540"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D18E4F1E-A73F-41E1-97FA-E58206C9415F}" type="datetimeFigureOut">
              <a:rPr lang="en-US" smtClean="0"/>
              <a:t>11/23/2023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13D68954-D919-4EF8-A4B5-16DEE2FC73C8}" type="slidenum">
              <a:rPr lang="en-US" smtClean="0"/>
              <a:t>‹#›</a:t>
            </a:fld>
            <a:endParaRPr lang="en-US"/>
          </a:p>
        </p:txBody>
      </p:sp>
    </p:spTree>
    <p:extLst>
      <p:ext uri="{BB962C8B-B14F-4D97-AF65-F5344CB8AC3E}">
        <p14:creationId xmlns:p14="http://schemas.microsoft.com/office/powerpoint/2010/main" val="2892989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cs typeface="Arial" panose="020B0604020202020204" pitchFamily="34" charset="0"/>
              </a:rPr>
              <a:t>Bấm vào các số bất kì để liên kết tới câu hỏi. Sau khi trả lời xong, quay về thì bấm vào con vật của câu hỏi đó, câu hỏi sẽ mất.</a:t>
            </a:r>
          </a:p>
          <a:p>
            <a:r>
              <a:rPr lang="en-US" altLang="en-US" smtClean="0">
                <a:cs typeface="Arial" panose="020B0604020202020204" pitchFamily="34" charset="0"/>
              </a:rPr>
              <a:t>Khi thực hiện hết các câu hỏi bấm vào mũi tên bên góc phải để liên kết đến Slide 9.</a:t>
            </a:r>
          </a:p>
        </p:txBody>
      </p:sp>
      <p:sp>
        <p:nvSpPr>
          <p:cNvPr id="51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8B3B6B-0782-434C-A176-88B7B88C74B2}" type="slidenum">
              <a:rPr kumimoji="0" lang="vi-V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vi-V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05990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00D6E-EA45-E1B1-4144-6D16EF1BF6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4C15E0D1-1CA6-6DD3-FDCB-27E860DF70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4C19CBB5-DF3E-F911-51F1-1CB8B1BC8731}"/>
              </a:ext>
            </a:extLst>
          </p:cNvPr>
          <p:cNvSpPr>
            <a:spLocks noGrp="1"/>
          </p:cNvSpPr>
          <p:nvPr>
            <p:ph type="dt" sz="half" idx="10"/>
          </p:nvPr>
        </p:nvSpPr>
        <p:spPr/>
        <p:txBody>
          <a:bodyPr/>
          <a:lstStyle/>
          <a:p>
            <a:fld id="{2B3534FE-4A2E-4706-8CFD-F8F6BFD901D3}" type="datetimeFigureOut">
              <a:rPr lang="vi-VN" smtClean="0"/>
              <a:t>23/11/2023</a:t>
            </a:fld>
            <a:endParaRPr lang="vi-VN"/>
          </a:p>
        </p:txBody>
      </p:sp>
      <p:sp>
        <p:nvSpPr>
          <p:cNvPr id="5" name="Footer Placeholder 4">
            <a:extLst>
              <a:ext uri="{FF2B5EF4-FFF2-40B4-BE49-F238E27FC236}">
                <a16:creationId xmlns:a16="http://schemas.microsoft.com/office/drawing/2014/main" id="{096AD5DA-18EA-4476-4D45-C8635FD6AA5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93932CB-4DEA-D328-128B-6AD008C35AD1}"/>
              </a:ext>
            </a:extLst>
          </p:cNvPr>
          <p:cNvSpPr>
            <a:spLocks noGrp="1"/>
          </p:cNvSpPr>
          <p:nvPr>
            <p:ph type="sldNum" sz="quarter" idx="12"/>
          </p:nvPr>
        </p:nvSpPr>
        <p:spPr/>
        <p:txBody>
          <a:bodyPr/>
          <a:lstStyle/>
          <a:p>
            <a:fld id="{7BB641B6-520A-4F3E-A333-148368E5E30D}" type="slidenum">
              <a:rPr lang="vi-VN" smtClean="0"/>
              <a:t>‹#›</a:t>
            </a:fld>
            <a:endParaRPr lang="vi-VN"/>
          </a:p>
        </p:txBody>
      </p:sp>
    </p:spTree>
    <p:extLst>
      <p:ext uri="{BB962C8B-B14F-4D97-AF65-F5344CB8AC3E}">
        <p14:creationId xmlns:p14="http://schemas.microsoft.com/office/powerpoint/2010/main" val="3482156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81BB7-B936-216D-0513-9C9C7CF9114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3FB962-A487-EAB0-57DF-6525E0CD31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32ECD20-33CA-801E-76CB-3DB1F6E6B559}"/>
              </a:ext>
            </a:extLst>
          </p:cNvPr>
          <p:cNvSpPr>
            <a:spLocks noGrp="1"/>
          </p:cNvSpPr>
          <p:nvPr>
            <p:ph type="dt" sz="half" idx="10"/>
          </p:nvPr>
        </p:nvSpPr>
        <p:spPr/>
        <p:txBody>
          <a:bodyPr/>
          <a:lstStyle/>
          <a:p>
            <a:fld id="{2B3534FE-4A2E-4706-8CFD-F8F6BFD901D3}" type="datetimeFigureOut">
              <a:rPr lang="vi-VN" smtClean="0"/>
              <a:t>23/11/2023</a:t>
            </a:fld>
            <a:endParaRPr lang="vi-VN"/>
          </a:p>
        </p:txBody>
      </p:sp>
      <p:sp>
        <p:nvSpPr>
          <p:cNvPr id="5" name="Footer Placeholder 4">
            <a:extLst>
              <a:ext uri="{FF2B5EF4-FFF2-40B4-BE49-F238E27FC236}">
                <a16:creationId xmlns:a16="http://schemas.microsoft.com/office/drawing/2014/main" id="{559850CA-FEFF-9A3E-0E96-7870E3F3C32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B2AA3C5-9765-9A03-16AB-6F625E664388}"/>
              </a:ext>
            </a:extLst>
          </p:cNvPr>
          <p:cNvSpPr>
            <a:spLocks noGrp="1"/>
          </p:cNvSpPr>
          <p:nvPr>
            <p:ph type="sldNum" sz="quarter" idx="12"/>
          </p:nvPr>
        </p:nvSpPr>
        <p:spPr/>
        <p:txBody>
          <a:bodyPr/>
          <a:lstStyle/>
          <a:p>
            <a:fld id="{7BB641B6-520A-4F3E-A333-148368E5E30D}" type="slidenum">
              <a:rPr lang="vi-VN" smtClean="0"/>
              <a:t>‹#›</a:t>
            </a:fld>
            <a:endParaRPr lang="vi-VN"/>
          </a:p>
        </p:txBody>
      </p:sp>
    </p:spTree>
    <p:extLst>
      <p:ext uri="{BB962C8B-B14F-4D97-AF65-F5344CB8AC3E}">
        <p14:creationId xmlns:p14="http://schemas.microsoft.com/office/powerpoint/2010/main" val="1357864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5E6693-39D2-D95B-EBF8-55C64EE31AF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72694A5-E9E2-CE0B-136D-A368042235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1DEE1CF-2878-AFF5-55C6-A5597ECA17BE}"/>
              </a:ext>
            </a:extLst>
          </p:cNvPr>
          <p:cNvSpPr>
            <a:spLocks noGrp="1"/>
          </p:cNvSpPr>
          <p:nvPr>
            <p:ph type="dt" sz="half" idx="10"/>
          </p:nvPr>
        </p:nvSpPr>
        <p:spPr/>
        <p:txBody>
          <a:bodyPr/>
          <a:lstStyle/>
          <a:p>
            <a:fld id="{2B3534FE-4A2E-4706-8CFD-F8F6BFD901D3}" type="datetimeFigureOut">
              <a:rPr lang="vi-VN" smtClean="0"/>
              <a:t>23/11/2023</a:t>
            </a:fld>
            <a:endParaRPr lang="vi-VN"/>
          </a:p>
        </p:txBody>
      </p:sp>
      <p:sp>
        <p:nvSpPr>
          <p:cNvPr id="5" name="Footer Placeholder 4">
            <a:extLst>
              <a:ext uri="{FF2B5EF4-FFF2-40B4-BE49-F238E27FC236}">
                <a16:creationId xmlns:a16="http://schemas.microsoft.com/office/drawing/2014/main" id="{31F85D9A-F78B-2377-D76D-52987394753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321C410-1F3E-3907-4CC8-A2F5CC5E9961}"/>
              </a:ext>
            </a:extLst>
          </p:cNvPr>
          <p:cNvSpPr>
            <a:spLocks noGrp="1"/>
          </p:cNvSpPr>
          <p:nvPr>
            <p:ph type="sldNum" sz="quarter" idx="12"/>
          </p:nvPr>
        </p:nvSpPr>
        <p:spPr/>
        <p:txBody>
          <a:bodyPr/>
          <a:lstStyle/>
          <a:p>
            <a:fld id="{7BB641B6-520A-4F3E-A333-148368E5E30D}" type="slidenum">
              <a:rPr lang="vi-VN" smtClean="0"/>
              <a:t>‹#›</a:t>
            </a:fld>
            <a:endParaRPr lang="vi-VN"/>
          </a:p>
        </p:txBody>
      </p:sp>
    </p:spTree>
    <p:extLst>
      <p:ext uri="{BB962C8B-B14F-4D97-AF65-F5344CB8AC3E}">
        <p14:creationId xmlns:p14="http://schemas.microsoft.com/office/powerpoint/2010/main" val="3488841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FBEAC98-6E84-4DAC-A6F6-7144E30E9269}" type="datetimeFigureOut">
              <a:rPr lang="en-US" smtClean="0">
                <a:solidFill>
                  <a:prstClr val="black">
                    <a:tint val="75000"/>
                  </a:prstClr>
                </a:solidFill>
              </a:rPr>
              <a:pPr>
                <a:defRPr/>
              </a:pPr>
              <a:t>11/23/2023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4D6FEB88-8B1E-4264-AB41-B6AFAA83F34C}"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757150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F5CBABC-E080-4FCC-8DC9-ECDA1DD35D2C}" type="datetimeFigureOut">
              <a:rPr lang="en-US" smtClean="0">
                <a:solidFill>
                  <a:prstClr val="black">
                    <a:tint val="75000"/>
                  </a:prstClr>
                </a:solidFill>
              </a:rPr>
              <a:pPr>
                <a:defRPr/>
              </a:pPr>
              <a:t>11/23/2023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E488AC0C-059D-41B3-8B3A-41A67C4271D2}"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540082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98E9113-A5F1-46A1-BB9E-14EB8C53A1FA}" type="datetimeFigureOut">
              <a:rPr lang="en-US" smtClean="0">
                <a:solidFill>
                  <a:prstClr val="black">
                    <a:tint val="75000"/>
                  </a:prstClr>
                </a:solidFill>
              </a:rPr>
              <a:pPr>
                <a:defRPr/>
              </a:pPr>
              <a:t>11/23/2023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233D6006-407E-4C98-B40F-5C6679070D14}"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031929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723A75D-1D58-42A7-8075-2030F0FB0DA3}" type="datetimeFigureOut">
              <a:rPr lang="en-US" smtClean="0">
                <a:solidFill>
                  <a:prstClr val="black">
                    <a:tint val="75000"/>
                  </a:prstClr>
                </a:solidFill>
              </a:rPr>
              <a:pPr>
                <a:defRPr/>
              </a:pPr>
              <a:t>11/23/2023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8622C248-0D77-4244-A409-3DDA1AD06F04}"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6183191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7D38AD7-FC57-4F10-B5BE-515D227B49C0}" type="datetimeFigureOut">
              <a:rPr lang="en-US" smtClean="0">
                <a:solidFill>
                  <a:prstClr val="black">
                    <a:tint val="75000"/>
                  </a:prstClr>
                </a:solidFill>
              </a:rPr>
              <a:pPr>
                <a:defRPr/>
              </a:pPr>
              <a:t>11/23/2023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6700F110-42A3-4F46-BC6E-03F82F44982E}"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1463676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E9EBDE7-8867-4409-9C49-5F0EB455C39C}" type="datetimeFigureOut">
              <a:rPr lang="en-US" smtClean="0">
                <a:solidFill>
                  <a:prstClr val="black">
                    <a:tint val="75000"/>
                  </a:prstClr>
                </a:solidFill>
              </a:rPr>
              <a:pPr>
                <a:defRPr/>
              </a:pPr>
              <a:t>11/23/2023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189C8049-175B-4252-A16F-1D4C8CDFE0F9}"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285544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6466501-D249-4482-BC7B-8DA76052153F}" type="datetimeFigureOut">
              <a:rPr lang="en-US" smtClean="0">
                <a:solidFill>
                  <a:prstClr val="black">
                    <a:tint val="75000"/>
                  </a:prstClr>
                </a:solidFill>
              </a:rPr>
              <a:pPr>
                <a:defRPr/>
              </a:pPr>
              <a:t>11/23/2023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122F1780-88E7-4C0E-871D-F4A9323F1828}"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294635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C68B332-792E-4365-9830-AF856C6BC020}" type="datetimeFigureOut">
              <a:rPr lang="en-US" smtClean="0">
                <a:solidFill>
                  <a:prstClr val="black">
                    <a:tint val="75000"/>
                  </a:prstClr>
                </a:solidFill>
              </a:rPr>
              <a:pPr>
                <a:defRPr/>
              </a:pPr>
              <a:t>11/23/2023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31E2D49E-3605-4139-92AE-B99742F14B08}"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283623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52DE7-5E8D-7F39-F894-A7D96987ED3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5B95B60-11E9-CDE1-9EB6-E1641EA28E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63CA142-1A0A-9A77-4AC4-FC531234546A}"/>
              </a:ext>
            </a:extLst>
          </p:cNvPr>
          <p:cNvSpPr>
            <a:spLocks noGrp="1"/>
          </p:cNvSpPr>
          <p:nvPr>
            <p:ph type="dt" sz="half" idx="10"/>
          </p:nvPr>
        </p:nvSpPr>
        <p:spPr/>
        <p:txBody>
          <a:bodyPr/>
          <a:lstStyle/>
          <a:p>
            <a:fld id="{2B3534FE-4A2E-4706-8CFD-F8F6BFD901D3}" type="datetimeFigureOut">
              <a:rPr lang="vi-VN" smtClean="0"/>
              <a:t>23/11/2023</a:t>
            </a:fld>
            <a:endParaRPr lang="vi-VN"/>
          </a:p>
        </p:txBody>
      </p:sp>
      <p:sp>
        <p:nvSpPr>
          <p:cNvPr id="5" name="Footer Placeholder 4">
            <a:extLst>
              <a:ext uri="{FF2B5EF4-FFF2-40B4-BE49-F238E27FC236}">
                <a16:creationId xmlns:a16="http://schemas.microsoft.com/office/drawing/2014/main" id="{EE1C9DD9-9194-DE0C-234E-A661547132D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6439F43-B8D6-1399-2157-EC34996F6E5E}"/>
              </a:ext>
            </a:extLst>
          </p:cNvPr>
          <p:cNvSpPr>
            <a:spLocks noGrp="1"/>
          </p:cNvSpPr>
          <p:nvPr>
            <p:ph type="sldNum" sz="quarter" idx="12"/>
          </p:nvPr>
        </p:nvSpPr>
        <p:spPr/>
        <p:txBody>
          <a:bodyPr/>
          <a:lstStyle/>
          <a:p>
            <a:fld id="{7BB641B6-520A-4F3E-A333-148368E5E30D}" type="slidenum">
              <a:rPr lang="vi-VN" smtClean="0"/>
              <a:t>‹#›</a:t>
            </a:fld>
            <a:endParaRPr lang="vi-VN"/>
          </a:p>
        </p:txBody>
      </p:sp>
    </p:spTree>
    <p:extLst>
      <p:ext uri="{BB962C8B-B14F-4D97-AF65-F5344CB8AC3E}">
        <p14:creationId xmlns:p14="http://schemas.microsoft.com/office/powerpoint/2010/main" val="18651385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79D2FB9-9A82-43E4-9A4D-E4DD0028C5FB}" type="datetimeFigureOut">
              <a:rPr lang="en-US" smtClean="0">
                <a:solidFill>
                  <a:prstClr val="black">
                    <a:tint val="75000"/>
                  </a:prstClr>
                </a:solidFill>
              </a:rPr>
              <a:pPr>
                <a:defRPr/>
              </a:pPr>
              <a:t>11/23/2023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2BD56362-9648-4682-B270-742C641DE884}"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25164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CE919D6-97E0-4CDD-BD24-90AF2460F67D}" type="datetimeFigureOut">
              <a:rPr lang="en-US" smtClean="0">
                <a:solidFill>
                  <a:prstClr val="black">
                    <a:tint val="75000"/>
                  </a:prstClr>
                </a:solidFill>
              </a:rPr>
              <a:pPr>
                <a:defRPr/>
              </a:pPr>
              <a:t>11/23/2023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B300C520-2287-4078-8296-547D75DDC32A}"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958950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6891A66-BA09-446D-901F-E901E834B3C6}" type="datetimeFigureOut">
              <a:rPr lang="en-US" smtClean="0">
                <a:solidFill>
                  <a:prstClr val="black">
                    <a:tint val="75000"/>
                  </a:prstClr>
                </a:solidFill>
              </a:rPr>
              <a:pPr>
                <a:defRPr/>
              </a:pPr>
              <a:t>11/23/2023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F3CEEAB0-232E-4150-82B0-02C2061A23FE}"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249630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EDD75-5ABB-DF14-99EB-38D4D74B01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72C7A3C-0E42-728E-DF5D-33CFE51F49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4AA046-527C-69D7-6A77-14140DD1990C}"/>
              </a:ext>
            </a:extLst>
          </p:cNvPr>
          <p:cNvSpPr>
            <a:spLocks noGrp="1"/>
          </p:cNvSpPr>
          <p:nvPr>
            <p:ph type="dt" sz="half" idx="10"/>
          </p:nvPr>
        </p:nvSpPr>
        <p:spPr/>
        <p:txBody>
          <a:bodyPr/>
          <a:lstStyle/>
          <a:p>
            <a:fld id="{2B3534FE-4A2E-4706-8CFD-F8F6BFD901D3}" type="datetimeFigureOut">
              <a:rPr lang="vi-VN" smtClean="0"/>
              <a:t>23/11/2023</a:t>
            </a:fld>
            <a:endParaRPr lang="vi-VN"/>
          </a:p>
        </p:txBody>
      </p:sp>
      <p:sp>
        <p:nvSpPr>
          <p:cNvPr id="5" name="Footer Placeholder 4">
            <a:extLst>
              <a:ext uri="{FF2B5EF4-FFF2-40B4-BE49-F238E27FC236}">
                <a16:creationId xmlns:a16="http://schemas.microsoft.com/office/drawing/2014/main" id="{8E456950-6653-997B-E707-4FB463D8706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2132644-036D-23EB-4B3A-46614CD84CAE}"/>
              </a:ext>
            </a:extLst>
          </p:cNvPr>
          <p:cNvSpPr>
            <a:spLocks noGrp="1"/>
          </p:cNvSpPr>
          <p:nvPr>
            <p:ph type="sldNum" sz="quarter" idx="12"/>
          </p:nvPr>
        </p:nvSpPr>
        <p:spPr/>
        <p:txBody>
          <a:bodyPr/>
          <a:lstStyle/>
          <a:p>
            <a:fld id="{7BB641B6-520A-4F3E-A333-148368E5E30D}" type="slidenum">
              <a:rPr lang="vi-VN" smtClean="0"/>
              <a:t>‹#›</a:t>
            </a:fld>
            <a:endParaRPr lang="vi-VN"/>
          </a:p>
        </p:txBody>
      </p:sp>
    </p:spTree>
    <p:extLst>
      <p:ext uri="{BB962C8B-B14F-4D97-AF65-F5344CB8AC3E}">
        <p14:creationId xmlns:p14="http://schemas.microsoft.com/office/powerpoint/2010/main" val="2414173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15FF7-16BF-9276-D114-6D7FEC2E9D0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CDC3BB9-A1C2-3238-7120-3F6B627647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EB0693C-57EC-F8F5-3116-5C77144FEE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E96AE57-2983-7B04-7D36-04E66251C85A}"/>
              </a:ext>
            </a:extLst>
          </p:cNvPr>
          <p:cNvSpPr>
            <a:spLocks noGrp="1"/>
          </p:cNvSpPr>
          <p:nvPr>
            <p:ph type="dt" sz="half" idx="10"/>
          </p:nvPr>
        </p:nvSpPr>
        <p:spPr/>
        <p:txBody>
          <a:bodyPr/>
          <a:lstStyle/>
          <a:p>
            <a:fld id="{2B3534FE-4A2E-4706-8CFD-F8F6BFD901D3}" type="datetimeFigureOut">
              <a:rPr lang="vi-VN" smtClean="0"/>
              <a:t>23/11/2023</a:t>
            </a:fld>
            <a:endParaRPr lang="vi-VN"/>
          </a:p>
        </p:txBody>
      </p:sp>
      <p:sp>
        <p:nvSpPr>
          <p:cNvPr id="6" name="Footer Placeholder 5">
            <a:extLst>
              <a:ext uri="{FF2B5EF4-FFF2-40B4-BE49-F238E27FC236}">
                <a16:creationId xmlns:a16="http://schemas.microsoft.com/office/drawing/2014/main" id="{CD3B5063-679A-3F98-AAD7-780FC8A0AB9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7DAF101-E8FF-1725-B495-C7337132AD67}"/>
              </a:ext>
            </a:extLst>
          </p:cNvPr>
          <p:cNvSpPr>
            <a:spLocks noGrp="1"/>
          </p:cNvSpPr>
          <p:nvPr>
            <p:ph type="sldNum" sz="quarter" idx="12"/>
          </p:nvPr>
        </p:nvSpPr>
        <p:spPr/>
        <p:txBody>
          <a:bodyPr/>
          <a:lstStyle/>
          <a:p>
            <a:fld id="{7BB641B6-520A-4F3E-A333-148368E5E30D}" type="slidenum">
              <a:rPr lang="vi-VN" smtClean="0"/>
              <a:t>‹#›</a:t>
            </a:fld>
            <a:endParaRPr lang="vi-VN"/>
          </a:p>
        </p:txBody>
      </p:sp>
    </p:spTree>
    <p:extLst>
      <p:ext uri="{BB962C8B-B14F-4D97-AF65-F5344CB8AC3E}">
        <p14:creationId xmlns:p14="http://schemas.microsoft.com/office/powerpoint/2010/main" val="1800198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1635B-ACEA-0BDD-4391-414C2EFD5A1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4D37B49-1702-1011-9BEB-46DFF4DB0E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77744D-6755-B9BC-C2EC-CA3FBCE8A7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F72C097-C814-FE2C-3C8B-0FD864D3BF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2855A-72C3-8BE9-E029-D082DF6022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5A42E49A-BD00-A53A-1678-C84716F543C3}"/>
              </a:ext>
            </a:extLst>
          </p:cNvPr>
          <p:cNvSpPr>
            <a:spLocks noGrp="1"/>
          </p:cNvSpPr>
          <p:nvPr>
            <p:ph type="dt" sz="half" idx="10"/>
          </p:nvPr>
        </p:nvSpPr>
        <p:spPr/>
        <p:txBody>
          <a:bodyPr/>
          <a:lstStyle/>
          <a:p>
            <a:fld id="{2B3534FE-4A2E-4706-8CFD-F8F6BFD901D3}" type="datetimeFigureOut">
              <a:rPr lang="vi-VN" smtClean="0"/>
              <a:t>23/11/2023</a:t>
            </a:fld>
            <a:endParaRPr lang="vi-VN"/>
          </a:p>
        </p:txBody>
      </p:sp>
      <p:sp>
        <p:nvSpPr>
          <p:cNvPr id="8" name="Footer Placeholder 7">
            <a:extLst>
              <a:ext uri="{FF2B5EF4-FFF2-40B4-BE49-F238E27FC236}">
                <a16:creationId xmlns:a16="http://schemas.microsoft.com/office/drawing/2014/main" id="{47D6EAC9-EA5E-C902-859F-8D13C20668D1}"/>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F245EA0-B2A8-A420-0338-AE2E2691E956}"/>
              </a:ext>
            </a:extLst>
          </p:cNvPr>
          <p:cNvSpPr>
            <a:spLocks noGrp="1"/>
          </p:cNvSpPr>
          <p:nvPr>
            <p:ph type="sldNum" sz="quarter" idx="12"/>
          </p:nvPr>
        </p:nvSpPr>
        <p:spPr/>
        <p:txBody>
          <a:bodyPr/>
          <a:lstStyle/>
          <a:p>
            <a:fld id="{7BB641B6-520A-4F3E-A333-148368E5E30D}" type="slidenum">
              <a:rPr lang="vi-VN" smtClean="0"/>
              <a:t>‹#›</a:t>
            </a:fld>
            <a:endParaRPr lang="vi-VN"/>
          </a:p>
        </p:txBody>
      </p:sp>
    </p:spTree>
    <p:extLst>
      <p:ext uri="{BB962C8B-B14F-4D97-AF65-F5344CB8AC3E}">
        <p14:creationId xmlns:p14="http://schemas.microsoft.com/office/powerpoint/2010/main" val="3283336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B63E-57A6-55D7-428C-4F77A943C91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B7C395C-2B12-3F0E-FF3C-7C5DE766D152}"/>
              </a:ext>
            </a:extLst>
          </p:cNvPr>
          <p:cNvSpPr>
            <a:spLocks noGrp="1"/>
          </p:cNvSpPr>
          <p:nvPr>
            <p:ph type="dt" sz="half" idx="10"/>
          </p:nvPr>
        </p:nvSpPr>
        <p:spPr/>
        <p:txBody>
          <a:bodyPr/>
          <a:lstStyle/>
          <a:p>
            <a:fld id="{2B3534FE-4A2E-4706-8CFD-F8F6BFD901D3}" type="datetimeFigureOut">
              <a:rPr lang="vi-VN" smtClean="0"/>
              <a:t>23/11/2023</a:t>
            </a:fld>
            <a:endParaRPr lang="vi-VN"/>
          </a:p>
        </p:txBody>
      </p:sp>
      <p:sp>
        <p:nvSpPr>
          <p:cNvPr id="4" name="Footer Placeholder 3">
            <a:extLst>
              <a:ext uri="{FF2B5EF4-FFF2-40B4-BE49-F238E27FC236}">
                <a16:creationId xmlns:a16="http://schemas.microsoft.com/office/drawing/2014/main" id="{EA06222B-1C62-4C8B-7D12-2B03585B7AA8}"/>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4C0630F-04AC-B9A0-B200-EF73F37FFE59}"/>
              </a:ext>
            </a:extLst>
          </p:cNvPr>
          <p:cNvSpPr>
            <a:spLocks noGrp="1"/>
          </p:cNvSpPr>
          <p:nvPr>
            <p:ph type="sldNum" sz="quarter" idx="12"/>
          </p:nvPr>
        </p:nvSpPr>
        <p:spPr/>
        <p:txBody>
          <a:bodyPr/>
          <a:lstStyle/>
          <a:p>
            <a:fld id="{7BB641B6-520A-4F3E-A333-148368E5E30D}" type="slidenum">
              <a:rPr lang="vi-VN" smtClean="0"/>
              <a:t>‹#›</a:t>
            </a:fld>
            <a:endParaRPr lang="vi-VN"/>
          </a:p>
        </p:txBody>
      </p:sp>
    </p:spTree>
    <p:extLst>
      <p:ext uri="{BB962C8B-B14F-4D97-AF65-F5344CB8AC3E}">
        <p14:creationId xmlns:p14="http://schemas.microsoft.com/office/powerpoint/2010/main" val="2171099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AF89E8-7FBA-D77D-846B-2BD9115596DA}"/>
              </a:ext>
            </a:extLst>
          </p:cNvPr>
          <p:cNvSpPr>
            <a:spLocks noGrp="1"/>
          </p:cNvSpPr>
          <p:nvPr>
            <p:ph type="dt" sz="half" idx="10"/>
          </p:nvPr>
        </p:nvSpPr>
        <p:spPr/>
        <p:txBody>
          <a:bodyPr/>
          <a:lstStyle/>
          <a:p>
            <a:fld id="{2B3534FE-4A2E-4706-8CFD-F8F6BFD901D3}" type="datetimeFigureOut">
              <a:rPr lang="vi-VN" smtClean="0"/>
              <a:t>23/11/2023</a:t>
            </a:fld>
            <a:endParaRPr lang="vi-VN"/>
          </a:p>
        </p:txBody>
      </p:sp>
      <p:sp>
        <p:nvSpPr>
          <p:cNvPr id="3" name="Footer Placeholder 2">
            <a:extLst>
              <a:ext uri="{FF2B5EF4-FFF2-40B4-BE49-F238E27FC236}">
                <a16:creationId xmlns:a16="http://schemas.microsoft.com/office/drawing/2014/main" id="{3E0C990C-26AB-A5E6-DEA9-6F15C3A1C04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44C5B073-7831-CA1D-C85B-DDF28C61409A}"/>
              </a:ext>
            </a:extLst>
          </p:cNvPr>
          <p:cNvSpPr>
            <a:spLocks noGrp="1"/>
          </p:cNvSpPr>
          <p:nvPr>
            <p:ph type="sldNum" sz="quarter" idx="12"/>
          </p:nvPr>
        </p:nvSpPr>
        <p:spPr/>
        <p:txBody>
          <a:bodyPr/>
          <a:lstStyle/>
          <a:p>
            <a:fld id="{7BB641B6-520A-4F3E-A333-148368E5E30D}" type="slidenum">
              <a:rPr lang="vi-VN" smtClean="0"/>
              <a:t>‹#›</a:t>
            </a:fld>
            <a:endParaRPr lang="vi-VN"/>
          </a:p>
        </p:txBody>
      </p:sp>
    </p:spTree>
    <p:extLst>
      <p:ext uri="{BB962C8B-B14F-4D97-AF65-F5344CB8AC3E}">
        <p14:creationId xmlns:p14="http://schemas.microsoft.com/office/powerpoint/2010/main" val="1688390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CA431-3559-C5A9-C055-3E0E720D9C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568AF94C-BC56-1926-F30C-EE3AE35CB7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766BBD7A-6EC7-8A77-5FD5-DEF216C16C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80F6B6-9485-7DAF-16F5-7F95E73F0885}"/>
              </a:ext>
            </a:extLst>
          </p:cNvPr>
          <p:cNvSpPr>
            <a:spLocks noGrp="1"/>
          </p:cNvSpPr>
          <p:nvPr>
            <p:ph type="dt" sz="half" idx="10"/>
          </p:nvPr>
        </p:nvSpPr>
        <p:spPr/>
        <p:txBody>
          <a:bodyPr/>
          <a:lstStyle/>
          <a:p>
            <a:fld id="{2B3534FE-4A2E-4706-8CFD-F8F6BFD901D3}" type="datetimeFigureOut">
              <a:rPr lang="vi-VN" smtClean="0"/>
              <a:t>23/11/2023</a:t>
            </a:fld>
            <a:endParaRPr lang="vi-VN"/>
          </a:p>
        </p:txBody>
      </p:sp>
      <p:sp>
        <p:nvSpPr>
          <p:cNvPr id="6" name="Footer Placeholder 5">
            <a:extLst>
              <a:ext uri="{FF2B5EF4-FFF2-40B4-BE49-F238E27FC236}">
                <a16:creationId xmlns:a16="http://schemas.microsoft.com/office/drawing/2014/main" id="{9CE77298-6119-6D43-C02E-52E84BC83B2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D1B3BA0-8660-E8B0-5E49-727C8221C820}"/>
              </a:ext>
            </a:extLst>
          </p:cNvPr>
          <p:cNvSpPr>
            <a:spLocks noGrp="1"/>
          </p:cNvSpPr>
          <p:nvPr>
            <p:ph type="sldNum" sz="quarter" idx="12"/>
          </p:nvPr>
        </p:nvSpPr>
        <p:spPr/>
        <p:txBody>
          <a:bodyPr/>
          <a:lstStyle/>
          <a:p>
            <a:fld id="{7BB641B6-520A-4F3E-A333-148368E5E30D}" type="slidenum">
              <a:rPr lang="vi-VN" smtClean="0"/>
              <a:t>‹#›</a:t>
            </a:fld>
            <a:endParaRPr lang="vi-VN"/>
          </a:p>
        </p:txBody>
      </p:sp>
    </p:spTree>
    <p:extLst>
      <p:ext uri="{BB962C8B-B14F-4D97-AF65-F5344CB8AC3E}">
        <p14:creationId xmlns:p14="http://schemas.microsoft.com/office/powerpoint/2010/main" val="3913973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40822-43BB-988A-8E4B-4E174F876B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80B7481-C250-9665-0EFF-D5733D29F7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466EBB6-D798-920C-6CE5-B72F22DB13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E4A7D7-D1E6-3369-CCC0-08A73B8D8489}"/>
              </a:ext>
            </a:extLst>
          </p:cNvPr>
          <p:cNvSpPr>
            <a:spLocks noGrp="1"/>
          </p:cNvSpPr>
          <p:nvPr>
            <p:ph type="dt" sz="half" idx="10"/>
          </p:nvPr>
        </p:nvSpPr>
        <p:spPr/>
        <p:txBody>
          <a:bodyPr/>
          <a:lstStyle/>
          <a:p>
            <a:fld id="{2B3534FE-4A2E-4706-8CFD-F8F6BFD901D3}" type="datetimeFigureOut">
              <a:rPr lang="vi-VN" smtClean="0"/>
              <a:t>23/11/2023</a:t>
            </a:fld>
            <a:endParaRPr lang="vi-VN"/>
          </a:p>
        </p:txBody>
      </p:sp>
      <p:sp>
        <p:nvSpPr>
          <p:cNvPr id="6" name="Footer Placeholder 5">
            <a:extLst>
              <a:ext uri="{FF2B5EF4-FFF2-40B4-BE49-F238E27FC236}">
                <a16:creationId xmlns:a16="http://schemas.microsoft.com/office/drawing/2014/main" id="{39CEF993-2F19-F3C2-8415-AE49113BE4D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AB4307D-3CBB-0E8B-CA1E-4640D8D9B17F}"/>
              </a:ext>
            </a:extLst>
          </p:cNvPr>
          <p:cNvSpPr>
            <a:spLocks noGrp="1"/>
          </p:cNvSpPr>
          <p:nvPr>
            <p:ph type="sldNum" sz="quarter" idx="12"/>
          </p:nvPr>
        </p:nvSpPr>
        <p:spPr/>
        <p:txBody>
          <a:bodyPr/>
          <a:lstStyle/>
          <a:p>
            <a:fld id="{7BB641B6-520A-4F3E-A333-148368E5E30D}" type="slidenum">
              <a:rPr lang="vi-VN" smtClean="0"/>
              <a:t>‹#›</a:t>
            </a:fld>
            <a:endParaRPr lang="vi-VN"/>
          </a:p>
        </p:txBody>
      </p:sp>
    </p:spTree>
    <p:extLst>
      <p:ext uri="{BB962C8B-B14F-4D97-AF65-F5344CB8AC3E}">
        <p14:creationId xmlns:p14="http://schemas.microsoft.com/office/powerpoint/2010/main" val="2640266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21B4C1-8065-3D09-C024-5B1DDDCFDF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3BC9366-3600-E64F-A965-31812ADF44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4D9BA07-104C-C61C-2E2E-93FFE6242A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3534FE-4A2E-4706-8CFD-F8F6BFD901D3}" type="datetimeFigureOut">
              <a:rPr lang="vi-VN" smtClean="0"/>
              <a:t>23/11/2023</a:t>
            </a:fld>
            <a:endParaRPr lang="vi-VN"/>
          </a:p>
        </p:txBody>
      </p:sp>
      <p:sp>
        <p:nvSpPr>
          <p:cNvPr id="5" name="Footer Placeholder 4">
            <a:extLst>
              <a:ext uri="{FF2B5EF4-FFF2-40B4-BE49-F238E27FC236}">
                <a16:creationId xmlns:a16="http://schemas.microsoft.com/office/drawing/2014/main" id="{415FD51E-5C71-AF64-1D9A-662017BBA2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F9C3151C-D270-4230-2317-DD8FF27081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B641B6-520A-4F3E-A333-148368E5E30D}" type="slidenum">
              <a:rPr lang="vi-VN" smtClean="0"/>
              <a:t>‹#›</a:t>
            </a:fld>
            <a:endParaRPr lang="vi-VN"/>
          </a:p>
        </p:txBody>
      </p:sp>
    </p:spTree>
    <p:extLst>
      <p:ext uri="{BB962C8B-B14F-4D97-AF65-F5344CB8AC3E}">
        <p14:creationId xmlns:p14="http://schemas.microsoft.com/office/powerpoint/2010/main" val="1304033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6AEC7671-3622-4806-83D0-D62B25841280}" type="datetimeFigureOut">
              <a:rPr lang="en-US" smtClean="0">
                <a:solidFill>
                  <a:prstClr val="black">
                    <a:tint val="75000"/>
                  </a:prstClr>
                </a:solidFill>
              </a:rPr>
              <a:pPr>
                <a:defRPr/>
              </a:pPr>
              <a:t>11/23/2023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defRPr/>
            </a:pPr>
            <a:fld id="{95BE9451-9B78-46F7-9280-02C0C9C0AA17}"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8227330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slide" Target="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slide" Target="slide5.xml"/></Relationships>
</file>

<file path=ppt/slides/_rels/slide12.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39.gif"/><Relationship Id="rId5" Type="http://schemas.openxmlformats.org/officeDocument/2006/relationships/image" Target="../media/image10.gif"/><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10.gif"/><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1.png"/><Relationship Id="rId3" Type="http://schemas.openxmlformats.org/officeDocument/2006/relationships/image" Target="../media/image11.png"/><Relationship Id="rId21" Type="http://schemas.openxmlformats.org/officeDocument/2006/relationships/slide" Target="slide6.xml"/><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slide" Target="slide8.xml"/><Relationship Id="rId2" Type="http://schemas.openxmlformats.org/officeDocument/2006/relationships/notesSlide" Target="../notesSlides/notesSlide1.xml"/><Relationship Id="rId16" Type="http://schemas.openxmlformats.org/officeDocument/2006/relationships/image" Target="../media/image24.png"/><Relationship Id="rId20" Type="http://schemas.openxmlformats.org/officeDocument/2006/relationships/image" Target="../media/image28.png"/><Relationship Id="rId29" Type="http://schemas.openxmlformats.org/officeDocument/2006/relationships/slide" Target="slide9.xml"/><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0.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slide" Target="slide7.xml"/><Relationship Id="rId28" Type="http://schemas.openxmlformats.org/officeDocument/2006/relationships/image" Target="../media/image32.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29.png"/><Relationship Id="rId27" Type="http://schemas.openxmlformats.org/officeDocument/2006/relationships/slide" Target="slide15.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BAE7C174-99B4-437A-918C-6DA5B4583C0F}"/>
              </a:ext>
            </a:extLst>
          </p:cNvPr>
          <p:cNvSpPr/>
          <p:nvPr/>
        </p:nvSpPr>
        <p:spPr>
          <a:xfrm rot="19571394">
            <a:off x="6233847" y="351180"/>
            <a:ext cx="3703951" cy="2421228"/>
          </a:xfrm>
          <a:prstGeom prst="ellipse">
            <a:avLst/>
          </a:prstGeom>
          <a:solidFill>
            <a:srgbClr val="EB89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mj-lt"/>
              </a:rPr>
              <a:t>100% </a:t>
            </a:r>
            <a:r>
              <a:rPr lang="vi-VN" sz="2400" smtClean="0">
                <a:solidFill>
                  <a:schemeClr val="tx1"/>
                </a:solidFill>
                <a:latin typeface="+mj-lt"/>
              </a:rPr>
              <a:t>Học </a:t>
            </a:r>
            <a:r>
              <a:rPr lang="vi-VN" sz="2400" dirty="0">
                <a:solidFill>
                  <a:schemeClr val="tx1"/>
                </a:solidFill>
                <a:latin typeface="+mj-lt"/>
              </a:rPr>
              <a:t>bài </a:t>
            </a:r>
            <a:r>
              <a:rPr lang="vi-VN" sz="2400">
                <a:solidFill>
                  <a:schemeClr val="tx1"/>
                </a:solidFill>
                <a:latin typeface="+mj-lt"/>
              </a:rPr>
              <a:t>và </a:t>
            </a:r>
            <a:r>
              <a:rPr lang="en-US" sz="2400">
                <a:solidFill>
                  <a:schemeClr val="tx1"/>
                </a:solidFill>
                <a:latin typeface="+mj-lt"/>
              </a:rPr>
              <a:t> </a:t>
            </a:r>
            <a:r>
              <a:rPr lang="en-US" sz="2400" smtClean="0">
                <a:solidFill>
                  <a:schemeClr val="tx1"/>
                </a:solidFill>
                <a:latin typeface="+mj-lt"/>
              </a:rPr>
              <a:t>  </a:t>
            </a:r>
            <a:r>
              <a:rPr lang="vi-VN" sz="2400" smtClean="0">
                <a:solidFill>
                  <a:schemeClr val="tx1"/>
                </a:solidFill>
                <a:latin typeface="+mj-lt"/>
              </a:rPr>
              <a:t>làm </a:t>
            </a:r>
            <a:r>
              <a:rPr lang="vi-VN" sz="2400" dirty="0">
                <a:solidFill>
                  <a:schemeClr val="tx1"/>
                </a:solidFill>
                <a:latin typeface="+mj-lt"/>
              </a:rPr>
              <a:t>bài tập đầy đủ</a:t>
            </a:r>
            <a:endParaRPr lang="en-US" sz="2400" dirty="0">
              <a:solidFill>
                <a:schemeClr val="tx1"/>
              </a:solidFill>
              <a:latin typeface="+mj-lt"/>
            </a:endParaRPr>
          </a:p>
        </p:txBody>
      </p:sp>
      <p:sp>
        <p:nvSpPr>
          <p:cNvPr id="9" name="Oval 8">
            <a:extLst>
              <a:ext uri="{FF2B5EF4-FFF2-40B4-BE49-F238E27FC236}">
                <a16:creationId xmlns:a16="http://schemas.microsoft.com/office/drawing/2014/main" id="{5D87A536-ED4C-488C-80C9-9C7FC404C018}"/>
              </a:ext>
            </a:extLst>
          </p:cNvPr>
          <p:cNvSpPr/>
          <p:nvPr/>
        </p:nvSpPr>
        <p:spPr>
          <a:xfrm rot="20744629">
            <a:off x="1768470" y="1988702"/>
            <a:ext cx="3604169" cy="2641790"/>
          </a:xfrm>
          <a:prstGeom prst="ellipse">
            <a:avLst/>
          </a:prstGeom>
          <a:solidFill>
            <a:srgbClr val="EB89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mj-lt"/>
              </a:rPr>
              <a:t>Tích cực ôn HSG các môn văn hóa chuẩn bị thi giao lưu HSG cấp huyện</a:t>
            </a:r>
            <a:endParaRPr lang="en-US" sz="2400" dirty="0">
              <a:solidFill>
                <a:schemeClr val="tx1"/>
              </a:solidFill>
              <a:latin typeface="+mj-lt"/>
            </a:endParaRPr>
          </a:p>
        </p:txBody>
      </p:sp>
      <p:sp>
        <p:nvSpPr>
          <p:cNvPr id="10" name="Oval 9">
            <a:extLst>
              <a:ext uri="{FF2B5EF4-FFF2-40B4-BE49-F238E27FC236}">
                <a16:creationId xmlns:a16="http://schemas.microsoft.com/office/drawing/2014/main" id="{37F54CD9-90BF-4348-A908-F6631455114A}"/>
              </a:ext>
            </a:extLst>
          </p:cNvPr>
          <p:cNvSpPr/>
          <p:nvPr/>
        </p:nvSpPr>
        <p:spPr>
          <a:xfrm rot="3161076">
            <a:off x="3615349" y="-339406"/>
            <a:ext cx="3164678" cy="2666220"/>
          </a:xfrm>
          <a:prstGeom prst="ellipse">
            <a:avLst/>
          </a:prstGeom>
          <a:solidFill>
            <a:srgbClr val="EB89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mj-lt"/>
              </a:rPr>
              <a:t>Tham gia thi KHKT cấp huyện và bạn Phạm Phương giành giải nhất</a:t>
            </a:r>
            <a:endParaRPr lang="en-US" sz="2400" dirty="0">
              <a:solidFill>
                <a:schemeClr val="tx1"/>
              </a:solidFill>
              <a:latin typeface="+mj-lt"/>
            </a:endParaRPr>
          </a:p>
        </p:txBody>
      </p:sp>
      <p:pic>
        <p:nvPicPr>
          <p:cNvPr id="14" name="Picture 13">
            <a:extLst>
              <a:ext uri="{FF2B5EF4-FFF2-40B4-BE49-F238E27FC236}">
                <a16:creationId xmlns:a16="http://schemas.microsoft.com/office/drawing/2014/main" id="{B49DCA59-5489-414F-A642-C7A85049C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368" y="-474605"/>
            <a:ext cx="4029016" cy="3576098"/>
          </a:xfrm>
          <a:prstGeom prst="rect">
            <a:avLst/>
          </a:prstGeom>
        </p:spPr>
      </p:pic>
      <p:pic>
        <p:nvPicPr>
          <p:cNvPr id="18" name="Picture 17">
            <a:extLst>
              <a:ext uri="{FF2B5EF4-FFF2-40B4-BE49-F238E27FC236}">
                <a16:creationId xmlns:a16="http://schemas.microsoft.com/office/drawing/2014/main" id="{A346EB16-220A-468D-B2CE-129BB7269C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3404" y="4505669"/>
            <a:ext cx="6121757" cy="2721317"/>
          </a:xfrm>
          <a:prstGeom prst="rect">
            <a:avLst/>
          </a:prstGeom>
        </p:spPr>
      </p:pic>
      <p:sp>
        <p:nvSpPr>
          <p:cNvPr id="19" name="Oval 18">
            <a:extLst>
              <a:ext uri="{FF2B5EF4-FFF2-40B4-BE49-F238E27FC236}">
                <a16:creationId xmlns:a16="http://schemas.microsoft.com/office/drawing/2014/main" id="{A7134D65-18C6-4891-A571-A6687FEA313D}"/>
              </a:ext>
            </a:extLst>
          </p:cNvPr>
          <p:cNvSpPr/>
          <p:nvPr/>
        </p:nvSpPr>
        <p:spPr>
          <a:xfrm rot="946206">
            <a:off x="6558004" y="3044855"/>
            <a:ext cx="4032332" cy="2270477"/>
          </a:xfrm>
          <a:prstGeom prst="ellipse">
            <a:avLst/>
          </a:prstGeom>
          <a:solidFill>
            <a:srgbClr val="EB89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mj-lt"/>
              </a:rPr>
              <a:t>Tích cực dành hoa </a:t>
            </a:r>
            <a:r>
              <a:rPr lang="vi-VN" sz="2400">
                <a:solidFill>
                  <a:schemeClr val="tx1"/>
                </a:solidFill>
                <a:latin typeface="+mj-lt"/>
              </a:rPr>
              <a:t>điểm </a:t>
            </a:r>
            <a:r>
              <a:rPr lang="vi-VN" sz="2400" smtClean="0">
                <a:solidFill>
                  <a:schemeClr val="tx1"/>
                </a:solidFill>
                <a:latin typeface="+mj-lt"/>
              </a:rPr>
              <a:t>tốt</a:t>
            </a:r>
            <a:r>
              <a:rPr lang="en-US" sz="2400" smtClean="0">
                <a:solidFill>
                  <a:schemeClr val="tx1"/>
                </a:solidFill>
                <a:latin typeface="+mj-lt"/>
              </a:rPr>
              <a:t> </a:t>
            </a:r>
            <a:r>
              <a:rPr lang="en-US" sz="2400" smtClean="0">
                <a:solidFill>
                  <a:schemeClr val="tx1"/>
                </a:solidFill>
                <a:latin typeface="Times New Roman" panose="02020603050405020304" pitchFamily="18" charset="0"/>
                <a:cs typeface="Times New Roman" panose="02020603050405020304" pitchFamily="18" charset="0"/>
              </a:rPr>
              <a:t>tặng thầy cô như</a:t>
            </a:r>
            <a:r>
              <a:rPr lang="vi-VN" sz="2400" smtClean="0">
                <a:solidFill>
                  <a:schemeClr val="tx1"/>
                </a:solidFill>
                <a:latin typeface="+mj-lt"/>
              </a:rPr>
              <a:t>: </a:t>
            </a:r>
            <a:r>
              <a:rPr lang="vi-VN" sz="2400" dirty="0">
                <a:solidFill>
                  <a:schemeClr val="tx1"/>
                </a:solidFill>
                <a:latin typeface="+mj-lt"/>
              </a:rPr>
              <a:t>Kiều Oanh 3 điểm tốt</a:t>
            </a:r>
            <a:r>
              <a:rPr lang="vi-VN" sz="2400">
                <a:solidFill>
                  <a:schemeClr val="tx1"/>
                </a:solidFill>
                <a:latin typeface="+mj-lt"/>
              </a:rPr>
              <a:t>; </a:t>
            </a:r>
            <a:r>
              <a:rPr lang="vi-VN" sz="2400" smtClean="0">
                <a:solidFill>
                  <a:schemeClr val="tx1"/>
                </a:solidFill>
                <a:latin typeface="+mj-lt"/>
              </a:rPr>
              <a:t>Chi</a:t>
            </a:r>
            <a:r>
              <a:rPr lang="en-US" sz="2400" smtClean="0">
                <a:solidFill>
                  <a:schemeClr val="tx1"/>
                </a:solidFill>
                <a:latin typeface="+mj-lt"/>
              </a:rPr>
              <a:t>, </a:t>
            </a:r>
            <a:r>
              <a:rPr lang="en-US" sz="2400" smtClean="0">
                <a:solidFill>
                  <a:schemeClr val="tx1"/>
                </a:solidFill>
                <a:latin typeface="Times New Roman" panose="02020603050405020304" pitchFamily="18" charset="0"/>
                <a:cs typeface="Times New Roman" panose="02020603050405020304" pitchFamily="18" charset="0"/>
              </a:rPr>
              <a:t>Phương</a:t>
            </a:r>
            <a:r>
              <a:rPr lang="en-US" sz="2400" smtClean="0">
                <a:solidFill>
                  <a:schemeClr val="tx1"/>
                </a:solidFill>
                <a:latin typeface="+mj-lt"/>
              </a:rPr>
              <a:t>,</a:t>
            </a:r>
            <a:r>
              <a:rPr lang="vi-VN" sz="2400" smtClean="0">
                <a:solidFill>
                  <a:schemeClr val="tx1"/>
                </a:solidFill>
                <a:latin typeface="+mj-lt"/>
              </a:rPr>
              <a:t> </a:t>
            </a:r>
            <a:r>
              <a:rPr lang="vi-VN" sz="2400" dirty="0">
                <a:solidFill>
                  <a:schemeClr val="tx1"/>
                </a:solidFill>
                <a:latin typeface="+mj-lt"/>
              </a:rPr>
              <a:t>Ngọc Anh 2 điểm tốt, ...</a:t>
            </a:r>
            <a:endParaRPr lang="en-US" sz="2400" dirty="0">
              <a:solidFill>
                <a:schemeClr val="tx1"/>
              </a:solidFill>
              <a:latin typeface="+mj-lt"/>
            </a:endParaRPr>
          </a:p>
        </p:txBody>
      </p:sp>
      <p:sp>
        <p:nvSpPr>
          <p:cNvPr id="20" name="Oval 19">
            <a:extLst>
              <a:ext uri="{FF2B5EF4-FFF2-40B4-BE49-F238E27FC236}">
                <a16:creationId xmlns:a16="http://schemas.microsoft.com/office/drawing/2014/main" id="{DCB5A7D0-18EB-4642-9362-D34B613B5E5B}"/>
              </a:ext>
            </a:extLst>
          </p:cNvPr>
          <p:cNvSpPr/>
          <p:nvPr/>
        </p:nvSpPr>
        <p:spPr>
          <a:xfrm rot="17007903">
            <a:off x="3748891" y="3926253"/>
            <a:ext cx="3606085" cy="2421228"/>
          </a:xfrm>
          <a:prstGeom prst="ellipse">
            <a:avLst/>
          </a:prstGeom>
          <a:solidFill>
            <a:srgbClr val="EB89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mj-lt"/>
              </a:rPr>
              <a:t>Tham gia nghiêm túc kì thi KSCL tháng 11</a:t>
            </a:r>
            <a:endParaRPr lang="en-US" sz="2400" dirty="0">
              <a:solidFill>
                <a:schemeClr val="tx1"/>
              </a:solidFill>
              <a:latin typeface="+mj-lt"/>
            </a:endParaRPr>
          </a:p>
        </p:txBody>
      </p:sp>
      <p:pic>
        <p:nvPicPr>
          <p:cNvPr id="22" name="Picture 21">
            <a:extLst>
              <a:ext uri="{FF2B5EF4-FFF2-40B4-BE49-F238E27FC236}">
                <a16:creationId xmlns:a16="http://schemas.microsoft.com/office/drawing/2014/main" id="{A1FCA0CE-0069-485D-AADA-862C832ED4F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41840" y="-851667"/>
            <a:ext cx="3134978" cy="3134978"/>
          </a:xfrm>
          <a:prstGeom prst="rect">
            <a:avLst/>
          </a:prstGeom>
        </p:spPr>
      </p:pic>
      <p:sp>
        <p:nvSpPr>
          <p:cNvPr id="23" name="Oval 22">
            <a:extLst>
              <a:ext uri="{FF2B5EF4-FFF2-40B4-BE49-F238E27FC236}">
                <a16:creationId xmlns:a16="http://schemas.microsoft.com/office/drawing/2014/main" id="{467E4B7A-E85A-4D3E-8B61-A419C089A181}"/>
              </a:ext>
            </a:extLst>
          </p:cNvPr>
          <p:cNvSpPr/>
          <p:nvPr/>
        </p:nvSpPr>
        <p:spPr>
          <a:xfrm>
            <a:off x="4910307" y="1799369"/>
            <a:ext cx="2537818" cy="231897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mj-lt"/>
              </a:rPr>
              <a:t>KẾT QUẢ HỌC TẬP</a:t>
            </a:r>
            <a:endParaRPr lang="en-US" sz="2400" b="1" dirty="0">
              <a:solidFill>
                <a:schemeClr val="tx1"/>
              </a:solidFill>
              <a:latin typeface="+mj-lt"/>
            </a:endParaRPr>
          </a:p>
        </p:txBody>
      </p:sp>
    </p:spTree>
    <p:extLst>
      <p:ext uri="{BB962C8B-B14F-4D97-AF65-F5344CB8AC3E}">
        <p14:creationId xmlns:p14="http://schemas.microsoft.com/office/powerpoint/2010/main" val="12847237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7250"/>
            <a:ext cx="91440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838200"/>
            <a:ext cx="8534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2695575" y="1173163"/>
            <a:ext cx="6934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Aft>
                <a:spcPct val="0"/>
              </a:spcAft>
            </a:pPr>
            <a:r>
              <a:rPr lang="en-US" altLang="en-US" sz="2800" b="1">
                <a:solidFill>
                  <a:prstClr val="white"/>
                </a:solidFill>
                <a:latin typeface="Times New Roman" panose="02020603050405020304" pitchFamily="18" charset="0"/>
                <a:cs typeface="Times New Roman" panose="02020603050405020304" pitchFamily="18" charset="0"/>
              </a:rPr>
              <a:t>Ngay sau khi thành lập, trong tháng 12 năm 1944, Đội VNTTGPQ đã có hai chiến thắng vang dội, kể tên hai chiến thắng ấy?</a:t>
            </a:r>
            <a:endParaRPr lang="vi-VN" altLang="en-US" sz="2800" b="1">
              <a:solidFill>
                <a:prstClr val="white"/>
              </a:solidFill>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3505200" y="2951164"/>
            <a:ext cx="487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Aft>
                <a:spcPct val="0"/>
              </a:spcAft>
              <a:buNone/>
            </a:pPr>
            <a:r>
              <a:rPr lang="en-US" altLang="en-US" sz="2800" b="1">
                <a:solidFill>
                  <a:prstClr val="black"/>
                </a:solidFill>
                <a:latin typeface="Times New Roman" panose="02020603050405020304" pitchFamily="18" charset="0"/>
                <a:cs typeface="Times New Roman" panose="02020603050405020304" pitchFamily="18" charset="0"/>
              </a:rPr>
              <a:t>Phai Khắt và Nà Ngần</a:t>
            </a:r>
            <a:endParaRPr lang="vi-VN" altLang="en-US" sz="2800">
              <a:solidFill>
                <a:prstClr val="black"/>
              </a:solidFill>
              <a:latin typeface="Times New Roman" panose="02020603050405020304" pitchFamily="18" charset="0"/>
              <a:cs typeface="Times New Roman" panose="02020603050405020304" pitchFamily="18" charset="0"/>
            </a:endParaRPr>
          </a:p>
        </p:txBody>
      </p:sp>
      <p:pic>
        <p:nvPicPr>
          <p:cNvPr id="8198" name="Picture 4" descr="C:\Users\ADMIN\Desktop\Tai nguyen thiet ke tro choi\Bảng gỗ\1a.p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4625" y="857250"/>
            <a:ext cx="16002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5883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7250"/>
            <a:ext cx="91440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838200"/>
            <a:ext cx="8534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3276600" y="1371601"/>
            <a:ext cx="55245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b="1">
                <a:solidFill>
                  <a:prstClr val="white"/>
                </a:solidFill>
                <a:latin typeface="Times New Roman" panose="02020603050405020304" pitchFamily="18" charset="0"/>
                <a:cs typeface="Times New Roman" panose="02020603050405020304" pitchFamily="18" charset="0"/>
              </a:rPr>
              <a:t>Ngày kỉ niệm thành lập Quân đội nhân dân Việt Nam?</a:t>
            </a:r>
          </a:p>
        </p:txBody>
      </p:sp>
      <p:sp>
        <p:nvSpPr>
          <p:cNvPr id="5" name="TextBox 4"/>
          <p:cNvSpPr txBox="1">
            <a:spLocks noChangeArrowheads="1"/>
          </p:cNvSpPr>
          <p:nvPr/>
        </p:nvSpPr>
        <p:spPr bwMode="auto">
          <a:xfrm>
            <a:off x="3429000" y="2895601"/>
            <a:ext cx="433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Aft>
                <a:spcPct val="0"/>
              </a:spcAft>
              <a:buNone/>
            </a:pPr>
            <a:r>
              <a:rPr lang="en-US" altLang="en-US" sz="2800" b="1">
                <a:solidFill>
                  <a:prstClr val="black"/>
                </a:solidFill>
                <a:latin typeface="Times New Roman" panose="02020603050405020304" pitchFamily="18" charset="0"/>
                <a:cs typeface="Times New Roman" panose="02020603050405020304" pitchFamily="18" charset="0"/>
              </a:rPr>
              <a:t>22 / 12</a:t>
            </a:r>
            <a:endParaRPr lang="vi-VN" altLang="en-US" sz="2800" b="1">
              <a:solidFill>
                <a:prstClr val="black"/>
              </a:solidFill>
              <a:latin typeface="Times New Roman" panose="02020603050405020304" pitchFamily="18" charset="0"/>
              <a:cs typeface="Times New Roman" panose="02020603050405020304" pitchFamily="18" charset="0"/>
            </a:endParaRPr>
          </a:p>
        </p:txBody>
      </p:sp>
      <p:pic>
        <p:nvPicPr>
          <p:cNvPr id="9222" name="Picture 4" descr="C:\Users\ADMIN\Desktop\Tai nguyen thiet ke tro choi\Bảng gỗ\1a.p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4625" y="857250"/>
            <a:ext cx="16002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9017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9425" y="849313"/>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5725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38814" y="5041901"/>
            <a:ext cx="9239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52851" y="4506914"/>
            <a:ext cx="1979613"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6319838" y="4616450"/>
            <a:ext cx="6270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38989" y="4937126"/>
            <a:ext cx="6445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Wave 13"/>
          <p:cNvSpPr/>
          <p:nvPr/>
        </p:nvSpPr>
        <p:spPr>
          <a:xfrm>
            <a:off x="2572873" y="2932510"/>
            <a:ext cx="4089319" cy="609127"/>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Wave1">
              <a:avLst/>
            </a:prstTxWarp>
          </a:bodyPr>
          <a:lstStyle/>
          <a:p>
            <a:pPr eaLnBrk="0" fontAlgn="base" hangingPunct="0">
              <a:spcBef>
                <a:spcPct val="0"/>
              </a:spcBef>
              <a:spcAft>
                <a:spcPct val="0"/>
              </a:spcAft>
              <a:defRPr/>
            </a:pPr>
            <a:r>
              <a:rPr lang="en-US" sz="450" b="1">
                <a:ln w="22225">
                  <a:solidFill>
                    <a:srgbClr val="C0504D"/>
                  </a:solidFill>
                  <a:prstDash val="solid"/>
                </a:ln>
                <a:solidFill>
                  <a:srgbClr val="FFC000"/>
                </a:solidFill>
                <a:latin typeface="Calibri"/>
              </a:rPr>
              <a:t>CHÚC MỪNG BẠN ĐÃ ĐẾN ĐỊA CHỈ ĐỎ</a:t>
            </a: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5486400" y="4392613"/>
            <a:ext cx="827088"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yeahmp3">
            <a:hlinkClick r:id="" action="ppaction://media"/>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791200" y="7094538"/>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087814" y="4102101"/>
            <a:ext cx="12731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Skip To My Lou">
            <a:hlinkClick r:id="" action="ppaction://media"/>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537325" y="71247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Car">
            <a:hlinkClick r:id="" action="ppaction://media"/>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979988" y="71247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4021785"/>
      </p:ext>
    </p:extLst>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par>
                                <p:cTn id="8" presetID="42"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anim calcmode="lin" valueType="num">
                                      <p:cBhvr>
                                        <p:cTn id="11" dur="1000" fill="hold"/>
                                        <p:tgtEl>
                                          <p:spTgt spid="19"/>
                                        </p:tgtEl>
                                        <p:attrNameLst>
                                          <p:attrName>ppt_x</p:attrName>
                                        </p:attrNameLst>
                                      </p:cBhvr>
                                      <p:tavLst>
                                        <p:tav tm="0">
                                          <p:val>
                                            <p:strVal val="#ppt_x"/>
                                          </p:val>
                                        </p:tav>
                                        <p:tav tm="100000">
                                          <p:val>
                                            <p:strVal val="#ppt_x"/>
                                          </p:val>
                                        </p:tav>
                                      </p:tavLst>
                                    </p:anim>
                                    <p:anim calcmode="lin" valueType="num">
                                      <p:cBhvr>
                                        <p:cTn id="12" dur="1000" fill="hold"/>
                                        <p:tgtEl>
                                          <p:spTgt spid="19"/>
                                        </p:tgtEl>
                                        <p:attrNameLst>
                                          <p:attrName>ppt_y</p:attrName>
                                        </p:attrNameLst>
                                      </p:cBhvr>
                                      <p:tavLst>
                                        <p:tav tm="0">
                                          <p:val>
                                            <p:strVal val="#ppt_y+.1"/>
                                          </p:val>
                                        </p:tav>
                                        <p:tav tm="100000">
                                          <p:val>
                                            <p:strVal val="#ppt_y"/>
                                          </p:val>
                                        </p:tav>
                                      </p:tavLst>
                                    </p:anim>
                                  </p:childTnLst>
                                </p:cTn>
                              </p:par>
                            </p:childTnLst>
                          </p:cTn>
                        </p:par>
                        <p:par>
                          <p:cTn id="13" fill="hold" nodeType="afterGroup">
                            <p:stCondLst>
                              <p:cond delay="1000"/>
                            </p:stCondLst>
                            <p:childTnLst>
                              <p:par>
                                <p:cTn id="14" presetID="10" presetClass="exit" presetSubtype="0" fill="hold" nodeType="after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childTnLst>
                          </p:cTn>
                        </p:par>
                        <p:par>
                          <p:cTn id="17" fill="hold" nodeType="afterGroup">
                            <p:stCondLst>
                              <p:cond delay="1500"/>
                            </p:stCondLst>
                            <p:childTnLst>
                              <p:par>
                                <p:cTn id="18" presetID="10" presetClass="exit" presetSubtype="0" fill="hold" nodeType="afterEffect">
                                  <p:stCondLst>
                                    <p:cond delay="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35" presetClass="path" presetSubtype="0" accel="50000" decel="50000" fill="hold" nodeType="withEffect">
                                  <p:stCondLst>
                                    <p:cond delay="0"/>
                                  </p:stCondLst>
                                  <p:childTnLst>
                                    <p:animMotion origin="layout" path="M 0 0 L -0.97813 0.00694 " pathEditMode="relative" rAng="0" ptsTypes="AA">
                                      <p:cBhvr>
                                        <p:cTn id="22" dur="3000" fill="hold"/>
                                        <p:tgtEl>
                                          <p:spTgt spid="3074"/>
                                        </p:tgtEl>
                                        <p:attrNameLst>
                                          <p:attrName>ppt_x</p:attrName>
                                          <p:attrName>ppt_y</p:attrName>
                                        </p:attrNameLst>
                                      </p:cBhvr>
                                      <p:rCtr x="-48906" y="347"/>
                                    </p:animMotion>
                                  </p:childTnLst>
                                </p:cTn>
                              </p:par>
                              <p:par>
                                <p:cTn id="23" presetID="35" presetClass="path" presetSubtype="0" accel="50000" decel="50000" fill="hold" nodeType="withEffect">
                                  <p:stCondLst>
                                    <p:cond delay="0"/>
                                  </p:stCondLst>
                                  <p:childTnLst>
                                    <p:animMotion origin="layout" path="M 0.01251 0.00972 L -0.99688 0.00139 " pathEditMode="relative" rAng="0" ptsTypes="AA">
                                      <p:cBhvr>
                                        <p:cTn id="24" dur="3000" fill="hold"/>
                                        <p:tgtEl>
                                          <p:spTgt spid="3075"/>
                                        </p:tgtEl>
                                        <p:attrNameLst>
                                          <p:attrName>ppt_x</p:attrName>
                                          <p:attrName>ppt_y</p:attrName>
                                        </p:attrNameLst>
                                      </p:cBhvr>
                                      <p:rCtr x="-50469" y="-417"/>
                                    </p:animMotion>
                                  </p:childTnLst>
                                </p:cTn>
                              </p:par>
                            </p:childTnLst>
                          </p:cTn>
                        </p:par>
                        <p:par>
                          <p:cTn id="25" fill="hold" nodeType="afterGroup">
                            <p:stCondLst>
                              <p:cond delay="4500"/>
                            </p:stCondLst>
                            <p:childTnLst>
                              <p:par>
                                <p:cTn id="26" presetID="10" presetClass="entr" presetSubtype="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6710B5-6B04-A21E-5D16-81A973AB7A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00" y="-266700"/>
            <a:ext cx="12192000" cy="6858000"/>
          </a:xfrm>
          <a:prstGeom prst="rect">
            <a:avLst/>
          </a:prstGeom>
        </p:spPr>
      </p:pic>
      <p:sp>
        <p:nvSpPr>
          <p:cNvPr id="10" name="TextBox 9">
            <a:extLst>
              <a:ext uri="{FF2B5EF4-FFF2-40B4-BE49-F238E27FC236}">
                <a16:creationId xmlns:a16="http://schemas.microsoft.com/office/drawing/2014/main" id="{8466DB63-BAB4-0AF1-D5B1-0F5C3A798705}"/>
              </a:ext>
            </a:extLst>
          </p:cNvPr>
          <p:cNvSpPr txBox="1"/>
          <p:nvPr/>
        </p:nvSpPr>
        <p:spPr>
          <a:xfrm>
            <a:off x="0" y="514932"/>
            <a:ext cx="11950700" cy="954107"/>
          </a:xfrm>
          <a:prstGeom prst="rect">
            <a:avLst/>
          </a:prstGeom>
          <a:noFill/>
        </p:spPr>
        <p:txBody>
          <a:bodyPr wrap="square" rtlCol="0">
            <a:spAutoFit/>
          </a:bodyPr>
          <a:lstStyle/>
          <a:p>
            <a:pPr algn="ctr"/>
            <a:r>
              <a:rPr lang="vi-VN" sz="2800" b="1">
                <a:ln w="9525">
                  <a:solidFill>
                    <a:schemeClr val="bg1"/>
                  </a:solidFill>
                  <a:prstDash val="solid"/>
                </a:ln>
                <a:solidFill>
                  <a:srgbClr val="123D9C"/>
                </a:solidFill>
                <a:effectLst>
                  <a:outerShdw blurRad="38100" dist="38100" dir="2700000" algn="tl">
                    <a:srgbClr val="000000">
                      <a:alpha val="43137"/>
                    </a:srgbClr>
                  </a:outerShdw>
                </a:effectLst>
                <a:latin typeface="UTM Swiss 721 Black Condensed" panose="02000500000000000000" pitchFamily="2" charset="0"/>
              </a:rPr>
              <a:t>THẢO LUẬN VỀ CHỦ ĐỀ THANH NIÊN </a:t>
            </a:r>
            <a:br>
              <a:rPr lang="vi-VN" sz="2800" b="1">
                <a:ln w="9525">
                  <a:solidFill>
                    <a:schemeClr val="bg1"/>
                  </a:solidFill>
                  <a:prstDash val="solid"/>
                </a:ln>
                <a:solidFill>
                  <a:srgbClr val="123D9C"/>
                </a:solidFill>
                <a:effectLst>
                  <a:outerShdw blurRad="38100" dist="38100" dir="2700000" algn="tl">
                    <a:srgbClr val="000000">
                      <a:alpha val="43137"/>
                    </a:srgbClr>
                  </a:outerShdw>
                </a:effectLst>
                <a:latin typeface="UTM Swiss 721 Black Condensed" panose="02000500000000000000" pitchFamily="2" charset="0"/>
              </a:rPr>
            </a:br>
            <a:r>
              <a:rPr lang="vi-VN" sz="2800" b="1">
                <a:ln w="9525">
                  <a:solidFill>
                    <a:schemeClr val="bg1"/>
                  </a:solidFill>
                  <a:prstDash val="solid"/>
                </a:ln>
                <a:solidFill>
                  <a:srgbClr val="123D9C"/>
                </a:solidFill>
                <a:effectLst>
                  <a:outerShdw blurRad="38100" dist="38100" dir="2700000" algn="tl">
                    <a:srgbClr val="000000">
                      <a:alpha val="43137"/>
                    </a:srgbClr>
                  </a:outerShdw>
                </a:effectLst>
                <a:latin typeface="UTM Swiss 721 Black Condensed" panose="02000500000000000000" pitchFamily="2" charset="0"/>
              </a:rPr>
              <a:t>PHÁT HUY TRUYỀN THỐNG CÁCH MẠNG CỦA DÂN TỘC</a:t>
            </a:r>
            <a:endParaRPr lang="vi-VN" sz="2800" b="1" dirty="0">
              <a:ln w="9525">
                <a:solidFill>
                  <a:schemeClr val="bg1"/>
                </a:solidFill>
                <a:prstDash val="solid"/>
              </a:ln>
              <a:solidFill>
                <a:srgbClr val="123D9C"/>
              </a:solidFill>
              <a:effectLst>
                <a:outerShdw blurRad="38100" dist="38100" dir="2700000" algn="tl">
                  <a:srgbClr val="000000">
                    <a:alpha val="43137"/>
                  </a:srgbClr>
                </a:outerShdw>
              </a:effectLst>
              <a:latin typeface="UTM Swiss 721 Black Condensed" panose="02000500000000000000" pitchFamily="2" charset="0"/>
            </a:endParaRPr>
          </a:p>
        </p:txBody>
      </p:sp>
      <p:sp>
        <p:nvSpPr>
          <p:cNvPr id="7" name="Rectangle 6"/>
          <p:cNvSpPr/>
          <p:nvPr/>
        </p:nvSpPr>
        <p:spPr>
          <a:xfrm>
            <a:off x="1066800" y="2250672"/>
            <a:ext cx="10274300" cy="2246769"/>
          </a:xfrm>
          <a:prstGeom prst="rect">
            <a:avLst/>
          </a:prstGeom>
        </p:spPr>
        <p:txBody>
          <a:bodyPr wrap="square">
            <a:spAutoFit/>
          </a:bodyPr>
          <a:lstStyle/>
          <a:p>
            <a:pPr>
              <a:spcAft>
                <a:spcPts val="0"/>
              </a:spcAft>
            </a:pPr>
            <a:r>
              <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 số bạn cho rằng phát huy truyền thống cách mạng là cầm </a:t>
            </a:r>
            <a:r>
              <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súng </a:t>
            </a:r>
            <a:r>
              <a:rPr lang="en-US" sz="280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 </a:t>
            </a:r>
            <a:r>
              <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sẵn sàng lên đường khi có giặc ngoại xâm, trong thời bình thì không cần phát huy truyền thống trên. Theo bạn quan điểm này đúng hay sai? Trách nhiệm của thanh niêm trong việc giữ gìn, phát huy truyền thống cách mạng của dân tộc là gì?</a:t>
            </a:r>
          </a:p>
        </p:txBody>
      </p:sp>
    </p:spTree>
    <p:extLst>
      <p:ext uri="{BB962C8B-B14F-4D97-AF65-F5344CB8AC3E}">
        <p14:creationId xmlns:p14="http://schemas.microsoft.com/office/powerpoint/2010/main" val="34912407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6710B5-6B04-A21E-5D16-81A973AB7A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6700"/>
            <a:ext cx="12192000" cy="6858000"/>
          </a:xfrm>
          <a:prstGeom prst="rect">
            <a:avLst/>
          </a:prstGeom>
        </p:spPr>
      </p:pic>
      <p:sp>
        <p:nvSpPr>
          <p:cNvPr id="6" name="Rectangle 5">
            <a:extLst>
              <a:ext uri="{FF2B5EF4-FFF2-40B4-BE49-F238E27FC236}">
                <a16:creationId xmlns:a16="http://schemas.microsoft.com/office/drawing/2014/main" id="{4B043655-FF28-C518-E60E-B0445A6831AF}"/>
              </a:ext>
            </a:extLst>
          </p:cNvPr>
          <p:cNvSpPr/>
          <p:nvPr/>
        </p:nvSpPr>
        <p:spPr>
          <a:xfrm>
            <a:off x="799069" y="1742670"/>
            <a:ext cx="10884931" cy="3739485"/>
          </a:xfrm>
          <a:prstGeom prst="rect">
            <a:avLst/>
          </a:prstGeom>
        </p:spPr>
        <p:txBody>
          <a:bodyPr wrap="square">
            <a:spAutoFit/>
          </a:bodyPr>
          <a:lstStyle/>
          <a:p>
            <a:pPr algn="just">
              <a:lnSpc>
                <a:spcPct val="150000"/>
              </a:lnSpc>
            </a:pPr>
            <a:r>
              <a:rPr lang="vi-VN" sz="2400" b="1">
                <a:ln w="9525">
                  <a:solidFill>
                    <a:schemeClr val="bg1"/>
                  </a:solidFill>
                  <a:prstDash val="solid"/>
                </a:ln>
                <a:solidFill>
                  <a:srgbClr val="123D9C"/>
                </a:solidFill>
                <a:latin typeface="UTM Swiss 721 Black Condensed" panose="02000500000000000000" pitchFamily="2" charset="0"/>
              </a:rPr>
              <a:t>1. Trách nhiệm của thanh niên trong việc giữ gìn, phát huy truyền thống cách mạng.</a:t>
            </a:r>
          </a:p>
          <a:p>
            <a:pPr algn="just">
              <a:lnSpc>
                <a:spcPct val="150000"/>
              </a:lnSpc>
            </a:pPr>
            <a:r>
              <a:rPr lang="vi-VN" sz="2400">
                <a:ln w="9525">
                  <a:solidFill>
                    <a:schemeClr val="bg1"/>
                  </a:solidFill>
                  <a:prstDash val="solid"/>
                </a:ln>
                <a:solidFill>
                  <a:srgbClr val="123D9C"/>
                </a:solidFill>
                <a:latin typeface="UTM Swiss 721 Black Condensed" panose="02000500000000000000" pitchFamily="2" charset="0"/>
              </a:rPr>
              <a:t>	</a:t>
            </a:r>
            <a:r>
              <a:rPr lang="vi-VN" sz="2200">
                <a:ln w="9525">
                  <a:solidFill>
                    <a:schemeClr val="bg1"/>
                  </a:solidFill>
                  <a:prstDash val="solid"/>
                </a:ln>
                <a:solidFill>
                  <a:srgbClr val="123D9C"/>
                </a:solidFill>
                <a:latin typeface="UTM Swiss 721 Black Condensed" panose="02000500000000000000" pitchFamily="2" charset="0"/>
              </a:rPr>
              <a:t>- Gương mẫu chấp hành chính sách pháp luật và thực hiện nghĩa vụ công dân.</a:t>
            </a:r>
          </a:p>
          <a:p>
            <a:pPr algn="just">
              <a:lnSpc>
                <a:spcPct val="150000"/>
              </a:lnSpc>
            </a:pPr>
            <a:r>
              <a:rPr lang="vi-VN" sz="2200">
                <a:ln w="9525">
                  <a:solidFill>
                    <a:schemeClr val="bg1"/>
                  </a:solidFill>
                  <a:prstDash val="solid"/>
                </a:ln>
                <a:solidFill>
                  <a:srgbClr val="123D9C"/>
                </a:solidFill>
                <a:latin typeface="UTM Swiss 721 Black Condensed" panose="02000500000000000000" pitchFamily="2" charset="0"/>
              </a:rPr>
              <a:t>	- Tham gia giữ gìn trật tự, an toàn xã hội, quốc phòng an ninh quốc gia.</a:t>
            </a:r>
          </a:p>
          <a:p>
            <a:pPr algn="just">
              <a:lnSpc>
                <a:spcPct val="150000"/>
              </a:lnSpc>
            </a:pPr>
            <a:r>
              <a:rPr lang="vi-VN" sz="2200">
                <a:ln w="9525">
                  <a:solidFill>
                    <a:schemeClr val="bg1"/>
                  </a:solidFill>
                  <a:prstDash val="solid"/>
                </a:ln>
                <a:solidFill>
                  <a:srgbClr val="123D9C"/>
                </a:solidFill>
                <a:latin typeface="UTM Swiss 721 Black Condensed" panose="02000500000000000000" pitchFamily="2" charset="0"/>
              </a:rPr>
              <a:t>	- Tuyên truyền, vận động nhân dân thực hiện hiến pháp và pháp luật.</a:t>
            </a:r>
          </a:p>
          <a:p>
            <a:pPr algn="just">
              <a:lnSpc>
                <a:spcPct val="150000"/>
              </a:lnSpc>
            </a:pPr>
            <a:r>
              <a:rPr lang="vi-VN" sz="2200">
                <a:ln w="9525">
                  <a:solidFill>
                    <a:schemeClr val="bg1"/>
                  </a:solidFill>
                  <a:prstDash val="solid"/>
                </a:ln>
                <a:solidFill>
                  <a:srgbClr val="123D9C"/>
                </a:solidFill>
                <a:latin typeface="UTM Swiss 721 Black Condensed" panose="02000500000000000000" pitchFamily="2" charset="0"/>
              </a:rPr>
              <a:t>	- Tham giá bảo vệ môi trường và các hoạt động vì lợi ích của cộng đồng xã hội.</a:t>
            </a:r>
          </a:p>
          <a:p>
            <a:pPr algn="just">
              <a:lnSpc>
                <a:spcPct val="150000"/>
              </a:lnSpc>
            </a:pPr>
            <a:r>
              <a:rPr lang="vi-VN" sz="2200">
                <a:ln w="9525">
                  <a:solidFill>
                    <a:schemeClr val="bg1"/>
                  </a:solidFill>
                  <a:prstDash val="solid"/>
                </a:ln>
                <a:solidFill>
                  <a:srgbClr val="123D9C"/>
                </a:solidFill>
                <a:latin typeface="UTM Swiss 721 Black Condensed" panose="02000500000000000000" pitchFamily="2" charset="0"/>
              </a:rPr>
              <a:t>	- Tham gia hoạt động chăm sóc, giáo dục và bảo vệ trẻ em. </a:t>
            </a:r>
            <a:endParaRPr lang="en-US" sz="2200">
              <a:ln w="9525">
                <a:solidFill>
                  <a:schemeClr val="bg1"/>
                </a:solidFill>
                <a:prstDash val="solid"/>
              </a:ln>
              <a:solidFill>
                <a:srgbClr val="123D9C"/>
              </a:solidFill>
              <a:latin typeface="UTM Swiss 721 Black Condensed" panose="02000500000000000000" pitchFamily="2" charset="0"/>
            </a:endParaRPr>
          </a:p>
          <a:p>
            <a:pPr algn="just">
              <a:lnSpc>
                <a:spcPct val="150000"/>
              </a:lnSpc>
            </a:pPr>
            <a:r>
              <a:rPr lang="en-US" sz="2200">
                <a:ln w="9525">
                  <a:solidFill>
                    <a:schemeClr val="bg1"/>
                  </a:solidFill>
                  <a:prstDash val="solid"/>
                </a:ln>
                <a:solidFill>
                  <a:srgbClr val="123D9C"/>
                </a:solidFill>
                <a:latin typeface="UTM Swiss 721 Black Condensed" panose="02000500000000000000" pitchFamily="2" charset="0"/>
              </a:rPr>
              <a:t>               ..............</a:t>
            </a:r>
            <a:endParaRPr lang="vi-VN" sz="2200" dirty="0">
              <a:ln w="9525">
                <a:solidFill>
                  <a:schemeClr val="bg1"/>
                </a:solidFill>
                <a:prstDash val="solid"/>
              </a:ln>
              <a:solidFill>
                <a:srgbClr val="123D9C"/>
              </a:solidFill>
              <a:latin typeface="UTM Swiss 721 Black Condensed" panose="02000500000000000000" pitchFamily="2" charset="0"/>
            </a:endParaRPr>
          </a:p>
        </p:txBody>
      </p:sp>
      <p:sp>
        <p:nvSpPr>
          <p:cNvPr id="10" name="TextBox 9">
            <a:extLst>
              <a:ext uri="{FF2B5EF4-FFF2-40B4-BE49-F238E27FC236}">
                <a16:creationId xmlns:a16="http://schemas.microsoft.com/office/drawing/2014/main" id="{8466DB63-BAB4-0AF1-D5B1-0F5C3A798705}"/>
              </a:ext>
            </a:extLst>
          </p:cNvPr>
          <p:cNvSpPr txBox="1"/>
          <p:nvPr/>
        </p:nvSpPr>
        <p:spPr>
          <a:xfrm>
            <a:off x="0" y="284127"/>
            <a:ext cx="12192000" cy="954107"/>
          </a:xfrm>
          <a:prstGeom prst="rect">
            <a:avLst/>
          </a:prstGeom>
          <a:noFill/>
        </p:spPr>
        <p:txBody>
          <a:bodyPr wrap="square" rtlCol="0">
            <a:spAutoFit/>
          </a:bodyPr>
          <a:lstStyle/>
          <a:p>
            <a:pPr algn="ctr"/>
            <a:r>
              <a:rPr lang="vi-VN" sz="2800" b="1">
                <a:ln w="9525">
                  <a:solidFill>
                    <a:schemeClr val="bg1"/>
                  </a:solidFill>
                  <a:prstDash val="solid"/>
                </a:ln>
                <a:solidFill>
                  <a:srgbClr val="123D9C"/>
                </a:solidFill>
                <a:effectLst>
                  <a:outerShdw blurRad="38100" dist="38100" dir="2700000" algn="tl">
                    <a:srgbClr val="000000">
                      <a:alpha val="43137"/>
                    </a:srgbClr>
                  </a:outerShdw>
                </a:effectLst>
                <a:latin typeface="UTM Swiss 721 Black Condensed" panose="02000500000000000000" pitchFamily="2" charset="0"/>
              </a:rPr>
              <a:t>THẢO LUẬN VỀ CHỦ ĐỀ THANH NIÊN </a:t>
            </a:r>
            <a:br>
              <a:rPr lang="vi-VN" sz="2800" b="1">
                <a:ln w="9525">
                  <a:solidFill>
                    <a:schemeClr val="bg1"/>
                  </a:solidFill>
                  <a:prstDash val="solid"/>
                </a:ln>
                <a:solidFill>
                  <a:srgbClr val="123D9C"/>
                </a:solidFill>
                <a:effectLst>
                  <a:outerShdw blurRad="38100" dist="38100" dir="2700000" algn="tl">
                    <a:srgbClr val="000000">
                      <a:alpha val="43137"/>
                    </a:srgbClr>
                  </a:outerShdw>
                </a:effectLst>
                <a:latin typeface="UTM Swiss 721 Black Condensed" panose="02000500000000000000" pitchFamily="2" charset="0"/>
              </a:rPr>
            </a:br>
            <a:r>
              <a:rPr lang="vi-VN" sz="2800" b="1">
                <a:ln w="9525">
                  <a:solidFill>
                    <a:schemeClr val="bg1"/>
                  </a:solidFill>
                  <a:prstDash val="solid"/>
                </a:ln>
                <a:solidFill>
                  <a:srgbClr val="123D9C"/>
                </a:solidFill>
                <a:effectLst>
                  <a:outerShdw blurRad="38100" dist="38100" dir="2700000" algn="tl">
                    <a:srgbClr val="000000">
                      <a:alpha val="43137"/>
                    </a:srgbClr>
                  </a:outerShdw>
                </a:effectLst>
                <a:latin typeface="UTM Swiss 721 Black Condensed" panose="02000500000000000000" pitchFamily="2" charset="0"/>
              </a:rPr>
              <a:t>PHÁT HUY TRUYỀN THỐNG CÁCH MẠNG CỦA DÂN TỘC</a:t>
            </a:r>
            <a:endParaRPr lang="vi-VN" sz="2800" b="1" dirty="0">
              <a:ln w="9525">
                <a:solidFill>
                  <a:schemeClr val="bg1"/>
                </a:solidFill>
                <a:prstDash val="solid"/>
              </a:ln>
              <a:solidFill>
                <a:srgbClr val="123D9C"/>
              </a:solidFill>
              <a:effectLst>
                <a:outerShdw blurRad="38100" dist="38100" dir="2700000" algn="tl">
                  <a:srgbClr val="000000">
                    <a:alpha val="43137"/>
                  </a:srgbClr>
                </a:outerShdw>
              </a:effectLst>
              <a:latin typeface="UTM Swiss 721 Black Condensed" panose="02000500000000000000" pitchFamily="2" charset="0"/>
            </a:endParaRPr>
          </a:p>
        </p:txBody>
      </p:sp>
    </p:spTree>
    <p:extLst>
      <p:ext uri="{BB962C8B-B14F-4D97-AF65-F5344CB8AC3E}">
        <p14:creationId xmlns:p14="http://schemas.microsoft.com/office/powerpoint/2010/main" val="25673951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6710B5-6B04-A21E-5D16-81A973AB7A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043655-FF28-C518-E60E-B0445A6831AF}"/>
              </a:ext>
            </a:extLst>
          </p:cNvPr>
          <p:cNvSpPr/>
          <p:nvPr/>
        </p:nvSpPr>
        <p:spPr>
          <a:xfrm>
            <a:off x="0" y="1742671"/>
            <a:ext cx="12191999" cy="1246495"/>
          </a:xfrm>
          <a:prstGeom prst="rect">
            <a:avLst/>
          </a:prstGeom>
        </p:spPr>
        <p:txBody>
          <a:bodyPr wrap="square">
            <a:spAutoFit/>
          </a:bodyPr>
          <a:lstStyle/>
          <a:p>
            <a:pPr algn="ctr">
              <a:lnSpc>
                <a:spcPct val="150000"/>
              </a:lnSpc>
            </a:pPr>
            <a:r>
              <a:rPr lang="vi-VN" sz="2600" b="1">
                <a:ln w="9525">
                  <a:solidFill>
                    <a:schemeClr val="bg1"/>
                  </a:solidFill>
                  <a:prstDash val="solid"/>
                </a:ln>
                <a:solidFill>
                  <a:srgbClr val="123D9C"/>
                </a:solidFill>
                <a:latin typeface="UTM Swiss 721 Black Condensed" panose="02000500000000000000" pitchFamily="2" charset="0"/>
              </a:rPr>
              <a:t>2. Là một học sinh thế hệ mới, bạn đã làm gì để thể hiện tình yêu nước?</a:t>
            </a:r>
          </a:p>
          <a:p>
            <a:pPr algn="just">
              <a:lnSpc>
                <a:spcPct val="150000"/>
              </a:lnSpc>
            </a:pPr>
            <a:r>
              <a:rPr lang="vi-VN" sz="2400">
                <a:ln w="9525">
                  <a:solidFill>
                    <a:schemeClr val="bg1"/>
                  </a:solidFill>
                  <a:prstDash val="solid"/>
                </a:ln>
                <a:solidFill>
                  <a:srgbClr val="123D9C"/>
                </a:solidFill>
                <a:latin typeface="UTM Swiss 721 Black Condensed" panose="02000500000000000000" pitchFamily="2" charset="0"/>
              </a:rPr>
              <a:t>	</a:t>
            </a:r>
            <a:endParaRPr lang="vi-VN" sz="2200" dirty="0">
              <a:ln w="9525">
                <a:solidFill>
                  <a:schemeClr val="bg1"/>
                </a:solidFill>
                <a:prstDash val="solid"/>
              </a:ln>
              <a:solidFill>
                <a:srgbClr val="123D9C"/>
              </a:solidFill>
              <a:latin typeface="UTM Swiss 721 Black Condensed" panose="02000500000000000000" pitchFamily="2" charset="0"/>
            </a:endParaRPr>
          </a:p>
        </p:txBody>
      </p:sp>
      <p:sp>
        <p:nvSpPr>
          <p:cNvPr id="10" name="TextBox 9">
            <a:extLst>
              <a:ext uri="{FF2B5EF4-FFF2-40B4-BE49-F238E27FC236}">
                <a16:creationId xmlns:a16="http://schemas.microsoft.com/office/drawing/2014/main" id="{8466DB63-BAB4-0AF1-D5B1-0F5C3A798705}"/>
              </a:ext>
            </a:extLst>
          </p:cNvPr>
          <p:cNvSpPr txBox="1"/>
          <p:nvPr/>
        </p:nvSpPr>
        <p:spPr>
          <a:xfrm>
            <a:off x="0" y="284127"/>
            <a:ext cx="12192000" cy="954107"/>
          </a:xfrm>
          <a:prstGeom prst="rect">
            <a:avLst/>
          </a:prstGeom>
          <a:noFill/>
        </p:spPr>
        <p:txBody>
          <a:bodyPr wrap="square" rtlCol="0">
            <a:spAutoFit/>
          </a:bodyPr>
          <a:lstStyle/>
          <a:p>
            <a:pPr algn="ctr"/>
            <a:r>
              <a:rPr lang="vi-VN" sz="2800" b="1">
                <a:ln w="9525">
                  <a:solidFill>
                    <a:schemeClr val="bg1"/>
                  </a:solidFill>
                  <a:prstDash val="solid"/>
                </a:ln>
                <a:solidFill>
                  <a:srgbClr val="123D9C"/>
                </a:solidFill>
                <a:effectLst>
                  <a:outerShdw blurRad="38100" dist="38100" dir="2700000" algn="tl">
                    <a:srgbClr val="000000">
                      <a:alpha val="43137"/>
                    </a:srgbClr>
                  </a:outerShdw>
                </a:effectLst>
                <a:latin typeface="UTM Swiss 721 Black Condensed" panose="02000500000000000000" pitchFamily="2" charset="0"/>
              </a:rPr>
              <a:t>THẢO LUẬN VỀ CHỦ ĐỀ THANH NIÊN </a:t>
            </a:r>
            <a:br>
              <a:rPr lang="vi-VN" sz="2800" b="1">
                <a:ln w="9525">
                  <a:solidFill>
                    <a:schemeClr val="bg1"/>
                  </a:solidFill>
                  <a:prstDash val="solid"/>
                </a:ln>
                <a:solidFill>
                  <a:srgbClr val="123D9C"/>
                </a:solidFill>
                <a:effectLst>
                  <a:outerShdw blurRad="38100" dist="38100" dir="2700000" algn="tl">
                    <a:srgbClr val="000000">
                      <a:alpha val="43137"/>
                    </a:srgbClr>
                  </a:outerShdw>
                </a:effectLst>
                <a:latin typeface="UTM Swiss 721 Black Condensed" panose="02000500000000000000" pitchFamily="2" charset="0"/>
              </a:rPr>
            </a:br>
            <a:r>
              <a:rPr lang="vi-VN" sz="2800" b="1">
                <a:ln w="9525">
                  <a:solidFill>
                    <a:schemeClr val="bg1"/>
                  </a:solidFill>
                  <a:prstDash val="solid"/>
                </a:ln>
                <a:solidFill>
                  <a:srgbClr val="123D9C"/>
                </a:solidFill>
                <a:effectLst>
                  <a:outerShdw blurRad="38100" dist="38100" dir="2700000" algn="tl">
                    <a:srgbClr val="000000">
                      <a:alpha val="43137"/>
                    </a:srgbClr>
                  </a:outerShdw>
                </a:effectLst>
                <a:latin typeface="UTM Swiss 721 Black Condensed" panose="02000500000000000000" pitchFamily="2" charset="0"/>
              </a:rPr>
              <a:t>PHÁT HUY TRUYỀN THỐNG CÁCH MẠNG CỦA DÂN TỘC</a:t>
            </a:r>
            <a:endParaRPr lang="vi-VN" sz="2800" b="1" dirty="0">
              <a:ln w="9525">
                <a:solidFill>
                  <a:schemeClr val="bg1"/>
                </a:solidFill>
                <a:prstDash val="solid"/>
              </a:ln>
              <a:solidFill>
                <a:srgbClr val="123D9C"/>
              </a:solidFill>
              <a:effectLst>
                <a:outerShdw blurRad="38100" dist="38100" dir="2700000" algn="tl">
                  <a:srgbClr val="000000">
                    <a:alpha val="43137"/>
                  </a:srgbClr>
                </a:outerShdw>
              </a:effectLst>
              <a:latin typeface="UTM Swiss 721 Black Condensed" panose="02000500000000000000" pitchFamily="2" charset="0"/>
            </a:endParaRPr>
          </a:p>
        </p:txBody>
      </p:sp>
    </p:spTree>
    <p:extLst>
      <p:ext uri="{BB962C8B-B14F-4D97-AF65-F5344CB8AC3E}">
        <p14:creationId xmlns:p14="http://schemas.microsoft.com/office/powerpoint/2010/main" val="18989212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ACE119AF-7B0A-4084-817C-DFD3F340ECA3}"/>
              </a:ext>
            </a:extLst>
          </p:cNvPr>
          <p:cNvSpPr/>
          <p:nvPr/>
        </p:nvSpPr>
        <p:spPr>
          <a:xfrm>
            <a:off x="7418173" y="1099524"/>
            <a:ext cx="5097709" cy="1799706"/>
          </a:xfrm>
          <a:prstGeom prst="cloud">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solidFill>
                  <a:schemeClr val="tx1"/>
                </a:solidFill>
                <a:latin typeface="Times New Roman" panose="02020603050405020304" pitchFamily="18" charset="0"/>
                <a:cs typeface="Times New Roman" panose="02020603050405020304" pitchFamily="18" charset="0"/>
              </a:rPr>
              <a:t>Bạn Phạm Phương đã xuất sắc là nhân vật chính trong chương </a:t>
            </a:r>
            <a:r>
              <a:rPr lang="vi-VN" sz="2200">
                <a:solidFill>
                  <a:schemeClr val="tx1"/>
                </a:solidFill>
                <a:latin typeface="Times New Roman" panose="02020603050405020304" pitchFamily="18" charset="0"/>
                <a:cs typeface="Times New Roman" panose="02020603050405020304" pitchFamily="18" charset="0"/>
              </a:rPr>
              <a:t>trình </a:t>
            </a:r>
            <a:r>
              <a:rPr lang="en-US" sz="2200" smtClean="0">
                <a:solidFill>
                  <a:schemeClr val="tx1"/>
                </a:solidFill>
                <a:latin typeface="Times New Roman" panose="02020603050405020304" pitchFamily="18" charset="0"/>
                <a:cs typeface="Times New Roman" panose="02020603050405020304" pitchFamily="18" charset="0"/>
              </a:rPr>
              <a:t>mỗi tuần 1 câu chuyện hay, một tấm gương sáng</a:t>
            </a:r>
            <a:endParaRPr lang="en-US" sz="2200" dirty="0">
              <a:solidFill>
                <a:schemeClr val="tx1"/>
              </a:solidFill>
              <a:latin typeface="Times New Roman" panose="02020603050405020304" pitchFamily="18" charset="0"/>
              <a:cs typeface="Times New Roman" panose="02020603050405020304" pitchFamily="18" charset="0"/>
            </a:endParaRPr>
          </a:p>
        </p:txBody>
      </p:sp>
      <p:sp>
        <p:nvSpPr>
          <p:cNvPr id="9" name="Cloud 8">
            <a:extLst>
              <a:ext uri="{FF2B5EF4-FFF2-40B4-BE49-F238E27FC236}">
                <a16:creationId xmlns:a16="http://schemas.microsoft.com/office/drawing/2014/main" id="{30199DFA-3F2F-4E4C-A779-BB06ADA6152C}"/>
              </a:ext>
            </a:extLst>
          </p:cNvPr>
          <p:cNvSpPr/>
          <p:nvPr/>
        </p:nvSpPr>
        <p:spPr>
          <a:xfrm>
            <a:off x="450965" y="1655449"/>
            <a:ext cx="4237149" cy="2266682"/>
          </a:xfrm>
          <a:prstGeom prst="cloud">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solidFill>
                  <a:schemeClr val="tx1"/>
                </a:solidFill>
                <a:latin typeface="Times New Roman" panose="02020603050405020304" pitchFamily="18" charset="0"/>
                <a:cs typeface="Times New Roman" panose="02020603050405020304" pitchFamily="18" charset="0"/>
              </a:rPr>
              <a:t>Tích cực tham gia hội thi vở sạch </a:t>
            </a:r>
            <a:r>
              <a:rPr lang="vi-VN" sz="2200">
                <a:solidFill>
                  <a:schemeClr val="tx1"/>
                </a:solidFill>
                <a:latin typeface="Times New Roman" panose="02020603050405020304" pitchFamily="18" charset="0"/>
                <a:cs typeface="Times New Roman" panose="02020603050405020304" pitchFamily="18" charset="0"/>
              </a:rPr>
              <a:t>chữ </a:t>
            </a:r>
            <a:r>
              <a:rPr lang="vi-VN" sz="2200" smtClean="0">
                <a:solidFill>
                  <a:schemeClr val="tx1"/>
                </a:solidFill>
                <a:latin typeface="Times New Roman" panose="02020603050405020304" pitchFamily="18" charset="0"/>
                <a:cs typeface="Times New Roman" panose="02020603050405020304" pitchFamily="18" charset="0"/>
              </a:rPr>
              <a:t>đẹp</a:t>
            </a:r>
            <a:r>
              <a:rPr lang="en-US" sz="2200" smtClean="0">
                <a:solidFill>
                  <a:schemeClr val="tx1"/>
                </a:solidFill>
                <a:latin typeface="Times New Roman" panose="02020603050405020304" pitchFamily="18" charset="0"/>
                <a:cs typeface="Times New Roman" panose="02020603050405020304" pitchFamily="18" charset="0"/>
              </a:rPr>
              <a:t> và</a:t>
            </a:r>
            <a:r>
              <a:rPr lang="vi-VN" sz="2200" smtClean="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bạn Phạm Phương dành giải </a:t>
            </a:r>
            <a:r>
              <a:rPr lang="vi-VN" sz="2200">
                <a:solidFill>
                  <a:schemeClr val="tx1"/>
                </a:solidFill>
                <a:latin typeface="Times New Roman" panose="02020603050405020304" pitchFamily="18" charset="0"/>
                <a:cs typeface="Times New Roman" panose="02020603050405020304" pitchFamily="18" charset="0"/>
              </a:rPr>
              <a:t>nhất </a:t>
            </a:r>
            <a:r>
              <a:rPr lang="vi-VN" sz="2200" smtClean="0">
                <a:solidFill>
                  <a:schemeClr val="tx1"/>
                </a:solidFill>
                <a:latin typeface="Times New Roman" panose="02020603050405020304" pitchFamily="18" charset="0"/>
                <a:cs typeface="Times New Roman" panose="02020603050405020304" pitchFamily="18" charset="0"/>
              </a:rPr>
              <a:t>c</a:t>
            </a:r>
            <a:r>
              <a:rPr lang="en-US" sz="2200" smtClean="0">
                <a:solidFill>
                  <a:schemeClr val="tx1"/>
                </a:solidFill>
                <a:latin typeface="Times New Roman" panose="02020603050405020304" pitchFamily="18" charset="0"/>
                <a:cs typeface="Times New Roman" panose="02020603050405020304" pitchFamily="18" charset="0"/>
              </a:rPr>
              <a:t>ấp</a:t>
            </a:r>
            <a:r>
              <a:rPr lang="vi-VN" sz="2200" smtClean="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trường</a:t>
            </a:r>
            <a:endParaRPr lang="en-US" sz="2200" dirty="0">
              <a:solidFill>
                <a:schemeClr val="tx1"/>
              </a:solidFill>
              <a:latin typeface="Times New Roman" panose="02020603050405020304" pitchFamily="18" charset="0"/>
              <a:cs typeface="Times New Roman" panose="02020603050405020304" pitchFamily="18" charset="0"/>
            </a:endParaRPr>
          </a:p>
        </p:txBody>
      </p:sp>
      <p:sp>
        <p:nvSpPr>
          <p:cNvPr id="10" name="Cloud 9">
            <a:extLst>
              <a:ext uri="{FF2B5EF4-FFF2-40B4-BE49-F238E27FC236}">
                <a16:creationId xmlns:a16="http://schemas.microsoft.com/office/drawing/2014/main" id="{09F7CECE-B404-4379-8656-B68E477527C2}"/>
              </a:ext>
            </a:extLst>
          </p:cNvPr>
          <p:cNvSpPr/>
          <p:nvPr/>
        </p:nvSpPr>
        <p:spPr>
          <a:xfrm>
            <a:off x="76324" y="4496691"/>
            <a:ext cx="7534141" cy="2005060"/>
          </a:xfrm>
          <a:prstGeom prst="cloud">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solidFill>
                  <a:schemeClr val="tx1"/>
                </a:solidFill>
                <a:latin typeface="Times New Roman" panose="02020603050405020304" pitchFamily="18" charset="0"/>
                <a:cs typeface="Times New Roman" panose="02020603050405020304" pitchFamily="18" charset="0"/>
              </a:rPr>
              <a:t>Thực hiện tương đối tốt nội quy trường, lớp</a:t>
            </a:r>
            <a:r>
              <a:rPr lang="vi-VN" sz="2200">
                <a:solidFill>
                  <a:schemeClr val="tx1"/>
                </a:solidFill>
                <a:latin typeface="Times New Roman" panose="02020603050405020304" pitchFamily="18" charset="0"/>
                <a:cs typeface="Times New Roman" panose="02020603050405020304" pitchFamily="18" charset="0"/>
              </a:rPr>
              <a:t>: </a:t>
            </a:r>
            <a:r>
              <a:rPr lang="en-US" sz="2200" smtClean="0">
                <a:solidFill>
                  <a:schemeClr val="tx1"/>
                </a:solidFill>
                <a:latin typeface="Times New Roman" panose="02020603050405020304" pitchFamily="18" charset="0"/>
                <a:cs typeface="Times New Roman" panose="02020603050405020304" pitchFamily="18" charset="0"/>
              </a:rPr>
              <a:t>đúng </a:t>
            </a:r>
            <a:r>
              <a:rPr lang="vi-VN" sz="2200" smtClean="0">
                <a:solidFill>
                  <a:schemeClr val="tx1"/>
                </a:solidFill>
                <a:latin typeface="Times New Roman" panose="02020603050405020304" pitchFamily="18" charset="0"/>
                <a:cs typeface="Times New Roman" panose="02020603050405020304" pitchFamily="18" charset="0"/>
              </a:rPr>
              <a:t>trang </a:t>
            </a:r>
            <a:r>
              <a:rPr lang="vi-VN" sz="2200" dirty="0">
                <a:solidFill>
                  <a:schemeClr val="tx1"/>
                </a:solidFill>
                <a:latin typeface="Times New Roman" panose="02020603050405020304" pitchFamily="18" charset="0"/>
                <a:cs typeface="Times New Roman" panose="02020603050405020304" pitchFamily="18" charset="0"/>
              </a:rPr>
              <a:t>phục, đi hoc đúng giờ. Tuy nhiên, còn bạn Linh không ra tập thể dục giữa giờ vào </a:t>
            </a:r>
            <a:r>
              <a:rPr lang="vi-VN" sz="2200">
                <a:solidFill>
                  <a:schemeClr val="tx1"/>
                </a:solidFill>
                <a:latin typeface="Times New Roman" panose="02020603050405020304" pitchFamily="18" charset="0"/>
                <a:cs typeface="Times New Roman" panose="02020603050405020304" pitchFamily="18" charset="0"/>
              </a:rPr>
              <a:t>sáng </a:t>
            </a:r>
            <a:r>
              <a:rPr lang="vi-VN" sz="2200" smtClean="0">
                <a:solidFill>
                  <a:schemeClr val="tx1"/>
                </a:solidFill>
                <a:latin typeface="Times New Roman" panose="02020603050405020304" pitchFamily="18" charset="0"/>
                <a:cs typeface="Times New Roman" panose="02020603050405020304" pitchFamily="18" charset="0"/>
              </a:rPr>
              <a:t>T7/18/11</a:t>
            </a:r>
            <a:r>
              <a:rPr lang="en-US" sz="2200" smtClean="0">
                <a:solidFill>
                  <a:schemeClr val="tx1"/>
                </a:solidFill>
                <a:latin typeface="Times New Roman" panose="02020603050405020304" pitchFamily="18" charset="0"/>
                <a:cs typeface="Times New Roman" panose="02020603050405020304" pitchFamily="18" charset="0"/>
              </a:rPr>
              <a:t>; bạn Thái gây gổ với Tuấn lớp 9B ngày 20/11</a:t>
            </a:r>
            <a:endParaRPr lang="en-US" sz="2200" dirty="0">
              <a:solidFill>
                <a:schemeClr val="tx1"/>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4365A6B0-D012-475D-9B07-4176EA7689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132794">
            <a:off x="3523903" y="123040"/>
            <a:ext cx="5509299" cy="5509299"/>
          </a:xfrm>
          <a:prstGeom prst="rect">
            <a:avLst/>
          </a:prstGeom>
        </p:spPr>
      </p:pic>
      <p:sp>
        <p:nvSpPr>
          <p:cNvPr id="12" name="Cloud 11">
            <a:extLst>
              <a:ext uri="{FF2B5EF4-FFF2-40B4-BE49-F238E27FC236}">
                <a16:creationId xmlns:a16="http://schemas.microsoft.com/office/drawing/2014/main" id="{C782A918-BE7D-4E7E-8FEB-4EB9C3F4FA15}"/>
              </a:ext>
            </a:extLst>
          </p:cNvPr>
          <p:cNvSpPr/>
          <p:nvPr/>
        </p:nvSpPr>
        <p:spPr>
          <a:xfrm>
            <a:off x="3764210" y="-53725"/>
            <a:ext cx="4443211" cy="1867437"/>
          </a:xfrm>
          <a:prstGeom prst="cloud">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solidFill>
                  <a:schemeClr val="tx1"/>
                </a:solidFill>
                <a:latin typeface="Times New Roman" panose="02020603050405020304" pitchFamily="18" charset="0"/>
                <a:cs typeface="Times New Roman" panose="02020603050405020304" pitchFamily="18" charset="0"/>
              </a:rPr>
              <a:t>Tích cực tham </a:t>
            </a:r>
            <a:r>
              <a:rPr lang="vi-VN" sz="2200">
                <a:solidFill>
                  <a:schemeClr val="tx1"/>
                </a:solidFill>
                <a:latin typeface="Times New Roman" panose="02020603050405020304" pitchFamily="18" charset="0"/>
                <a:cs typeface="Times New Roman" panose="02020603050405020304" pitchFamily="18" charset="0"/>
              </a:rPr>
              <a:t>gia </a:t>
            </a:r>
            <a:r>
              <a:rPr lang="en-US" sz="2200" smtClean="0">
                <a:solidFill>
                  <a:schemeClr val="tx1"/>
                </a:solidFill>
                <a:latin typeface="Times New Roman" panose="02020603050405020304" pitchFamily="18" charset="0"/>
                <a:cs typeface="Times New Roman" panose="02020603050405020304" pitchFamily="18" charset="0"/>
              </a:rPr>
              <a:t>phong trào mua,</a:t>
            </a:r>
            <a:r>
              <a:rPr lang="vi-VN" sz="2200" smtClean="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đọc và làm theo báo đội</a:t>
            </a:r>
            <a:endParaRPr lang="en-US" sz="2200" dirty="0">
              <a:solidFill>
                <a:schemeClr val="tx1"/>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E541EC55-6817-40A1-A973-0E083B40CAAA}"/>
              </a:ext>
            </a:extLst>
          </p:cNvPr>
          <p:cNvSpPr/>
          <p:nvPr/>
        </p:nvSpPr>
        <p:spPr>
          <a:xfrm>
            <a:off x="5235364" y="2373292"/>
            <a:ext cx="2086377" cy="830997"/>
          </a:xfrm>
          <a:prstGeom prst="rect">
            <a:avLst/>
          </a:prstGeom>
          <a:solidFill>
            <a:schemeClr val="accent4">
              <a:lumMod val="60000"/>
              <a:lumOff val="40000"/>
            </a:schemeClr>
          </a:solid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KẾT QUẢ RÈN LUYỆN</a:t>
            </a:r>
          </a:p>
        </p:txBody>
      </p:sp>
      <p:sp>
        <p:nvSpPr>
          <p:cNvPr id="14" name="Cloud 13">
            <a:extLst>
              <a:ext uri="{FF2B5EF4-FFF2-40B4-BE49-F238E27FC236}">
                <a16:creationId xmlns:a16="http://schemas.microsoft.com/office/drawing/2014/main" id="{39DB34F2-E383-4EBB-BE5E-FF101DB2A5D9}"/>
              </a:ext>
            </a:extLst>
          </p:cNvPr>
          <p:cNvSpPr/>
          <p:nvPr/>
        </p:nvSpPr>
        <p:spPr>
          <a:xfrm>
            <a:off x="7418173" y="3186510"/>
            <a:ext cx="4443211" cy="2791496"/>
          </a:xfrm>
          <a:prstGeom prst="cloud">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solidFill>
                  <a:schemeClr val="tx1"/>
                </a:solidFill>
                <a:latin typeface="Times New Roman" panose="02020603050405020304" pitchFamily="18" charset="0"/>
                <a:cs typeface="Times New Roman" panose="02020603050405020304" pitchFamily="18" charset="0"/>
              </a:rPr>
              <a:t>Tích cực tham gia văn nghệ chào mừng chào mừng 41 năm ngày NGVN: bạn Phương, Quỳnh, Thúy, Ngọc Anh, Mai</a:t>
            </a:r>
            <a:endParaRPr lang="en-US" sz="2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43859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miley Face 3">
            <a:extLst>
              <a:ext uri="{FF2B5EF4-FFF2-40B4-BE49-F238E27FC236}">
                <a16:creationId xmlns:a16="http://schemas.microsoft.com/office/drawing/2014/main" id="{5730DC0F-5EF6-4BA8-92EC-B229B968E5FA}"/>
              </a:ext>
            </a:extLst>
          </p:cNvPr>
          <p:cNvSpPr/>
          <p:nvPr/>
        </p:nvSpPr>
        <p:spPr>
          <a:xfrm>
            <a:off x="3460125" y="1207394"/>
            <a:ext cx="4984124" cy="3258355"/>
          </a:xfrm>
          <a:prstGeom prst="smileyFace">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400" b="1" dirty="0">
                <a:solidFill>
                  <a:schemeClr val="tx1"/>
                </a:solidFill>
                <a:latin typeface="+mj-lt"/>
              </a:rPr>
              <a:t>KẾ HOẠCH THÁNG 12</a:t>
            </a:r>
            <a:endParaRPr lang="en-US" sz="2400" b="1" dirty="0">
              <a:solidFill>
                <a:schemeClr val="tx1"/>
              </a:solidFill>
              <a:latin typeface="+mj-lt"/>
            </a:endParaRPr>
          </a:p>
        </p:txBody>
      </p:sp>
      <p:sp>
        <p:nvSpPr>
          <p:cNvPr id="5" name="Thought Bubble: Cloud 4">
            <a:extLst>
              <a:ext uri="{FF2B5EF4-FFF2-40B4-BE49-F238E27FC236}">
                <a16:creationId xmlns:a16="http://schemas.microsoft.com/office/drawing/2014/main" id="{B5F9E9C8-5D02-4838-8F6D-490A81C4D7D0}"/>
              </a:ext>
            </a:extLst>
          </p:cNvPr>
          <p:cNvSpPr/>
          <p:nvPr/>
        </p:nvSpPr>
        <p:spPr>
          <a:xfrm>
            <a:off x="6967470" y="0"/>
            <a:ext cx="4404575" cy="1532586"/>
          </a:xfrm>
          <a:prstGeom prst="cloudCallout">
            <a:avLst>
              <a:gd name="adj1" fmla="val -46857"/>
              <a:gd name="adj2" fmla="val 38527"/>
            </a:avLst>
          </a:prstGeom>
          <a:solidFill>
            <a:srgbClr val="AB0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mj-lt"/>
              </a:rPr>
              <a:t>Giáo dục truyền thống uống nước nhớ nguồn</a:t>
            </a:r>
            <a:endParaRPr lang="en-US" sz="2400" dirty="0">
              <a:latin typeface="+mj-lt"/>
            </a:endParaRPr>
          </a:p>
        </p:txBody>
      </p:sp>
      <p:sp>
        <p:nvSpPr>
          <p:cNvPr id="6" name="Thought Bubble: Cloud 5">
            <a:extLst>
              <a:ext uri="{FF2B5EF4-FFF2-40B4-BE49-F238E27FC236}">
                <a16:creationId xmlns:a16="http://schemas.microsoft.com/office/drawing/2014/main" id="{49F5FC7B-BF9C-40F1-938F-CE6FCB70BF01}"/>
              </a:ext>
            </a:extLst>
          </p:cNvPr>
          <p:cNvSpPr/>
          <p:nvPr/>
        </p:nvSpPr>
        <p:spPr>
          <a:xfrm>
            <a:off x="1" y="0"/>
            <a:ext cx="4365938" cy="2421228"/>
          </a:xfrm>
          <a:prstGeom prst="cloudCallout">
            <a:avLst>
              <a:gd name="adj1" fmla="val 27936"/>
              <a:gd name="adj2" fmla="val 5855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mj-lt"/>
              </a:rPr>
              <a:t>Triển khai chương trình vì biển đảo, phát động chương trình vì Trường Sa thân yêu</a:t>
            </a:r>
            <a:endParaRPr lang="en-US" sz="2400" dirty="0">
              <a:latin typeface="+mj-lt"/>
            </a:endParaRPr>
          </a:p>
        </p:txBody>
      </p:sp>
      <p:sp>
        <p:nvSpPr>
          <p:cNvPr id="8" name="Thought Bubble: Cloud 7">
            <a:extLst>
              <a:ext uri="{FF2B5EF4-FFF2-40B4-BE49-F238E27FC236}">
                <a16:creationId xmlns:a16="http://schemas.microsoft.com/office/drawing/2014/main" id="{7BB55B14-DDF2-4CFC-B6A0-8813C1F4A213}"/>
              </a:ext>
            </a:extLst>
          </p:cNvPr>
          <p:cNvSpPr/>
          <p:nvPr/>
        </p:nvSpPr>
        <p:spPr>
          <a:xfrm>
            <a:off x="8731876" y="1661376"/>
            <a:ext cx="3460124" cy="2021982"/>
          </a:xfrm>
          <a:prstGeom prst="cloudCallout">
            <a:avLst>
              <a:gd name="adj1" fmla="val -55821"/>
              <a:gd name="adj2" fmla="val 646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mj-lt"/>
              </a:rPr>
              <a:t>Đăng kí tuần học tốt chào </a:t>
            </a:r>
            <a:r>
              <a:rPr lang="vi-VN" sz="2400">
                <a:latin typeface="+mj-lt"/>
              </a:rPr>
              <a:t>mừng </a:t>
            </a:r>
            <a:r>
              <a:rPr lang="vi-VN" sz="2400" smtClean="0">
                <a:latin typeface="+mj-lt"/>
              </a:rPr>
              <a:t>ngày</a:t>
            </a:r>
            <a:endParaRPr lang="en-US" sz="2400" smtClean="0">
              <a:latin typeface="+mj-lt"/>
            </a:endParaRPr>
          </a:p>
          <a:p>
            <a:pPr algn="ctr"/>
            <a:r>
              <a:rPr lang="vi-VN" sz="2400" smtClean="0">
                <a:latin typeface="+mj-lt"/>
              </a:rPr>
              <a:t> </a:t>
            </a:r>
            <a:r>
              <a:rPr lang="vi-VN" sz="2400" dirty="0">
                <a:latin typeface="+mj-lt"/>
              </a:rPr>
              <a:t>22/ 12</a:t>
            </a:r>
            <a:endParaRPr lang="en-US" sz="2400" dirty="0">
              <a:latin typeface="+mj-lt"/>
            </a:endParaRPr>
          </a:p>
        </p:txBody>
      </p:sp>
      <p:sp>
        <p:nvSpPr>
          <p:cNvPr id="9" name="Thought Bubble: Cloud 8">
            <a:extLst>
              <a:ext uri="{FF2B5EF4-FFF2-40B4-BE49-F238E27FC236}">
                <a16:creationId xmlns:a16="http://schemas.microsoft.com/office/drawing/2014/main" id="{2998CCDC-A07C-4133-8CD8-FF550E10DDE2}"/>
              </a:ext>
            </a:extLst>
          </p:cNvPr>
          <p:cNvSpPr/>
          <p:nvPr/>
        </p:nvSpPr>
        <p:spPr>
          <a:xfrm>
            <a:off x="-14491" y="2305318"/>
            <a:ext cx="3268015" cy="2775397"/>
          </a:xfrm>
          <a:prstGeom prst="cloudCallout">
            <a:avLst>
              <a:gd name="adj1" fmla="val 66157"/>
              <a:gd name="adj2" fmla="val 2571"/>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mj-lt"/>
              </a:rPr>
              <a:t>Tham gia thi giao lưu HSG cấp huyện</a:t>
            </a:r>
            <a:endParaRPr lang="en-US" sz="2400" dirty="0">
              <a:latin typeface="+mj-lt"/>
            </a:endParaRPr>
          </a:p>
        </p:txBody>
      </p:sp>
      <p:sp>
        <p:nvSpPr>
          <p:cNvPr id="10" name="Thought Bubble: Cloud 9">
            <a:extLst>
              <a:ext uri="{FF2B5EF4-FFF2-40B4-BE49-F238E27FC236}">
                <a16:creationId xmlns:a16="http://schemas.microsoft.com/office/drawing/2014/main" id="{8D63895E-2886-4940-B668-50480E1A5A25}"/>
              </a:ext>
            </a:extLst>
          </p:cNvPr>
          <p:cNvSpPr/>
          <p:nvPr/>
        </p:nvSpPr>
        <p:spPr>
          <a:xfrm>
            <a:off x="7289441" y="4159875"/>
            <a:ext cx="4649274" cy="2292439"/>
          </a:xfrm>
          <a:prstGeom prst="cloudCallout">
            <a:avLst>
              <a:gd name="adj1" fmla="val -38909"/>
              <a:gd name="adj2" fmla="val -52669"/>
            </a:avLst>
          </a:prstGeom>
          <a:solidFill>
            <a:srgbClr val="E028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mj-lt"/>
              </a:rPr>
              <a:t>Nghiêm túc chấp hạnh luật ATGT, tuyên truyền luật ATGT và phòng chống ma túy</a:t>
            </a:r>
            <a:endParaRPr lang="en-US" sz="2400" dirty="0">
              <a:latin typeface="+mj-lt"/>
            </a:endParaRPr>
          </a:p>
        </p:txBody>
      </p:sp>
      <p:sp>
        <p:nvSpPr>
          <p:cNvPr id="11" name="Thought Bubble: Cloud 10">
            <a:extLst>
              <a:ext uri="{FF2B5EF4-FFF2-40B4-BE49-F238E27FC236}">
                <a16:creationId xmlns:a16="http://schemas.microsoft.com/office/drawing/2014/main" id="{B3BE80F4-44C3-4296-A3FC-A620A565A0D3}"/>
              </a:ext>
            </a:extLst>
          </p:cNvPr>
          <p:cNvSpPr/>
          <p:nvPr/>
        </p:nvSpPr>
        <p:spPr>
          <a:xfrm>
            <a:off x="1743475" y="4790940"/>
            <a:ext cx="5370489" cy="1468191"/>
          </a:xfrm>
          <a:prstGeom prst="cloudCallout">
            <a:avLst>
              <a:gd name="adj1" fmla="val 7224"/>
              <a:gd name="adj2" fmla="val -79605"/>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mj-lt"/>
              </a:rPr>
              <a:t>Thi đua học tốt, đạt điểm cao tròn kì thi KSCL tháng 12 và thi HKI</a:t>
            </a:r>
            <a:endParaRPr lang="en-US" sz="2400" dirty="0">
              <a:solidFill>
                <a:schemeClr val="tx1"/>
              </a:solidFill>
              <a:latin typeface="+mj-lt"/>
            </a:endParaRPr>
          </a:p>
        </p:txBody>
      </p:sp>
    </p:spTree>
    <p:extLst>
      <p:ext uri="{BB962C8B-B14F-4D97-AF65-F5344CB8AC3E}">
        <p14:creationId xmlns:p14="http://schemas.microsoft.com/office/powerpoint/2010/main" val="30877990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6710B5-6B04-A21E-5D16-81A973AB7A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043655-FF28-C518-E60E-B0445A6831AF}"/>
              </a:ext>
            </a:extLst>
          </p:cNvPr>
          <p:cNvSpPr/>
          <p:nvPr/>
        </p:nvSpPr>
        <p:spPr>
          <a:xfrm>
            <a:off x="0" y="2439343"/>
            <a:ext cx="12191999" cy="1261884"/>
          </a:xfrm>
          <a:prstGeom prst="rect">
            <a:avLst/>
          </a:prstGeom>
        </p:spPr>
        <p:txBody>
          <a:bodyPr wrap="square">
            <a:spAutoFit/>
          </a:bodyPr>
          <a:lstStyle/>
          <a:p>
            <a:pPr algn="ctr"/>
            <a:r>
              <a:rPr lang="vi-VN" sz="3800" b="1">
                <a:ln w="9525">
                  <a:solidFill>
                    <a:schemeClr val="bg1"/>
                  </a:solidFill>
                  <a:prstDash val="solid"/>
                </a:ln>
                <a:solidFill>
                  <a:srgbClr val="123D9C"/>
                </a:solidFill>
                <a:effectLst>
                  <a:outerShdw blurRad="38100" dist="38100" dir="2700000" algn="tl">
                    <a:srgbClr val="000000">
                      <a:alpha val="43137"/>
                    </a:srgbClr>
                  </a:outerShdw>
                </a:effectLst>
                <a:latin typeface="UTM Swiss 721 Black Condensed" panose="02000500000000000000" pitchFamily="2" charset="0"/>
              </a:rPr>
              <a:t>THẢO LUẬN VỀ CHỦ ĐỀ</a:t>
            </a:r>
            <a:r>
              <a:rPr lang="en-US" sz="3800" b="1">
                <a:ln w="9525">
                  <a:solidFill>
                    <a:schemeClr val="bg1"/>
                  </a:solidFill>
                  <a:prstDash val="solid"/>
                </a:ln>
                <a:solidFill>
                  <a:srgbClr val="123D9C"/>
                </a:solidFill>
                <a:effectLst>
                  <a:outerShdw blurRad="38100" dist="38100" dir="2700000" algn="tl">
                    <a:srgbClr val="000000">
                      <a:alpha val="43137"/>
                    </a:srgbClr>
                  </a:outerShdw>
                </a:effectLst>
                <a:latin typeface="UTM Swiss 721 Black Condensed" panose="02000500000000000000" pitchFamily="2" charset="0"/>
              </a:rPr>
              <a:t>: "</a:t>
            </a:r>
            <a:r>
              <a:rPr lang="vi-VN" sz="3800" b="1">
                <a:ln w="9525">
                  <a:solidFill>
                    <a:schemeClr val="bg1"/>
                  </a:solidFill>
                  <a:prstDash val="solid"/>
                </a:ln>
                <a:solidFill>
                  <a:srgbClr val="123D9C"/>
                </a:solidFill>
                <a:effectLst>
                  <a:outerShdw blurRad="38100" dist="38100" dir="2700000" algn="tl">
                    <a:srgbClr val="000000">
                      <a:alpha val="43137"/>
                    </a:srgbClr>
                  </a:outerShdw>
                </a:effectLst>
                <a:latin typeface="UTM Swiss 721 Black Condensed" panose="02000500000000000000" pitchFamily="2" charset="0"/>
              </a:rPr>
              <a:t>THANH NIÊN </a:t>
            </a:r>
            <a:br>
              <a:rPr lang="vi-VN" sz="3800" b="1">
                <a:ln w="9525">
                  <a:solidFill>
                    <a:schemeClr val="bg1"/>
                  </a:solidFill>
                  <a:prstDash val="solid"/>
                </a:ln>
                <a:solidFill>
                  <a:srgbClr val="123D9C"/>
                </a:solidFill>
                <a:effectLst>
                  <a:outerShdw blurRad="38100" dist="38100" dir="2700000" algn="tl">
                    <a:srgbClr val="000000">
                      <a:alpha val="43137"/>
                    </a:srgbClr>
                  </a:outerShdw>
                </a:effectLst>
                <a:latin typeface="UTM Swiss 721 Black Condensed" panose="02000500000000000000" pitchFamily="2" charset="0"/>
              </a:rPr>
            </a:br>
            <a:r>
              <a:rPr lang="vi-VN" sz="3800" b="1">
                <a:ln w="9525">
                  <a:solidFill>
                    <a:schemeClr val="bg1"/>
                  </a:solidFill>
                  <a:prstDash val="solid"/>
                </a:ln>
                <a:solidFill>
                  <a:srgbClr val="123D9C"/>
                </a:solidFill>
                <a:effectLst>
                  <a:outerShdw blurRad="38100" dist="38100" dir="2700000" algn="tl">
                    <a:srgbClr val="000000">
                      <a:alpha val="43137"/>
                    </a:srgbClr>
                  </a:outerShdw>
                </a:effectLst>
                <a:latin typeface="UTM Swiss 721 Black Condensed" panose="02000500000000000000" pitchFamily="2" charset="0"/>
              </a:rPr>
              <a:t>PHÁT HUY TRUYỀN THỐNG CÁCH MẠNG CỦA DÂN TỘC</a:t>
            </a:r>
            <a:r>
              <a:rPr lang="en-US" sz="3800" b="1">
                <a:ln w="9525">
                  <a:solidFill>
                    <a:schemeClr val="bg1"/>
                  </a:solidFill>
                  <a:prstDash val="solid"/>
                </a:ln>
                <a:solidFill>
                  <a:srgbClr val="123D9C"/>
                </a:solidFill>
                <a:effectLst>
                  <a:outerShdw blurRad="38100" dist="38100" dir="2700000" algn="tl">
                    <a:srgbClr val="000000">
                      <a:alpha val="43137"/>
                    </a:srgbClr>
                  </a:outerShdw>
                </a:effectLst>
                <a:latin typeface="UTM Swiss 721 Black Condensed" panose="02000500000000000000" pitchFamily="2" charset="0"/>
              </a:rPr>
              <a:t>"</a:t>
            </a:r>
            <a:endParaRPr lang="vi-VN" sz="3800" b="1" dirty="0">
              <a:ln w="9525">
                <a:solidFill>
                  <a:schemeClr val="bg1"/>
                </a:solidFill>
                <a:prstDash val="solid"/>
              </a:ln>
              <a:solidFill>
                <a:srgbClr val="123D9C"/>
              </a:solidFill>
              <a:effectLst>
                <a:outerShdw blurRad="38100" dist="38100" dir="2700000" algn="tl">
                  <a:srgbClr val="000000">
                    <a:alpha val="43137"/>
                  </a:srgbClr>
                </a:outerShdw>
              </a:effectLst>
              <a:latin typeface="UTM Swiss 721 Black Condensed" panose="02000500000000000000" pitchFamily="2" charset="0"/>
            </a:endParaRPr>
          </a:p>
        </p:txBody>
      </p:sp>
      <p:sp>
        <p:nvSpPr>
          <p:cNvPr id="8" name="Rectangle 7">
            <a:extLst>
              <a:ext uri="{FF2B5EF4-FFF2-40B4-BE49-F238E27FC236}">
                <a16:creationId xmlns:a16="http://schemas.microsoft.com/office/drawing/2014/main" id="{2CB1E436-32BC-EEC6-E10B-2B02E2F95B05}"/>
              </a:ext>
            </a:extLst>
          </p:cNvPr>
          <p:cNvSpPr/>
          <p:nvPr/>
        </p:nvSpPr>
        <p:spPr>
          <a:xfrm>
            <a:off x="0" y="4446970"/>
            <a:ext cx="12191999" cy="430887"/>
          </a:xfrm>
          <a:prstGeom prst="rect">
            <a:avLst/>
          </a:prstGeom>
        </p:spPr>
        <p:txBody>
          <a:bodyPr wrap="square">
            <a:spAutoFit/>
          </a:bodyPr>
          <a:lstStyle/>
          <a:p>
            <a:pPr algn="ctr"/>
            <a:r>
              <a:rPr lang="en-US" sz="2200" i="1">
                <a:ln w="0"/>
                <a:solidFill>
                  <a:srgbClr val="002060"/>
                </a:solidFill>
                <a:latin typeface="UTM Swiss 721 Black Condensed" panose="02000500000000000000" pitchFamily="2" charset="0"/>
              </a:rPr>
              <a:t>Dũng Tiến, </a:t>
            </a:r>
            <a:r>
              <a:rPr lang="en-US" sz="2200" i="1" err="1">
                <a:ln w="0"/>
                <a:solidFill>
                  <a:srgbClr val="002060"/>
                </a:solidFill>
                <a:latin typeface="UTM Swiss 721 Black Condensed" panose="02000500000000000000" pitchFamily="2" charset="0"/>
              </a:rPr>
              <a:t>ngày</a:t>
            </a:r>
            <a:r>
              <a:rPr lang="en-US" sz="2200" i="1">
                <a:ln w="0"/>
                <a:solidFill>
                  <a:srgbClr val="002060"/>
                </a:solidFill>
                <a:latin typeface="UTM Swiss 721 Black Condensed" panose="02000500000000000000" pitchFamily="2" charset="0"/>
              </a:rPr>
              <a:t> </a:t>
            </a:r>
            <a:r>
              <a:rPr lang="vi-VN" sz="2200" i="1">
                <a:ln w="0"/>
                <a:solidFill>
                  <a:srgbClr val="002060"/>
                </a:solidFill>
                <a:latin typeface="UTM Swiss 721 Black Condensed" panose="02000500000000000000" pitchFamily="2" charset="0"/>
              </a:rPr>
              <a:t>24</a:t>
            </a:r>
            <a:r>
              <a:rPr lang="en-US" sz="2200" i="1">
                <a:ln w="0"/>
                <a:solidFill>
                  <a:srgbClr val="002060"/>
                </a:solidFill>
                <a:latin typeface="UTM Swiss 721 Black Condensed" panose="02000500000000000000" pitchFamily="2" charset="0"/>
              </a:rPr>
              <a:t> </a:t>
            </a:r>
            <a:r>
              <a:rPr lang="en-US" sz="2200" i="1" err="1">
                <a:ln w="0"/>
                <a:solidFill>
                  <a:srgbClr val="002060"/>
                </a:solidFill>
                <a:latin typeface="UTM Swiss 721 Black Condensed" panose="02000500000000000000" pitchFamily="2" charset="0"/>
              </a:rPr>
              <a:t>tháng</a:t>
            </a:r>
            <a:r>
              <a:rPr lang="en-US" sz="2200" i="1">
                <a:ln w="0"/>
                <a:solidFill>
                  <a:srgbClr val="002060"/>
                </a:solidFill>
                <a:latin typeface="UTM Swiss 721 Black Condensed" panose="02000500000000000000" pitchFamily="2" charset="0"/>
              </a:rPr>
              <a:t> 1</a:t>
            </a:r>
            <a:r>
              <a:rPr lang="vi-VN" sz="2200" i="1">
                <a:ln w="0"/>
                <a:solidFill>
                  <a:srgbClr val="002060"/>
                </a:solidFill>
                <a:latin typeface="UTM Swiss 721 Black Condensed" panose="02000500000000000000" pitchFamily="2" charset="0"/>
              </a:rPr>
              <a:t>1</a:t>
            </a:r>
            <a:r>
              <a:rPr lang="en-US" sz="2200" i="1">
                <a:ln w="0"/>
                <a:solidFill>
                  <a:srgbClr val="002060"/>
                </a:solidFill>
                <a:latin typeface="UTM Swiss 721 Black Condensed" panose="02000500000000000000" pitchFamily="2" charset="0"/>
              </a:rPr>
              <a:t> </a:t>
            </a:r>
            <a:r>
              <a:rPr lang="en-US" sz="2200" i="1" dirty="0" err="1">
                <a:ln w="0"/>
                <a:solidFill>
                  <a:srgbClr val="002060"/>
                </a:solidFill>
                <a:latin typeface="UTM Swiss 721 Black Condensed" panose="02000500000000000000" pitchFamily="2" charset="0"/>
              </a:rPr>
              <a:t>năm</a:t>
            </a:r>
            <a:r>
              <a:rPr lang="en-US" sz="2200" i="1" dirty="0">
                <a:ln w="0"/>
                <a:solidFill>
                  <a:srgbClr val="002060"/>
                </a:solidFill>
                <a:latin typeface="UTM Swiss 721 Black Condensed" panose="02000500000000000000" pitchFamily="2" charset="0"/>
              </a:rPr>
              <a:t> 2023</a:t>
            </a:r>
            <a:endParaRPr lang="vi-VN" sz="2200" i="1" dirty="0">
              <a:ln w="0"/>
              <a:solidFill>
                <a:srgbClr val="002060"/>
              </a:solidFill>
              <a:latin typeface="UTM Swiss 721 Black Condensed" panose="02000500000000000000" pitchFamily="2" charset="0"/>
            </a:endParaRPr>
          </a:p>
        </p:txBody>
      </p:sp>
      <p:sp>
        <p:nvSpPr>
          <p:cNvPr id="9" name="TextBox 8">
            <a:extLst>
              <a:ext uri="{FF2B5EF4-FFF2-40B4-BE49-F238E27FC236}">
                <a16:creationId xmlns:a16="http://schemas.microsoft.com/office/drawing/2014/main" id="{5958A7CE-5279-7E6A-8AC0-2989C22D8B7D}"/>
              </a:ext>
            </a:extLst>
          </p:cNvPr>
          <p:cNvSpPr txBox="1"/>
          <p:nvPr/>
        </p:nvSpPr>
        <p:spPr>
          <a:xfrm>
            <a:off x="0" y="1637643"/>
            <a:ext cx="12192000" cy="861774"/>
          </a:xfrm>
          <a:prstGeom prst="rect">
            <a:avLst/>
          </a:prstGeom>
          <a:noFill/>
        </p:spPr>
        <p:txBody>
          <a:bodyPr wrap="square" rtlCol="0">
            <a:spAutoFit/>
          </a:bodyPr>
          <a:lstStyle/>
          <a:p>
            <a:pPr algn="ctr"/>
            <a:r>
              <a:rPr lang="vi-VN" sz="5000" b="1">
                <a:ln w="28575">
                  <a:solidFill>
                    <a:schemeClr val="bg1"/>
                  </a:solidFill>
                  <a:prstDash val="solid"/>
                </a:ln>
                <a:solidFill>
                  <a:srgbClr val="FF0000"/>
                </a:solidFill>
                <a:effectLst>
                  <a:outerShdw blurRad="63500" dist="38100" dir="2700000" algn="tl">
                    <a:srgbClr val="000000">
                      <a:alpha val="71000"/>
                    </a:srgbClr>
                  </a:outerShdw>
                </a:effectLst>
                <a:latin typeface="UTM Facebook" panose="02040403050506020204" pitchFamily="18" charset="0"/>
                <a:cs typeface="Times New Roman" panose="02020603050405020304" pitchFamily="18" charset="0"/>
              </a:rPr>
              <a:t>HOẠT ĐỘNG 01 - THÁNG 12</a:t>
            </a:r>
            <a:endParaRPr lang="vi-VN" sz="5000" b="1" dirty="0">
              <a:ln w="28575">
                <a:solidFill>
                  <a:schemeClr val="bg1"/>
                </a:solidFill>
                <a:prstDash val="solid"/>
              </a:ln>
              <a:solidFill>
                <a:srgbClr val="FF0000"/>
              </a:solidFill>
              <a:effectLst>
                <a:outerShdw blurRad="63500" dist="38100" dir="2700000" algn="tl">
                  <a:srgbClr val="000000">
                    <a:alpha val="71000"/>
                  </a:srgbClr>
                </a:outerShdw>
              </a:effectLst>
              <a:latin typeface="UTM Facebook" panose="0204040305050602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466DB63-BAB4-0AF1-D5B1-0F5C3A798705}"/>
              </a:ext>
            </a:extLst>
          </p:cNvPr>
          <p:cNvSpPr txBox="1"/>
          <p:nvPr/>
        </p:nvSpPr>
        <p:spPr>
          <a:xfrm>
            <a:off x="0" y="284126"/>
            <a:ext cx="12191999" cy="892552"/>
          </a:xfrm>
          <a:prstGeom prst="rect">
            <a:avLst/>
          </a:prstGeom>
          <a:noFill/>
        </p:spPr>
        <p:txBody>
          <a:bodyPr wrap="square" rtlCol="0">
            <a:spAutoFit/>
          </a:bodyPr>
          <a:lstStyle/>
          <a:p>
            <a:pPr lvl="0" algn="ctr">
              <a:defRPr/>
            </a:pPr>
            <a:r>
              <a:rPr lang="en-US" sz="2600">
                <a:ln w="9525">
                  <a:solidFill>
                    <a:schemeClr val="bg1"/>
                  </a:solidFill>
                  <a:prstDash val="solid"/>
                </a:ln>
                <a:solidFill>
                  <a:srgbClr val="0A4FA3"/>
                </a:solidFill>
                <a:effectLst>
                  <a:outerShdw blurRad="12700" dist="38100" dir="2700000" algn="tl" rotWithShape="0">
                    <a:schemeClr val="bg1">
                      <a:lumMod val="50000"/>
                    </a:schemeClr>
                  </a:outerShdw>
                </a:effectLst>
                <a:latin typeface="UTM HelvetIns" panose="02040603050506020204" pitchFamily="18" charset="0"/>
              </a:rPr>
              <a:t>UBND</a:t>
            </a:r>
            <a:r>
              <a:rPr lang="vi-VN" sz="2600">
                <a:ln w="9525">
                  <a:solidFill>
                    <a:schemeClr val="bg1"/>
                  </a:solidFill>
                  <a:prstDash val="solid"/>
                </a:ln>
                <a:solidFill>
                  <a:srgbClr val="0A4FA3"/>
                </a:solidFill>
                <a:effectLst>
                  <a:outerShdw blurRad="12700" dist="38100" dir="2700000" algn="tl" rotWithShape="0">
                    <a:schemeClr val="bg1">
                      <a:lumMod val="50000"/>
                    </a:schemeClr>
                  </a:outerShdw>
                </a:effectLst>
                <a:latin typeface="UTM HelvetIns" panose="02040603050506020204" pitchFamily="18" charset="0"/>
              </a:rPr>
              <a:t> HUYỆN VĨNH BẢO</a:t>
            </a:r>
          </a:p>
          <a:p>
            <a:pPr lvl="0" algn="ctr">
              <a:defRPr/>
            </a:pPr>
            <a:r>
              <a:rPr lang="en-US" sz="2600" b="1">
                <a:ln w="9525">
                  <a:solidFill>
                    <a:schemeClr val="bg1"/>
                  </a:solidFill>
                  <a:prstDash val="solid"/>
                </a:ln>
                <a:solidFill>
                  <a:srgbClr val="0A4FA3"/>
                </a:solidFill>
                <a:effectLst>
                  <a:outerShdw blurRad="12700" dist="38100" dir="2700000" algn="tl" rotWithShape="0">
                    <a:schemeClr val="bg1">
                      <a:lumMod val="50000"/>
                    </a:schemeClr>
                  </a:outerShdw>
                </a:effectLst>
                <a:latin typeface="UTM HelvetIns" panose="02040603050506020204" pitchFamily="18" charset="0"/>
              </a:rPr>
              <a:t>TRƯỜNG THCS GIANG BIÊN</a:t>
            </a:r>
            <a:r>
              <a:rPr lang="vi-VN" sz="2600" b="1">
                <a:ln w="9525">
                  <a:solidFill>
                    <a:schemeClr val="bg1"/>
                  </a:solidFill>
                  <a:prstDash val="solid"/>
                </a:ln>
                <a:solidFill>
                  <a:srgbClr val="0A4FA3"/>
                </a:solidFill>
                <a:effectLst>
                  <a:outerShdw blurRad="12700" dist="38100" dir="2700000" algn="tl" rotWithShape="0">
                    <a:schemeClr val="bg1">
                      <a:lumMod val="50000"/>
                    </a:schemeClr>
                  </a:outerShdw>
                </a:effectLst>
                <a:latin typeface="UTM HelvetIns" panose="02040603050506020204" pitchFamily="18" charset="0"/>
              </a:rPr>
              <a:t> </a:t>
            </a:r>
            <a:endParaRPr lang="vi-VN" sz="2400" b="1" spc="300">
              <a:ln w="9525">
                <a:solidFill>
                  <a:schemeClr val="bg1"/>
                </a:solidFill>
                <a:prstDash val="solid"/>
              </a:ln>
              <a:solidFill>
                <a:srgbClr val="0A4FA3"/>
              </a:solidFill>
              <a:effectLst>
                <a:outerShdw blurRad="12700" dist="38100" dir="2700000" algn="tl" rotWithShape="0">
                  <a:schemeClr val="bg1">
                    <a:lumMod val="50000"/>
                  </a:schemeClr>
                </a:outerShdw>
              </a:effectLst>
              <a:latin typeface="UTM HelvetIns" panose="02040603050506020204" pitchFamily="18" charset="0"/>
            </a:endParaRPr>
          </a:p>
        </p:txBody>
      </p:sp>
      <p:cxnSp>
        <p:nvCxnSpPr>
          <p:cNvPr id="3" name="Straight Connector 2"/>
          <p:cNvCxnSpPr/>
          <p:nvPr/>
        </p:nvCxnSpPr>
        <p:spPr>
          <a:xfrm>
            <a:off x="4876800" y="1176678"/>
            <a:ext cx="23114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13604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ỊCH SỬ HÌNH THÀNH - Ý NGHĨA NGÀY THÀNH LẬP QUÂN ĐỘI NHÂN DÂN VIỆT NAM 22_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4511" y="405606"/>
            <a:ext cx="11022189" cy="6157119"/>
          </a:xfrm>
          <a:prstGeom prst="rect">
            <a:avLst/>
          </a:prstGeom>
        </p:spPr>
      </p:pic>
    </p:spTree>
    <p:extLst>
      <p:ext uri="{BB962C8B-B14F-4D97-AF65-F5344CB8AC3E}">
        <p14:creationId xmlns:p14="http://schemas.microsoft.com/office/powerpoint/2010/main" val="7795395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725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822361" y="1752600"/>
            <a:ext cx="5839544" cy="746358"/>
          </a:xfrm>
          <a:prstGeom prst="rect">
            <a:avLst/>
          </a:prstGeom>
          <a:noFill/>
        </p:spPr>
        <p:txBody>
          <a:bodyPr lIns="68580" tIns="34290" rIns="68580" bIns="34290">
            <a:spAutoFit/>
          </a:bodyPr>
          <a:lstStyle/>
          <a:p>
            <a:pPr algn="ctr" eaLnBrk="0" fontAlgn="base" hangingPunct="0">
              <a:spcBef>
                <a:spcPct val="0"/>
              </a:spcBef>
              <a:spcAft>
                <a:spcPct val="0"/>
              </a:spcAft>
              <a:defRPr/>
            </a:pPr>
            <a:r>
              <a:rPr lang="en-US" sz="4400" b="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Calibri" panose="020F0502020204030204" pitchFamily="34" charset="0"/>
                <a:cs typeface="Arial" panose="020B0604020202020204" pitchFamily="34" charset="0"/>
              </a:rPr>
              <a:t>HÀNH TRÌNH VỀ NGUỒN</a:t>
            </a:r>
          </a:p>
        </p:txBody>
      </p:sp>
      <p:pic>
        <p:nvPicPr>
          <p:cNvPr id="3076" name="Car">
            <a:hlinkClick r:id="" action="ppaction://media"/>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7167563"/>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Bike Rides">
            <a:hlinkClick r:id="" action="ppaction://media"/>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7167563"/>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04700" y="85725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52851" y="4506914"/>
            <a:ext cx="1979613"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Heart 4"/>
          <p:cNvSpPr/>
          <p:nvPr/>
        </p:nvSpPr>
        <p:spPr>
          <a:xfrm rot="20406323">
            <a:off x="6819900" y="2708275"/>
            <a:ext cx="2057400" cy="1919288"/>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b="1">
              <a:solidFill>
                <a:prstClr val="white"/>
              </a:solidFill>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defRPr/>
            </a:pPr>
            <a:r>
              <a:rPr lang="en-US" sz="2400" b="1">
                <a:solidFill>
                  <a:prstClr val="white"/>
                </a:solidFill>
                <a:latin typeface="Times New Roman" panose="02020603050405020304" pitchFamily="18" charset="0"/>
                <a:cs typeface="Times New Roman" panose="02020603050405020304" pitchFamily="18" charset="0"/>
              </a:rPr>
              <a:t>HẢI PHÒNG</a:t>
            </a:r>
            <a:endParaRPr lang="vi-VN" sz="2400" b="1">
              <a:solidFill>
                <a:prstClr val="white"/>
              </a:solidFill>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defRPr/>
            </a:pPr>
            <a:endParaRPr lang="vi-VN" sz="2400">
              <a:solidFill>
                <a:prstClr val="white"/>
              </a:solidFill>
              <a:latin typeface="Arial" panose="020B0604020202020204" pitchFamily="34" charset="0"/>
            </a:endParaRPr>
          </a:p>
        </p:txBody>
      </p:sp>
    </p:spTree>
    <p:extLst>
      <p:ext uri="{BB962C8B-B14F-4D97-AF65-F5344CB8AC3E}">
        <p14:creationId xmlns:p14="http://schemas.microsoft.com/office/powerpoint/2010/main" val="30907661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xit" presetSubtype="32" fill="hold" grpId="1" nodeType="clickEffect">
                                  <p:stCondLst>
                                    <p:cond delay="0"/>
                                  </p:stCondLst>
                                  <p:childTnLst>
                                    <p:anim calcmode="lin" valueType="num">
                                      <p:cBhvr>
                                        <p:cTn id="13" dur="500"/>
                                        <p:tgtEl>
                                          <p:spTgt spid="5"/>
                                        </p:tgtEl>
                                        <p:attrNameLst>
                                          <p:attrName>ppt_w</p:attrName>
                                        </p:attrNameLst>
                                      </p:cBhvr>
                                      <p:tavLst>
                                        <p:tav tm="0">
                                          <p:val>
                                            <p:strVal val="ppt_w"/>
                                          </p:val>
                                        </p:tav>
                                        <p:tav tm="100000">
                                          <p:val>
                                            <p:fltVal val="0"/>
                                          </p:val>
                                        </p:tav>
                                      </p:tavLst>
                                    </p:anim>
                                    <p:anim calcmode="lin" valueType="num">
                                      <p:cBhvr>
                                        <p:cTn id="14" dur="500"/>
                                        <p:tgtEl>
                                          <p:spTgt spid="5"/>
                                        </p:tgtEl>
                                        <p:attrNameLst>
                                          <p:attrName>ppt_h</p:attrName>
                                        </p:attrNameLst>
                                      </p:cBhvr>
                                      <p:tavLst>
                                        <p:tav tm="0">
                                          <p:val>
                                            <p:strVal val="ppt_h"/>
                                          </p:val>
                                        </p:tav>
                                        <p:tav tm="100000">
                                          <p:val>
                                            <p:fltVal val="0"/>
                                          </p:val>
                                        </p:tav>
                                      </p:tavLst>
                                    </p:anim>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42" presetClass="path" presetSubtype="0" accel="50000" decel="50000" fill="hold" nodeType="withEffect">
                                  <p:stCondLst>
                                    <p:cond delay="0"/>
                                  </p:stCondLst>
                                  <p:childTnLst>
                                    <p:animMotion origin="layout" path="M -0.0125 0.00833 L -0.99661 -0.07986 " pathEditMode="relative" rAng="0" ptsTypes="AA">
                                      <p:cBhvr>
                                        <p:cTn id="18" dur="3000" fill="hold"/>
                                        <p:tgtEl>
                                          <p:spTgt spid="1027"/>
                                        </p:tgtEl>
                                        <p:attrNameLst>
                                          <p:attrName>ppt_x</p:attrName>
                                          <p:attrName>ppt_y</p:attrName>
                                        </p:attrNameLst>
                                      </p:cBhvr>
                                      <p:rCtr x="-49206" y="-4421"/>
                                    </p:animMotion>
                                  </p:childTnLst>
                                </p:cTn>
                              </p:par>
                              <p:par>
                                <p:cTn id="19" presetID="42" presetClass="path" presetSubtype="0" accel="50000" decel="50000" fill="hold" nodeType="withEffect">
                                  <p:stCondLst>
                                    <p:cond delay="0"/>
                                  </p:stCondLst>
                                  <p:childTnLst>
                                    <p:animMotion origin="layout" path="M 0 0 L -0.78542 0.01389 " pathEditMode="relative" rAng="0" ptsTypes="AA">
                                      <p:cBhvr>
                                        <p:cTn id="20" dur="3000" fill="hold"/>
                                        <p:tgtEl>
                                          <p:spTgt spid="1026"/>
                                        </p:tgtEl>
                                        <p:attrNameLst>
                                          <p:attrName>ppt_x</p:attrName>
                                          <p:attrName>ppt_y</p:attrName>
                                        </p:attrNameLst>
                                      </p:cBhvr>
                                      <p:rCtr x="-39271" y="6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C:\Users\ADMIN\Desktop\Nong trai\transcod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062" y="804864"/>
            <a:ext cx="9405938"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12" descr="C:\Users\ADMIN\Desktop\Nong trai\dep-of-vector-farm-animals (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9150" y="1768476"/>
            <a:ext cx="806450"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15" descr="C:\Users\ADMIN\Desktop\Nong trai\bauernhof-gegenstände-43016029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1" y="3514726"/>
            <a:ext cx="1749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5" descr="C:\Users\ADMIN\Desktop\Nong trai\bauernhof-gegenstände-43016029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1" y="3614738"/>
            <a:ext cx="255746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2" descr="Kết quả hình ảnh cho tree apple carto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1397001"/>
            <a:ext cx="89535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2" descr="Kết quả hình ảnh cho tree apple carto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36038" y="533401"/>
            <a:ext cx="1579562"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11" descr="C:\Users\ADMIN\Desktop\Nong trai\dep-of-vector-farm-animals (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1" y="2314576"/>
            <a:ext cx="100171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22" descr="C:\Users\ADMIN\Desktop\Nong trai\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59288" y="838200"/>
            <a:ext cx="596900"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5" descr="C:\Users\ADMIN\Desktop\Nong trai\bauernhof-gegenstände-43016029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8737" y="2892426"/>
            <a:ext cx="1749426"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14" descr="C:\Users\ADMIN\Desktop\Nong trai\58fefc29c5857 (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76400" y="3048000"/>
            <a:ext cx="113665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14" descr="C:\Users\ADMIN\Desktop\Nong trai\58fefc29c5857 (3).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71763" y="300355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20" descr="C:\Users\ADMIN\Desktop\Nong trai\472224296 (4).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84500" y="838200"/>
            <a:ext cx="596900"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5" descr="C:\Users\ADMIN\Desktop\Nong trai\barn-clipart-old-macdonald-2a.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24801" y="1066801"/>
            <a:ext cx="3071813"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13" descr="C:\Users\ADMIN\Desktop\Nong trai\58fefc29c5857 (2).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54864" y="2855914"/>
            <a:ext cx="1684337"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21" descr="C:\Users\ADMIN\Desktop\Nong trai\472224296 (5).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09800" y="838201"/>
            <a:ext cx="5921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9" descr="C:\Users\ADMIN\Desktop\Nong trai\dep-of-vector-farm-animals (2).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585326" y="2876551"/>
            <a:ext cx="76517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10" descr="C:\Users\ADMIN\Desktop\Nong trai\dep-of-vector-farm-animals (3).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21422606">
            <a:off x="10013951" y="3211514"/>
            <a:ext cx="19653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19" descr="C:\Users\ADMIN\Desktop\Nong trai\472224296 (3).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732213" y="866776"/>
            <a:ext cx="6032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10" descr="C:\Users\ADMIN\Desktop\Nong trai\dep-of-vector-farm-animals (3).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21422606" flipH="1">
            <a:off x="-1800225" y="4076700"/>
            <a:ext cx="14811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6" descr="C:\Users\ADMIN\Desktop\Nong trai\700_FO32939240_64b4071403327ba8edebdced5b1262a0.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669463" y="3810000"/>
            <a:ext cx="2305050"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C:\Users\ADMIN\Desktop\Tai nguyen thiet ke tro choi\Bảng gỗ\1.jpg">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170113" y="1371600"/>
            <a:ext cx="8255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C:\Users\ADMIN\Desktop\Tai nguyen thiet ke tro choi\Bảng gỗ\2.jpg">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895600" y="1397001"/>
            <a:ext cx="781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C:\Users\ADMIN\Desktop\Tai nguyen thiet ke tro choi\Bảng gỗ\3.jpg">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657601" y="1373189"/>
            <a:ext cx="79057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C:\Users\ADMIN\Desktop\Tai nguyen thiet ke tro choi\Bảng gỗ\4.jpg">
            <a:hlinkClick r:id="rId27" action="ppaction://hlinksldjump"/>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427538" y="1384300"/>
            <a:ext cx="754062"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Graphic 2">
            <a:hlinkClick r:id="rId29" action="ppaction://hlinksldjump"/>
          </p:cNvPr>
          <p:cNvSpPr/>
          <p:nvPr/>
        </p:nvSpPr>
        <p:spPr>
          <a:xfrm>
            <a:off x="9436100" y="6148388"/>
            <a:ext cx="914400" cy="600076"/>
          </a:xfrm>
          <a:custGeom>
            <a:avLst/>
            <a:gdLst>
              <a:gd name="connsiteX0" fmla="*/ 838200 w 838226"/>
              <a:gd name="connsiteY0" fmla="*/ 228600 h 457200"/>
              <a:gd name="connsiteX1" fmla="*/ 609600 w 838226"/>
              <a:gd name="connsiteY1" fmla="*/ 0 h 457200"/>
              <a:gd name="connsiteX2" fmla="*/ 609600 w 838226"/>
              <a:gd name="connsiteY2" fmla="*/ 142875 h 457200"/>
              <a:gd name="connsiteX3" fmla="*/ 0 w 838226"/>
              <a:gd name="connsiteY3" fmla="*/ 142875 h 457200"/>
              <a:gd name="connsiteX4" fmla="*/ 609600 w 838226"/>
              <a:gd name="connsiteY4" fmla="*/ 361950 h 457200"/>
              <a:gd name="connsiteX5" fmla="*/ 609600 w 838226"/>
              <a:gd name="connsiteY5" fmla="*/ 457200 h 457200"/>
              <a:gd name="connsiteX6" fmla="*/ 838200 w 838226"/>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26" h="457200">
                <a:moveTo>
                  <a:pt x="838200" y="228600"/>
                </a:moveTo>
                <a:cubicBezTo>
                  <a:pt x="841058" y="228600"/>
                  <a:pt x="609600" y="0"/>
                  <a:pt x="609600" y="0"/>
                </a:cubicBezTo>
                <a:lnTo>
                  <a:pt x="609600" y="142875"/>
                </a:lnTo>
                <a:cubicBezTo>
                  <a:pt x="458153" y="211455"/>
                  <a:pt x="0" y="142875"/>
                  <a:pt x="0" y="142875"/>
                </a:cubicBezTo>
                <a:cubicBezTo>
                  <a:pt x="0" y="142875"/>
                  <a:pt x="324803" y="391478"/>
                  <a:pt x="609600" y="361950"/>
                </a:cubicBezTo>
                <a:lnTo>
                  <a:pt x="609600" y="457200"/>
                </a:lnTo>
                <a:lnTo>
                  <a:pt x="838200" y="228600"/>
                </a:lnTo>
                <a:close/>
              </a:path>
            </a:pathLst>
          </a:custGeom>
          <a:ln/>
        </p:spPr>
        <p:style>
          <a:lnRef idx="0">
            <a:schemeClr val="accent2"/>
          </a:lnRef>
          <a:fillRef idx="3">
            <a:schemeClr val="accent2"/>
          </a:fillRef>
          <a:effectRef idx="3">
            <a:schemeClr val="accent2"/>
          </a:effectRef>
          <a:fontRef idx="minor">
            <a:schemeClr val="lt1"/>
          </a:fontRef>
        </p:style>
        <p:txBody>
          <a:bodyPr anchor="ctr"/>
          <a:lstStyle/>
          <a:p>
            <a:pPr eaLnBrk="0" fontAlgn="base" hangingPunct="0">
              <a:spcBef>
                <a:spcPct val="0"/>
              </a:spcBef>
              <a:spcAft>
                <a:spcPct val="0"/>
              </a:spcAft>
              <a:defRPr/>
            </a:pPr>
            <a:endParaRPr lang="en-US">
              <a:solidFill>
                <a:prstClr val="white"/>
              </a:solidFill>
              <a:latin typeface="Calibri"/>
            </a:endParaRPr>
          </a:p>
        </p:txBody>
      </p:sp>
    </p:spTree>
    <p:extLst>
      <p:ext uri="{BB962C8B-B14F-4D97-AF65-F5344CB8AC3E}">
        <p14:creationId xmlns:p14="http://schemas.microsoft.com/office/powerpoint/2010/main" val="11584014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72"/>
                                        </p:tgtEl>
                                        <p:attrNameLst>
                                          <p:attrName>r</p:attrName>
                                        </p:attrNameLst>
                                      </p:cBhvr>
                                    </p:animRot>
                                    <p:animRot by="-240000">
                                      <p:cBhvr>
                                        <p:cTn id="9" dur="400" fill="hold">
                                          <p:stCondLst>
                                            <p:cond delay="400"/>
                                          </p:stCondLst>
                                        </p:cTn>
                                        <p:tgtEl>
                                          <p:spTgt spid="72"/>
                                        </p:tgtEl>
                                        <p:attrNameLst>
                                          <p:attrName>r</p:attrName>
                                        </p:attrNameLst>
                                      </p:cBhvr>
                                    </p:animRot>
                                    <p:animRot by="240000">
                                      <p:cBhvr>
                                        <p:cTn id="10" dur="400" fill="hold">
                                          <p:stCondLst>
                                            <p:cond delay="800"/>
                                          </p:stCondLst>
                                        </p:cTn>
                                        <p:tgtEl>
                                          <p:spTgt spid="72"/>
                                        </p:tgtEl>
                                        <p:attrNameLst>
                                          <p:attrName>r</p:attrName>
                                        </p:attrNameLst>
                                      </p:cBhvr>
                                    </p:animRot>
                                    <p:animRot by="-240000">
                                      <p:cBhvr>
                                        <p:cTn id="11" dur="400" fill="hold">
                                          <p:stCondLst>
                                            <p:cond delay="1200"/>
                                          </p:stCondLst>
                                        </p:cTn>
                                        <p:tgtEl>
                                          <p:spTgt spid="72"/>
                                        </p:tgtEl>
                                        <p:attrNameLst>
                                          <p:attrName>r</p:attrName>
                                        </p:attrNameLst>
                                      </p:cBhvr>
                                    </p:animRot>
                                    <p:animRot by="120000">
                                      <p:cBhvr>
                                        <p:cTn id="12" dur="400" fill="hold">
                                          <p:stCondLst>
                                            <p:cond delay="1600"/>
                                          </p:stCondLst>
                                        </p:cTn>
                                        <p:tgtEl>
                                          <p:spTgt spid="72"/>
                                        </p:tgtEl>
                                        <p:attrNameLst>
                                          <p:attrName>r</p:attrName>
                                        </p:attrNameLst>
                                      </p:cBhvr>
                                    </p:animRo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78"/>
                                        </p:tgtEl>
                                        <p:attrNameLst>
                                          <p:attrName>r</p:attrName>
                                        </p:attrNameLst>
                                      </p:cBhvr>
                                    </p:animRot>
                                    <p:animRot by="-240000">
                                      <p:cBhvr>
                                        <p:cTn id="19" dur="400" fill="hold">
                                          <p:stCondLst>
                                            <p:cond delay="400"/>
                                          </p:stCondLst>
                                        </p:cTn>
                                        <p:tgtEl>
                                          <p:spTgt spid="78"/>
                                        </p:tgtEl>
                                        <p:attrNameLst>
                                          <p:attrName>r</p:attrName>
                                        </p:attrNameLst>
                                      </p:cBhvr>
                                    </p:animRot>
                                    <p:animRot by="240000">
                                      <p:cBhvr>
                                        <p:cTn id="20" dur="400" fill="hold">
                                          <p:stCondLst>
                                            <p:cond delay="800"/>
                                          </p:stCondLst>
                                        </p:cTn>
                                        <p:tgtEl>
                                          <p:spTgt spid="78"/>
                                        </p:tgtEl>
                                        <p:attrNameLst>
                                          <p:attrName>r</p:attrName>
                                        </p:attrNameLst>
                                      </p:cBhvr>
                                    </p:animRot>
                                    <p:animRot by="-240000">
                                      <p:cBhvr>
                                        <p:cTn id="21" dur="400" fill="hold">
                                          <p:stCondLst>
                                            <p:cond delay="1200"/>
                                          </p:stCondLst>
                                        </p:cTn>
                                        <p:tgtEl>
                                          <p:spTgt spid="78"/>
                                        </p:tgtEl>
                                        <p:attrNameLst>
                                          <p:attrName>r</p:attrName>
                                        </p:attrNameLst>
                                      </p:cBhvr>
                                    </p:animRot>
                                    <p:animRot by="120000">
                                      <p:cBhvr>
                                        <p:cTn id="22" dur="400" fill="hold">
                                          <p:stCondLst>
                                            <p:cond delay="1600"/>
                                          </p:stCondLst>
                                        </p:cTn>
                                        <p:tgtEl>
                                          <p:spTgt spid="78"/>
                                        </p:tgtEl>
                                        <p:attrNameLst>
                                          <p:attrName>r</p:attrName>
                                        </p:attrNameLst>
                                      </p:cBhvr>
                                    </p:animRot>
                                  </p:childTnLst>
                                </p:cTn>
                              </p:par>
                              <p:par>
                                <p:cTn id="23" presetID="35" presetClass="path" presetSubtype="0" repeatCount="indefinite" accel="50000" decel="50000" fill="hold" nodeType="withEffect">
                                  <p:stCondLst>
                                    <p:cond delay="0"/>
                                  </p:stCondLst>
                                  <p:childTnLst>
                                    <p:animMotion origin="layout" path="M -2.77778E-7 2.86067E-6 L -1.19184 0.02471 " pathEditMode="relative" rAng="0" ptsTypes="AA">
                                      <p:cBhvr>
                                        <p:cTn id="24" dur="25000" fill="hold"/>
                                        <p:tgtEl>
                                          <p:spTgt spid="78"/>
                                        </p:tgtEl>
                                        <p:attrNameLst>
                                          <p:attrName>ppt_x</p:attrName>
                                          <p:attrName>ppt_y</p:attrName>
                                        </p:attrNameLst>
                                      </p:cBhvr>
                                      <p:rCtr x="-59601" y="123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2"/>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61"/>
                                        </p:tgtEl>
                                        <p:attrNameLst>
                                          <p:attrName>style.visibility</p:attrName>
                                        </p:attrNameLst>
                                      </p:cBhvr>
                                      <p:to>
                                        <p:strVal val="visible"/>
                                      </p:to>
                                    </p:se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61"/>
                                        </p:tgtEl>
                                        <p:attrNameLst>
                                          <p:attrName>r</p:attrName>
                                        </p:attrNameLst>
                                      </p:cBhvr>
                                    </p:animRot>
                                    <p:animRot by="-240000">
                                      <p:cBhvr>
                                        <p:cTn id="32" dur="200" fill="hold">
                                          <p:stCondLst>
                                            <p:cond delay="200"/>
                                          </p:stCondLst>
                                        </p:cTn>
                                        <p:tgtEl>
                                          <p:spTgt spid="61"/>
                                        </p:tgtEl>
                                        <p:attrNameLst>
                                          <p:attrName>r</p:attrName>
                                        </p:attrNameLst>
                                      </p:cBhvr>
                                    </p:animRot>
                                    <p:animRot by="240000">
                                      <p:cBhvr>
                                        <p:cTn id="33" dur="200" fill="hold">
                                          <p:stCondLst>
                                            <p:cond delay="400"/>
                                          </p:stCondLst>
                                        </p:cTn>
                                        <p:tgtEl>
                                          <p:spTgt spid="61"/>
                                        </p:tgtEl>
                                        <p:attrNameLst>
                                          <p:attrName>r</p:attrName>
                                        </p:attrNameLst>
                                      </p:cBhvr>
                                    </p:animRot>
                                    <p:animRot by="-240000">
                                      <p:cBhvr>
                                        <p:cTn id="34" dur="200" fill="hold">
                                          <p:stCondLst>
                                            <p:cond delay="600"/>
                                          </p:stCondLst>
                                        </p:cTn>
                                        <p:tgtEl>
                                          <p:spTgt spid="61"/>
                                        </p:tgtEl>
                                        <p:attrNameLst>
                                          <p:attrName>r</p:attrName>
                                        </p:attrNameLst>
                                      </p:cBhvr>
                                    </p:animRot>
                                    <p:animRot by="120000">
                                      <p:cBhvr>
                                        <p:cTn id="35" dur="200" fill="hold">
                                          <p:stCondLst>
                                            <p:cond delay="800"/>
                                          </p:stCondLst>
                                        </p:cTn>
                                        <p:tgtEl>
                                          <p:spTgt spid="61"/>
                                        </p:tgtEl>
                                        <p:attrNameLst>
                                          <p:attrName>r</p:attrName>
                                        </p:attrNameLst>
                                      </p:cBhvr>
                                    </p:animRot>
                                  </p:childTnLst>
                                </p:cTn>
                              </p:par>
                              <p:par>
                                <p:cTn id="36" presetID="63" presetClass="path" presetSubtype="0" repeatCount="indefinite" accel="50000" decel="50000" fill="hold" nodeType="withEffect">
                                  <p:stCondLst>
                                    <p:cond delay="0"/>
                                  </p:stCondLst>
                                  <p:childTnLst>
                                    <p:animMotion origin="layout" path="M -3.46945E-18 -1.97531E-6 L 1.15347 -0.01697 " pathEditMode="relative" rAng="0" ptsTypes="AA">
                                      <p:cBhvr>
                                        <p:cTn id="37" dur="15000" fill="hold"/>
                                        <p:tgtEl>
                                          <p:spTgt spid="61"/>
                                        </p:tgtEl>
                                        <p:attrNameLst>
                                          <p:attrName>ppt_x</p:attrName>
                                          <p:attrName>ppt_y</p:attrName>
                                        </p:attrNameLst>
                                      </p:cBhvr>
                                      <p:rCtr x="57674" y="-864"/>
                                    </p:animMotion>
                                  </p:childTnLst>
                                </p:cTn>
                              </p:par>
                              <p:par>
                                <p:cTn id="38" presetID="1" presetClass="exit" presetSubtype="0" fill="hold" nodeType="withEffect">
                                  <p:stCondLst>
                                    <p:cond delay="0"/>
                                  </p:stCondLst>
                                  <p:childTnLst>
                                    <p:set>
                                      <p:cBhvr>
                                        <p:cTn id="39" dur="1" fill="hold">
                                          <p:stCondLst>
                                            <p:cond delay="0"/>
                                          </p:stCondLst>
                                        </p:cTn>
                                        <p:tgtEl>
                                          <p:spTgt spid="62"/>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42" restart="whenNotActive" fill="hold" evtFilter="cancelBubble" nodeType="interactiveSeq">
                <p:stCondLst>
                  <p:cond evt="onClick" delay="0">
                    <p:tgtEl>
                      <p:spTgt spid="68"/>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6"/>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400" fill="hold">
                                          <p:stCondLst>
                                            <p:cond delay="0"/>
                                          </p:stCondLst>
                                        </p:cTn>
                                        <p:tgtEl>
                                          <p:spTgt spid="67"/>
                                        </p:tgtEl>
                                        <p:attrNameLst>
                                          <p:attrName>r</p:attrName>
                                        </p:attrNameLst>
                                      </p:cBhvr>
                                    </p:animRot>
                                    <p:animRot by="-240000">
                                      <p:cBhvr>
                                        <p:cTn id="51" dur="800" fill="hold">
                                          <p:stCondLst>
                                            <p:cond delay="800"/>
                                          </p:stCondLst>
                                        </p:cTn>
                                        <p:tgtEl>
                                          <p:spTgt spid="67"/>
                                        </p:tgtEl>
                                        <p:attrNameLst>
                                          <p:attrName>r</p:attrName>
                                        </p:attrNameLst>
                                      </p:cBhvr>
                                    </p:animRot>
                                    <p:animRot by="240000">
                                      <p:cBhvr>
                                        <p:cTn id="52" dur="800" fill="hold">
                                          <p:stCondLst>
                                            <p:cond delay="1600"/>
                                          </p:stCondLst>
                                        </p:cTn>
                                        <p:tgtEl>
                                          <p:spTgt spid="67"/>
                                        </p:tgtEl>
                                        <p:attrNameLst>
                                          <p:attrName>r</p:attrName>
                                        </p:attrNameLst>
                                      </p:cBhvr>
                                    </p:animRot>
                                    <p:animRot by="-240000">
                                      <p:cBhvr>
                                        <p:cTn id="53" dur="800" fill="hold">
                                          <p:stCondLst>
                                            <p:cond delay="2400"/>
                                          </p:stCondLst>
                                        </p:cTn>
                                        <p:tgtEl>
                                          <p:spTgt spid="67"/>
                                        </p:tgtEl>
                                        <p:attrNameLst>
                                          <p:attrName>r</p:attrName>
                                        </p:attrNameLst>
                                      </p:cBhvr>
                                    </p:animRot>
                                    <p:animRot by="120000">
                                      <p:cBhvr>
                                        <p:cTn id="54" dur="800" fill="hold">
                                          <p:stCondLst>
                                            <p:cond delay="3200"/>
                                          </p:stCondLst>
                                        </p:cTn>
                                        <p:tgtEl>
                                          <p:spTgt spid="67"/>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300" fill="hold">
                                          <p:stCondLst>
                                            <p:cond delay="0"/>
                                          </p:stCondLst>
                                        </p:cTn>
                                        <p:tgtEl>
                                          <p:spTgt spid="66"/>
                                        </p:tgtEl>
                                        <p:attrNameLst>
                                          <p:attrName>r</p:attrName>
                                        </p:attrNameLst>
                                      </p:cBhvr>
                                    </p:animRot>
                                    <p:animRot by="-240000">
                                      <p:cBhvr>
                                        <p:cTn id="57" dur="600" fill="hold">
                                          <p:stCondLst>
                                            <p:cond delay="600"/>
                                          </p:stCondLst>
                                        </p:cTn>
                                        <p:tgtEl>
                                          <p:spTgt spid="66"/>
                                        </p:tgtEl>
                                        <p:attrNameLst>
                                          <p:attrName>r</p:attrName>
                                        </p:attrNameLst>
                                      </p:cBhvr>
                                    </p:animRot>
                                    <p:animRot by="240000">
                                      <p:cBhvr>
                                        <p:cTn id="58" dur="600" fill="hold">
                                          <p:stCondLst>
                                            <p:cond delay="1200"/>
                                          </p:stCondLst>
                                        </p:cTn>
                                        <p:tgtEl>
                                          <p:spTgt spid="66"/>
                                        </p:tgtEl>
                                        <p:attrNameLst>
                                          <p:attrName>r</p:attrName>
                                        </p:attrNameLst>
                                      </p:cBhvr>
                                    </p:animRot>
                                    <p:animRot by="-240000">
                                      <p:cBhvr>
                                        <p:cTn id="59" dur="600" fill="hold">
                                          <p:stCondLst>
                                            <p:cond delay="1800"/>
                                          </p:stCondLst>
                                        </p:cTn>
                                        <p:tgtEl>
                                          <p:spTgt spid="66"/>
                                        </p:tgtEl>
                                        <p:attrNameLst>
                                          <p:attrName>r</p:attrName>
                                        </p:attrNameLst>
                                      </p:cBhvr>
                                    </p:animRot>
                                    <p:animRot by="120000">
                                      <p:cBhvr>
                                        <p:cTn id="60" dur="600" fill="hold">
                                          <p:stCondLst>
                                            <p:cond delay="2400"/>
                                          </p:stCondLst>
                                        </p:cTn>
                                        <p:tgtEl>
                                          <p:spTgt spid="66"/>
                                        </p:tgtEl>
                                        <p:attrNameLst>
                                          <p:attrName>r</p:attrName>
                                        </p:attrNameLst>
                                      </p:cBhvr>
                                    </p:animRot>
                                  </p:childTnLst>
                                </p:cTn>
                              </p:par>
                              <p:par>
                                <p:cTn id="61" presetID="1" presetClass="exit" presetSubtype="0" fill="hold" nodeType="withEffect">
                                  <p:stCondLst>
                                    <p:cond delay="0"/>
                                  </p:stCondLst>
                                  <p:childTnLst>
                                    <p:set>
                                      <p:cBhvr>
                                        <p:cTn id="62" dur="1" fill="hold">
                                          <p:stCondLst>
                                            <p:cond delay="0"/>
                                          </p:stCondLst>
                                        </p:cTn>
                                        <p:tgtEl>
                                          <p:spTgt spid="68"/>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65" restart="whenNotActive" fill="hold" evtFilter="cancelBubble" nodeType="interactiveSeq">
                <p:stCondLst>
                  <p:cond evt="onClick" delay="0">
                    <p:tgtEl>
                      <p:spTgt spid="71"/>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1" presetClass="entr" presetSubtype="0" fill="hold" nodeType="clickEffect">
                                  <p:stCondLst>
                                    <p:cond delay="0"/>
                                  </p:stCondLst>
                                  <p:childTnLst>
                                    <p:set>
                                      <p:cBhvr>
                                        <p:cTn id="69" dur="1" fill="hold">
                                          <p:stCondLst>
                                            <p:cond delay="0"/>
                                          </p:stCondLst>
                                        </p:cTn>
                                        <p:tgtEl>
                                          <p:spTgt spid="70"/>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500" fill="hold">
                                          <p:stCondLst>
                                            <p:cond delay="0"/>
                                          </p:stCondLst>
                                        </p:cTn>
                                        <p:tgtEl>
                                          <p:spTgt spid="70"/>
                                        </p:tgtEl>
                                        <p:attrNameLst>
                                          <p:attrName>r</p:attrName>
                                        </p:attrNameLst>
                                      </p:cBhvr>
                                    </p:animRot>
                                    <p:animRot by="-240000">
                                      <p:cBhvr>
                                        <p:cTn id="72" dur="1000" fill="hold">
                                          <p:stCondLst>
                                            <p:cond delay="1000"/>
                                          </p:stCondLst>
                                        </p:cTn>
                                        <p:tgtEl>
                                          <p:spTgt spid="70"/>
                                        </p:tgtEl>
                                        <p:attrNameLst>
                                          <p:attrName>r</p:attrName>
                                        </p:attrNameLst>
                                      </p:cBhvr>
                                    </p:animRot>
                                    <p:animRot by="240000">
                                      <p:cBhvr>
                                        <p:cTn id="73" dur="1000" fill="hold">
                                          <p:stCondLst>
                                            <p:cond delay="2000"/>
                                          </p:stCondLst>
                                        </p:cTn>
                                        <p:tgtEl>
                                          <p:spTgt spid="70"/>
                                        </p:tgtEl>
                                        <p:attrNameLst>
                                          <p:attrName>r</p:attrName>
                                        </p:attrNameLst>
                                      </p:cBhvr>
                                    </p:animRot>
                                    <p:animRot by="-240000">
                                      <p:cBhvr>
                                        <p:cTn id="74" dur="1000" fill="hold">
                                          <p:stCondLst>
                                            <p:cond delay="3000"/>
                                          </p:stCondLst>
                                        </p:cTn>
                                        <p:tgtEl>
                                          <p:spTgt spid="70"/>
                                        </p:tgtEl>
                                        <p:attrNameLst>
                                          <p:attrName>r</p:attrName>
                                        </p:attrNameLst>
                                      </p:cBhvr>
                                    </p:animRot>
                                    <p:animRot by="120000">
                                      <p:cBhvr>
                                        <p:cTn id="75" dur="1000" fill="hold">
                                          <p:stCondLst>
                                            <p:cond delay="4000"/>
                                          </p:stCondLst>
                                        </p:cTn>
                                        <p:tgtEl>
                                          <p:spTgt spid="70"/>
                                        </p:tgtEl>
                                        <p:attrNameLst>
                                          <p:attrName>r</p:attrName>
                                        </p:attrNameLst>
                                      </p:cBhvr>
                                    </p:animRot>
                                  </p:childTnLst>
                                </p:cTn>
                              </p:par>
                              <p:par>
                                <p:cTn id="76" presetID="1" presetClass="exit" presetSubtype="0" fill="hold" nodeType="withEffect">
                                  <p:stCondLst>
                                    <p:cond delay="0"/>
                                  </p:stCondLst>
                                  <p:childTnLst>
                                    <p:set>
                                      <p:cBhvr>
                                        <p:cTn id="77" dur="1" fill="hold">
                                          <p:stCondLst>
                                            <p:cond delay="0"/>
                                          </p:stCondLst>
                                        </p:cTn>
                                        <p:tgtEl>
                                          <p:spTgt spid="71"/>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80" restart="whenNotActive" fill="hold" evtFilter="cancelBubble" nodeType="interactiveSeq">
                <p:stCondLst>
                  <p:cond evt="onClick" delay="0">
                    <p:tgtEl>
                      <p:spTgt spid="75"/>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0"/>
                                          </p:stCondLst>
                                        </p:cTn>
                                        <p:tgtEl>
                                          <p:spTgt spid="74"/>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200" fill="hold">
                                          <p:stCondLst>
                                            <p:cond delay="0"/>
                                          </p:stCondLst>
                                        </p:cTn>
                                        <p:tgtEl>
                                          <p:spTgt spid="74"/>
                                        </p:tgtEl>
                                        <p:attrNameLst>
                                          <p:attrName>r</p:attrName>
                                        </p:attrNameLst>
                                      </p:cBhvr>
                                    </p:animRot>
                                    <p:animRot by="-240000">
                                      <p:cBhvr>
                                        <p:cTn id="87" dur="400" fill="hold">
                                          <p:stCondLst>
                                            <p:cond delay="400"/>
                                          </p:stCondLst>
                                        </p:cTn>
                                        <p:tgtEl>
                                          <p:spTgt spid="74"/>
                                        </p:tgtEl>
                                        <p:attrNameLst>
                                          <p:attrName>r</p:attrName>
                                        </p:attrNameLst>
                                      </p:cBhvr>
                                    </p:animRot>
                                    <p:animRot by="240000">
                                      <p:cBhvr>
                                        <p:cTn id="88" dur="400" fill="hold">
                                          <p:stCondLst>
                                            <p:cond delay="800"/>
                                          </p:stCondLst>
                                        </p:cTn>
                                        <p:tgtEl>
                                          <p:spTgt spid="74"/>
                                        </p:tgtEl>
                                        <p:attrNameLst>
                                          <p:attrName>r</p:attrName>
                                        </p:attrNameLst>
                                      </p:cBhvr>
                                    </p:animRot>
                                    <p:animRot by="-240000">
                                      <p:cBhvr>
                                        <p:cTn id="89" dur="400" fill="hold">
                                          <p:stCondLst>
                                            <p:cond delay="1200"/>
                                          </p:stCondLst>
                                        </p:cTn>
                                        <p:tgtEl>
                                          <p:spTgt spid="74"/>
                                        </p:tgtEl>
                                        <p:attrNameLst>
                                          <p:attrName>r</p:attrName>
                                        </p:attrNameLst>
                                      </p:cBhvr>
                                    </p:animRot>
                                    <p:animRot by="120000">
                                      <p:cBhvr>
                                        <p:cTn id="90" dur="400" fill="hold">
                                          <p:stCondLst>
                                            <p:cond delay="1600"/>
                                          </p:stCondLst>
                                        </p:cTn>
                                        <p:tgtEl>
                                          <p:spTgt spid="74"/>
                                        </p:tgtEl>
                                        <p:attrNameLst>
                                          <p:attrName>r</p:attrName>
                                        </p:attrNameLst>
                                      </p:cBhvr>
                                    </p:animRot>
                                  </p:childTnLst>
                                </p:cTn>
                              </p:par>
                              <p:par>
                                <p:cTn id="91"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92" dur="35000" fill="hold"/>
                                        <p:tgtEl>
                                          <p:spTgt spid="74"/>
                                        </p:tgtEl>
                                        <p:attrNameLst>
                                          <p:attrName>ppt_x</p:attrName>
                                          <p:attrName>ppt_y</p:attrName>
                                        </p:attrNameLst>
                                      </p:cBhvr>
                                      <p:rCtr x="-60556" y="2407"/>
                                    </p:animMotion>
                                  </p:childTnLst>
                                </p:cTn>
                              </p:par>
                              <p:par>
                                <p:cTn id="93" presetID="1" presetClass="entr" presetSubtype="0" fill="hold" nodeType="withEffect">
                                  <p:stCondLst>
                                    <p:cond delay="0"/>
                                  </p:stCondLst>
                                  <p:childTnLst>
                                    <p:set>
                                      <p:cBhvr>
                                        <p:cTn id="94" dur="1" fill="hold">
                                          <p:stCondLst>
                                            <p:cond delay="0"/>
                                          </p:stCondLst>
                                        </p:cTn>
                                        <p:tgtEl>
                                          <p:spTgt spid="76"/>
                                        </p:tgtEl>
                                        <p:attrNameLst>
                                          <p:attrName>style.visibility</p:attrName>
                                        </p:attrNameLst>
                                      </p:cBhvr>
                                      <p:to>
                                        <p:strVal val="visible"/>
                                      </p:to>
                                    </p:set>
                                  </p:childTnLst>
                                </p:cTn>
                              </p:par>
                              <p:par>
                                <p:cTn id="95" presetID="32" presetClass="emph" presetSubtype="0" repeatCount="indefinite" fill="hold" nodeType="withEffect">
                                  <p:stCondLst>
                                    <p:cond delay="0"/>
                                  </p:stCondLst>
                                  <p:childTnLst>
                                    <p:animRot by="120000">
                                      <p:cBhvr>
                                        <p:cTn id="96" dur="200" fill="hold">
                                          <p:stCondLst>
                                            <p:cond delay="0"/>
                                          </p:stCondLst>
                                        </p:cTn>
                                        <p:tgtEl>
                                          <p:spTgt spid="76"/>
                                        </p:tgtEl>
                                        <p:attrNameLst>
                                          <p:attrName>r</p:attrName>
                                        </p:attrNameLst>
                                      </p:cBhvr>
                                    </p:animRot>
                                    <p:animRot by="-240000">
                                      <p:cBhvr>
                                        <p:cTn id="97" dur="400" fill="hold">
                                          <p:stCondLst>
                                            <p:cond delay="400"/>
                                          </p:stCondLst>
                                        </p:cTn>
                                        <p:tgtEl>
                                          <p:spTgt spid="76"/>
                                        </p:tgtEl>
                                        <p:attrNameLst>
                                          <p:attrName>r</p:attrName>
                                        </p:attrNameLst>
                                      </p:cBhvr>
                                    </p:animRot>
                                    <p:animRot by="240000">
                                      <p:cBhvr>
                                        <p:cTn id="98" dur="400" fill="hold">
                                          <p:stCondLst>
                                            <p:cond delay="800"/>
                                          </p:stCondLst>
                                        </p:cTn>
                                        <p:tgtEl>
                                          <p:spTgt spid="76"/>
                                        </p:tgtEl>
                                        <p:attrNameLst>
                                          <p:attrName>r</p:attrName>
                                        </p:attrNameLst>
                                      </p:cBhvr>
                                    </p:animRot>
                                    <p:animRot by="-240000">
                                      <p:cBhvr>
                                        <p:cTn id="99" dur="400" fill="hold">
                                          <p:stCondLst>
                                            <p:cond delay="1200"/>
                                          </p:stCondLst>
                                        </p:cTn>
                                        <p:tgtEl>
                                          <p:spTgt spid="76"/>
                                        </p:tgtEl>
                                        <p:attrNameLst>
                                          <p:attrName>r</p:attrName>
                                        </p:attrNameLst>
                                      </p:cBhvr>
                                    </p:animRot>
                                    <p:animRot by="120000">
                                      <p:cBhvr>
                                        <p:cTn id="100" dur="400" fill="hold">
                                          <p:stCondLst>
                                            <p:cond delay="1600"/>
                                          </p:stCondLst>
                                        </p:cTn>
                                        <p:tgtEl>
                                          <p:spTgt spid="76"/>
                                        </p:tgtEl>
                                        <p:attrNameLst>
                                          <p:attrName>r</p:attrName>
                                        </p:attrNameLst>
                                      </p:cBhvr>
                                    </p:animRot>
                                  </p:childTnLst>
                                </p:cTn>
                              </p:par>
                              <p:par>
                                <p:cTn id="101" presetID="35" presetClass="path" presetSubtype="0" repeatCount="indefinite" accel="50000" decel="50000" fill="hold" nodeType="withEffect">
                                  <p:stCondLst>
                                    <p:cond delay="0"/>
                                  </p:stCondLst>
                                  <p:childTnLst>
                                    <p:animMotion origin="layout" path="M -1.38889E-6 -1.11214E-7 L 1.1908 -0.01483 " pathEditMode="relative" rAng="0" ptsTypes="AA">
                                      <p:cBhvr>
                                        <p:cTn id="102" dur="32000" fill="hold"/>
                                        <p:tgtEl>
                                          <p:spTgt spid="76"/>
                                        </p:tgtEl>
                                        <p:attrNameLst>
                                          <p:attrName>ppt_x</p:attrName>
                                          <p:attrName>ppt_y</p:attrName>
                                        </p:attrNameLst>
                                      </p:cBhvr>
                                      <p:rCtr x="59531" y="-741"/>
                                    </p:animMotion>
                                  </p:childTnLst>
                                </p:cTn>
                              </p:par>
                              <p:par>
                                <p:cTn id="103" presetID="1" presetClass="exit" presetSubtype="0" fill="hold" nodeType="withEffect">
                                  <p:stCondLst>
                                    <p:cond delay="0"/>
                                  </p:stCondLst>
                                  <p:childTnLst>
                                    <p:set>
                                      <p:cBhvr>
                                        <p:cTn id="104" dur="1" fill="hold">
                                          <p:stCondLst>
                                            <p:cond delay="0"/>
                                          </p:stCondLst>
                                        </p:cTn>
                                        <p:tgtEl>
                                          <p:spTgt spid="75"/>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7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7250"/>
            <a:ext cx="91440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838200"/>
            <a:ext cx="8534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2781300" y="1303339"/>
            <a:ext cx="66294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b="1">
                <a:solidFill>
                  <a:prstClr val="white"/>
                </a:solidFill>
                <a:latin typeface="Times New Roman" panose="02020603050405020304" pitchFamily="18" charset="0"/>
                <a:cs typeface="Times New Roman" panose="02020603050405020304" pitchFamily="18" charset="0"/>
              </a:rPr>
              <a:t>Ai là vị tướng đầu tiên của Quân đội nhân dân Việt Nam?</a:t>
            </a:r>
          </a:p>
        </p:txBody>
      </p:sp>
      <p:sp>
        <p:nvSpPr>
          <p:cNvPr id="5" name="TextBox 4"/>
          <p:cNvSpPr txBox="1">
            <a:spLocks noChangeArrowheads="1"/>
          </p:cNvSpPr>
          <p:nvPr/>
        </p:nvSpPr>
        <p:spPr bwMode="auto">
          <a:xfrm>
            <a:off x="3733800" y="2992439"/>
            <a:ext cx="44196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800" b="1">
                <a:solidFill>
                  <a:srgbClr val="002060"/>
                </a:solidFill>
                <a:latin typeface="Times New Roman" panose="02020603050405020304" pitchFamily="18" charset="0"/>
                <a:cs typeface="Times New Roman" panose="02020603050405020304" pitchFamily="18" charset="0"/>
              </a:rPr>
              <a:t>Đại tướng Võ Nguyên Giáp</a:t>
            </a:r>
          </a:p>
          <a:p>
            <a:pPr eaLnBrk="0" fontAlgn="base" hangingPunct="0">
              <a:spcBef>
                <a:spcPct val="0"/>
              </a:spcBef>
              <a:spcAft>
                <a:spcPct val="0"/>
              </a:spcAft>
              <a:buNone/>
            </a:pPr>
            <a:endParaRPr lang="en-US" altLang="en-US" sz="2800" b="1">
              <a:solidFill>
                <a:srgbClr val="002060"/>
              </a:solidFill>
              <a:latin typeface="Times New Roman" panose="02020603050405020304" pitchFamily="18" charset="0"/>
              <a:cs typeface="Times New Roman" panose="02020603050405020304" pitchFamily="18" charset="0"/>
            </a:endParaRPr>
          </a:p>
        </p:txBody>
      </p:sp>
      <p:pic>
        <p:nvPicPr>
          <p:cNvPr id="6150" name="Picture 4" descr="C:\Users\ADMIN\Desktop\Tai nguyen thiet ke tro choi\Bảng gỗ\1a.p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4625" y="857250"/>
            <a:ext cx="16002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4742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7250"/>
            <a:ext cx="91440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914400"/>
            <a:ext cx="8534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3200401" y="1447801"/>
            <a:ext cx="587216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b="1">
                <a:solidFill>
                  <a:prstClr val="white"/>
                </a:solidFill>
                <a:latin typeface="Times New Roman" panose="02020603050405020304" pitchFamily="18" charset="0"/>
                <a:cs typeface="Times New Roman" panose="02020603050405020304" pitchFamily="18" charset="0"/>
              </a:rPr>
              <a:t>Ngày đầu thành lập VNTTGPQ có bao nhiêu chiến sĩ?</a:t>
            </a:r>
          </a:p>
        </p:txBody>
      </p:sp>
      <p:sp>
        <p:nvSpPr>
          <p:cNvPr id="5" name="TextBox 4"/>
          <p:cNvSpPr txBox="1">
            <a:spLocks noChangeArrowheads="1"/>
          </p:cNvSpPr>
          <p:nvPr/>
        </p:nvSpPr>
        <p:spPr bwMode="auto">
          <a:xfrm>
            <a:off x="3200400" y="2855914"/>
            <a:ext cx="487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Aft>
                <a:spcPct val="0"/>
              </a:spcAft>
              <a:buNone/>
            </a:pPr>
            <a:r>
              <a:rPr lang="en-US" altLang="en-US" sz="2800" b="1">
                <a:solidFill>
                  <a:prstClr val="black"/>
                </a:solidFill>
                <a:latin typeface="Times New Roman" panose="02020603050405020304" pitchFamily="18" charset="0"/>
                <a:cs typeface="Times New Roman" panose="02020603050405020304" pitchFamily="18" charset="0"/>
              </a:rPr>
              <a:t>34 Chiến sĩ</a:t>
            </a:r>
            <a:endParaRPr lang="vi-VN" altLang="en-US" sz="2800" b="1">
              <a:solidFill>
                <a:prstClr val="black"/>
              </a:solidFill>
              <a:latin typeface="Times New Roman" panose="02020603050405020304" pitchFamily="18" charset="0"/>
              <a:cs typeface="Times New Roman" panose="02020603050405020304" pitchFamily="18" charset="0"/>
            </a:endParaRPr>
          </a:p>
        </p:txBody>
      </p:sp>
      <p:pic>
        <p:nvPicPr>
          <p:cNvPr id="7174" name="Picture 4" descr="C:\Users\ADMIN\Desktop\Tai nguyen thiet ke tro choi\Bảng gỗ\1a.p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4625" y="857250"/>
            <a:ext cx="16002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382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TotalTime>
  <Words>614</Words>
  <Application>Microsoft Office PowerPoint</Application>
  <PresentationFormat>Widescreen</PresentationFormat>
  <Paragraphs>53</Paragraphs>
  <Slides>15</Slides>
  <Notes>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Arial</vt:lpstr>
      <vt:lpstr>Calibri</vt:lpstr>
      <vt:lpstr>Calibri Light</vt:lpstr>
      <vt:lpstr>Times New Roman</vt:lpstr>
      <vt:lpstr>UTM Facebook</vt:lpstr>
      <vt:lpstr>UTM HelvetIns</vt:lpstr>
      <vt:lpstr>UTM Swiss 721 Black Condensed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10</dc:creator>
  <cp:lastModifiedBy>Administrator</cp:lastModifiedBy>
  <cp:revision>39</cp:revision>
  <dcterms:created xsi:type="dcterms:W3CDTF">2023-10-15T09:41:31Z</dcterms:created>
  <dcterms:modified xsi:type="dcterms:W3CDTF">2023-11-23T15:40:27Z</dcterms:modified>
</cp:coreProperties>
</file>