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0499146b1f2a4e0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4" r:id="rId12"/>
  </p:sldMasterIdLst>
  <p:notesMasterIdLst>
    <p:notesMasterId r:id="rId31"/>
  </p:notesMasterIdLst>
  <p:sldIdLst>
    <p:sldId id="341" r:id="rId13"/>
    <p:sldId id="280" r:id="rId14"/>
    <p:sldId id="454" r:id="rId15"/>
    <p:sldId id="469" r:id="rId16"/>
    <p:sldId id="455" r:id="rId17"/>
    <p:sldId id="471" r:id="rId18"/>
    <p:sldId id="476" r:id="rId19"/>
    <p:sldId id="458" r:id="rId20"/>
    <p:sldId id="304" r:id="rId21"/>
    <p:sldId id="444" r:id="rId22"/>
    <p:sldId id="474" r:id="rId23"/>
    <p:sldId id="445" r:id="rId24"/>
    <p:sldId id="446" r:id="rId25"/>
    <p:sldId id="448" r:id="rId26"/>
    <p:sldId id="305" r:id="rId27"/>
    <p:sldId id="459" r:id="rId28"/>
    <p:sldId id="473" r:id="rId29"/>
    <p:sldId id="279" r:id="rId30"/>
  </p:sldIdLst>
  <p:sldSz cx="12192000" cy="6858000"/>
  <p:notesSz cx="6858000" cy="9144000"/>
  <p:embeddedFontLst>
    <p:embeddedFont>
      <p:font typeface=".VnTime" panose="020B7200000000000000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  <p:embeddedFont>
      <p:font typeface="VNI-Times" pitchFamily="2" charset="0"/>
      <p:regular r:id="rId43"/>
      <p:bold r:id="rId44"/>
      <p:italic r:id="rId45"/>
      <p:boldItalic r:id="rId4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7591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1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52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A00893-798E-4F9A-9DB3-BBD62082E020}" type="slidenum">
              <a:rPr lang="en-US" smtClean="0"/>
              <a:pPr eaLnBrk="1" hangingPunct="1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8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7211-CE1B-4C48-A529-80EEFDB2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23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191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085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731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492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418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01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EA162-227E-4CB4-A26C-E3AFA9D3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147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490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077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814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9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23/11/2023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06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  <p:sldLayoutId id="21474837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94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17" Type="http://schemas.openxmlformats.org/officeDocument/2006/relationships/image" Target="../media/image53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18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Relationship Id="rId1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6" Type="http://schemas.openxmlformats.org/officeDocument/2006/relationships/image" Target="../media/image53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Relationship Id="rId1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2.wav"/><Relationship Id="rId16" Type="http://schemas.openxmlformats.org/officeDocument/2006/relationships/image" Target="../media/image5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Relationship Id="rId1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2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6.wmf"/><Relationship Id="rId3" Type="http://schemas.openxmlformats.org/officeDocument/2006/relationships/image" Target="../media/image22.wmf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9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5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4.wmf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1.png"/><Relationship Id="rId3" Type="http://schemas.openxmlformats.org/officeDocument/2006/relationships/image" Target="../media/image22.wmf"/><Relationship Id="rId7" Type="http://schemas.openxmlformats.org/officeDocument/2006/relationships/image" Target="../media/image20.wmf"/><Relationship Id="rId12" Type="http://schemas.openxmlformats.org/officeDocument/2006/relationships/image" Target="../media/image3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9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38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1.emf"/><Relationship Id="rId5" Type="http://schemas.openxmlformats.org/officeDocument/2006/relationships/image" Target="../media/image37.png"/><Relationship Id="rId10" Type="http://schemas.openxmlformats.org/officeDocument/2006/relationships/image" Target="../media/image40.emf"/><Relationship Id="rId4" Type="http://schemas.openxmlformats.org/officeDocument/2006/relationships/image" Target="../media/image36.wmf"/><Relationship Id="rId9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bh1">
            <a:extLst>
              <a:ext uri="{FF2B5EF4-FFF2-40B4-BE49-F238E27FC236}">
                <a16:creationId xmlns:a16="http://schemas.microsoft.com/office/drawing/2014/main" id="{95B719AD-4DDA-4732-BD67-2A08AF9863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1001" y="1659546"/>
            <a:ext cx="11506200" cy="1921854"/>
          </a:xfrm>
          <a:prstGeom prst="rect">
            <a:avLst/>
          </a:prstGeom>
          <a:noFill/>
          <a:ln>
            <a:noFill/>
          </a:ln>
          <a:sp3d extrusionH="76200">
            <a:bevelT w="44450"/>
            <a:extrusionClr>
              <a:srgbClr val="4F81BD">
                <a:lumMod val="40000"/>
                <a:lumOff val="60000"/>
              </a:srgbClr>
            </a:extrusionClr>
          </a:sp3d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TÍNH CHẤT HAI TIẾP 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TUYẾN 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800" b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CẮT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NHAU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21466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6" name="Picture 25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360" y="3398520"/>
            <a:ext cx="7518400" cy="4191000"/>
          </a:xfrm>
          <a:prstGeom prst="rect">
            <a:avLst/>
          </a:prstGeom>
        </p:spPr>
      </p:pic>
      <p:sp>
        <p:nvSpPr>
          <p:cNvPr id="27" name="Cloud 26"/>
          <p:cNvSpPr/>
          <p:nvPr/>
        </p:nvSpPr>
        <p:spPr>
          <a:xfrm>
            <a:off x="98474" y="15232"/>
            <a:ext cx="9186203" cy="215119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9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03778"/>
            <a:ext cx="12192000" cy="3954221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48800" y="4953000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1200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64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00800" y="4953000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10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51200" y="4953000"/>
            <a:ext cx="23368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92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64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7536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056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4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749495" y="579679"/>
                <a:ext cx="12192000" cy="12192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1: Cho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Biết                   </a:t>
                </a:r>
                <a14:m>
                  <m:oMath xmlns:m="http://schemas.openxmlformats.org/officeDocument/2006/math">
                    <a:fld id="{825F15A7-03F4-43D7-82C5-3E23DA2F108C}" type="mathplaceholder"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a:t>phương </a:t>
                    </a:fld>
                    <a:fld id="{825F15A7-03F4-43D7-82C5-3E23DA2F108C}" type="mathplaceholder"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a:t>trì</a:t>
                    </a:fld>
                    <a:fld id="{825F15A7-03F4-43D7-82C5-3E23DA2F108C}" type="mathplaceholder"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a:t>nh vào đây.</a:t>
                    </a:fld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          </a:t>
                </a:r>
                <a:endPara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O</a:t>
                </a:r>
                <a:r>
                  <a:rPr lang="en-US" sz="32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	A. 30</a:t>
                </a:r>
                <a:r>
                  <a:rPr lang="en-US" sz="3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	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B. 60</a:t>
                </a:r>
                <a:r>
                  <a:rPr lang="en-US" sz="3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	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C. 45</a:t>
                </a:r>
                <a:r>
                  <a:rPr lang="en-US" sz="3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	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D. 90</a:t>
                </a:r>
                <a:r>
                  <a:rPr lang="en-US" sz="3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95" y="579679"/>
                <a:ext cx="12192000" cy="1219200"/>
              </a:xfrm>
              <a:prstGeom prst="rect">
                <a:avLst/>
              </a:prstGeom>
              <a:blipFill>
                <a:blip r:embed="rId15"/>
                <a:stretch>
                  <a:fillRect l="-1300" t="-20500" r="-2750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7436188" y="629817"/>
            <a:ext cx="4459705" cy="3633515"/>
            <a:chOff x="399021" y="3368660"/>
            <a:chExt cx="3668705" cy="2784072"/>
          </a:xfrm>
        </p:grpSpPr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1009489" y="4684366"/>
              <a:ext cx="29219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34396" y="4672989"/>
              <a:ext cx="107950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51"/>
            <p:cNvSpPr>
              <a:spLocks noChangeArrowheads="1"/>
            </p:cNvSpPr>
            <p:nvPr/>
          </p:nvSpPr>
          <p:spPr bwMode="auto">
            <a:xfrm rot="2056367">
              <a:off x="2185659" y="550387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52"/>
            <p:cNvSpPr>
              <a:spLocks noChangeShapeType="1"/>
            </p:cNvSpPr>
            <p:nvPr/>
          </p:nvSpPr>
          <p:spPr bwMode="auto">
            <a:xfrm rot="467567">
              <a:off x="399021" y="4747763"/>
              <a:ext cx="2733675" cy="128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55"/>
            <p:cNvSpPr>
              <a:spLocks noChangeShapeType="1"/>
            </p:cNvSpPr>
            <p:nvPr/>
          </p:nvSpPr>
          <p:spPr bwMode="auto">
            <a:xfrm rot="467567">
              <a:off x="2258004" y="3902871"/>
              <a:ext cx="723162" cy="86395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58"/>
            <p:cNvSpPr>
              <a:spLocks noChangeArrowheads="1"/>
            </p:cNvSpPr>
            <p:nvPr/>
          </p:nvSpPr>
          <p:spPr bwMode="auto">
            <a:xfrm rot="467567">
              <a:off x="1764263" y="3731567"/>
              <a:ext cx="2303463" cy="2160588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 Box 59"/>
            <p:cNvSpPr txBox="1">
              <a:spLocks noChangeArrowheads="1"/>
            </p:cNvSpPr>
            <p:nvPr/>
          </p:nvSpPr>
          <p:spPr bwMode="auto">
            <a:xfrm>
              <a:off x="2895600" y="4566295"/>
              <a:ext cx="3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Line 60"/>
            <p:cNvSpPr>
              <a:spLocks noChangeShapeType="1"/>
            </p:cNvSpPr>
            <p:nvPr/>
          </p:nvSpPr>
          <p:spPr bwMode="auto">
            <a:xfrm rot="467567" flipH="1">
              <a:off x="2347720" y="4746224"/>
              <a:ext cx="503640" cy="10357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Line 61"/>
            <p:cNvSpPr>
              <a:spLocks noChangeShapeType="1"/>
            </p:cNvSpPr>
            <p:nvPr/>
          </p:nvSpPr>
          <p:spPr bwMode="auto">
            <a:xfrm rot="467567" flipH="1">
              <a:off x="533292" y="3368660"/>
              <a:ext cx="2252578" cy="1800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 rot="19625878">
              <a:off x="2207458" y="390082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Line 63"/>
            <p:cNvSpPr>
              <a:spLocks noChangeShapeType="1"/>
            </p:cNvSpPr>
            <p:nvPr/>
          </p:nvSpPr>
          <p:spPr bwMode="auto">
            <a:xfrm rot="467567" flipV="1">
              <a:off x="821563" y="4651007"/>
              <a:ext cx="2089150" cy="268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64"/>
            <p:cNvSpPr txBox="1">
              <a:spLocks noChangeArrowheads="1"/>
            </p:cNvSpPr>
            <p:nvPr/>
          </p:nvSpPr>
          <p:spPr bwMode="auto">
            <a:xfrm>
              <a:off x="621491" y="4322906"/>
              <a:ext cx="446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 dirty="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6" name="Text Box 66"/>
            <p:cNvSpPr txBox="1">
              <a:spLocks noChangeArrowheads="1"/>
            </p:cNvSpPr>
            <p:nvPr/>
          </p:nvSpPr>
          <p:spPr bwMode="auto">
            <a:xfrm>
              <a:off x="2125954" y="3428140"/>
              <a:ext cx="3603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7" name="Text Box 67"/>
            <p:cNvSpPr txBox="1">
              <a:spLocks noChangeArrowheads="1"/>
            </p:cNvSpPr>
            <p:nvPr/>
          </p:nvSpPr>
          <p:spPr bwMode="auto">
            <a:xfrm>
              <a:off x="2091761" y="5691067"/>
              <a:ext cx="3378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8" name="Line 68"/>
            <p:cNvSpPr>
              <a:spLocks noChangeShapeType="1"/>
            </p:cNvSpPr>
            <p:nvPr/>
          </p:nvSpPr>
          <p:spPr bwMode="auto">
            <a:xfrm flipH="1">
              <a:off x="2306638" y="3860788"/>
              <a:ext cx="33337" cy="18716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" name="Object 44">
            <a:extLst>
              <a:ext uri="{FF2B5EF4-FFF2-40B4-BE49-F238E27FC236}">
                <a16:creationId xmlns:a16="http://schemas.microsoft.com/office/drawing/2014/main" id="{B42C7044-497A-3DE5-F48F-5A3A69DB00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328258"/>
              </p:ext>
            </p:extLst>
          </p:nvPr>
        </p:nvGraphicFramePr>
        <p:xfrm>
          <a:off x="5839495" y="383962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23600" imgH="228600" progId="Equation.DSMT4">
                  <p:embed/>
                </p:oleObj>
              </mc:Choice>
              <mc:Fallback>
                <p:oleObj name="Equation" r:id="rId16" imgW="723600" imgH="228600" progId="Equation.DSMT4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9495" y="383962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7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20" grpId="0"/>
      <p:bldP spid="19" grpId="0"/>
      <p:bldP spid="22" grpId="0" animBg="1"/>
      <p:bldP spid="23" grpId="0" animBg="1"/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2464"/>
            <a:ext cx="12192000" cy="4484012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51200" y="4953000"/>
            <a:ext cx="23368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9200" y="54102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1200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160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00800" y="4953000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08800" y="54102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48800" y="5105400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56800" y="56388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6400" y="5486400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502400" y="5410200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352800" y="5410200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4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204" y="225088"/>
            <a:ext cx="12192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Cho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BOC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45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90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120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705600" y="1596687"/>
            <a:ext cx="4609766" cy="3917987"/>
            <a:chOff x="399021" y="3368660"/>
            <a:chExt cx="3668705" cy="2784072"/>
          </a:xfrm>
        </p:grpSpPr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1010710" y="4680220"/>
              <a:ext cx="29219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658479" y="4671365"/>
              <a:ext cx="107950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51"/>
            <p:cNvSpPr>
              <a:spLocks noChangeArrowheads="1"/>
            </p:cNvSpPr>
            <p:nvPr/>
          </p:nvSpPr>
          <p:spPr bwMode="auto">
            <a:xfrm rot="2056367">
              <a:off x="2185659" y="550387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52"/>
            <p:cNvSpPr>
              <a:spLocks noChangeShapeType="1"/>
            </p:cNvSpPr>
            <p:nvPr/>
          </p:nvSpPr>
          <p:spPr bwMode="auto">
            <a:xfrm rot="467567">
              <a:off x="399021" y="4747763"/>
              <a:ext cx="2733675" cy="128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 rot="467567">
              <a:off x="2258004" y="3902871"/>
              <a:ext cx="723162" cy="86395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58"/>
            <p:cNvSpPr>
              <a:spLocks noChangeArrowheads="1"/>
            </p:cNvSpPr>
            <p:nvPr/>
          </p:nvSpPr>
          <p:spPr bwMode="auto">
            <a:xfrm rot="467567">
              <a:off x="1764263" y="3731567"/>
              <a:ext cx="2303463" cy="2160588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 Box 59"/>
            <p:cNvSpPr txBox="1">
              <a:spLocks noChangeArrowheads="1"/>
            </p:cNvSpPr>
            <p:nvPr/>
          </p:nvSpPr>
          <p:spPr bwMode="auto">
            <a:xfrm>
              <a:off x="2895600" y="4566295"/>
              <a:ext cx="3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60"/>
            <p:cNvSpPr>
              <a:spLocks noChangeShapeType="1"/>
            </p:cNvSpPr>
            <p:nvPr/>
          </p:nvSpPr>
          <p:spPr bwMode="auto">
            <a:xfrm rot="467567" flipH="1">
              <a:off x="2347720" y="4746224"/>
              <a:ext cx="503640" cy="10357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61"/>
            <p:cNvSpPr>
              <a:spLocks noChangeShapeType="1"/>
            </p:cNvSpPr>
            <p:nvPr/>
          </p:nvSpPr>
          <p:spPr bwMode="auto">
            <a:xfrm rot="467567" flipH="1">
              <a:off x="533292" y="3368660"/>
              <a:ext cx="2252578" cy="1800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62"/>
            <p:cNvSpPr>
              <a:spLocks noChangeArrowheads="1"/>
            </p:cNvSpPr>
            <p:nvPr/>
          </p:nvSpPr>
          <p:spPr bwMode="auto">
            <a:xfrm rot="19625878">
              <a:off x="2207458" y="390082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63"/>
            <p:cNvSpPr>
              <a:spLocks noChangeShapeType="1"/>
            </p:cNvSpPr>
            <p:nvPr/>
          </p:nvSpPr>
          <p:spPr bwMode="auto">
            <a:xfrm rot="467567" flipV="1">
              <a:off x="821563" y="4651007"/>
              <a:ext cx="2089150" cy="268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64"/>
            <p:cNvSpPr txBox="1">
              <a:spLocks noChangeArrowheads="1"/>
            </p:cNvSpPr>
            <p:nvPr/>
          </p:nvSpPr>
          <p:spPr bwMode="auto">
            <a:xfrm>
              <a:off x="621491" y="4322906"/>
              <a:ext cx="446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2" name="Text Box 66"/>
            <p:cNvSpPr txBox="1">
              <a:spLocks noChangeArrowheads="1"/>
            </p:cNvSpPr>
            <p:nvPr/>
          </p:nvSpPr>
          <p:spPr bwMode="auto">
            <a:xfrm>
              <a:off x="2125954" y="3428140"/>
              <a:ext cx="3603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2091761" y="5691067"/>
              <a:ext cx="3378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4" name="Line 68"/>
            <p:cNvSpPr>
              <a:spLocks noChangeShapeType="1"/>
            </p:cNvSpPr>
            <p:nvPr/>
          </p:nvSpPr>
          <p:spPr bwMode="auto">
            <a:xfrm flipH="1">
              <a:off x="2306638" y="3860788"/>
              <a:ext cx="33337" cy="18716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290706"/>
              </p:ext>
            </p:extLst>
          </p:nvPr>
        </p:nvGraphicFramePr>
        <p:xfrm>
          <a:off x="5175944" y="40127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23600" imgH="228600" progId="Equation.DSMT4">
                  <p:embed/>
                </p:oleObj>
              </mc:Choice>
              <mc:Fallback>
                <p:oleObj name="Equation" r:id="rId15" imgW="723600" imgH="228600" progId="Equation.DSMT4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944" y="40127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26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20" grpId="0"/>
      <p:bldP spid="21" grpId="0"/>
      <p:bldP spid="22" grpId="0" animBg="1"/>
      <p:bldP spid="23" grpId="0" animBg="1"/>
      <p:bldP spid="25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6" y="2151030"/>
            <a:ext cx="12192000" cy="5044602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48800" y="4953000"/>
            <a:ext cx="23368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1200" y="4953000"/>
            <a:ext cx="23368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126612"/>
            <a:ext cx="9318794" cy="22086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Cho (O)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MA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MB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(O)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MAB 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56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C. 65	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D. 75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59200" y="54102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1200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10400" y="58674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00800" y="5029200"/>
            <a:ext cx="22352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0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6400" y="55626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56000" y="54864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53600" y="54864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6"/>
          <p:cNvGrpSpPr>
            <a:grpSpLocks noChangeAspect="1"/>
          </p:cNvGrpSpPr>
          <p:nvPr/>
        </p:nvGrpSpPr>
        <p:grpSpPr bwMode="auto">
          <a:xfrm>
            <a:off x="7317874" y="524007"/>
            <a:ext cx="4820895" cy="3311795"/>
            <a:chOff x="3396" y="1776"/>
            <a:chExt cx="1872" cy="1286"/>
          </a:xfrm>
        </p:grpSpPr>
        <p:sp>
          <p:nvSpPr>
            <p:cNvPr id="23" name="AutoShape 17"/>
            <p:cNvSpPr>
              <a:spLocks noChangeAspect="1" noChangeArrowheads="1" noTextEdit="1"/>
            </p:cNvSpPr>
            <p:nvPr/>
          </p:nvSpPr>
          <p:spPr bwMode="auto">
            <a:xfrm>
              <a:off x="3456" y="1869"/>
              <a:ext cx="1812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Arc 18"/>
            <p:cNvSpPr>
              <a:spLocks/>
            </p:cNvSpPr>
            <p:nvPr/>
          </p:nvSpPr>
          <p:spPr bwMode="auto">
            <a:xfrm>
              <a:off x="4528" y="2020"/>
              <a:ext cx="85" cy="81"/>
            </a:xfrm>
            <a:custGeom>
              <a:avLst/>
              <a:gdLst>
                <a:gd name="G0" fmla="+- 20850 0 0"/>
                <a:gd name="G1" fmla="+- 0 0 0"/>
                <a:gd name="G2" fmla="+- 21600 0 0"/>
                <a:gd name="T0" fmla="*/ 21884 w 21884"/>
                <a:gd name="T1" fmla="*/ 21575 h 21600"/>
                <a:gd name="T2" fmla="*/ 0 w 21884"/>
                <a:gd name="T3" fmla="*/ 5642 h 21600"/>
                <a:gd name="T4" fmla="*/ 20850 w 2188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84" h="21600" fill="none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21884" h="21600" stroke="0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19"/>
            <p:cNvSpPr>
              <a:spLocks noChangeArrowheads="1"/>
            </p:cNvSpPr>
            <p:nvPr/>
          </p:nvSpPr>
          <p:spPr bwMode="auto">
            <a:xfrm>
              <a:off x="4325" y="1981"/>
              <a:ext cx="897" cy="896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H="1">
              <a:off x="3591" y="2008"/>
              <a:ext cx="1022" cy="405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3591" y="2413"/>
              <a:ext cx="1022" cy="432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4613" y="2008"/>
              <a:ext cx="1" cy="837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4613" y="2008"/>
              <a:ext cx="158" cy="419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 flipH="1">
              <a:off x="4613" y="2427"/>
              <a:ext cx="158" cy="418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4546" y="2097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3732" y="2371"/>
              <a:ext cx="8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3826" y="2375"/>
              <a:ext cx="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°</a:t>
              </a:r>
              <a:endParaRPr lang="en-US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28"/>
            <p:cNvSpPr>
              <a:spLocks noChangeArrowheads="1"/>
            </p:cNvSpPr>
            <p:nvPr/>
          </p:nvSpPr>
          <p:spPr bwMode="auto">
            <a:xfrm>
              <a:off x="4762" y="2417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4800" y="2319"/>
              <a:ext cx="1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2" name="Oval 30"/>
            <p:cNvSpPr>
              <a:spLocks noChangeArrowheads="1"/>
            </p:cNvSpPr>
            <p:nvPr/>
          </p:nvSpPr>
          <p:spPr bwMode="auto">
            <a:xfrm>
              <a:off x="3581" y="2403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3396" y="2320"/>
              <a:ext cx="1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4604" y="1999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33"/>
            <p:cNvSpPr>
              <a:spLocks noChangeArrowheads="1"/>
            </p:cNvSpPr>
            <p:nvPr/>
          </p:nvSpPr>
          <p:spPr bwMode="auto">
            <a:xfrm>
              <a:off x="4579" y="1776"/>
              <a:ext cx="11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auto">
            <a:xfrm>
              <a:off x="4604" y="2835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>
              <a:off x="4593" y="2868"/>
              <a:ext cx="1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836319"/>
              </p:ext>
            </p:extLst>
          </p:nvPr>
        </p:nvGraphicFramePr>
        <p:xfrm>
          <a:off x="933450" y="890903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23600" imgH="228600" progId="Equation.DSMT4">
                  <p:embed/>
                </p:oleObj>
              </mc:Choice>
              <mc:Fallback>
                <p:oleObj name="Equation" r:id="rId15" imgW="72360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890903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36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32" grpId="0"/>
      <p:bldP spid="20" grpId="0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2" name="Picture 21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0" y="3581400"/>
            <a:ext cx="7518400" cy="4191000"/>
          </a:xfrm>
          <a:prstGeom prst="rect">
            <a:avLst/>
          </a:prstGeom>
        </p:spPr>
      </p:pic>
      <p:sp>
        <p:nvSpPr>
          <p:cNvPr id="23" name="Cloud 22"/>
          <p:cNvSpPr/>
          <p:nvPr/>
        </p:nvSpPr>
        <p:spPr>
          <a:xfrm>
            <a:off x="984737" y="152400"/>
            <a:ext cx="8285871" cy="1873348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7529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220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9" descr="Woven mat"/>
          <p:cNvSpPr>
            <a:spLocks noChangeArrowheads="1"/>
          </p:cNvSpPr>
          <p:nvPr/>
        </p:nvSpPr>
        <p:spPr bwMode="auto">
          <a:xfrm>
            <a:off x="1771402" y="2913611"/>
            <a:ext cx="2834945" cy="280070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1771402" y="2897888"/>
            <a:ext cx="2978278" cy="2816424"/>
            <a:chOff x="192" y="1216"/>
            <a:chExt cx="1742" cy="1742"/>
          </a:xfrm>
          <a:blipFill>
            <a:blip r:embed="rId2"/>
            <a:tile tx="0" ty="0" sx="100000" sy="100000" flip="none" algn="tl"/>
          </a:blipFill>
        </p:grpSpPr>
        <p:sp>
          <p:nvSpPr>
            <p:cNvPr id="7" name="Oval 100" descr="Woven mat"/>
            <p:cNvSpPr>
              <a:spLocks noChangeArrowheads="1"/>
            </p:cNvSpPr>
            <p:nvPr/>
          </p:nvSpPr>
          <p:spPr bwMode="auto">
            <a:xfrm>
              <a:off x="192" y="1216"/>
              <a:ext cx="1742" cy="1742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01"/>
            <p:cNvSpPr>
              <a:spLocks noChangeShapeType="1"/>
            </p:cNvSpPr>
            <p:nvPr/>
          </p:nvSpPr>
          <p:spPr bwMode="auto">
            <a:xfrm flipV="1">
              <a:off x="239" y="1409"/>
              <a:ext cx="1224" cy="1270"/>
            </a:xfrm>
            <a:prstGeom prst="line">
              <a:avLst/>
            </a:prstGeom>
            <a:grpFill/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385599" y="2457197"/>
            <a:ext cx="432000" cy="360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774300" y="5743745"/>
            <a:ext cx="4560000" cy="324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98"/>
          <p:cNvSpPr>
            <a:spLocks noChangeArrowheads="1"/>
          </p:cNvSpPr>
          <p:nvPr/>
        </p:nvSpPr>
        <p:spPr bwMode="auto">
          <a:xfrm>
            <a:off x="1029709" y="4368125"/>
            <a:ext cx="14351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7200" b="1" dirty="0">
                <a:sym typeface="Wingdings" pitchFamily="2" charset="2"/>
              </a:rPr>
              <a:t></a:t>
            </a:r>
            <a:r>
              <a:rPr lang="en-US" dirty="0"/>
              <a:t> </a:t>
            </a:r>
          </a:p>
        </p:txBody>
      </p:sp>
      <p:sp>
        <p:nvSpPr>
          <p:cNvPr id="12" name="Line 103"/>
          <p:cNvSpPr>
            <a:spLocks noChangeShapeType="1"/>
          </p:cNvSpPr>
          <p:nvPr/>
        </p:nvSpPr>
        <p:spPr bwMode="auto">
          <a:xfrm flipV="1">
            <a:off x="2182989" y="3414538"/>
            <a:ext cx="2116156" cy="193370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04"/>
          <p:cNvSpPr>
            <a:spLocks noChangeArrowheads="1"/>
          </p:cNvSpPr>
          <p:nvPr/>
        </p:nvSpPr>
        <p:spPr bwMode="auto">
          <a:xfrm>
            <a:off x="3348595" y="2433047"/>
            <a:ext cx="14351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7200" b="1" dirty="0">
                <a:sym typeface="Wingdings" pitchFamily="2" charset="2"/>
              </a:rPr>
              <a:t></a:t>
            </a:r>
            <a:r>
              <a:rPr lang="en-US" dirty="0"/>
              <a:t> </a:t>
            </a:r>
          </a:p>
        </p:txBody>
      </p:sp>
      <p:sp>
        <p:nvSpPr>
          <p:cNvPr id="14" name="Rectangle 114"/>
          <p:cNvSpPr>
            <a:spLocks noChangeArrowheads="1"/>
          </p:cNvSpPr>
          <p:nvPr/>
        </p:nvSpPr>
        <p:spPr bwMode="auto">
          <a:xfrm>
            <a:off x="154745" y="560373"/>
            <a:ext cx="11929404" cy="1228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15" name="Line 103"/>
          <p:cNvSpPr>
            <a:spLocks noChangeShapeType="1"/>
          </p:cNvSpPr>
          <p:nvPr/>
        </p:nvSpPr>
        <p:spPr bwMode="auto">
          <a:xfrm flipV="1">
            <a:off x="2223633" y="3414538"/>
            <a:ext cx="2103648" cy="191780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9" name="Text Box 106"/>
          <p:cNvSpPr txBox="1">
            <a:spLocks noChangeArrowheads="1"/>
          </p:cNvSpPr>
          <p:nvPr/>
        </p:nvSpPr>
        <p:spPr bwMode="auto">
          <a:xfrm>
            <a:off x="2716362" y="4137292"/>
            <a:ext cx="950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0" name="Text Box 106"/>
          <p:cNvSpPr txBox="1">
            <a:spLocks noChangeArrowheads="1"/>
          </p:cNvSpPr>
          <p:nvPr/>
        </p:nvSpPr>
        <p:spPr bwMode="auto">
          <a:xfrm>
            <a:off x="3127805" y="3906329"/>
            <a:ext cx="1167520" cy="6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2" name="Group 102"/>
          <p:cNvGrpSpPr>
            <a:grpSpLocks/>
          </p:cNvGrpSpPr>
          <p:nvPr/>
        </p:nvGrpSpPr>
        <p:grpSpPr bwMode="auto">
          <a:xfrm>
            <a:off x="6775126" y="2941882"/>
            <a:ext cx="3397698" cy="2963863"/>
            <a:chOff x="239" y="1409"/>
            <a:chExt cx="2011" cy="1867"/>
          </a:xfrm>
          <a:blipFill>
            <a:blip r:embed="rId2"/>
            <a:tile tx="0" ty="0" sx="100000" sy="100000" flip="none" algn="tl"/>
          </a:blipFill>
        </p:grpSpPr>
        <p:sp>
          <p:nvSpPr>
            <p:cNvPr id="23" name="Oval 100" descr="Woven mat"/>
            <p:cNvSpPr>
              <a:spLocks noChangeArrowheads="1"/>
            </p:cNvSpPr>
            <p:nvPr/>
          </p:nvSpPr>
          <p:spPr bwMode="auto">
            <a:xfrm>
              <a:off x="508" y="1534"/>
              <a:ext cx="1742" cy="1742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01"/>
            <p:cNvSpPr>
              <a:spLocks noChangeShapeType="1"/>
            </p:cNvSpPr>
            <p:nvPr/>
          </p:nvSpPr>
          <p:spPr bwMode="auto">
            <a:xfrm flipV="1">
              <a:off x="239" y="1409"/>
              <a:ext cx="1224" cy="1270"/>
            </a:xfrm>
            <a:prstGeom prst="line">
              <a:avLst/>
            </a:prstGeom>
            <a:grpFill/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08"/>
          <p:cNvGrpSpPr>
            <a:grpSpLocks/>
          </p:cNvGrpSpPr>
          <p:nvPr/>
        </p:nvGrpSpPr>
        <p:grpSpPr bwMode="auto">
          <a:xfrm>
            <a:off x="1789463" y="2381266"/>
            <a:ext cx="3688643" cy="3348000"/>
            <a:chOff x="2299" y="1477"/>
            <a:chExt cx="2335" cy="2293"/>
          </a:xfrm>
          <a:solidFill>
            <a:schemeClr val="accent1">
              <a:alpha val="86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AutoShape 6" descr="Large checker board"/>
            <p:cNvSpPr>
              <a:spLocks noChangeArrowheads="1"/>
            </p:cNvSpPr>
            <p:nvPr/>
          </p:nvSpPr>
          <p:spPr bwMode="auto">
            <a:xfrm rot="16200000">
              <a:off x="2341" y="1477"/>
              <a:ext cx="2293" cy="2293"/>
            </a:xfrm>
            <a:prstGeom prst="rtTriangle">
              <a:avLst/>
            </a:prstGeom>
            <a:grpFill/>
            <a:ln w="381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8" name="Object 107"/>
            <p:cNvGraphicFramePr>
              <a:graphicFrameLocks noChangeAspect="1"/>
            </p:cNvGraphicFramePr>
            <p:nvPr/>
          </p:nvGraphicFramePr>
          <p:xfrm>
            <a:off x="2299" y="3358"/>
            <a:ext cx="306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41200" imgH="203040" progId="Equation.DSMT4">
                    <p:embed/>
                  </p:oleObj>
                </mc:Choice>
                <mc:Fallback>
                  <p:oleObj name="Equation" r:id="rId3" imgW="241200" imgH="203040" progId="Equation.DSMT4">
                    <p:embed/>
                    <p:pic>
                      <p:nvPicPr>
                        <p:cNvPr id="18" name="Object 1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3358"/>
                          <a:ext cx="306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257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967" r="29722" b="15385"/>
          <a:stretch/>
        </p:blipFill>
        <p:spPr bwMode="auto">
          <a:xfrm>
            <a:off x="0" y="0"/>
            <a:ext cx="2716362" cy="65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54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818E-6 -3.59852E-6 L -0.1213 -0.34782 C -0.14707 -0.42645 -0.18495 -0.46554 -0.22426 -0.46554 C -0.26955 -0.46554 -0.3056 -0.42645 -0.33112 -0.34782 L -0.45138 -3.5985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3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289 0.01457 L 0.20539 -0.3071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9" y="-1609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281E-6 -2.83071E-6 L -0.18457 0.31175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28" y="1558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85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/>
      <p:bldP spid="11" grpId="1"/>
      <p:bldP spid="11" grpId="2"/>
      <p:bldP spid="12" grpId="0" animBg="1"/>
      <p:bldP spid="13" grpId="0"/>
      <p:bldP spid="13" grpId="1"/>
      <p:bldP spid="13" grpId="2"/>
      <p:bldP spid="14" grpId="0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 cmpd="thickThin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3200">
              <a:solidFill>
                <a:srgbClr val="66006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388" name="Text Box 41"/>
          <p:cNvSpPr txBox="1">
            <a:spLocks noChangeArrowheads="1"/>
          </p:cNvSpPr>
          <p:nvPr/>
        </p:nvSpPr>
        <p:spPr bwMode="auto">
          <a:xfrm>
            <a:off x="857646" y="890162"/>
            <a:ext cx="74807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B, C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 (O)</a:t>
            </a:r>
          </a:p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AB, AC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(O), 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CD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đường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kính</a:t>
            </a:r>
            <a:endParaRPr lang="en-US" sz="2600" b="1" dirty="0">
              <a:latin typeface="Times New Roman" pitchFamily="18" charset="0"/>
              <a:cs typeface="Arial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389" name="Group 42"/>
          <p:cNvGrpSpPr>
            <a:grpSpLocks/>
          </p:cNvGrpSpPr>
          <p:nvPr/>
        </p:nvGrpSpPr>
        <p:grpSpPr bwMode="auto">
          <a:xfrm>
            <a:off x="11454" y="890162"/>
            <a:ext cx="8327691" cy="1979016"/>
            <a:chOff x="-102" y="646"/>
            <a:chExt cx="2854" cy="1244"/>
          </a:xfrm>
        </p:grpSpPr>
        <p:sp>
          <p:nvSpPr>
            <p:cNvPr id="16412" name="Line 43"/>
            <p:cNvSpPr>
              <a:spLocks noChangeShapeType="1"/>
            </p:cNvSpPr>
            <p:nvPr/>
          </p:nvSpPr>
          <p:spPr bwMode="auto">
            <a:xfrm flipH="1">
              <a:off x="148" y="646"/>
              <a:ext cx="1" cy="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Text Box 44"/>
            <p:cNvSpPr txBox="1">
              <a:spLocks noChangeArrowheads="1"/>
            </p:cNvSpPr>
            <p:nvPr/>
          </p:nvSpPr>
          <p:spPr bwMode="auto">
            <a:xfrm>
              <a:off x="-67" y="833"/>
              <a:ext cx="199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GT</a:t>
              </a:r>
            </a:p>
          </p:txBody>
        </p:sp>
        <p:sp>
          <p:nvSpPr>
            <p:cNvPr id="16414" name="Text Box 45"/>
            <p:cNvSpPr txBox="1">
              <a:spLocks noChangeArrowheads="1"/>
            </p:cNvSpPr>
            <p:nvPr/>
          </p:nvSpPr>
          <p:spPr bwMode="auto">
            <a:xfrm>
              <a:off x="-67" y="1410"/>
              <a:ext cx="25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KL</a:t>
              </a:r>
            </a:p>
          </p:txBody>
        </p:sp>
        <p:sp>
          <p:nvSpPr>
            <p:cNvPr id="16415" name="Line 46"/>
            <p:cNvSpPr>
              <a:spLocks noChangeShapeType="1"/>
            </p:cNvSpPr>
            <p:nvPr/>
          </p:nvSpPr>
          <p:spPr bwMode="auto">
            <a:xfrm>
              <a:off x="-102" y="1221"/>
              <a:ext cx="285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Text Box 47"/>
          <p:cNvSpPr txBox="1">
            <a:spLocks noChangeArrowheads="1"/>
          </p:cNvSpPr>
          <p:nvPr/>
        </p:nvSpPr>
        <p:spPr bwMode="auto">
          <a:xfrm>
            <a:off x="811487" y="2185528"/>
            <a:ext cx="426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b) BD //AO</a:t>
            </a:r>
          </a:p>
        </p:txBody>
      </p:sp>
      <p:sp>
        <p:nvSpPr>
          <p:cNvPr id="16391" name="Text Box 48"/>
          <p:cNvSpPr txBox="1">
            <a:spLocks noChangeArrowheads="1"/>
          </p:cNvSpPr>
          <p:nvPr/>
        </p:nvSpPr>
        <p:spPr bwMode="auto">
          <a:xfrm>
            <a:off x="802632" y="1755669"/>
            <a:ext cx="2133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a) AO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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113704" name="Text Box 50"/>
          <p:cNvSpPr txBox="1">
            <a:spLocks noChangeArrowheads="1"/>
          </p:cNvSpPr>
          <p:nvPr/>
        </p:nvSpPr>
        <p:spPr bwMode="auto">
          <a:xfrm>
            <a:off x="112535" y="3783706"/>
            <a:ext cx="711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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3705" name="Text Box 53"/>
          <p:cNvSpPr txBox="1">
            <a:spLocks noChangeArrowheads="1"/>
          </p:cNvSpPr>
          <p:nvPr/>
        </p:nvSpPr>
        <p:spPr bwMode="auto">
          <a:xfrm>
            <a:off x="129722" y="4208450"/>
            <a:ext cx="122310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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947" name="Text Box 59"/>
          <p:cNvSpPr txBox="1">
            <a:spLocks noChangeArrowheads="1"/>
          </p:cNvSpPr>
          <p:nvPr/>
        </p:nvSpPr>
        <p:spPr bwMode="auto">
          <a:xfrm>
            <a:off x="25522" y="4560213"/>
            <a:ext cx="711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minh:  OA // DB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38432" y="376748"/>
            <a:ext cx="3417154" cy="2178050"/>
            <a:chOff x="6908801" y="1941364"/>
            <a:chExt cx="3417154" cy="2178050"/>
          </a:xfrm>
        </p:grpSpPr>
        <p:grpSp>
          <p:nvGrpSpPr>
            <p:cNvPr id="16387" name="Group 17"/>
            <p:cNvGrpSpPr>
              <a:grpSpLocks/>
            </p:cNvGrpSpPr>
            <p:nvPr/>
          </p:nvGrpSpPr>
          <p:grpSpPr bwMode="auto">
            <a:xfrm>
              <a:off x="6908801" y="1941364"/>
              <a:ext cx="3413918" cy="2178050"/>
              <a:chOff x="3312" y="896"/>
              <a:chExt cx="2024" cy="1372"/>
            </a:xfrm>
          </p:grpSpPr>
          <p:sp>
            <p:nvSpPr>
              <p:cNvPr id="16416" name="Text Box 18"/>
              <p:cNvSpPr txBox="1">
                <a:spLocks noChangeArrowheads="1"/>
              </p:cNvSpPr>
              <p:nvPr/>
            </p:nvSpPr>
            <p:spPr bwMode="auto">
              <a:xfrm>
                <a:off x="3312" y="1607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 b="0">
                    <a:latin typeface=".VnTime" pitchFamily="34" charset="0"/>
                    <a:cs typeface="Arial" charset="0"/>
                  </a:rPr>
                  <a:t>A</a:t>
                </a:r>
                <a:endParaRPr lang="en-US" sz="2800" b="0">
                  <a:latin typeface=".VnTime" pitchFamily="34" charset="0"/>
                  <a:cs typeface="Arial" charset="0"/>
                </a:endParaRPr>
              </a:p>
            </p:txBody>
          </p:sp>
          <p:grpSp>
            <p:nvGrpSpPr>
              <p:cNvPr id="16417" name="Group 19"/>
              <p:cNvGrpSpPr>
                <a:grpSpLocks/>
              </p:cNvGrpSpPr>
              <p:nvPr/>
            </p:nvGrpSpPr>
            <p:grpSpPr bwMode="auto">
              <a:xfrm>
                <a:off x="3400" y="896"/>
                <a:ext cx="1936" cy="1372"/>
                <a:chOff x="3400" y="896"/>
                <a:chExt cx="1936" cy="1372"/>
              </a:xfrm>
            </p:grpSpPr>
            <p:sp>
              <p:nvSpPr>
                <p:cNvPr id="1641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800" y="1379"/>
                  <a:ext cx="48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2800" b="0">
                      <a:latin typeface=".VnTime" pitchFamily="34" charset="0"/>
                      <a:cs typeface="Arial" charset="0"/>
                    </a:rPr>
                    <a:t>.</a:t>
                  </a:r>
                  <a:r>
                    <a:rPr lang="en-US" sz="1800" b="0">
                      <a:latin typeface=".VnTime" pitchFamily="34" charset="0"/>
                      <a:cs typeface="Arial" charset="0"/>
                    </a:rPr>
                    <a:t>O</a:t>
                  </a:r>
                </a:p>
              </p:txBody>
            </p:sp>
            <p:sp>
              <p:nvSpPr>
                <p:cNvPr id="1641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518" y="896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800" b="0">
                      <a:latin typeface=".VnTime" pitchFamily="34" charset="0"/>
                      <a:cs typeface="Arial" charset="0"/>
                    </a:rPr>
                    <a:t>B</a:t>
                  </a:r>
                  <a:endParaRPr lang="en-US" sz="2800" b="0">
                    <a:latin typeface=".VnTime" pitchFamily="34" charset="0"/>
                    <a:cs typeface="Arial" charset="0"/>
                  </a:endParaRPr>
                </a:p>
              </p:txBody>
            </p:sp>
            <p:sp>
              <p:nvSpPr>
                <p:cNvPr id="1642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656" y="2123"/>
                  <a:ext cx="234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sz="1800" b="0">
                      <a:latin typeface=".VnTime" pitchFamily="34" charset="0"/>
                      <a:cs typeface="Arial" charset="0"/>
                    </a:rPr>
                    <a:t>C</a:t>
                  </a:r>
                </a:p>
              </p:txBody>
            </p:sp>
            <p:sp>
              <p:nvSpPr>
                <p:cNvPr id="16421" name="Line 23"/>
                <p:cNvSpPr>
                  <a:spLocks noChangeShapeType="1"/>
                </p:cNvSpPr>
                <p:nvPr/>
              </p:nvSpPr>
              <p:spPr bwMode="auto">
                <a:xfrm rot="120000">
                  <a:off x="4648" y="1176"/>
                  <a:ext cx="239" cy="43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2" name="Line 24"/>
                <p:cNvSpPr>
                  <a:spLocks noChangeShapeType="1"/>
                </p:cNvSpPr>
                <p:nvPr/>
              </p:nvSpPr>
              <p:spPr bwMode="auto">
                <a:xfrm rot="21480000" flipV="1">
                  <a:off x="4739" y="1169"/>
                  <a:ext cx="268" cy="9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511" y="1170"/>
                  <a:ext cx="1140" cy="56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4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3520" y="1761"/>
                  <a:ext cx="1256" cy="33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520" y="1608"/>
                  <a:ext cx="1376" cy="14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6" name="Oval 28"/>
                <p:cNvSpPr>
                  <a:spLocks noChangeArrowheads="1"/>
                </p:cNvSpPr>
                <p:nvPr/>
              </p:nvSpPr>
              <p:spPr bwMode="auto">
                <a:xfrm>
                  <a:off x="4376" y="1132"/>
                  <a:ext cx="960" cy="96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 sz="4400" b="0">
                    <a:solidFill>
                      <a:srgbClr val="CC3300"/>
                    </a:solidFill>
                    <a:latin typeface="VNI-Times" pitchFamily="2" charset="0"/>
                    <a:cs typeface="Arial" charset="0"/>
                  </a:endParaRPr>
                </a:p>
              </p:txBody>
            </p:sp>
            <p:sp>
              <p:nvSpPr>
                <p:cNvPr id="16427" name="Oval 29"/>
                <p:cNvSpPr>
                  <a:spLocks noChangeArrowheads="1"/>
                </p:cNvSpPr>
                <p:nvPr/>
              </p:nvSpPr>
              <p:spPr bwMode="auto">
                <a:xfrm>
                  <a:off x="4864" y="158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28" name="Oval 30"/>
                <p:cNvSpPr>
                  <a:spLocks noChangeArrowheads="1"/>
                </p:cNvSpPr>
                <p:nvPr/>
              </p:nvSpPr>
              <p:spPr bwMode="auto">
                <a:xfrm>
                  <a:off x="4725" y="2077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29" name="Oval 31"/>
                <p:cNvSpPr>
                  <a:spLocks noChangeArrowheads="1"/>
                </p:cNvSpPr>
                <p:nvPr/>
              </p:nvSpPr>
              <p:spPr bwMode="auto">
                <a:xfrm>
                  <a:off x="4643" y="116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30" name="Oval 32"/>
                <p:cNvSpPr>
                  <a:spLocks noChangeArrowheads="1"/>
                </p:cNvSpPr>
                <p:nvPr/>
              </p:nvSpPr>
              <p:spPr bwMode="auto">
                <a:xfrm>
                  <a:off x="3502" y="173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31" name="Line 33"/>
                <p:cNvSpPr>
                  <a:spLocks noChangeShapeType="1"/>
                </p:cNvSpPr>
                <p:nvPr/>
              </p:nvSpPr>
              <p:spPr bwMode="auto">
                <a:xfrm>
                  <a:off x="4648" y="1184"/>
                  <a:ext cx="88" cy="888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400" y="1272"/>
                  <a:ext cx="240" cy="6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6000" b="0">
                      <a:cs typeface="Arial" charset="0"/>
                    </a:rPr>
                    <a:t>.</a:t>
                  </a:r>
                </a:p>
              </p:txBody>
            </p:sp>
            <p:sp>
              <p:nvSpPr>
                <p:cNvPr id="1643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752" y="1136"/>
                  <a:ext cx="240" cy="6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6000" b="0" dirty="0">
                      <a:cs typeface="Arial" charset="0"/>
                    </a:rPr>
                    <a:t>.</a:t>
                  </a:r>
                </a:p>
              </p:txBody>
            </p:sp>
          </p:grpSp>
        </p:grpSp>
        <p:sp>
          <p:nvSpPr>
            <p:cNvPr id="16397" name="Line 62"/>
            <p:cNvSpPr>
              <a:spLocks noChangeShapeType="1"/>
            </p:cNvSpPr>
            <p:nvPr/>
          </p:nvSpPr>
          <p:spPr bwMode="auto">
            <a:xfrm rot="21289024">
              <a:off x="9179685" y="2359243"/>
              <a:ext cx="563929" cy="5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Text Box 63"/>
            <p:cNvSpPr txBox="1">
              <a:spLocks noChangeArrowheads="1"/>
            </p:cNvSpPr>
            <p:nvPr/>
          </p:nvSpPr>
          <p:spPr bwMode="auto">
            <a:xfrm>
              <a:off x="9614755" y="1955651"/>
              <a:ext cx="711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cs typeface="Arial" charset="0"/>
                </a:rPr>
                <a:t>D</a:t>
              </a:r>
            </a:p>
          </p:txBody>
        </p:sp>
      </p:grpSp>
      <p:sp>
        <p:nvSpPr>
          <p:cNvPr id="37952" name="Text Box 64"/>
          <p:cNvSpPr txBox="1">
            <a:spLocks noChangeArrowheads="1"/>
          </p:cNvSpPr>
          <p:nvPr/>
        </p:nvSpPr>
        <p:spPr bwMode="auto">
          <a:xfrm>
            <a:off x="4093926" y="6321476"/>
            <a:ext cx="18989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OA// DB</a:t>
            </a:r>
          </a:p>
        </p:txBody>
      </p:sp>
      <p:graphicFrame>
        <p:nvGraphicFramePr>
          <p:cNvPr id="113718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547032"/>
              </p:ext>
            </p:extLst>
          </p:nvPr>
        </p:nvGraphicFramePr>
        <p:xfrm>
          <a:off x="5173845" y="5622734"/>
          <a:ext cx="1823962" cy="39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1760" imgH="177646" progId="Equation.DSMT4">
                  <p:embed/>
                </p:oleObj>
              </mc:Choice>
              <mc:Fallback>
                <p:oleObj name="Equation" r:id="rId2" imgW="621760" imgH="177646" progId="Equation.DSMT4">
                  <p:embed/>
                  <p:pic>
                    <p:nvPicPr>
                      <p:cNvPr id="113718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845" y="5622734"/>
                        <a:ext cx="1823962" cy="390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719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871502"/>
              </p:ext>
            </p:extLst>
          </p:nvPr>
        </p:nvGraphicFramePr>
        <p:xfrm>
          <a:off x="3099739" y="5782293"/>
          <a:ext cx="188426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34449" imgH="177646" progId="Equation.DSMT4">
                  <p:embed/>
                </p:oleObj>
              </mc:Choice>
              <mc:Fallback>
                <p:oleObj name="Equation" r:id="rId4" imgW="634449" imgH="177646" progId="Equation.DSMT4">
                  <p:embed/>
                  <p:pic>
                    <p:nvPicPr>
                      <p:cNvPr id="113719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9739" y="5782293"/>
                        <a:ext cx="1884267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720" name="Text Box 56"/>
          <p:cNvSpPr txBox="1">
            <a:spLocks noChangeArrowheads="1"/>
          </p:cNvSpPr>
          <p:nvPr/>
        </p:nvSpPr>
        <p:spPr bwMode="auto">
          <a:xfrm>
            <a:off x="7047888" y="5535833"/>
            <a:ext cx="19413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ở ý a)</a:t>
            </a:r>
          </a:p>
        </p:txBody>
      </p:sp>
      <p:graphicFrame>
        <p:nvGraphicFramePr>
          <p:cNvPr id="113722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695202"/>
              </p:ext>
            </p:extLst>
          </p:nvPr>
        </p:nvGraphicFramePr>
        <p:xfrm>
          <a:off x="3034709" y="4974921"/>
          <a:ext cx="1371684" cy="41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44114" imgH="177646" progId="Equation.DSMT4">
                  <p:embed/>
                </p:oleObj>
              </mc:Choice>
              <mc:Fallback>
                <p:oleObj name="Equation" r:id="rId6" imgW="444114" imgH="177646" progId="Equation.DSMT4">
                  <p:embed/>
                  <p:pic>
                    <p:nvPicPr>
                      <p:cNvPr id="113722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709" y="4974921"/>
                        <a:ext cx="1371684" cy="411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723" name="Text Box 59"/>
          <p:cNvSpPr txBox="1">
            <a:spLocks noChangeArrowheads="1"/>
          </p:cNvSpPr>
          <p:nvPr/>
        </p:nvSpPr>
        <p:spPr bwMode="auto">
          <a:xfrm>
            <a:off x="4307812" y="4947141"/>
            <a:ext cx="35560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13724" name="Text Box 60"/>
          <p:cNvSpPr txBox="1">
            <a:spLocks noChangeArrowheads="1"/>
          </p:cNvSpPr>
          <p:nvPr/>
        </p:nvSpPr>
        <p:spPr bwMode="auto">
          <a:xfrm>
            <a:off x="11455" y="4975277"/>
            <a:ext cx="2492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113728" name="Line 64"/>
          <p:cNvSpPr>
            <a:spLocks noChangeShapeType="1"/>
          </p:cNvSpPr>
          <p:nvPr/>
        </p:nvSpPr>
        <p:spPr bwMode="auto">
          <a:xfrm>
            <a:off x="3870499" y="6126192"/>
            <a:ext cx="609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29" name="Line 65"/>
          <p:cNvSpPr>
            <a:spLocks noChangeShapeType="1"/>
          </p:cNvSpPr>
          <p:nvPr/>
        </p:nvSpPr>
        <p:spPr bwMode="auto">
          <a:xfrm>
            <a:off x="3804484" y="5316473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30" name="Line 66"/>
          <p:cNvSpPr>
            <a:spLocks noChangeShapeType="1"/>
          </p:cNvSpPr>
          <p:nvPr/>
        </p:nvSpPr>
        <p:spPr bwMode="auto">
          <a:xfrm flipH="1">
            <a:off x="5229269" y="6025180"/>
            <a:ext cx="10160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1" name="Text Box 48"/>
          <p:cNvSpPr txBox="1">
            <a:spLocks noChangeArrowheads="1"/>
          </p:cNvSpPr>
          <p:nvPr/>
        </p:nvSpPr>
        <p:spPr bwMode="auto">
          <a:xfrm>
            <a:off x="10020" y="3356888"/>
            <a:ext cx="478705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minh: AO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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50" name="Rectangle 114"/>
          <p:cNvSpPr>
            <a:spLocks noChangeArrowheads="1"/>
          </p:cNvSpPr>
          <p:nvPr/>
        </p:nvSpPr>
        <p:spPr bwMode="auto">
          <a:xfrm>
            <a:off x="-3" y="504102"/>
            <a:ext cx="11929404" cy="50877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26/115 (SGK):</a:t>
            </a:r>
          </a:p>
        </p:txBody>
      </p:sp>
      <p:pic>
        <p:nvPicPr>
          <p:cNvPr id="51" name="Picture 1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967" r="29722" b="15385"/>
          <a:stretch/>
        </p:blipFill>
        <p:spPr bwMode="auto">
          <a:xfrm>
            <a:off x="0" y="0"/>
            <a:ext cx="2716362" cy="65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114"/>
          <p:cNvSpPr>
            <a:spLocks noChangeArrowheads="1"/>
          </p:cNvSpPr>
          <p:nvPr/>
        </p:nvSpPr>
        <p:spPr bwMode="auto">
          <a:xfrm>
            <a:off x="-3" y="2842462"/>
            <a:ext cx="11929404" cy="50877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781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3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04" grpId="0"/>
      <p:bldP spid="113705" grpId="0"/>
      <p:bldP spid="37947" grpId="0"/>
      <p:bldP spid="37952" grpId="0"/>
      <p:bldP spid="113720" grpId="0"/>
      <p:bldP spid="113723" grpId="0"/>
      <p:bldP spid="113724" grpId="0"/>
      <p:bldP spid="113728" grpId="0" animBg="1"/>
      <p:bldP spid="113729" grpId="0" animBg="1"/>
      <p:bldP spid="113730" grpId="0" animBg="1"/>
      <p:bldP spid="16411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6" y="-154748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2977327" y="2079745"/>
            <a:ext cx="7137341" cy="3798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lý thuyết, định lý.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bài 26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28/115-116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(SGK)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744441" y="935235"/>
            <a:ext cx="8273388" cy="31380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AB, AC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(O). a)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</a:t>
            </a:r>
          </a:p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272133"/>
              </p:ext>
            </p:extLst>
          </p:nvPr>
        </p:nvGraphicFramePr>
        <p:xfrm>
          <a:off x="3962598" y="4431928"/>
          <a:ext cx="1951037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240" imgH="203040" progId="Equation.DSMT4">
                  <p:embed/>
                </p:oleObj>
              </mc:Choice>
              <mc:Fallback>
                <p:oleObj name="Equation" r:id="rId2" imgW="660240" imgH="203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598" y="4431928"/>
                        <a:ext cx="1951037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913878"/>
              </p:ext>
            </p:extLst>
          </p:nvPr>
        </p:nvGraphicFramePr>
        <p:xfrm>
          <a:off x="5869185" y="4304489"/>
          <a:ext cx="24765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080" imgH="253800" progId="Equation.DSMT4">
                  <p:embed/>
                </p:oleObj>
              </mc:Choice>
              <mc:Fallback>
                <p:oleObj name="Equation" r:id="rId4" imgW="838080" imgH="2538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185" y="4304489"/>
                        <a:ext cx="24765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181925"/>
              </p:ext>
            </p:extLst>
          </p:nvPr>
        </p:nvGraphicFramePr>
        <p:xfrm>
          <a:off x="8328223" y="4310839"/>
          <a:ext cx="2474912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080" imgH="228600" progId="Equation.DSMT4">
                  <p:embed/>
                </p:oleObj>
              </mc:Choice>
              <mc:Fallback>
                <p:oleObj name="Equation" r:id="rId6" imgW="83808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223" y="4310839"/>
                        <a:ext cx="2474912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757246" y="3516924"/>
            <a:ext cx="7257757" cy="8159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</a:p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96" y="1925333"/>
            <a:ext cx="3526645" cy="24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008126" y="1846587"/>
            <a:ext cx="8242496" cy="852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2842846" y="4006947"/>
            <a:ext cx="6506307" cy="171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Chứng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: 	                  </a:t>
            </a:r>
          </a:p>
          <a:p>
            <a:pPr eaLnBrk="1" hangingPunct="1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Suy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	</a:t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               	</a:t>
            </a:r>
            <a:endParaRPr lang="en-US" sz="3200" b="1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072002"/>
              </p:ext>
            </p:extLst>
          </p:nvPr>
        </p:nvGraphicFramePr>
        <p:xfrm>
          <a:off x="4380711" y="4620716"/>
          <a:ext cx="18383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177480" progId="Equation.DSMT4">
                  <p:embed/>
                </p:oleObj>
              </mc:Choice>
              <mc:Fallback>
                <p:oleObj name="Equation" r:id="rId2" imgW="622080" imgH="177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0711" y="4620716"/>
                        <a:ext cx="1838325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335628"/>
              </p:ext>
            </p:extLst>
          </p:nvPr>
        </p:nvGraphicFramePr>
        <p:xfrm>
          <a:off x="4318696" y="5068391"/>
          <a:ext cx="23637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99920" imgH="228600" progId="Equation.DSMT4">
                  <p:embed/>
                </p:oleObj>
              </mc:Choice>
              <mc:Fallback>
                <p:oleObj name="Equation" r:id="rId4" imgW="79992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696" y="5068391"/>
                        <a:ext cx="23637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248687"/>
              </p:ext>
            </p:extLst>
          </p:nvPr>
        </p:nvGraphicFramePr>
        <p:xfrm>
          <a:off x="4245671" y="5638304"/>
          <a:ext cx="247491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200" imgH="228600" progId="Equation.DSMT4">
                  <p:embed/>
                </p:oleObj>
              </mc:Choice>
              <mc:Fallback>
                <p:oleObj name="Equation" r:id="rId6" imgW="83820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5671" y="5638304"/>
                        <a:ext cx="2474913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6696220" y="4495533"/>
            <a:ext cx="5978769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A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đều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tiếp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điểm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C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6697119" y="5265017"/>
            <a:ext cx="5372961" cy="51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 AO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tia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giác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sz="2800" b="1" baseline="-25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6673527" y="5836890"/>
            <a:ext cx="5438757" cy="46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 OA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tia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giác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sz="2800" b="1" baseline="-25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004508"/>
              </p:ext>
            </p:extLst>
          </p:nvPr>
        </p:nvGraphicFramePr>
        <p:xfrm>
          <a:off x="6228676" y="4123769"/>
          <a:ext cx="2963863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02960" imgH="177480" progId="Equation.DSMT4">
                  <p:embed/>
                </p:oleObj>
              </mc:Choice>
              <mc:Fallback>
                <p:oleObj name="Equation" r:id="rId8" imgW="1002960" imgH="17748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676" y="4123769"/>
                        <a:ext cx="2963863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895547"/>
              </p:ext>
            </p:extLst>
          </p:nvPr>
        </p:nvGraphicFramePr>
        <p:xfrm>
          <a:off x="10838047" y="5107207"/>
          <a:ext cx="10509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5320" imgH="228600" progId="Equation.DSMT4">
                  <p:embed/>
                </p:oleObj>
              </mc:Choice>
              <mc:Fallback>
                <p:oleObj name="Equation" r:id="rId10" imgW="355320" imgH="2286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8047" y="5107207"/>
                        <a:ext cx="1050925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758292"/>
              </p:ext>
            </p:extLst>
          </p:nvPr>
        </p:nvGraphicFramePr>
        <p:xfrm>
          <a:off x="10775731" y="5667156"/>
          <a:ext cx="1087437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68280" imgH="228600" progId="Equation.DSMT4">
                  <p:embed/>
                </p:oleObj>
              </mc:Choice>
              <mc:Fallback>
                <p:oleObj name="Equation" r:id="rId12" imgW="368280" imgH="2286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5731" y="5667156"/>
                        <a:ext cx="1087437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6482" y="822797"/>
            <a:ext cx="3526645" cy="24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 rot="1579700">
            <a:off x="6801515" y="1341839"/>
            <a:ext cx="5574148" cy="1319736"/>
          </a:xfrm>
          <a:prstGeom prst="wedgeRectCallout">
            <a:avLst>
              <a:gd name="adj1" fmla="val -22988"/>
              <a:gd name="adj2" fmla="val 9574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BAC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tuyến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 rot="606434">
            <a:off x="1803116" y="4279201"/>
            <a:ext cx="7305106" cy="1952962"/>
          </a:xfrm>
          <a:prstGeom prst="wedgeEllipseCallout">
            <a:avLst>
              <a:gd name="adj1" fmla="val 1580"/>
              <a:gd name="adj2" fmla="val -138029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BOC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180" y="1421716"/>
            <a:ext cx="3526645" cy="24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87194"/>
            <a:ext cx="7184862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của hai tiếp tuyến cắt nhau: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28700" y="1147360"/>
            <a:ext cx="3249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SGK/114 </a:t>
            </a: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116272" y="1560749"/>
            <a:ext cx="12075728" cy="3046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b) Tia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c) Tia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1323" y="4754880"/>
            <a:ext cx="6935372" cy="191320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2153" y="5637912"/>
            <a:ext cx="2236763" cy="13006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9286" y="4607738"/>
            <a:ext cx="7216726" cy="20603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GT   		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KL  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22115" y="5169864"/>
            <a:ext cx="2387914" cy="1456015"/>
            <a:chOff x="5511095" y="5071393"/>
            <a:chExt cx="2474913" cy="1676396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7902465"/>
                </p:ext>
              </p:extLst>
            </p:nvPr>
          </p:nvGraphicFramePr>
          <p:xfrm>
            <a:off x="5647620" y="5071393"/>
            <a:ext cx="1838325" cy="512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621760" imgH="177646" progId="Equation.DSMT4">
                    <p:embed/>
                  </p:oleObj>
                </mc:Choice>
                <mc:Fallback>
                  <p:oleObj name="Equation" r:id="rId2" imgW="621760" imgH="177646" progId="Equation.DSMT4">
                    <p:embed/>
                    <p:pic>
                      <p:nvPicPr>
                        <p:cNvPr id="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47620" y="5071393"/>
                          <a:ext cx="1838325" cy="512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5976198"/>
                </p:ext>
              </p:extLst>
            </p:nvPr>
          </p:nvGraphicFramePr>
          <p:xfrm>
            <a:off x="5584120" y="5519067"/>
            <a:ext cx="2363788" cy="658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800100" imgH="228600" progId="Equation.DSMT4">
                    <p:embed/>
                  </p:oleObj>
                </mc:Choice>
                <mc:Fallback>
                  <p:oleObj name="Equation" r:id="rId4" imgW="800100" imgH="228600" progId="Equation.DSMT4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4120" y="5519067"/>
                          <a:ext cx="2363788" cy="6588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5022209"/>
                </p:ext>
              </p:extLst>
            </p:nvPr>
          </p:nvGraphicFramePr>
          <p:xfrm>
            <a:off x="5511095" y="6088976"/>
            <a:ext cx="2474913" cy="658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38200" imgH="228600" progId="Equation.DSMT4">
                    <p:embed/>
                  </p:oleObj>
                </mc:Choice>
                <mc:Fallback>
                  <p:oleObj name="Equation" r:id="rId6" imgW="838200" imgH="22860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1095" y="6088976"/>
                          <a:ext cx="2474913" cy="658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915984"/>
              </p:ext>
            </p:extLst>
          </p:nvPr>
        </p:nvGraphicFramePr>
        <p:xfrm>
          <a:off x="5857875" y="4616231"/>
          <a:ext cx="14303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20560" imgH="203040" progId="Equation.DSMT4">
                  <p:embed/>
                </p:oleObj>
              </mc:Choice>
              <mc:Fallback>
                <p:oleObj name="Equation" r:id="rId8" imgW="520560" imgH="2030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4616231"/>
                        <a:ext cx="14303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481704"/>
              </p:ext>
            </p:extLst>
          </p:nvPr>
        </p:nvGraphicFramePr>
        <p:xfrm>
          <a:off x="9833700" y="4608513"/>
          <a:ext cx="7318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6400" imgH="203040" progId="Equation.DSMT4">
                  <p:embed/>
                </p:oleObj>
              </mc:Choice>
              <mc:Fallback>
                <p:oleObj name="Equation" r:id="rId10" imgW="266400" imgH="2030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3700" y="4608513"/>
                        <a:ext cx="7318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5613009" y="4607738"/>
            <a:ext cx="14068" cy="2060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39286" y="5092505"/>
            <a:ext cx="5922499" cy="14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102" y="4411460"/>
            <a:ext cx="3526645" cy="2407517"/>
          </a:xfrm>
          <a:prstGeom prst="rect">
            <a:avLst/>
          </a:prstGeom>
        </p:spPr>
      </p:pic>
      <p:pic>
        <p:nvPicPr>
          <p:cNvPr id="4187" name="Picture 9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3001963"/>
            <a:ext cx="105537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3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4"/>
          <p:cNvSpPr>
            <a:spLocks noChangeArrowheads="1"/>
          </p:cNvSpPr>
          <p:nvPr/>
        </p:nvSpPr>
        <p:spPr bwMode="auto">
          <a:xfrm>
            <a:off x="196948" y="152401"/>
            <a:ext cx="11887201" cy="1228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HÌNH ẢNH THỰC TẾ</a:t>
            </a:r>
          </a:p>
        </p:txBody>
      </p:sp>
      <p:pic>
        <p:nvPicPr>
          <p:cNvPr id="3" name="Picture 3" descr="cu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9" y="2255520"/>
            <a:ext cx="24638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u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82" y="1950721"/>
            <a:ext cx="21209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up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r="21333"/>
          <a:stretch>
            <a:fillRect/>
          </a:stretch>
        </p:blipFill>
        <p:spPr bwMode="auto">
          <a:xfrm>
            <a:off x="8807939" y="2560321"/>
            <a:ext cx="1625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endCxn id="3" idx="2"/>
          </p:cNvCxnSpPr>
          <p:nvPr/>
        </p:nvCxnSpPr>
        <p:spPr>
          <a:xfrm>
            <a:off x="1617785" y="1237957"/>
            <a:ext cx="903654" cy="3713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521439" y="1139483"/>
            <a:ext cx="925146" cy="3830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73858" y="1547446"/>
            <a:ext cx="956599" cy="30526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23332" y="1547446"/>
            <a:ext cx="766785" cy="30245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07939" y="1730326"/>
            <a:ext cx="812800" cy="17301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20739" y="1730326"/>
            <a:ext cx="915963" cy="17301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7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225115" y="1243725"/>
            <a:ext cx="739957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tam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ABC.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D, E, F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BC, AC, AB.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D, E, F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I.</a:t>
            </a:r>
          </a:p>
        </p:txBody>
      </p:sp>
      <p:sp>
        <p:nvSpPr>
          <p:cNvPr id="11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TÍNH CHẤT HAI TIẾP TUYẾN CẮT NHAU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61981" y="3792776"/>
            <a:ext cx="3613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25116" y="4172532"/>
            <a:ext cx="11662084" cy="534762"/>
            <a:chOff x="225116" y="4397620"/>
            <a:chExt cx="11662084" cy="53476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225116" y="4397620"/>
                  <a:ext cx="11662084" cy="534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Vì  I thuộc tia phân </a:t>
                  </a:r>
                  <a:r>
                    <a:rPr kumimoji="0" lang="nl-NL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giác của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nl-NL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𝑩𝑨𝑪</m:t>
                          </m:r>
                        </m:e>
                      </m:acc>
                    </m:oMath>
                  </a14:m>
                  <a:r>
                    <a:rPr kumimoji="0" lang="nl-NL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nl-NL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nên  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5116" y="4397620"/>
                  <a:ext cx="11662084" cy="534762"/>
                </a:xfrm>
                <a:prstGeom prst="rect">
                  <a:avLst/>
                </a:prstGeom>
                <a:blipFill>
                  <a:blip r:embed="rId2"/>
                  <a:stretch>
                    <a:fillRect l="-1098" t="-7955" b="-3181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57" name="Object 5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92674659"/>
                    </p:ext>
                  </p:extLst>
                </p:nvPr>
              </p:nvGraphicFramePr>
              <p:xfrm>
                <a:off x="6095961" y="4452551"/>
                <a:ext cx="1290637" cy="4000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3" imgW="520560" imgH="164880" progId="Equation.DSMT4">
                        <p:embed/>
                      </p:oleObj>
                    </mc:Choice>
                    <mc:Fallback>
                      <p:oleObj name="Equation" r:id="rId3" imgW="520560" imgH="164880" progId="Equation.DSMT4">
                        <p:embed/>
                        <p:pic>
                          <p:nvPicPr>
                            <p:cNvPr id="57" name="Object 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95961" y="4452551"/>
                              <a:ext cx="1290637" cy="4000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57" name="Object 5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92674659"/>
                    </p:ext>
                  </p:extLst>
                </p:nvPr>
              </p:nvGraphicFramePr>
              <p:xfrm>
                <a:off x="6095961" y="4452551"/>
                <a:ext cx="1290637" cy="4000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3" imgW="520560" imgH="164880" progId="Equation.DSMT4">
                        <p:embed/>
                      </p:oleObj>
                    </mc:Choice>
                    <mc:Fallback>
                      <p:oleObj name="Equation" r:id="rId3" imgW="520560" imgH="164880" progId="Equation.DSMT4">
                        <p:embed/>
                        <p:pic>
                          <p:nvPicPr>
                            <p:cNvPr id="57" name="Object 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95961" y="4452551"/>
                              <a:ext cx="1290637" cy="4000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66" name="Group 65"/>
          <p:cNvGrpSpPr/>
          <p:nvPr/>
        </p:nvGrpSpPr>
        <p:grpSpPr>
          <a:xfrm>
            <a:off x="250904" y="4592224"/>
            <a:ext cx="11662084" cy="536044"/>
            <a:chOff x="250904" y="4775108"/>
            <a:chExt cx="11662084" cy="53604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250904" y="4775108"/>
                  <a:ext cx="11662084" cy="536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Vì  I thuộc tia phân </a:t>
                  </a:r>
                  <a:r>
                    <a:rPr kumimoji="0" lang="nl-NL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giác của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nl-NL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𝑨𝑩𝑪</m:t>
                          </m:r>
                        </m:e>
                      </m:acc>
                    </m:oMath>
                  </a14:m>
                  <a:r>
                    <a:rPr kumimoji="0" lang="nl-NL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nl-NL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nên  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0904" y="4775108"/>
                  <a:ext cx="11662084" cy="536044"/>
                </a:xfrm>
                <a:prstGeom prst="rect">
                  <a:avLst/>
                </a:prstGeom>
                <a:blipFill>
                  <a:blip r:embed="rId5"/>
                  <a:stretch>
                    <a:fillRect l="-1045" t="-7955" b="-3181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62" name="Object 6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19816953"/>
                    </p:ext>
                  </p:extLst>
                </p:nvPr>
              </p:nvGraphicFramePr>
              <p:xfrm>
                <a:off x="6095961" y="4839391"/>
                <a:ext cx="1322387" cy="4000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6" imgW="533160" imgH="164880" progId="Equation.DSMT4">
                        <p:embed/>
                      </p:oleObj>
                    </mc:Choice>
                    <mc:Fallback>
                      <p:oleObj name="Equation" r:id="rId6" imgW="533160" imgH="164880" progId="Equation.DSMT4">
                        <p:embed/>
                        <p:pic>
                          <p:nvPicPr>
                            <p:cNvPr id="62" name="Object 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95961" y="4839391"/>
                              <a:ext cx="1322387" cy="4000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62" name="Object 6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19816953"/>
                    </p:ext>
                  </p:extLst>
                </p:nvPr>
              </p:nvGraphicFramePr>
              <p:xfrm>
                <a:off x="6095961" y="4839391"/>
                <a:ext cx="1322387" cy="4000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6" imgW="533160" imgH="164880" progId="Equation.DSMT4">
                        <p:embed/>
                      </p:oleObj>
                    </mc:Choice>
                    <mc:Fallback>
                      <p:oleObj name="Equation" r:id="rId6" imgW="533160" imgH="164880" progId="Equation.DSMT4">
                        <p:embed/>
                        <p:pic>
                          <p:nvPicPr>
                            <p:cNvPr id="62" name="Object 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95961" y="4839391"/>
                              <a:ext cx="1322387" cy="4000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70" name="Group 69"/>
          <p:cNvGrpSpPr/>
          <p:nvPr/>
        </p:nvGrpSpPr>
        <p:grpSpPr>
          <a:xfrm>
            <a:off x="248556" y="4997848"/>
            <a:ext cx="11662084" cy="523220"/>
            <a:chOff x="248556" y="5237004"/>
            <a:chExt cx="11662084" cy="523220"/>
          </a:xfrm>
        </p:grpSpPr>
        <p:sp>
          <p:nvSpPr>
            <p:cNvPr id="63" name="TextBox 62"/>
            <p:cNvSpPr txBox="1">
              <a:spLocks noChangeArrowheads="1"/>
            </p:cNvSpPr>
            <p:nvPr/>
          </p:nvSpPr>
          <p:spPr bwMode="auto">
            <a:xfrm>
              <a:off x="248556" y="5237004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Do đó:  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aphicFrame>
          <p:nvGraphicFramePr>
            <p:cNvPr id="65" name="Object 64"/>
            <p:cNvGraphicFramePr>
              <a:graphicFrameLocks noChangeAspect="1"/>
            </p:cNvGraphicFramePr>
            <p:nvPr/>
          </p:nvGraphicFramePr>
          <p:xfrm>
            <a:off x="1365960" y="5295900"/>
            <a:ext cx="207803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838080" imgH="164880" progId="Equation.DSMT4">
                    <p:embed/>
                  </p:oleObj>
                </mc:Choice>
                <mc:Fallback>
                  <p:oleObj name="Equation" r:id="rId8" imgW="838080" imgH="164880" progId="Equation.DSMT4">
                    <p:embed/>
                    <p:pic>
                      <p:nvPicPr>
                        <p:cNvPr id="65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5960" y="5295900"/>
                          <a:ext cx="207803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06352" y="5405820"/>
            <a:ext cx="116620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 ba điểm D, E, F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I. 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48576" y="5861689"/>
            <a:ext cx="116620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Ta nói: 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Tam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ABC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4109" y="1820506"/>
            <a:ext cx="3604405" cy="232229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847786" y="2472744"/>
            <a:ext cx="1149232" cy="1237413"/>
          </a:xfrm>
          <a:prstGeom prst="ellipse">
            <a:avLst/>
          </a:prstGeom>
          <a:noFill/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7924">
            <a:off x="8070348" y="2333120"/>
            <a:ext cx="2781669" cy="151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4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50" dur="615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51" dur="615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52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53" dur="615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54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7" grpId="0"/>
      <p:bldP spid="71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TÍNH CHẤT HAI TIẾP TUYẾN CẮT NHAU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87194"/>
            <a:ext cx="6579951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 tròn nội tiếp tam giác: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116272" y="1138709"/>
            <a:ext cx="11939740" cy="255454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Khái niệm: Đường tròn tiếp xúc với ba cạnh của tam giác là đường tròn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 tiếp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giác,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Tâm của đường tròn nội tiếp tam giác là giao của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1323" y="4754880"/>
            <a:ext cx="6935372" cy="191320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9286" y="4607738"/>
            <a:ext cx="2236763" cy="13006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113924" y="3612329"/>
            <a:ext cx="1193974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Cách vẽ: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Rectangle 73"/>
          <p:cNvSpPr>
            <a:spLocks noChangeArrowheads="1"/>
          </p:cNvSpPr>
          <p:nvPr/>
        </p:nvSpPr>
        <p:spPr bwMode="auto">
          <a:xfrm rot="2537898">
            <a:off x="7644225" y="4837393"/>
            <a:ext cx="196849" cy="157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74"/>
          <p:cNvSpPr>
            <a:spLocks noChangeArrowheads="1"/>
          </p:cNvSpPr>
          <p:nvPr/>
        </p:nvSpPr>
        <p:spPr bwMode="auto">
          <a:xfrm rot="686657">
            <a:off x="5572007" y="5324755"/>
            <a:ext cx="196851" cy="157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75"/>
          <p:cNvSpPr>
            <a:spLocks noChangeArrowheads="1"/>
          </p:cNvSpPr>
          <p:nvPr/>
        </p:nvSpPr>
        <p:spPr bwMode="auto">
          <a:xfrm>
            <a:off x="6835658" y="6340755"/>
            <a:ext cx="194733" cy="157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Line 76"/>
          <p:cNvSpPr>
            <a:spLocks noChangeShapeType="1"/>
          </p:cNvSpPr>
          <p:nvPr/>
        </p:nvSpPr>
        <p:spPr bwMode="auto">
          <a:xfrm>
            <a:off x="6835657" y="5535893"/>
            <a:ext cx="0" cy="942975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Line 77"/>
          <p:cNvSpPr>
            <a:spLocks noChangeShapeType="1"/>
          </p:cNvSpPr>
          <p:nvPr/>
        </p:nvSpPr>
        <p:spPr bwMode="auto">
          <a:xfrm flipV="1">
            <a:off x="6835658" y="4827868"/>
            <a:ext cx="882649" cy="708025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Line 78"/>
          <p:cNvSpPr>
            <a:spLocks noChangeShapeType="1"/>
          </p:cNvSpPr>
          <p:nvPr/>
        </p:nvSpPr>
        <p:spPr bwMode="auto">
          <a:xfrm flipH="1" flipV="1">
            <a:off x="5559307" y="5299356"/>
            <a:ext cx="1276351" cy="236537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 Box 79"/>
          <p:cNvSpPr txBox="1">
            <a:spLocks noChangeArrowheads="1"/>
          </p:cNvSpPr>
          <p:nvPr/>
        </p:nvSpPr>
        <p:spPr bwMode="auto">
          <a:xfrm>
            <a:off x="7521458" y="4434168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</a:p>
        </p:txBody>
      </p:sp>
      <p:sp>
        <p:nvSpPr>
          <p:cNvPr id="57" name="Text Box 80"/>
          <p:cNvSpPr txBox="1">
            <a:spLocks noChangeArrowheads="1"/>
          </p:cNvSpPr>
          <p:nvPr/>
        </p:nvSpPr>
        <p:spPr bwMode="auto">
          <a:xfrm>
            <a:off x="4871391" y="4985031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</a:p>
        </p:txBody>
      </p:sp>
      <p:sp>
        <p:nvSpPr>
          <p:cNvPr id="58" name="Text Box 81"/>
          <p:cNvSpPr txBox="1">
            <a:spLocks noChangeArrowheads="1"/>
          </p:cNvSpPr>
          <p:nvPr/>
        </p:nvSpPr>
        <p:spPr bwMode="auto">
          <a:xfrm>
            <a:off x="6441958" y="6477281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</a:p>
        </p:txBody>
      </p:sp>
      <p:grpSp>
        <p:nvGrpSpPr>
          <p:cNvPr id="59" name="Group 82"/>
          <p:cNvGrpSpPr>
            <a:grpSpLocks/>
          </p:cNvGrpSpPr>
          <p:nvPr/>
        </p:nvGrpSpPr>
        <p:grpSpPr bwMode="auto">
          <a:xfrm>
            <a:off x="4738040" y="3262593"/>
            <a:ext cx="5994400" cy="3673475"/>
            <a:chOff x="3072" y="-48"/>
            <a:chExt cx="2832" cy="2314"/>
          </a:xfrm>
        </p:grpSpPr>
        <p:sp>
          <p:nvSpPr>
            <p:cNvPr id="60" name="AutoShape 83"/>
            <p:cNvSpPr>
              <a:spLocks noChangeArrowheads="1"/>
            </p:cNvSpPr>
            <p:nvPr/>
          </p:nvSpPr>
          <p:spPr bwMode="auto">
            <a:xfrm>
              <a:off x="3312" y="204"/>
              <a:ext cx="2385" cy="1788"/>
            </a:xfrm>
            <a:prstGeom prst="triangle">
              <a:avLst>
                <a:gd name="adj" fmla="val 15935"/>
              </a:avLst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Text Box 84"/>
            <p:cNvSpPr txBox="1">
              <a:spLocks noChangeArrowheads="1"/>
            </p:cNvSpPr>
            <p:nvPr/>
          </p:nvSpPr>
          <p:spPr bwMode="auto">
            <a:xfrm>
              <a:off x="3408" y="-4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62" name="Text Box 85"/>
            <p:cNvSpPr txBox="1">
              <a:spLocks noChangeArrowheads="1"/>
            </p:cNvSpPr>
            <p:nvPr/>
          </p:nvSpPr>
          <p:spPr bwMode="auto">
            <a:xfrm>
              <a:off x="3072" y="196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63" name="Text Box 86"/>
            <p:cNvSpPr txBox="1">
              <a:spLocks noChangeArrowheads="1"/>
            </p:cNvSpPr>
            <p:nvPr/>
          </p:nvSpPr>
          <p:spPr bwMode="auto">
            <a:xfrm>
              <a:off x="5424" y="2016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64" name="Text Box 87"/>
          <p:cNvSpPr txBox="1">
            <a:spLocks noChangeArrowheads="1"/>
          </p:cNvSpPr>
          <p:nvPr/>
        </p:nvSpPr>
        <p:spPr bwMode="auto">
          <a:xfrm>
            <a:off x="6541440" y="5510493"/>
            <a:ext cx="101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</a:p>
        </p:txBody>
      </p:sp>
      <p:grpSp>
        <p:nvGrpSpPr>
          <p:cNvPr id="65" name="Group 88"/>
          <p:cNvGrpSpPr>
            <a:grpSpLocks/>
          </p:cNvGrpSpPr>
          <p:nvPr/>
        </p:nvGrpSpPr>
        <p:grpSpPr bwMode="auto">
          <a:xfrm>
            <a:off x="5982640" y="3676930"/>
            <a:ext cx="889000" cy="1828800"/>
            <a:chOff x="3660" y="213"/>
            <a:chExt cx="420" cy="1152"/>
          </a:xfrm>
        </p:grpSpPr>
        <p:sp>
          <p:nvSpPr>
            <p:cNvPr id="66" name="Line 89"/>
            <p:cNvSpPr>
              <a:spLocks noChangeShapeType="1"/>
            </p:cNvSpPr>
            <p:nvPr/>
          </p:nvSpPr>
          <p:spPr bwMode="auto">
            <a:xfrm>
              <a:off x="3696" y="213"/>
              <a:ext cx="384" cy="115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7" name="Group 90"/>
            <p:cNvGrpSpPr>
              <a:grpSpLocks/>
            </p:cNvGrpSpPr>
            <p:nvPr/>
          </p:nvGrpSpPr>
          <p:grpSpPr bwMode="auto">
            <a:xfrm>
              <a:off x="3660" y="348"/>
              <a:ext cx="180" cy="120"/>
              <a:chOff x="3660" y="348"/>
              <a:chExt cx="180" cy="120"/>
            </a:xfrm>
          </p:grpSpPr>
          <p:sp>
            <p:nvSpPr>
              <p:cNvPr id="68" name="Arc 91"/>
              <p:cNvSpPr>
                <a:spLocks/>
              </p:cNvSpPr>
              <p:nvPr/>
            </p:nvSpPr>
            <p:spPr bwMode="auto">
              <a:xfrm rot="-952809" flipH="1" flipV="1">
                <a:off x="3660" y="420"/>
                <a:ext cx="96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Arc 92"/>
              <p:cNvSpPr>
                <a:spLocks/>
              </p:cNvSpPr>
              <p:nvPr/>
            </p:nvSpPr>
            <p:spPr bwMode="auto">
              <a:xfrm rot="-4716515" flipH="1" flipV="1">
                <a:off x="3768" y="372"/>
                <a:ext cx="96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" name="Group 93"/>
          <p:cNvGrpSpPr>
            <a:grpSpLocks/>
          </p:cNvGrpSpPr>
          <p:nvPr/>
        </p:nvGrpSpPr>
        <p:grpSpPr bwMode="auto">
          <a:xfrm>
            <a:off x="5265091" y="5548593"/>
            <a:ext cx="1606549" cy="950913"/>
            <a:chOff x="3321" y="1362"/>
            <a:chExt cx="768" cy="629"/>
          </a:xfrm>
        </p:grpSpPr>
        <p:sp>
          <p:nvSpPr>
            <p:cNvPr id="71" name="Line 94"/>
            <p:cNvSpPr>
              <a:spLocks noChangeShapeType="1"/>
            </p:cNvSpPr>
            <p:nvPr/>
          </p:nvSpPr>
          <p:spPr bwMode="auto">
            <a:xfrm flipV="1">
              <a:off x="3321" y="1362"/>
              <a:ext cx="768" cy="62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2" name="Group 95"/>
            <p:cNvGrpSpPr>
              <a:grpSpLocks/>
            </p:cNvGrpSpPr>
            <p:nvPr/>
          </p:nvGrpSpPr>
          <p:grpSpPr bwMode="auto">
            <a:xfrm>
              <a:off x="3345" y="1849"/>
              <a:ext cx="105" cy="142"/>
              <a:chOff x="3345" y="1849"/>
              <a:chExt cx="105" cy="142"/>
            </a:xfrm>
          </p:grpSpPr>
          <p:sp>
            <p:nvSpPr>
              <p:cNvPr id="73" name="Arc 96"/>
              <p:cNvSpPr>
                <a:spLocks/>
              </p:cNvSpPr>
              <p:nvPr/>
            </p:nvSpPr>
            <p:spPr bwMode="auto">
              <a:xfrm>
                <a:off x="3345" y="187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Arc 97"/>
              <p:cNvSpPr>
                <a:spLocks/>
              </p:cNvSpPr>
              <p:nvPr/>
            </p:nvSpPr>
            <p:spPr bwMode="auto">
              <a:xfrm rot="1857826">
                <a:off x="3384" y="19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Arc 98"/>
              <p:cNvSpPr>
                <a:spLocks/>
              </p:cNvSpPr>
              <p:nvPr/>
            </p:nvSpPr>
            <p:spPr bwMode="auto">
              <a:xfrm rot="-1400432">
                <a:off x="3354" y="1849"/>
                <a:ext cx="48" cy="74"/>
              </a:xfrm>
              <a:custGeom>
                <a:avLst/>
                <a:gdLst>
                  <a:gd name="T0" fmla="*/ 0 w 21600"/>
                  <a:gd name="T1" fmla="*/ 0 h 33134"/>
                  <a:gd name="T2" fmla="*/ 0 w 21600"/>
                  <a:gd name="T3" fmla="*/ 0 h 33134"/>
                  <a:gd name="T4" fmla="*/ 0 w 21600"/>
                  <a:gd name="T5" fmla="*/ 0 h 3313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134"/>
                  <a:gd name="T11" fmla="*/ 21600 w 21600"/>
                  <a:gd name="T12" fmla="*/ 33134 h 331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1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</a:path>
                  <a:path w="21600" h="331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Arc 99"/>
              <p:cNvSpPr>
                <a:spLocks/>
              </p:cNvSpPr>
              <p:nvPr/>
            </p:nvSpPr>
            <p:spPr bwMode="auto">
              <a:xfrm rot="1042809">
                <a:off x="3402" y="1917"/>
                <a:ext cx="48" cy="74"/>
              </a:xfrm>
              <a:custGeom>
                <a:avLst/>
                <a:gdLst>
                  <a:gd name="T0" fmla="*/ 0 w 21600"/>
                  <a:gd name="T1" fmla="*/ 0 h 33134"/>
                  <a:gd name="T2" fmla="*/ 0 w 21600"/>
                  <a:gd name="T3" fmla="*/ 0 h 33134"/>
                  <a:gd name="T4" fmla="*/ 0 w 21600"/>
                  <a:gd name="T5" fmla="*/ 0 h 3313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134"/>
                  <a:gd name="T11" fmla="*/ 21600 w 21600"/>
                  <a:gd name="T12" fmla="*/ 33134 h 331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1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</a:path>
                  <a:path w="21600" h="331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7" name="Group 100"/>
          <p:cNvGrpSpPr>
            <a:grpSpLocks/>
          </p:cNvGrpSpPr>
          <p:nvPr/>
        </p:nvGrpSpPr>
        <p:grpSpPr bwMode="auto">
          <a:xfrm>
            <a:off x="6871640" y="5472393"/>
            <a:ext cx="3352800" cy="1065213"/>
            <a:chOff x="4119" y="1363"/>
            <a:chExt cx="1545" cy="652"/>
          </a:xfrm>
        </p:grpSpPr>
        <p:sp>
          <p:nvSpPr>
            <p:cNvPr id="78" name="Line 101"/>
            <p:cNvSpPr>
              <a:spLocks noChangeShapeType="1"/>
            </p:cNvSpPr>
            <p:nvPr/>
          </p:nvSpPr>
          <p:spPr bwMode="auto">
            <a:xfrm rot="-144689">
              <a:off x="4119" y="1363"/>
              <a:ext cx="1545" cy="65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9" name="Group 102"/>
            <p:cNvGrpSpPr>
              <a:grpSpLocks/>
            </p:cNvGrpSpPr>
            <p:nvPr/>
          </p:nvGrpSpPr>
          <p:grpSpPr bwMode="auto">
            <a:xfrm>
              <a:off x="5394" y="1818"/>
              <a:ext cx="135" cy="178"/>
              <a:chOff x="5394" y="1818"/>
              <a:chExt cx="135" cy="178"/>
            </a:xfrm>
          </p:grpSpPr>
          <p:sp>
            <p:nvSpPr>
              <p:cNvPr id="80" name="Arc 103"/>
              <p:cNvSpPr>
                <a:spLocks/>
              </p:cNvSpPr>
              <p:nvPr/>
            </p:nvSpPr>
            <p:spPr bwMode="auto">
              <a:xfrm rot="1556537" flipH="1" flipV="1">
                <a:off x="5428" y="1912"/>
                <a:ext cx="96" cy="84"/>
              </a:xfrm>
              <a:custGeom>
                <a:avLst/>
                <a:gdLst>
                  <a:gd name="T0" fmla="*/ 0 w 21600"/>
                  <a:gd name="T1" fmla="*/ 0 h 18852"/>
                  <a:gd name="T2" fmla="*/ 0 w 21600"/>
                  <a:gd name="T3" fmla="*/ 0 h 18852"/>
                  <a:gd name="T4" fmla="*/ 0 w 21600"/>
                  <a:gd name="T5" fmla="*/ 0 h 1885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852"/>
                  <a:gd name="T11" fmla="*/ 21600 w 21600"/>
                  <a:gd name="T12" fmla="*/ 18852 h 188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852" fill="none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</a:path>
                  <a:path w="21600" h="18852" stroke="0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  <a:lnTo>
                      <a:pt x="0" y="16579"/>
                    </a:lnTo>
                    <a:lnTo>
                      <a:pt x="1384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Arc 104"/>
              <p:cNvSpPr>
                <a:spLocks/>
              </p:cNvSpPr>
              <p:nvPr/>
            </p:nvSpPr>
            <p:spPr bwMode="auto">
              <a:xfrm rot="2818788" flipH="1" flipV="1">
                <a:off x="5439" y="1830"/>
                <a:ext cx="96" cy="84"/>
              </a:xfrm>
              <a:custGeom>
                <a:avLst/>
                <a:gdLst>
                  <a:gd name="T0" fmla="*/ 0 w 21600"/>
                  <a:gd name="T1" fmla="*/ 0 h 18852"/>
                  <a:gd name="T2" fmla="*/ 0 w 21600"/>
                  <a:gd name="T3" fmla="*/ 0 h 18852"/>
                  <a:gd name="T4" fmla="*/ 0 w 21600"/>
                  <a:gd name="T5" fmla="*/ 0 h 1885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852"/>
                  <a:gd name="T11" fmla="*/ 21600 w 21600"/>
                  <a:gd name="T12" fmla="*/ 18852 h 188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852" fill="none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</a:path>
                  <a:path w="21600" h="18852" stroke="0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  <a:lnTo>
                      <a:pt x="0" y="16579"/>
                    </a:lnTo>
                    <a:lnTo>
                      <a:pt x="1384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Line 105"/>
              <p:cNvSpPr>
                <a:spLocks noChangeShapeType="1"/>
              </p:cNvSpPr>
              <p:nvPr/>
            </p:nvSpPr>
            <p:spPr bwMode="auto">
              <a:xfrm>
                <a:off x="5394" y="1932"/>
                <a:ext cx="84" cy="1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Line 106"/>
              <p:cNvSpPr>
                <a:spLocks noChangeShapeType="1"/>
              </p:cNvSpPr>
              <p:nvPr/>
            </p:nvSpPr>
            <p:spPr bwMode="auto">
              <a:xfrm>
                <a:off x="5433" y="1818"/>
                <a:ext cx="48" cy="4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4" name="AutoShape 107"/>
          <p:cNvSpPr>
            <a:spLocks noChangeArrowheads="1"/>
          </p:cNvSpPr>
          <p:nvPr/>
        </p:nvSpPr>
        <p:spPr bwMode="auto">
          <a:xfrm>
            <a:off x="6820840" y="5491442"/>
            <a:ext cx="101600" cy="76200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108"/>
          <p:cNvGrpSpPr>
            <a:grpSpLocks/>
          </p:cNvGrpSpPr>
          <p:nvPr/>
        </p:nvGrpSpPr>
        <p:grpSpPr bwMode="auto">
          <a:xfrm>
            <a:off x="6109640" y="5053292"/>
            <a:ext cx="1346200" cy="1028700"/>
            <a:chOff x="3720" y="1080"/>
            <a:chExt cx="636" cy="648"/>
          </a:xfrm>
        </p:grpSpPr>
        <p:sp>
          <p:nvSpPr>
            <p:cNvPr id="86" name="Line 109"/>
            <p:cNvSpPr>
              <a:spLocks noChangeShapeType="1"/>
            </p:cNvSpPr>
            <p:nvPr/>
          </p:nvSpPr>
          <p:spPr bwMode="auto">
            <a:xfrm>
              <a:off x="3720" y="1212"/>
              <a:ext cx="0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Line 110"/>
            <p:cNvSpPr>
              <a:spLocks noChangeShapeType="1"/>
            </p:cNvSpPr>
            <p:nvPr/>
          </p:nvSpPr>
          <p:spPr bwMode="auto">
            <a:xfrm>
              <a:off x="4260" y="1080"/>
              <a:ext cx="96" cy="14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Line 111"/>
            <p:cNvSpPr>
              <a:spLocks noChangeShapeType="1"/>
            </p:cNvSpPr>
            <p:nvPr/>
          </p:nvSpPr>
          <p:spPr bwMode="auto">
            <a:xfrm>
              <a:off x="3984" y="1728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5563540" y="4534180"/>
            <a:ext cx="2586567" cy="1962150"/>
          </a:xfrm>
          <a:prstGeom prst="ellipse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7924">
            <a:off x="4949649" y="4061386"/>
            <a:ext cx="3979333" cy="287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1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92" dur="615" decel="100000"/>
                                        <p:tgtEl>
                                          <p:spTgt spid="90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3" dur="615" decel="100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94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5" dur="615" decel="100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6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64" grpId="0" autoUpdateAnimBg="0"/>
      <p:bldP spid="84" grpId="0" animBg="1"/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1172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97896A0-8FC8-4EB6-9D74-011A7E7DAD75}&quot;/&gt;&lt;isInvalidForFieldText val=&quot;0&quot;/&gt;&lt;Image&gt;&lt;filename val=&quot;C:\Users\thtru\AppData\Local\Temp\PR\data\asimages\{597896A0-8FC8-4EB6-9D74-011A7E7DAD75}_1.png&quot;/&gt;&lt;left val=&quot;0&quot;/&gt;&lt;top val=&quot;138&quot;/&gt;&lt;width val=&quot;720&quot;/&gt;&lt;height val=&quot;61&quot;/&gt;&lt;hasText val=&quot;1&quot;/&gt;&lt;/Image&gt;&lt;/ThreeDShapeInfo&gt;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86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874</Words>
  <Application>Microsoft Office PowerPoint</Application>
  <PresentationFormat>Màn hình rộng</PresentationFormat>
  <Paragraphs>134</Paragraphs>
  <Slides>18</Slides>
  <Notes>2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38" baseType="lpstr">
      <vt:lpstr>Cambria Math</vt:lpstr>
      <vt:lpstr>Calibri Light</vt:lpstr>
      <vt:lpstr>VNI-Times</vt:lpstr>
      <vt:lpstr>Times New Roman</vt:lpstr>
      <vt:lpstr>Arial</vt:lpstr>
      <vt:lpstr>.VnTime</vt:lpstr>
      <vt:lpstr>Calibri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10_Thiết kế Tùy chỉnh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Hùng Nguyễn Đình</cp:lastModifiedBy>
  <cp:revision>193</cp:revision>
  <dcterms:created xsi:type="dcterms:W3CDTF">2021-06-22T15:39:08Z</dcterms:created>
  <dcterms:modified xsi:type="dcterms:W3CDTF">2023-11-23T10:13:12Z</dcterms:modified>
</cp:coreProperties>
</file>