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2">
  <p:sldMasterIdLst>
    <p:sldMasterId id="2147483648" r:id="rId1"/>
    <p:sldMasterId id="2147483660" r:id="rId2"/>
    <p:sldMasterId id="2147483672" r:id="rId3"/>
  </p:sldMasterIdLst>
  <p:notesMasterIdLst>
    <p:notesMasterId r:id="rId24"/>
  </p:notesMasterIdLst>
  <p:sldIdLst>
    <p:sldId id="256" r:id="rId4"/>
    <p:sldId id="404" r:id="rId5"/>
    <p:sldId id="271" r:id="rId6"/>
    <p:sldId id="273" r:id="rId7"/>
    <p:sldId id="275" r:id="rId8"/>
    <p:sldId id="272" r:id="rId9"/>
    <p:sldId id="274" r:id="rId10"/>
    <p:sldId id="262" r:id="rId11"/>
    <p:sldId id="257" r:id="rId12"/>
    <p:sldId id="407" r:id="rId13"/>
    <p:sldId id="405" r:id="rId14"/>
    <p:sldId id="259" r:id="rId15"/>
    <p:sldId id="264" r:id="rId16"/>
    <p:sldId id="408" r:id="rId17"/>
    <p:sldId id="261" r:id="rId18"/>
    <p:sldId id="409" r:id="rId19"/>
    <p:sldId id="268" r:id="rId20"/>
    <p:sldId id="411" r:id="rId21"/>
    <p:sldId id="413" r:id="rId22"/>
    <p:sldId id="270" r:id="rId23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ambria Math" panose="02040503050406030204" pitchFamily="18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1536" y="4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94C5C-A1DA-45D8-818F-7102A7555F76}" type="datetimeFigureOut">
              <a:rPr lang="en-US" smtClean="0"/>
              <a:t>23/11/2023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2ABBE4-146F-4B6A-9770-2DF571DD2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00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772ABEC2-0350-FD75-B24D-B024A6DAD2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7221D78B-98A4-F212-62B5-F0EA28F0C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8375091A-5EC9-59AC-191E-C8CC41E581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 Narrow" panose="020B7200000000000000" pitchFamily="34" charset="0"/>
              </a:defRPr>
            </a:lvl9pPr>
          </a:lstStyle>
          <a:p>
            <a:pPr eaLnBrk="0" hangingPunct="0"/>
            <a:fld id="{A8A499CF-9799-458C-A30C-BC9C95F8E5D4}" type="slidenum">
              <a:rPr lang="en-US" altLang="vi-VN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eaLnBrk="0" hangingPunct="0"/>
              <a:t>2</a:t>
            </a:fld>
            <a:endParaRPr lang="en-US" altLang="vi-VN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11650-9299-4972-A41C-B869A9D09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2B738E-7BE1-43D1-8ED5-226B4AB9A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AD3DF4-DBAC-4BCC-8E7F-F17DE20DD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53E95-3F88-4897-801A-9018CFCF5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5A1A8-8A45-4289-9D68-05E581CC4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70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62BF9-D586-41E3-AD79-93E7A8538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025A6-B7E6-4590-AB3F-3C92E6237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687DF-15D4-410C-9BEC-0A69738DF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9C549-B93A-423E-9018-13BFBFA94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EEFBB-C3FE-45C6-B582-C15A52627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77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90243-4F96-46A0-AAE9-DEF75CFD3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2E6CA-5EF9-4DFE-97DF-BFD6AB30E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2523A-3445-4A70-A807-26B7672D3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CD68F-8D25-4F5D-987B-CCD1510F6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0732B-11F6-4767-960B-756D33370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077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54F45-A9A1-4D3E-B93E-ABB7060AD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25EEC-C21A-4C28-807A-EA8D2CF792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B7CAE8-9AC6-4163-8629-3421F7B030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5C43FA-49CB-4221-A067-397FB656D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2B218B-D352-4F27-9D43-7BD549788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0F3F26-B98A-4D07-85F8-7953EF490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1590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FFB88-84A6-465C-BC84-47605FFBA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BFC822-2E7F-4DAE-91AA-4A4C5F570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0F972B-EC8C-4F82-B5FC-279C09BEA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92D087-F9D6-426C-A49C-3B6B759897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1F2EF6-8655-4414-B9B9-C5D8F122DD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B66D0D-B823-40FA-9DDA-84B93D0AF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CE9128-5D67-471C-83CB-B7929BEEE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D3B12E-3072-4CD7-9081-6C971EC58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3317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8BC58-FD50-4BC2-83DB-9CC683275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BC0AB5-02A0-4639-87CE-4CFA566B1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533659-AB2F-40A8-8E82-07E03113E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D7D564-2EC8-4702-A2E5-8A8C5D76E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4647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6538B4-93CE-416C-89E3-04A57453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0DBE5C-9AA0-4700-BDBA-A8ABB59E6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64AB5-CF50-4326-9D61-DEF68EF33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361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A8060-8911-4344-9221-06A3D072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94ED0-48FD-407E-A19C-C3C67B956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4B3FB-BF6A-4267-950A-392D22DDA2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6F9822-DB35-4942-9248-7992D0E68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3DFCA0-0A38-4FE8-BB38-2073BA7DC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55756-C36E-4BEC-AA3B-34491C038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72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D03BE-0500-4E4F-9047-84BC11914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0922FF-8D46-43DF-832F-B6D5454969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9F2B18-464B-4B64-BA02-27AF253208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47791-8C43-46B3-8060-0095BDF17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4A166A-6681-4341-B972-B3449F11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19AB5F-BC4E-4496-A3DA-3504494B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0886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472B4-4163-4631-9D2A-BB5765492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04664-3E75-406C-98A8-1D9612BBB3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C2CAC-303A-44A7-94E3-16C842D3A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AF6DD-D38F-4679-B5DD-9A1021A3C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7D2A6-FAA9-47BB-8FA6-FCB4DBA46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6169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0BBD2A-6396-4434-92CC-9D8B406AB2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6F5BC5-1283-4DFB-9E14-D897409875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E8D13-B9C9-4C95-8724-EE683605B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0200B-BB2B-4E67-8CEB-060DA521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21790-4401-4B6B-AC2D-91B510495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9115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2146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3883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6008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1643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7197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6876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390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9621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6417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0462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257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8AAE0B-59E9-4FB6-AA0B-6247DCC66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24BD0-5C94-4AFF-8467-817890664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4E8D-F51E-48FA-8E7B-8A2A7A1E0D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14F94E7-8F50-4C84-8C76-9634379C55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86294-AF12-401A-9A40-890E64A524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4C3E8-E4CC-49DA-A8E4-CF903F54A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F1EA0DA-45E1-42BD-8B0A-C2C566B016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075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17F71-3C0C-4A8B-9EB8-468D9DF93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B7887-A174-49A6-A52C-1DDCFB9EF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794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svg"/><Relationship Id="rId7" Type="http://schemas.openxmlformats.org/officeDocument/2006/relationships/image" Target="../media/image3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6.svg"/><Relationship Id="rId10" Type="http://schemas.openxmlformats.org/officeDocument/2006/relationships/image" Target="../media/image37.emf"/><Relationship Id="rId4" Type="http://schemas.openxmlformats.org/officeDocument/2006/relationships/image" Target="../media/image5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.svg"/><Relationship Id="rId7" Type="http://schemas.openxmlformats.org/officeDocument/2006/relationships/image" Target="../media/image3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.svg"/><Relationship Id="rId7" Type="http://schemas.openxmlformats.org/officeDocument/2006/relationships/image" Target="../media/image3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5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svg"/><Relationship Id="rId7" Type="http://schemas.openxmlformats.org/officeDocument/2006/relationships/image" Target="../media/image3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60.png"/><Relationship Id="rId5" Type="http://schemas.openxmlformats.org/officeDocument/2006/relationships/image" Target="../media/image6.svg"/><Relationship Id="rId10" Type="http://schemas.openxmlformats.org/officeDocument/2006/relationships/image" Target="../media/image59.png"/><Relationship Id="rId4" Type="http://schemas.openxmlformats.org/officeDocument/2006/relationships/image" Target="../media/image5.pn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tags" Target="../tags/tag2.xml"/><Relationship Id="rId16" Type="http://schemas.openxmlformats.org/officeDocument/2006/relationships/image" Target="../media/image16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1.png"/><Relationship Id="rId5" Type="http://schemas.openxmlformats.org/officeDocument/2006/relationships/tags" Target="../tags/tag5.xml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tags" Target="../tags/tag4.xml"/><Relationship Id="rId9" Type="http://schemas.openxmlformats.org/officeDocument/2006/relationships/image" Target="../media/image9.jpe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audio" Target="../media/audio4.wav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audio" Target="../media/audio4.wav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PNG"/><Relationship Id="rId11" Type="http://schemas.openxmlformats.org/officeDocument/2006/relationships/image" Target="../media/image150.png"/><Relationship Id="rId5" Type="http://schemas.openxmlformats.org/officeDocument/2006/relationships/audio" Target="../media/audio2.wav"/><Relationship Id="rId10" Type="http://schemas.openxmlformats.org/officeDocument/2006/relationships/image" Target="../media/image25.png"/><Relationship Id="rId4" Type="http://schemas.openxmlformats.org/officeDocument/2006/relationships/audio" Target="../media/audio4.wav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17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PNG"/><Relationship Id="rId11" Type="http://schemas.openxmlformats.org/officeDocument/2006/relationships/image" Target="../media/image160.png"/><Relationship Id="rId5" Type="http://schemas.openxmlformats.org/officeDocument/2006/relationships/audio" Target="../media/audio4.wav"/><Relationship Id="rId15" Type="http://schemas.openxmlformats.org/officeDocument/2006/relationships/image" Target="../media/image26.png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24.png"/><Relationship Id="rId14" Type="http://schemas.openxmlformats.org/officeDocument/2006/relationships/image" Target="../media/image19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svg"/><Relationship Id="rId7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49007" y="600096"/>
            <a:ext cx="15189986" cy="124178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227"/>
          <a:stretch>
            <a:fillRect/>
          </a:stretch>
        </p:blipFill>
        <p:spPr>
          <a:xfrm>
            <a:off x="14173200" y="7044036"/>
            <a:ext cx="4433292" cy="45631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29944">
            <a:off x="14867973" y="1243758"/>
            <a:ext cx="1337437" cy="12815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080411">
            <a:off x="2346006" y="7136232"/>
            <a:ext cx="1293894" cy="123978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676400" y="3050048"/>
            <a:ext cx="15189986" cy="32919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400" b="1" dirty="0">
                <a:solidFill>
                  <a:srgbClr val="3A30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7400" b="1" dirty="0">
                <a:solidFill>
                  <a:srgbClr val="3A30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233" y="952500"/>
            <a:ext cx="2403906" cy="2442429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A9D2E29-25C0-5BA0-2ED2-A0EE0EC0E9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4132879"/>
              </p:ext>
            </p:extLst>
          </p:nvPr>
        </p:nvGraphicFramePr>
        <p:xfrm>
          <a:off x="533400" y="266700"/>
          <a:ext cx="17221200" cy="10260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0600">
                  <a:extLst>
                    <a:ext uri="{9D8B030D-6E8A-4147-A177-3AD203B41FA5}">
                      <a16:colId xmlns:a16="http://schemas.microsoft.com/office/drawing/2014/main" val="106680188"/>
                    </a:ext>
                  </a:extLst>
                </a:gridCol>
                <a:gridCol w="8610600">
                  <a:extLst>
                    <a:ext uri="{9D8B030D-6E8A-4147-A177-3AD203B41FA5}">
                      <a16:colId xmlns:a16="http://schemas.microsoft.com/office/drawing/2014/main" val="3244401558"/>
                    </a:ext>
                  </a:extLst>
                </a:gridCol>
              </a:tblGrid>
              <a:tr h="2002900">
                <a:tc>
                  <a:txBody>
                    <a:bodyPr/>
                    <a:lstStyle/>
                    <a:p>
                      <a:pPr algn="ctr"/>
                      <a:r>
                        <a:rPr lang="en-US" sz="1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8527620"/>
                  </a:ext>
                </a:extLst>
              </a:tr>
              <a:tr h="195361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khoa </a:t>
                      </a:r>
                      <a:r>
                        <a:rPr lang="en-US" sz="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nhánh</a:t>
                      </a:r>
                      <a:r>
                        <a:rPr lang="en-US" sz="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endParaRPr lang="en-US" sz="5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17" marR="6451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0573471"/>
                  </a:ext>
                </a:extLst>
              </a:tr>
              <a:tr h="195361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5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5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dập</a:t>
                      </a:r>
                      <a:r>
                        <a:rPr lang="en-US" sz="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xoá</a:t>
                      </a:r>
                      <a:r>
                        <a:rPr lang="en-US" sz="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4517" marR="6451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0157632"/>
                  </a:ext>
                </a:extLst>
              </a:tr>
              <a:tr h="105813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thẩm</a:t>
                      </a:r>
                      <a:r>
                        <a:rPr lang="en-US" sz="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mỹ</a:t>
                      </a:r>
                      <a:r>
                        <a:rPr lang="en-US" sz="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50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5000" b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50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000" b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50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000" b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50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000" b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50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5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17" marR="6451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5078136"/>
                  </a:ext>
                </a:extLst>
              </a:tr>
              <a:tr h="105813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50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5000" b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50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000" b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50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5000" b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50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000" b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50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5000" b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50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5000" b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50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17" marR="6451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8104675"/>
                  </a:ext>
                </a:extLst>
              </a:tr>
              <a:tr h="10581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5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TỔNG ĐIỂM</a:t>
                      </a:r>
                    </a:p>
                  </a:txBody>
                  <a:tcPr marL="64517" marR="6451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3788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0175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D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95077">
            <a:off x="7135212" y="2443392"/>
            <a:ext cx="834782" cy="79987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895077">
            <a:off x="8810092" y="2443392"/>
            <a:ext cx="834782" cy="79987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895077">
            <a:off x="10484972" y="2443392"/>
            <a:ext cx="834782" cy="7998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95800" y="1028700"/>
            <a:ext cx="9677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5616">
            <a:off x="14321278" y="961504"/>
            <a:ext cx="1572571" cy="21476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2" y="-333401"/>
            <a:ext cx="3789651" cy="332134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E2B0CD0-49A9-7C0C-54FB-DA004A82A0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39117" y="3549961"/>
            <a:ext cx="14249828" cy="632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56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C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0E00892C-5F6B-ACC0-F420-4301484DE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14400"/>
            <a:ext cx="16154400" cy="84582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5197E58-04D8-E755-AD21-BBB08AD7B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863" y="1132114"/>
            <a:ext cx="19054937" cy="82677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73E3F17-74D4-4EE8-45CE-47935624C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02583" y="1232807"/>
            <a:ext cx="17809634" cy="78213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C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382013">
            <a:off x="15636764" y="7062760"/>
            <a:ext cx="2282986" cy="31598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14" y="6393045"/>
            <a:ext cx="2284453" cy="32680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FB6CC7-61E5-B84E-DA7F-389491CCD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8047" y="760771"/>
            <a:ext cx="25379905" cy="9525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C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101BD-9A59-460D-6472-953A18E10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851719"/>
            <a:ext cx="21184321" cy="944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7030FC-D4D8-B777-180E-D739B21F7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0"/>
            <a:ext cx="18059400" cy="10538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624419-F286-39B2-4AC7-0EDA7E1BF7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6057" y="118853"/>
            <a:ext cx="22327610" cy="1030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92333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C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4748" y="342900"/>
            <a:ext cx="9677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81696"/>
            <a:ext cx="1762067" cy="19491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F5E397-BCA2-86CB-58DF-EF20B90318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164" y="516313"/>
            <a:ext cx="6287121" cy="41788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46D32E-0434-B9C8-456F-25BCAF3BE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4328" y="4305300"/>
            <a:ext cx="14739672" cy="5486400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C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398944" y="495300"/>
            <a:ext cx="9677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28" y="6959506"/>
            <a:ext cx="1353600" cy="30555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200" y="1292977"/>
            <a:ext cx="1762067" cy="194918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D6C8CB9-392E-241E-44D9-560A221D3537}"/>
                  </a:ext>
                </a:extLst>
              </p:cNvPr>
              <p:cNvSpPr txBox="1"/>
              <p:nvPr/>
            </p:nvSpPr>
            <p:spPr>
              <a:xfrm>
                <a:off x="3200400" y="876300"/>
                <a:ext cx="11887200" cy="79469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400" b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en-US" sz="44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3.</a:t>
                </a:r>
                <a:endParaRPr lang="en-US" sz="4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362</m:t>
                        </m:r>
                      </m:e>
                    </m:rad>
                  </m:oMath>
                </a14:m>
                <a:r>
                  <a:rPr lang="en-US" sz="4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=19,02629…≈19,03 (m)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82</m:t>
                        </m:r>
                      </m:e>
                    </m:rad>
                  </m:oMath>
                </a14:m>
                <a:r>
                  <a:rPr lang="en-US" sz="4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= 9,05538… ≈9,06 (m)</a:t>
                </a:r>
                <a:endParaRPr lang="en-US" sz="4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4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4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4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4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:</a:t>
                </a:r>
                <a:endParaRPr lang="en-US" sz="4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S=19,03.9,06  = 172,4118≈172,41 (m</a:t>
                </a:r>
                <a:r>
                  <a:rPr lang="en-US" sz="4400" baseline="30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br>
                  <a:rPr lang="en-US" sz="44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cây</a:t>
                </a:r>
                <a:r>
                  <a:rPr lang="en-US" sz="4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Ổi</a:t>
                </a:r>
                <a:r>
                  <a:rPr lang="en-US" sz="4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en-US" sz="4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bác</a:t>
                </a:r>
                <a:r>
                  <a:rPr lang="en-US" sz="4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Nam </a:t>
                </a:r>
                <a:r>
                  <a:rPr lang="en-US" sz="4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en-US" sz="4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trồng</a:t>
                </a:r>
                <a:r>
                  <a:rPr lang="en-US" sz="4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172,41:2 =86,205</a:t>
                </a:r>
              </a:p>
              <a:p>
                <a:r>
                  <a:rPr lang="en-US" sz="4400" kern="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400" kern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kern="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só</a:t>
                </a:r>
                <a:r>
                  <a:rPr lang="en-US" sz="4400" kern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kern="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cây</a:t>
                </a:r>
                <a:r>
                  <a:rPr lang="en-US" sz="4400" kern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kern="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400" kern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kern="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kern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kern="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tự</a:t>
                </a:r>
                <a:r>
                  <a:rPr lang="en-US" sz="4400" kern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kern="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nhiên</a:t>
                </a:r>
                <a:r>
                  <a:rPr lang="en-US" sz="4400" kern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kern="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400" kern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4400" kern="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lấy</a:t>
                </a:r>
                <a:r>
                  <a:rPr lang="en-US" sz="4400" kern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kern="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400" kern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kern="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4400" kern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kern="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400" kern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kern="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đáp</a:t>
                </a:r>
                <a:r>
                  <a:rPr lang="en-US" sz="4400" kern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kern="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án</a:t>
                </a:r>
                <a:r>
                  <a:rPr lang="en-US" sz="4400" kern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.</a:t>
                </a:r>
              </a:p>
              <a:p>
                <a:r>
                  <a:rPr lang="en-US" sz="4400" kern="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400" kern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kern="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kern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kern="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cây</a:t>
                </a:r>
                <a:r>
                  <a:rPr lang="en-US" sz="4400" kern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kern="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ổi</a:t>
                </a:r>
                <a:r>
                  <a:rPr lang="en-US" sz="4400" kern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kern="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trồng</a:t>
                </a:r>
                <a:r>
                  <a:rPr lang="en-US" sz="4400" kern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kern="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400" kern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kern="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4400" kern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86 </a:t>
                </a:r>
                <a:r>
                  <a:rPr lang="en-US" sz="4400" kern="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cây</a:t>
                </a:r>
                <a:endPara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D6C8CB9-392E-241E-44D9-560A221D35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876300"/>
                <a:ext cx="11887200" cy="7946984"/>
              </a:xfrm>
              <a:prstGeom prst="rect">
                <a:avLst/>
              </a:prstGeom>
              <a:blipFill>
                <a:blip r:embed="rId4"/>
                <a:stretch>
                  <a:fillRect l="-2051" t="-1612" r="-410" b="-2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6374038"/>
      </p:ext>
    </p:extLst>
  </p:cSld>
  <p:clrMapOvr>
    <a:masterClrMapping/>
  </p:clrMapOvr>
  <p:transition spd="slow">
    <p:cover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C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325511" y="8420100"/>
            <a:ext cx="3636977" cy="1231235"/>
            <a:chOff x="0" y="0"/>
            <a:chExt cx="4849303" cy="1641646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3895077">
              <a:off x="182537" y="221308"/>
              <a:ext cx="1251360" cy="119903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3895077">
              <a:off x="1798972" y="221308"/>
              <a:ext cx="1251360" cy="119903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3895077">
              <a:off x="3415406" y="221308"/>
              <a:ext cx="1251360" cy="1199030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385042">
            <a:off x="15466457" y="5311752"/>
            <a:ext cx="2559662" cy="482955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28700" y="1181100"/>
            <a:ext cx="16230600" cy="987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600" b="1" dirty="0">
                <a:solidFill>
                  <a:srgbClr val="1D22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9" name="Oval 8"/>
          <p:cNvSpPr/>
          <p:nvPr/>
        </p:nvSpPr>
        <p:spPr>
          <a:xfrm>
            <a:off x="3657600" y="2875988"/>
            <a:ext cx="1010920" cy="97658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69925" y="3075057"/>
            <a:ext cx="1097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II</a:t>
            </a:r>
          </a:p>
        </p:txBody>
      </p:sp>
      <p:sp>
        <p:nvSpPr>
          <p:cNvPr id="11" name="Oval 10"/>
          <p:cNvSpPr/>
          <p:nvPr/>
        </p:nvSpPr>
        <p:spPr>
          <a:xfrm>
            <a:off x="3677920" y="4560460"/>
            <a:ext cx="990600" cy="9906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90245" y="4701817"/>
            <a:ext cx="75303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Hoàn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SGK 2.27,2.28,2.29,2.30,2.31</a:t>
            </a:r>
          </a:p>
        </p:txBody>
      </p:sp>
      <p:sp>
        <p:nvSpPr>
          <p:cNvPr id="13" name="Oval 12"/>
          <p:cNvSpPr/>
          <p:nvPr/>
        </p:nvSpPr>
        <p:spPr>
          <a:xfrm>
            <a:off x="3677920" y="6258947"/>
            <a:ext cx="990600" cy="9906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90245" y="5901604"/>
            <a:ext cx="9740155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276537"/>
            <a:ext cx="1812247" cy="4266332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7439811" y="8403069"/>
            <a:ext cx="3636977" cy="1231235"/>
            <a:chOff x="0" y="0"/>
            <a:chExt cx="4849303" cy="1641646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3895077">
              <a:off x="182537" y="221308"/>
              <a:ext cx="1251360" cy="119903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3895077">
              <a:off x="1798972" y="221308"/>
              <a:ext cx="1251360" cy="119903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3895077">
              <a:off x="3415406" y="221308"/>
              <a:ext cx="1251360" cy="1199030"/>
            </a:xfrm>
            <a:prstGeom prst="rect">
              <a:avLst/>
            </a:prstGeom>
          </p:spPr>
        </p:pic>
      </p:grpSp>
      <p:sp>
        <p:nvSpPr>
          <p:cNvPr id="9" name="Round Same Side Corner Rectangle 8"/>
          <p:cNvSpPr/>
          <p:nvPr/>
        </p:nvSpPr>
        <p:spPr>
          <a:xfrm flipV="1">
            <a:off x="1498600" y="872103"/>
            <a:ext cx="5562600" cy="121158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752600" y="1104900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2.29 (SGK - tr39)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752600" y="2271642"/>
                <a:ext cx="15011400" cy="70553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Chia sợi dây đồng dài 10 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dm</a:t>
                </a:r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thành 7 đoạn bằng nhau.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a) Tính độ dài mỗi đoạn dây nhận được, viết kết quả dưới dạng số thập phân vô hạn tuần hoàn.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b) Dùng 4 đoạn dây nhận được ghép thành một hình vuông. Gọi C là chu vi của hình vuông đó. Hãy tìm C bằng hai cách rồi so sánh kết quả: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Cách 1: </a:t>
                </a:r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Dùng thước dây có vạch chia để đo, lấy chính xác đến 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min</a:t>
                </a:r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imet.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Cách 2: </a:t>
                </a:r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Tính C = 4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vi-V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viết kết quả dưới dạng số thập phân với độ chính xác 0,005.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2271642"/>
                <a:ext cx="15011400" cy="7055393"/>
              </a:xfrm>
              <a:prstGeom prst="rect">
                <a:avLst/>
              </a:prstGeom>
              <a:blipFill>
                <a:blip r:embed="rId8"/>
                <a:stretch>
                  <a:fillRect l="-1259" r="-1219" b="-3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12D9B70D-F024-0248-E9BB-21D22912EE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0" y="0"/>
            <a:ext cx="53340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83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15200" y="8362911"/>
            <a:ext cx="3636977" cy="1231235"/>
            <a:chOff x="0" y="0"/>
            <a:chExt cx="4849303" cy="164164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3895077">
              <a:off x="182537" y="221308"/>
              <a:ext cx="1251360" cy="119903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3895077">
              <a:off x="1798972" y="221308"/>
              <a:ext cx="1251360" cy="119903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3895077">
              <a:off x="3415406" y="221308"/>
              <a:ext cx="1251360" cy="1199030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57544">
            <a:off x="15014890" y="6101561"/>
            <a:ext cx="3547160" cy="83708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53194"/>
            <a:ext cx="2895600" cy="20365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71600" y="1110394"/>
            <a:ext cx="289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914771" y="1468600"/>
                <a:ext cx="11168442" cy="12686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dây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1,(428571) (dm)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4771" y="1468600"/>
                <a:ext cx="11168442" cy="1268681"/>
              </a:xfrm>
              <a:prstGeom prst="rect">
                <a:avLst/>
              </a:prstGeom>
              <a:blipFill>
                <a:blip r:embed="rId10"/>
                <a:stretch>
                  <a:fillRect l="-1910" r="-1092" b="-1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253054" y="2737281"/>
                <a:ext cx="14398363" cy="55501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Cách 1: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571 mm = 5,71 dm.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4⋅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40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  <m:r>
                      <a:rPr lang="en-US" sz="5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= 5,(714285).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0,005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nghĩa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5,(714285)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5,(714285) ≈ 5,71 (dm).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5,71 .</a:t>
                </a: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3054" y="2737281"/>
                <a:ext cx="14398363" cy="5550174"/>
              </a:xfrm>
              <a:prstGeom prst="rect">
                <a:avLst/>
              </a:prstGeom>
              <a:blipFill>
                <a:blip r:embed="rId11"/>
                <a:stretch>
                  <a:fillRect l="-1524" r="-1482" b="-1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647696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5">
            <a:extLst>
              <a:ext uri="{FF2B5EF4-FFF2-40B4-BE49-F238E27FC236}">
                <a16:creationId xmlns:a16="http://schemas.microsoft.com/office/drawing/2014/main" id="{E737CF53-AFCC-ABE4-BB37-0D89C8C4D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638" y="6212682"/>
            <a:ext cx="1234916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TOÁN 7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4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 A1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: BÀI TẬP CUỐI CHƯƠNG II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:Phạm Kim Cương </a:t>
            </a:r>
            <a:endParaRPr lang="vi-VN" altLang="en-US" sz="4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FDFE21-2F74-5A00-3932-FA64D80A276E}"/>
              </a:ext>
            </a:extLst>
          </p:cNvPr>
          <p:cNvSpPr/>
          <p:nvPr/>
        </p:nvSpPr>
        <p:spPr>
          <a:xfrm>
            <a:off x="0" y="1"/>
            <a:ext cx="18288000" cy="1595438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sz="3600">
              <a:solidFill>
                <a:srgbClr val="FFFFFF"/>
              </a:solidFill>
            </a:endParaRPr>
          </a:p>
        </p:txBody>
      </p:sp>
      <p:sp>
        <p:nvSpPr>
          <p:cNvPr id="28" name="WordArt 19">
            <a:extLst>
              <a:ext uri="{FF2B5EF4-FFF2-40B4-BE49-F238E27FC236}">
                <a16:creationId xmlns:a16="http://schemas.microsoft.com/office/drawing/2014/main" id="{51A0ADD5-2F36-6B8B-2E6F-E998CBFF813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90925" y="3326607"/>
            <a:ext cx="11658600" cy="1943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 giáo </a:t>
            </a:r>
          </a:p>
          <a:p>
            <a:pPr algn="ctr"/>
            <a:r>
              <a:rPr lang="en-US" sz="7200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tiết học hôm nay</a:t>
            </a:r>
          </a:p>
        </p:txBody>
      </p:sp>
      <p:pic>
        <p:nvPicPr>
          <p:cNvPr id="62" name="Picture 61" descr="A brick wall&#10;&#10;Description automatically generated">
            <a:extLst>
              <a:ext uri="{FF2B5EF4-FFF2-40B4-BE49-F238E27FC236}">
                <a16:creationId xmlns:a16="http://schemas.microsoft.com/office/drawing/2014/main" id="{59AC34EC-E31C-B9C0-3CA5-F0259CD6F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8257" y="1590675"/>
            <a:ext cx="2409825" cy="868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9" descr="A picture containing sitting, door, orange, computer&#10;&#10;Description automatically generated">
            <a:extLst>
              <a:ext uri="{FF2B5EF4-FFF2-40B4-BE49-F238E27FC236}">
                <a16:creationId xmlns:a16="http://schemas.microsoft.com/office/drawing/2014/main" id="{CD00276B-4C7C-A030-4449-5620E12F8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9" t="8450" r="28751" b="5952"/>
          <a:stretch>
            <a:fillRect/>
          </a:stretch>
        </p:blipFill>
        <p:spPr bwMode="auto">
          <a:xfrm>
            <a:off x="9029700" y="1466850"/>
            <a:ext cx="3688557" cy="869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60" descr="A brick wall&#10;&#10;Description automatically generated">
            <a:extLst>
              <a:ext uri="{FF2B5EF4-FFF2-40B4-BE49-F238E27FC236}">
                <a16:creationId xmlns:a16="http://schemas.microsoft.com/office/drawing/2014/main" id="{C101F46F-64AC-863B-E2D9-ED66A8EAB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63" y="1609725"/>
            <a:ext cx="2433638" cy="868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58" descr="A picture containing sitting, door, orange, computer&#10;&#10;Description automatically generated">
            <a:extLst>
              <a:ext uri="{FF2B5EF4-FFF2-40B4-BE49-F238E27FC236}">
                <a16:creationId xmlns:a16="http://schemas.microsoft.com/office/drawing/2014/main" id="{2B1BAD6D-1957-3A52-62D2-7D16E3FA8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1" t="8450" r="27499" b="5983"/>
          <a:stretch>
            <a:fillRect/>
          </a:stretch>
        </p:blipFill>
        <p:spPr bwMode="auto">
          <a:xfrm>
            <a:off x="5708727" y="1450680"/>
            <a:ext cx="3499049" cy="869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31" name="PA_图片 4">
            <a:extLst>
              <a:ext uri="{FF2B5EF4-FFF2-40B4-BE49-F238E27FC236}">
                <a16:creationId xmlns:a16="http://schemas.microsoft.com/office/drawing/2014/main" id="{C6C38802-EE2F-064F-22D3-A0771A051FB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7" r="9528" b="37128"/>
          <a:stretch>
            <a:fillRect/>
          </a:stretch>
        </p:blipFill>
        <p:spPr bwMode="auto">
          <a:xfrm>
            <a:off x="5903120" y="9279732"/>
            <a:ext cx="6367463" cy="978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28" name="Picture 62" descr="A close up of a flower&#10;&#10;Description automatically generated">
            <a:extLst>
              <a:ext uri="{FF2B5EF4-FFF2-40B4-BE49-F238E27FC236}">
                <a16:creationId xmlns:a16="http://schemas.microsoft.com/office/drawing/2014/main" id="{0E14CD4B-FFFC-FCA5-19ED-DE46E0CFB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9" b="23943"/>
          <a:stretch>
            <a:fillRect/>
          </a:stretch>
        </p:blipFill>
        <p:spPr bwMode="auto">
          <a:xfrm>
            <a:off x="3364708" y="1466850"/>
            <a:ext cx="1602581" cy="3278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A_图片 31">
            <a:extLst>
              <a:ext uri="{FF2B5EF4-FFF2-40B4-BE49-F238E27FC236}">
                <a16:creationId xmlns:a16="http://schemas.microsoft.com/office/drawing/2014/main" id="{CFD2EB7F-8149-925B-1F00-00926FD2505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87958" flipH="1">
            <a:off x="2747365" y="4354070"/>
            <a:ext cx="2950370" cy="214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29" name="Picture 63" descr="A close up of a flower&#10;&#10;Description automatically generated">
            <a:extLst>
              <a:ext uri="{FF2B5EF4-FFF2-40B4-BE49-F238E27FC236}">
                <a16:creationId xmlns:a16="http://schemas.microsoft.com/office/drawing/2014/main" id="{CB8D0792-EC32-7E7E-C351-D0256B5E9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9" b="23943"/>
          <a:stretch>
            <a:fillRect/>
          </a:stretch>
        </p:blipFill>
        <p:spPr bwMode="auto">
          <a:xfrm>
            <a:off x="12958763" y="1504950"/>
            <a:ext cx="1681163" cy="3278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A_图片 31">
            <a:extLst>
              <a:ext uri="{FF2B5EF4-FFF2-40B4-BE49-F238E27FC236}">
                <a16:creationId xmlns:a16="http://schemas.microsoft.com/office/drawing/2014/main" id="{17C316A0-791F-0350-AB36-76A971FC8D8C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12042">
            <a:off x="12436079" y="4015979"/>
            <a:ext cx="2995613" cy="191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A_图片 35">
            <a:extLst>
              <a:ext uri="{FF2B5EF4-FFF2-40B4-BE49-F238E27FC236}">
                <a16:creationId xmlns:a16="http://schemas.microsoft.com/office/drawing/2014/main" id="{F18EE686-B511-0B36-98F8-BD832D6DAB37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88" y="1647825"/>
            <a:ext cx="2717007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A_图片 35">
            <a:extLst>
              <a:ext uri="{FF2B5EF4-FFF2-40B4-BE49-F238E27FC236}">
                <a16:creationId xmlns:a16="http://schemas.microsoft.com/office/drawing/2014/main" id="{CB8DEE72-8152-70C9-1876-7FAC894C149C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983" y="1619250"/>
            <a:ext cx="2717006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8.64198E-7 L 0.525 -0.00756 " pathEditMode="relative" rAng="0" ptsTypes="AA">
                                      <p:cBhvr>
                                        <p:cTn id="6" dur="3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50" y="-3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49427 0.00092 " pathEditMode="relative" rAng="0" ptsTypes="AA">
                                      <p:cBhvr>
                                        <p:cTn id="8" dur="3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14" y="4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0.16979 -0.00694 " pathEditMode="relative" rAng="0" ptsTypes="AA">
                                      <p:cBhvr>
                                        <p:cTn id="10" dur="3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90" y="-3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85185E-6 L 0.16077 0.0069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38" y="34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44444E-6 L 0.14479 -0.000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96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40" y="-4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-0.15746 -0.00486 " pathEditMode="relative" rAng="0" ptsTypes="AA">
                                      <p:cBhvr>
                                        <p:cTn id="16" dur="3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82" y="-25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22222E-6 L -0.12673 -0.0037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37" y="-18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12778 0.0037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396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9" y="18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11111E-6 7.40741E-7 L 0.00243 -0.2956 " pathEditMode="relative" rAng="0" ptsTypes="AA">
                                      <p:cBhvr>
                                        <p:cTn id="22" dur="3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479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6 -4.81481E-6 L 0.00018 -0.28217 " pathEditMode="relative" rAng="0" ptsTypes="AA">
                                      <p:cBhvr>
                                        <p:cTn id="24" dur="3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12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33333E-6 -3.33333E-6 L -3.33333E-6 0.2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96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49007" y="600096"/>
            <a:ext cx="15189986" cy="124178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29944">
            <a:off x="14867973" y="1243758"/>
            <a:ext cx="1337437" cy="128150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080411">
            <a:off x="2346006" y="7136232"/>
            <a:ext cx="1293894" cy="12397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948458" y="4697288"/>
            <a:ext cx="12491586" cy="1282832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533767" y="3035294"/>
            <a:ext cx="15435073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3A30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THEO DÕI BÀI GIẢNG NGÀY HÔM NAY!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id="{75FE17B7-0B29-42F7-9F5D-E9FC82F61E90}"/>
              </a:ext>
            </a:extLst>
          </p:cNvPr>
          <p:cNvSpPr/>
          <p:nvPr/>
        </p:nvSpPr>
        <p:spPr>
          <a:xfrm>
            <a:off x="5976257" y="1975757"/>
            <a:ext cx="6335486" cy="633548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E8F67B-0360-4E64-A353-BF62688823B3}"/>
              </a:ext>
            </a:extLst>
          </p:cNvPr>
          <p:cNvSpPr/>
          <p:nvPr/>
        </p:nvSpPr>
        <p:spPr>
          <a:xfrm>
            <a:off x="6427072" y="1291001"/>
            <a:ext cx="5433860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>
              <a:defRPr/>
            </a:pPr>
            <a:r>
              <a:rPr lang="en-US" sz="81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 CHƠI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0267" y="4974873"/>
            <a:ext cx="742950" cy="6572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8438" y="3457571"/>
            <a:ext cx="742950" cy="6572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551" y="2871783"/>
            <a:ext cx="742950" cy="6572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530" y="4114796"/>
            <a:ext cx="742950" cy="6572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591" y="5095191"/>
            <a:ext cx="742950" cy="6572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47" y="4766579"/>
            <a:ext cx="742950" cy="6572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507305" y="5009813"/>
            <a:ext cx="4423116" cy="54906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10326441" y="5452076"/>
            <a:ext cx="8109894" cy="483492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E429FBD-C62A-4B78-B188-3CE5FC4520CC}"/>
              </a:ext>
            </a:extLst>
          </p:cNvPr>
          <p:cNvSpPr/>
          <p:nvPr/>
        </p:nvSpPr>
        <p:spPr>
          <a:xfrm>
            <a:off x="3215228" y="3141911"/>
            <a:ext cx="11857541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>
              <a:defRPr/>
            </a:pPr>
            <a:r>
              <a:rPr lang="en-US" sz="81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TẬP LÀM THỦ MÔN</a:t>
            </a:r>
          </a:p>
        </p:txBody>
      </p:sp>
    </p:spTree>
    <p:extLst>
      <p:ext uri="{BB962C8B-B14F-4D97-AF65-F5344CB8AC3E}">
        <p14:creationId xmlns:p14="http://schemas.microsoft.com/office/powerpoint/2010/main" val="86764708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516" y="1573966"/>
            <a:ext cx="1892972" cy="2514818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717" y="1144160"/>
            <a:ext cx="1892972" cy="2944623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238" y="1805479"/>
            <a:ext cx="1170534" cy="2121593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478" y="5170240"/>
            <a:ext cx="887045" cy="887045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60019" y="5580992"/>
            <a:ext cx="17967960" cy="155774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4400" b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4400" b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vi-VN" sz="4400" b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x sao cho |x| = 2</a:t>
            </a:r>
            <a:r>
              <a:rPr lang="vi-VN" sz="44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1"/>
          <p:cNvSpPr/>
          <p:nvPr/>
        </p:nvSpPr>
        <p:spPr>
          <a:xfrm>
            <a:off x="160019" y="7265886"/>
            <a:ext cx="8540459" cy="133601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4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= 2</a:t>
            </a:r>
            <a:endParaRPr lang="vi-VN" sz="44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160018" y="8826896"/>
            <a:ext cx="8540459" cy="133601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4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= -2</a:t>
            </a:r>
            <a:endParaRPr lang="vi-VN" sz="44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9587521" y="7265886"/>
            <a:ext cx="8540459" cy="133601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4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= 2 hoặc x = -2</a:t>
            </a:r>
            <a:endParaRPr lang="vi-VN" sz="44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9587519" y="8792661"/>
            <a:ext cx="8540459" cy="133601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4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= 4</a:t>
            </a:r>
            <a:endParaRPr lang="vi-VN" sz="44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8418" y="19792"/>
            <a:ext cx="4334631" cy="212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0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0833 -0.2324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1.48148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549 -0.3085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3932 -0.02338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118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02 -0.2451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315 0.00208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9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8073 -0.43449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8073 -0.43449 L 0.18073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01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0.00231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-11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1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516" y="1573966"/>
            <a:ext cx="1892972" cy="2514818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487" y="1244172"/>
            <a:ext cx="1892972" cy="2944623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220" y="1892470"/>
            <a:ext cx="1170534" cy="2121593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478" y="5170240"/>
            <a:ext cx="887045" cy="887045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60019" y="5580992"/>
            <a:ext cx="17967960" cy="155774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4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 bậc hai số học của 5 được làm tròn với độ chính xác 0,005 là</a:t>
            </a:r>
            <a:endParaRPr lang="vi-VN" sz="40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60019" y="7265886"/>
            <a:ext cx="8540459" cy="133601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vi-VN" sz="44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44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2,236</a:t>
            </a:r>
            <a:endParaRPr lang="vi-VN" sz="44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160018" y="8826896"/>
            <a:ext cx="8540459" cy="133601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vi-VN" sz="44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4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2,237</a:t>
            </a:r>
            <a:endParaRPr lang="vi-VN" sz="44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9587521" y="7265886"/>
            <a:ext cx="8540459" cy="133601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vi-VN" sz="44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4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2,23</a:t>
            </a:r>
            <a:endParaRPr lang="vi-VN" sz="44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9587519" y="8792661"/>
            <a:ext cx="8540459" cy="133601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vi-VN" sz="44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4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2,24</a:t>
            </a:r>
            <a:endParaRPr lang="vi-VN" sz="44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8191" y="183376"/>
            <a:ext cx="4334631" cy="212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516" y="1573966"/>
            <a:ext cx="1892972" cy="2514818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314" y="1144160"/>
            <a:ext cx="1892972" cy="2944623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630" y="1967191"/>
            <a:ext cx="1170534" cy="2121593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478" y="5170240"/>
            <a:ext cx="887045" cy="8870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uhoi"/>
              <p:cNvSpPr/>
              <p:nvPr/>
            </p:nvSpPr>
            <p:spPr>
              <a:xfrm>
                <a:off x="160019" y="5580992"/>
                <a:ext cx="17967960" cy="1557749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200" b="1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200" b="1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3: </a:t>
                </a:r>
                <a:r>
                  <a:rPr lang="vi-VN" sz="4200" b="1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 giá trị của biểu thức: M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nl-NL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|−9|</m:t>
                        </m:r>
                      </m:e>
                    </m:rad>
                    <m:r>
                      <a:rPr lang="nl-NL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e>
                          <m:sup>
                            <m:r>
                              <a:rPr lang="nl-NL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vi-VN" sz="4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8" name="cauho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19" y="5580992"/>
                <a:ext cx="17967960" cy="1557749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1"/>
          <p:cNvSpPr/>
          <p:nvPr/>
        </p:nvSpPr>
        <p:spPr>
          <a:xfrm>
            <a:off x="160019" y="7265886"/>
            <a:ext cx="8540459" cy="133601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4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4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vi-VN" sz="44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160018" y="8826896"/>
            <a:ext cx="8540459" cy="133601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4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4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vi-VN" sz="44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9587521" y="7265886"/>
            <a:ext cx="8540459" cy="133601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4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4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vi-VN" sz="44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9587519" y="8792661"/>
            <a:ext cx="8540459" cy="133601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4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400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vi-VN" sz="4400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168" y="83363"/>
            <a:ext cx="4334631" cy="212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1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383 -0.31643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25 -0.0210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06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734 -0.24768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1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1589 -0.22523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643 -0.44676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643 -0.44676 L -0.17422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092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516" y="1573966"/>
            <a:ext cx="1892972" cy="2514818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456" y="1144160"/>
            <a:ext cx="1892972" cy="2944623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630" y="1967191"/>
            <a:ext cx="1170534" cy="2121593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478" y="5170240"/>
            <a:ext cx="887045" cy="887045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60019" y="5580992"/>
            <a:ext cx="17967960" cy="155774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4400" b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44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khẳng định </a:t>
            </a:r>
            <a:r>
              <a:rPr lang="en-US" sz="4400" b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vi-VN" sz="44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1"/>
              <p:cNvSpPr/>
              <p:nvPr/>
            </p:nvSpPr>
            <p:spPr>
              <a:xfrm>
                <a:off x="160019" y="7265886"/>
                <a:ext cx="8540459" cy="1336011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noProof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vi-VN" sz="4400" i="1" noProof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400" b="0" i="1" noProof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4400" noProof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noProof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400" b="0" i="1" noProof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400" b="0" i="1" noProof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ℝ</m:t>
                    </m:r>
                  </m:oMath>
                </a14:m>
                <a:endParaRPr lang="vi-VN" sz="4400" noProof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19" y="7265886"/>
                <a:ext cx="8540459" cy="1336011"/>
              </a:xfrm>
              <a:prstGeom prst="rect">
                <a:avLst/>
              </a:prstGeom>
              <a:blipFill rotWithShape="0">
                <a:blip r:embed="rId11"/>
                <a:stretch>
                  <a:fillRect l="-2855" b="-274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3"/>
              <p:cNvSpPr/>
              <p:nvPr/>
            </p:nvSpPr>
            <p:spPr>
              <a:xfrm>
                <a:off x="160018" y="8826896"/>
                <a:ext cx="8540459" cy="1336011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noProof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400" i="1" noProof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noProof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4400" b="0" i="1" noProof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4400" b="0" i="1" noProof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400" i="1" noProof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∉</m:t>
                    </m:r>
                    <m:r>
                      <a:rPr lang="en-US" sz="4400" b="0" i="1" noProof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400" b="0" i="1" noProof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ℝ</m:t>
                    </m:r>
                  </m:oMath>
                </a14:m>
                <a:endParaRPr lang="vi-VN" sz="4400" noProof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18" y="8826896"/>
                <a:ext cx="8540459" cy="1336011"/>
              </a:xfrm>
              <a:prstGeom prst="rect">
                <a:avLst/>
              </a:prstGeom>
              <a:blipFill rotWithShape="0">
                <a:blip r:embed="rId12"/>
                <a:stretch>
                  <a:fillRect l="-285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2"/>
              <p:cNvSpPr/>
              <p:nvPr/>
            </p:nvSpPr>
            <p:spPr>
              <a:xfrm>
                <a:off x="9587521" y="7265886"/>
                <a:ext cx="8540459" cy="1336011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noProof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:r>
                  <a:rPr lang="en-US" sz="4400" noProof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- 9 </a:t>
                </a:r>
                <a14:m>
                  <m:oMath xmlns:m="http://schemas.openxmlformats.org/officeDocument/2006/math">
                    <m:r>
                      <a:rPr lang="en-US" sz="4400" i="1" noProof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400" b="0" i="1" noProof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400" b="0" i="1" noProof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ℝ</m:t>
                    </m:r>
                  </m:oMath>
                </a14:m>
                <a:r>
                  <a:rPr lang="vi-VN" sz="4400" noProof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7521" y="7265886"/>
                <a:ext cx="8540459" cy="1336011"/>
              </a:xfrm>
              <a:prstGeom prst="rect">
                <a:avLst/>
              </a:prstGeom>
              <a:blipFill rotWithShape="0">
                <a:blip r:embed="rId13"/>
                <a:stretch>
                  <a:fillRect l="-29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4"/>
              <p:cNvSpPr/>
              <p:nvPr/>
            </p:nvSpPr>
            <p:spPr>
              <a:xfrm>
                <a:off x="9587519" y="8792661"/>
                <a:ext cx="8540459" cy="1336011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noProof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:r>
                  <a:rPr lang="en-US" sz="4400" noProof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21,7 </a:t>
                </a:r>
                <a14:m>
                  <m:oMath xmlns:m="http://schemas.openxmlformats.org/officeDocument/2006/math">
                    <m:r>
                      <a:rPr lang="en-US" sz="4400" i="1" noProof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400" b="0" i="1" noProof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400" b="0" i="1" noProof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ℝ</m:t>
                    </m:r>
                  </m:oMath>
                </a14:m>
                <a:endParaRPr lang="vi-VN" sz="4400" noProof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7519" y="8792661"/>
                <a:ext cx="8540459" cy="1336011"/>
              </a:xfrm>
              <a:prstGeom prst="rect">
                <a:avLst/>
              </a:prstGeom>
              <a:blipFill rotWithShape="0">
                <a:blip r:embed="rId14"/>
                <a:stretch>
                  <a:fillRect l="-29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052" y="494879"/>
            <a:ext cx="4334631" cy="212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12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2422 -0.4101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422 -0.41018 L 0.02422 -0.24143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2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5169 -0.2386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67 -0.31481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75 -0.00231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1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148 -0.24305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-1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49007" y="600096"/>
            <a:ext cx="15189986" cy="124178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4800" y="5524500"/>
            <a:ext cx="3251593" cy="76733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3363" y="2704858"/>
            <a:ext cx="13664807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BÀI TẬP CUỐI CHƯƠNG II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(1 </a:t>
            </a: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600" y="2171700"/>
            <a:ext cx="8115300" cy="811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C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833455">
            <a:off x="77259" y="8776409"/>
            <a:ext cx="1422739" cy="13632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96" y="1638300"/>
            <a:ext cx="1749704" cy="1249788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5"/>
          <a:stretch>
            <a:fillRect/>
          </a:stretch>
        </p:blipFill>
        <p:spPr>
          <a:xfrm>
            <a:off x="1828800" y="1485900"/>
            <a:ext cx="15849600" cy="8440876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0360123">
            <a:off x="14938832" y="8111754"/>
            <a:ext cx="3272882" cy="14809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4272" y="2739092"/>
            <a:ext cx="1753342" cy="46596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1E0451-0C30-3277-9920-275C4B1F60CA}"/>
              </a:ext>
            </a:extLst>
          </p:cNvPr>
          <p:cNvSpPr/>
          <p:nvPr/>
        </p:nvSpPr>
        <p:spPr>
          <a:xfrm>
            <a:off x="1143000" y="800100"/>
            <a:ext cx="16535400" cy="8034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ại diện từng nhóm lên trình bày về sơ đồ tư duy của nhóm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US" sz="3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60F81451-7C0B-CD09-F3BE-31B5BD251A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932446">
            <a:off x="16773634" y="366489"/>
            <a:ext cx="1324767" cy="12693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A6CDA0-986B-19F7-581C-FF48348ECE6C}"/>
              </a:ext>
            </a:extLst>
          </p:cNvPr>
          <p:cNvSpPr txBox="1"/>
          <p:nvPr/>
        </p:nvSpPr>
        <p:spPr>
          <a:xfrm>
            <a:off x="8001000" y="2456646"/>
            <a:ext cx="2438400" cy="4770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</a:rPr>
              <a:t>KHÁI NIỆM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1251</TotalTime>
  <Words>610</Words>
  <Application>Microsoft Office PowerPoint</Application>
  <PresentationFormat>Custom</PresentationFormat>
  <Paragraphs>80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Cambria Math</vt:lpstr>
      <vt:lpstr>Calibri Light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Phạm Kim Cương</cp:lastModifiedBy>
  <cp:revision>33</cp:revision>
  <dcterms:created xsi:type="dcterms:W3CDTF">2006-08-16T00:00:00Z</dcterms:created>
  <dcterms:modified xsi:type="dcterms:W3CDTF">2023-11-23T15:50:32Z</dcterms:modified>
  <dc:identifier>DAFARKD_w7U</dc:identifier>
</cp:coreProperties>
</file>