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304" r:id="rId7"/>
    <p:sldId id="305" r:id="rId8"/>
    <p:sldId id="261" r:id="rId9"/>
    <p:sldId id="262" r:id="rId10"/>
    <p:sldId id="263" r:id="rId11"/>
    <p:sldId id="264" r:id="rId12"/>
    <p:sldId id="306" r:id="rId13"/>
    <p:sldId id="267" r:id="rId14"/>
    <p:sldId id="307" r:id="rId15"/>
    <p:sldId id="268" r:id="rId16"/>
    <p:sldId id="274" r:id="rId17"/>
    <p:sldId id="269" r:id="rId18"/>
    <p:sldId id="308" r:id="rId19"/>
    <p:sldId id="309" r:id="rId20"/>
    <p:sldId id="310" r:id="rId21"/>
    <p:sldId id="311" r:id="rId22"/>
    <p:sldId id="279" r:id="rId23"/>
    <p:sldId id="280" r:id="rId24"/>
    <p:sldId id="281" r:id="rId25"/>
    <p:sldId id="282" r:id="rId26"/>
    <p:sldId id="283" r:id="rId27"/>
    <p:sldId id="291" r:id="rId28"/>
    <p:sldId id="292" r:id="rId29"/>
    <p:sldId id="293" r:id="rId30"/>
    <p:sldId id="296" r:id="rId31"/>
    <p:sldId id="297" r:id="rId32"/>
    <p:sldId id="298" r:id="rId33"/>
    <p:sldId id="299" r:id="rId34"/>
    <p:sldId id="300" r:id="rId35"/>
    <p:sldId id="302"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8" autoAdjust="0"/>
    <p:restoredTop sz="94660"/>
  </p:normalViewPr>
  <p:slideViewPr>
    <p:cSldViewPr snapToGrid="0">
      <p:cViewPr varScale="1">
        <p:scale>
          <a:sx n="81" d="100"/>
          <a:sy n="81" d="100"/>
        </p:scale>
        <p:origin x="1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5" name="Footer Placeholder 4">
            <a:extLst>
              <a:ext uri="{FF2B5EF4-FFF2-40B4-BE49-F238E27FC236}">
                <a16:creationId xmlns=""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5" name="Footer Placeholder 4">
            <a:extLst>
              <a:ext uri="{FF2B5EF4-FFF2-40B4-BE49-F238E27FC236}">
                <a16:creationId xmlns=""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5" name="Footer Placeholder 4">
            <a:extLst>
              <a:ext uri="{FF2B5EF4-FFF2-40B4-BE49-F238E27FC236}">
                <a16:creationId xmlns=""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5" name="Footer Placeholder 4">
            <a:extLst>
              <a:ext uri="{FF2B5EF4-FFF2-40B4-BE49-F238E27FC236}">
                <a16:creationId xmlns=""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5" name="Footer Placeholder 4">
            <a:extLst>
              <a:ext uri="{FF2B5EF4-FFF2-40B4-BE49-F238E27FC236}">
                <a16:creationId xmlns=""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6" name="Footer Placeholder 5">
            <a:extLst>
              <a:ext uri="{FF2B5EF4-FFF2-40B4-BE49-F238E27FC236}">
                <a16:creationId xmlns=""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8" name="Footer Placeholder 7">
            <a:extLst>
              <a:ext uri="{FF2B5EF4-FFF2-40B4-BE49-F238E27FC236}">
                <a16:creationId xmlns=""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4" name="Footer Placeholder 3">
            <a:extLst>
              <a:ext uri="{FF2B5EF4-FFF2-40B4-BE49-F238E27FC236}">
                <a16:creationId xmlns=""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3" name="Footer Placeholder 2">
            <a:extLst>
              <a:ext uri="{FF2B5EF4-FFF2-40B4-BE49-F238E27FC236}">
                <a16:creationId xmlns=""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6" name="Footer Placeholder 5">
            <a:extLst>
              <a:ext uri="{FF2B5EF4-FFF2-40B4-BE49-F238E27FC236}">
                <a16:creationId xmlns=""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15/12/2023</a:t>
            </a:fld>
            <a:endParaRPr lang="vi-VN"/>
          </a:p>
        </p:txBody>
      </p:sp>
      <p:sp>
        <p:nvSpPr>
          <p:cNvPr id="6" name="Footer Placeholder 5">
            <a:extLst>
              <a:ext uri="{FF2B5EF4-FFF2-40B4-BE49-F238E27FC236}">
                <a16:creationId xmlns=""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15/12/2023</a:t>
            </a:fld>
            <a:endParaRPr lang="vi-VN"/>
          </a:p>
        </p:txBody>
      </p:sp>
      <p:sp>
        <p:nvSpPr>
          <p:cNvPr id="5" name="Footer Placeholder 4">
            <a:extLst>
              <a:ext uri="{FF2B5EF4-FFF2-40B4-BE49-F238E27FC236}">
                <a16:creationId xmlns=""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6.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thoi có những tính chất gì? Có những dấu hiệu nào để nhận biết một tứ giác là hình thoi</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dirty="0">
                    <a:solidFill>
                      <a:srgbClr val="000000"/>
                    </a:solidFill>
                    <a:latin typeface="Times New Roman" panose="02020603050405020304" pitchFamily="18" charset="0"/>
                    <a:ea typeface="Calibri" panose="020F0502020204030204" pitchFamily="34" charset="0"/>
                  </a:rPr>
                  <a:t>Cho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thoi</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ABCD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dirty="0">
                    <a:solidFill>
                      <a:srgbClr val="000000"/>
                    </a:solidFill>
                    <a:latin typeface="Times New Roman" panose="02020603050405020304" pitchFamily="18" charset="0"/>
                    <a:ea typeface="Calibri" panose="020F0502020204030204" pitchFamily="34" charset="0"/>
                  </a:rPr>
                  <a:t> = 120</a:t>
                </a:r>
                <a:r>
                  <a:rPr lang="en-US" sz="2800" baseline="30000" dirty="0">
                    <a:solidFill>
                      <a:srgbClr val="000000"/>
                    </a:solidFill>
                    <a:latin typeface="Times New Roman" panose="02020603050405020304" pitchFamily="18" charset="0"/>
                    <a:ea typeface="Calibri" panose="020F0502020204030204" pitchFamily="34" charset="0"/>
                  </a:rPr>
                  <a:t>0</a:t>
                </a:r>
                <a:r>
                  <a:rPr lang="en-US" sz="2800" dirty="0">
                    <a:solidFill>
                      <a:srgbClr val="000000"/>
                    </a:solidFill>
                    <a:latin typeface="Times New Roman" panose="02020603050405020304" pitchFamily="18" charset="0"/>
                    <a:ea typeface="Calibri" panose="020F0502020204030204" pitchFamily="34" charset="0"/>
                  </a:rPr>
                  <a:t> </a:t>
                </a:r>
                <a:r>
                  <a:rPr lang="en-US" sz="2800" baseline="300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a:t>
                </a:r>
              </a:p>
              <a:p>
                <a:r>
                  <a:rPr lang="en-US" sz="2800" dirty="0" err="1">
                    <a:solidFill>
                      <a:srgbClr val="000000"/>
                    </a:solidFill>
                    <a:latin typeface="Times New Roman" panose="02020603050405020304" pitchFamily="18" charset="0"/>
                    <a:ea typeface="Calibri" panose="020F0502020204030204" pitchFamily="34" charset="0"/>
                  </a:rPr>
                  <a:t>Chứng</a:t>
                </a:r>
                <a:r>
                  <a:rPr lang="en-US" sz="2800" dirty="0">
                    <a:solidFill>
                      <a:srgbClr val="000000"/>
                    </a:solidFill>
                    <a:latin typeface="Times New Roman" panose="02020603050405020304" pitchFamily="18" charset="0"/>
                    <a:ea typeface="Calibri" panose="020F0502020204030204" pitchFamily="34" charset="0"/>
                  </a:rPr>
                  <a:t> minh tam </a:t>
                </a:r>
                <a:r>
                  <a:rPr lang="en-US" sz="2800" dirty="0" err="1">
                    <a:solidFill>
                      <a:srgbClr val="000000"/>
                    </a:solidFill>
                    <a:latin typeface="Times New Roman" panose="02020603050405020304" pitchFamily="18" charset="0"/>
                    <a:ea typeface="Calibri" panose="020F0502020204030204" pitchFamily="34" charset="0"/>
                  </a:rPr>
                  <a:t>giác</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ABD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tam </a:t>
                </a:r>
                <a:r>
                  <a:rPr lang="en-US" sz="2800" dirty="0" err="1">
                    <a:solidFill>
                      <a:srgbClr val="000000"/>
                    </a:solidFill>
                    <a:latin typeface="Times New Roman" panose="02020603050405020304" pitchFamily="18" charset="0"/>
                    <a:ea typeface="Calibri" panose="020F0502020204030204" pitchFamily="34" charset="0"/>
                  </a:rPr>
                  <a:t>giác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đều</a:t>
                </a:r>
                <a:endParaRPr lang="vi-VN" sz="2800" dirty="0"/>
              </a:p>
            </p:txBody>
          </p:sp>
        </mc:Choice>
        <mc:Fallback xmlns="">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 xmlns:a16="http://schemas.microsoft.com/office/drawing/2014/main" id="{46100E79-3BE0-42BF-8632-B2877EC7A4AE}"/>
              </a:ext>
            </a:extLst>
          </p:cNvPr>
          <p:cNvSpPr/>
          <p:nvPr/>
        </p:nvSpPr>
        <p:spPr>
          <a:xfrm>
            <a:off x="1332020" y="2954573"/>
            <a:ext cx="7979044"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Times New Roman" panose="02020603050405020304" pitchFamily="18" charset="0"/>
              </a:rPr>
              <a:t>Tam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ABD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 </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AD </a:t>
            </a:r>
            <a:r>
              <a:rPr lang="en-US" sz="2800" i="1" dirty="0" smtClean="0">
                <a:solidFill>
                  <a:srgbClr val="000000"/>
                </a:solidFill>
                <a:latin typeface="Times New Roman" panose="02020603050405020304" pitchFamily="18" charset="0"/>
                <a:ea typeface="Times New Roman" panose="02020603050405020304" pitchFamily="18" charset="0"/>
              </a:rPr>
              <a:t>(1)</a:t>
            </a:r>
            <a:r>
              <a:rPr lang="en-US" sz="2800" dirty="0" smtClean="0">
                <a:solidFill>
                  <a:srgbClr val="000000"/>
                </a:solidFill>
                <a:latin typeface="Times New Roman" panose="02020603050405020304" pitchFamily="18" charset="0"/>
                <a:ea typeface="Times New Roman" panose="02020603050405020304" pitchFamily="18" charset="0"/>
              </a:rPr>
              <a:t>(</a:t>
            </a:r>
            <a:r>
              <a:rPr lang="en-US" sz="2800" dirty="0" err="1" smtClean="0">
                <a:solidFill>
                  <a:srgbClr val="000000"/>
                </a:solidFill>
                <a:latin typeface="Times New Roman" panose="02020603050405020304" pitchFamily="18" charset="0"/>
                <a:ea typeface="Times New Roman" panose="02020603050405020304" pitchFamily="18" charset="0"/>
              </a:rPr>
              <a:t>vì</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ABCD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thoi</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p>
        </p:txBody>
      </p:sp>
      <p:sp>
        <p:nvSpPr>
          <p:cNvPr id="29" name="Rectangle 28">
            <a:extLst>
              <a:ext uri="{FF2B5EF4-FFF2-40B4-BE49-F238E27FC236}">
                <a16:creationId xmlns="" xmlns:a16="http://schemas.microsoft.com/office/drawing/2014/main" id="{37B818A8-47C7-4EFE-BC9C-DDF21D24F970}"/>
              </a:ext>
            </a:extLst>
          </p:cNvPr>
          <p:cNvSpPr/>
          <p:nvPr/>
        </p:nvSpPr>
        <p:spPr>
          <a:xfrm>
            <a:off x="1339991" y="3518052"/>
            <a:ext cx="5979522" cy="523220"/>
          </a:xfrm>
          <a:prstGeom prst="rect">
            <a:avLst/>
          </a:prstGeom>
        </p:spPr>
        <p:txBody>
          <a:bodyPr wrap="none">
            <a:spAutoFit/>
          </a:bodyPr>
          <a:lstStyle/>
          <a:p>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smtClean="0">
                <a:solidFill>
                  <a:srgbClr val="000000"/>
                </a:solidFill>
                <a:latin typeface="Times New Roman" panose="02020603050405020304" pitchFamily="18" charset="0"/>
                <a:ea typeface="Times New Roman" panose="02020603050405020304" pitchFamily="18" charset="0"/>
              </a:rPr>
              <a:t>BD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góc </a:t>
            </a:r>
            <a:r>
              <a:rPr lang="en-US" sz="2800" i="1" dirty="0" smtClean="0">
                <a:solidFill>
                  <a:srgbClr val="000000"/>
                </a:solidFill>
                <a:latin typeface="Times New Roman" panose="02020603050405020304" pitchFamily="18" charset="0"/>
                <a:ea typeface="Times New Roman" panose="02020603050405020304" pitchFamily="18" charset="0"/>
              </a:rPr>
              <a:t>ABC </a:t>
            </a:r>
            <a:endParaRPr lang="vi-VN" sz="2800" dirty="0"/>
          </a:p>
        </p:txBody>
      </p:sp>
      <mc:AlternateContent xmlns:mc="http://schemas.openxmlformats.org/markup-compatibility/2006" xmlns:a14="http://schemas.microsoft.com/office/drawing/2010/main">
        <mc:Choice Requires="a14">
          <p:sp>
            <p:nvSpPr>
              <p:cNvPr id="31" name="Rectangle 30">
                <a:extLst>
                  <a:ext uri="{FF2B5EF4-FFF2-40B4-BE49-F238E27FC236}">
                    <a16:creationId xmlns="" xmlns:a16="http://schemas.microsoft.com/office/drawing/2014/main" id="{F5656690-CCE2-4DA2-9021-70DE3DC202BE}"/>
                  </a:ext>
                </a:extLst>
              </p:cNvPr>
              <p:cNvSpPr/>
              <p:nvPr/>
            </p:nvSpPr>
            <p:spPr>
              <a:xfrm>
                <a:off x="2021916" y="3956285"/>
                <a:ext cx="3564950"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dirty="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dirty="0">
                    <a:solidFill>
                      <a:srgbClr val="000000"/>
                    </a:solidFill>
                    <a:latin typeface="Times New Roman" panose="02020603050405020304" pitchFamily="18" charset="0"/>
                    <a:ea typeface="Times New Roman" panose="02020603050405020304" pitchFamily="18" charset="0"/>
                  </a:rPr>
                  <a:t> = 60</a:t>
                </a:r>
                <a:r>
                  <a:rPr lang="en-US" sz="2800" baseline="30000" dirty="0">
                    <a:solidFill>
                      <a:srgbClr val="000000"/>
                    </a:solidFill>
                    <a:latin typeface="Times New Roman" panose="02020603050405020304" pitchFamily="18" charset="0"/>
                    <a:ea typeface="Times New Roman" panose="02020603050405020304" pitchFamily="18" charset="0"/>
                  </a:rPr>
                  <a:t>0</a:t>
                </a:r>
                <a:r>
                  <a:rPr lang="en-US" sz="2800" dirty="0" smtClean="0">
                    <a:solidFill>
                      <a:srgbClr val="000000"/>
                    </a:solidFill>
                    <a:latin typeface="Times New Roman" panose="02020603050405020304" pitchFamily="18" charset="0"/>
                    <a:ea typeface="Times New Roman" panose="02020603050405020304" pitchFamily="18" charset="0"/>
                  </a:rPr>
                  <a:t>.(2)</a:t>
                </a:r>
                <a:endParaRPr lang="vi-VN" sz="2800" dirty="0"/>
              </a:p>
            </p:txBody>
          </p:sp>
        </mc:Choice>
        <mc:Fallback xmlns="">
          <p:sp>
            <p:nvSpPr>
              <p:cNvPr id="31" name="Rectangle 30">
                <a:extLst>
                  <a:ext uri="{FF2B5EF4-FFF2-40B4-BE49-F238E27FC236}">
                    <a16:creationId xmlns:a16="http://schemas.microsoft.com/office/drawing/2014/main" xmlns:a14="http://schemas.microsoft.com/office/drawing/2010/main" xmlns="" id="{F5656690-CCE2-4DA2-9021-70DE3DC202BE}"/>
                  </a:ext>
                </a:extLst>
              </p:cNvPr>
              <p:cNvSpPr>
                <a:spLocks noRot="1" noChangeAspect="1" noMove="1" noResize="1" noEditPoints="1" noAdjustHandles="1" noChangeArrowheads="1" noChangeShapeType="1" noTextEdit="1"/>
              </p:cNvSpPr>
              <p:nvPr/>
            </p:nvSpPr>
            <p:spPr>
              <a:xfrm>
                <a:off x="2021916" y="3956285"/>
                <a:ext cx="3564950" cy="700705"/>
              </a:xfrm>
              <a:prstGeom prst="rect">
                <a:avLst/>
              </a:prstGeom>
              <a:blipFill rotWithShape="0">
                <a:blip r:embed="rId6"/>
                <a:stretch>
                  <a:fillRect r="-2397" b="-10435"/>
                </a:stretch>
              </a:blipFill>
            </p:spPr>
            <p:txBody>
              <a:bodyPr/>
              <a:lstStyle/>
              <a:p>
                <a:r>
                  <a:rPr lang="en-US">
                    <a:noFill/>
                  </a:rPr>
                  <a:t> </a:t>
                </a:r>
              </a:p>
            </p:txBody>
          </p:sp>
        </mc:Fallback>
      </mc:AlternateContent>
      <p:sp>
        <p:nvSpPr>
          <p:cNvPr id="33" name="Rectangle 32">
            <a:extLst>
              <a:ext uri="{FF2B5EF4-FFF2-40B4-BE49-F238E27FC236}">
                <a16:creationId xmlns="" xmlns:a16="http://schemas.microsoft.com/office/drawing/2014/main" id="{A68B051D-0801-40C2-BCFA-F97FD01B708C}"/>
              </a:ext>
            </a:extLst>
          </p:cNvPr>
          <p:cNvSpPr/>
          <p:nvPr/>
        </p:nvSpPr>
        <p:spPr>
          <a:xfrm>
            <a:off x="1333516" y="4527702"/>
            <a:ext cx="6909264" cy="523220"/>
          </a:xfrm>
          <a:prstGeom prst="rect">
            <a:avLst/>
          </a:prstGeom>
        </p:spPr>
        <p:txBody>
          <a:bodyPr wrap="none">
            <a:spAutoFit/>
          </a:bodyPr>
          <a:lstStyle/>
          <a:p>
            <a:r>
              <a:rPr lang="en-US" sz="2800" dirty="0" err="1" smtClean="0">
                <a:solidFill>
                  <a:srgbClr val="000000"/>
                </a:solidFill>
                <a:latin typeface="Times New Roman" panose="02020603050405020304" pitchFamily="18" charset="0"/>
                <a:ea typeface="Times New Roman" panose="02020603050405020304" pitchFamily="18" charset="0"/>
              </a:rPr>
              <a:t>Từ</a:t>
            </a:r>
            <a:r>
              <a:rPr lang="en-US" sz="2800" dirty="0" smtClean="0">
                <a:solidFill>
                  <a:srgbClr val="000000"/>
                </a:solidFill>
                <a:latin typeface="Times New Roman" panose="02020603050405020304" pitchFamily="18" charset="0"/>
                <a:ea typeface="Times New Roman" panose="02020603050405020304" pitchFamily="18" charset="0"/>
              </a:rPr>
              <a:t> (1) </a:t>
            </a:r>
            <a:r>
              <a:rPr lang="en-US" sz="2800" dirty="0" err="1" smtClean="0">
                <a:solidFill>
                  <a:srgbClr val="000000"/>
                </a:solidFill>
                <a:latin typeface="Times New Roman" panose="02020603050405020304" pitchFamily="18" charset="0"/>
                <a:ea typeface="Times New Roman" panose="02020603050405020304" pitchFamily="18" charset="0"/>
              </a:rPr>
              <a:t>và</a:t>
            </a:r>
            <a:r>
              <a:rPr lang="en-US" sz="2800" dirty="0" smtClean="0">
                <a:solidFill>
                  <a:srgbClr val="000000"/>
                </a:solidFill>
                <a:latin typeface="Times New Roman" panose="02020603050405020304" pitchFamily="18" charset="0"/>
                <a:ea typeface="Times New Roman" panose="02020603050405020304" pitchFamily="18" charset="0"/>
              </a:rPr>
              <a:t> (2) =&gt; tam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endParaRPr lang="vi-VN" sz="2800" dirty="0"/>
          </a:p>
        </p:txBody>
      </p:sp>
      <p:grpSp>
        <p:nvGrpSpPr>
          <p:cNvPr id="28" name="Group 27">
            <a:extLst>
              <a:ext uri="{FF2B5EF4-FFF2-40B4-BE49-F238E27FC236}">
                <a16:creationId xmlns=""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74DCC78E-33A9-4CBE-A060-386276D764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spid="_x0000_s8253" name="Bitmap Image" r:id="rId6" imgW="1533739" imgH="1028844" progId="Paint.Picture">
                  <p:embed/>
                </p:oleObj>
              </mc:Choice>
              <mc:Fallback>
                <p:oleObj name="Bitmap Image" r:id="rId6" imgW="1533739" imgH="102884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góc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60).</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spid="_x0000_s13344" name="Bitmap Image" r:id="rId4" imgW="1533739" imgH="1028844" progId="Paint.Picture">
                  <p:embed/>
                </p:oleObj>
              </mc:Choice>
              <mc:Fallback>
                <p:oleObj name="Bitmap Image" r:id="rId4" imgW="1533739" imgH="1028844" progId="Paint.Picture">
                  <p:embed/>
                  <p:pic>
                    <p:nvPicPr>
                      <p:cNvPr id="10" name="Object 9">
                        <a:extLst>
                          <a:ext uri="{FF2B5EF4-FFF2-40B4-BE49-F238E27FC236}">
                            <a16:creationId xmlns="" xmlns:a16="http://schemas.microsoft.com/office/drawing/2014/main" id="{2F9FC56A-06BD-46A2-8644-4FE0D8D7E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805F2A1A-0FBE-4A8D-AC07-F43FB725BE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dirty="0">
                  <a:solidFill>
                    <a:srgbClr val="000000"/>
                  </a:solidFill>
                  <a:latin typeface="Times New Roman" panose="02020603050405020304" pitchFamily="18" charset="0"/>
                  <a:ea typeface="Calibri" panose="020F0502020204030204" pitchFamily="34" charset="0"/>
                </a:rPr>
                <a:t>a) </a:t>
              </a:r>
              <a:r>
                <a:rPr lang="en-US" sz="2800" b="1" i="1" dirty="0" err="1">
                  <a:solidFill>
                    <a:srgbClr val="000000"/>
                  </a:solidFill>
                  <a:latin typeface="Times New Roman" panose="02020603050405020304" pitchFamily="18" charset="0"/>
                  <a:ea typeface="Calibri" panose="020F0502020204030204" pitchFamily="34" charset="0"/>
                </a:rPr>
                <a:t>Hình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bình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hành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có</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hai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cạnh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kề</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bằng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nhau</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là</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hình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thoi</a:t>
              </a:r>
              <a:r>
                <a:rPr lang="en-US" sz="2800" b="1" i="1" dirty="0">
                  <a:solidFill>
                    <a:srgbClr val="000000"/>
                  </a:solidFill>
                  <a:latin typeface="Times New Roman" panose="02020603050405020304" pitchFamily="18" charset="0"/>
                  <a:ea typeface="Calibri" panose="020F0502020204030204" pitchFamily="34" charset="0"/>
                </a:rPr>
                <a:t>.</a:t>
              </a:r>
              <a:br>
                <a:rPr lang="en-US" sz="2800" b="1" i="1" dirty="0">
                  <a:solidFill>
                    <a:srgbClr val="000000"/>
                  </a:solidFill>
                  <a:latin typeface="Times New Roman" panose="02020603050405020304" pitchFamily="18" charset="0"/>
                  <a:ea typeface="Calibri" panose="020F0502020204030204" pitchFamily="34" charset="0"/>
                </a:rPr>
              </a:br>
              <a:r>
                <a:rPr lang="en-US" sz="2800" b="1" i="1" dirty="0">
                  <a:solidFill>
                    <a:srgbClr val="000000"/>
                  </a:solidFill>
                  <a:latin typeface="Times New Roman" panose="02020603050405020304" pitchFamily="18" charset="0"/>
                  <a:ea typeface="Calibri" panose="020F0502020204030204" pitchFamily="34" charset="0"/>
                </a:rPr>
                <a:t>b) </a:t>
              </a:r>
              <a:r>
                <a:rPr lang="en-US" sz="2800" b="1" i="1" dirty="0" err="1">
                  <a:solidFill>
                    <a:srgbClr val="000000"/>
                  </a:solidFill>
                  <a:latin typeface="Times New Roman" panose="02020603050405020304" pitchFamily="18" charset="0"/>
                  <a:ea typeface="Calibri" panose="020F0502020204030204" pitchFamily="34" charset="0"/>
                </a:rPr>
                <a:t>Hình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bình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hành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có</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hai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đường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chéo</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vuông</a:t>
              </a:r>
              <a:r>
                <a:rPr lang="en-US" sz="2800" b="1" i="1" dirty="0">
                  <a:solidFill>
                    <a:srgbClr val="000000"/>
                  </a:solidFill>
                  <a:latin typeface="Times New Roman" panose="02020603050405020304" pitchFamily="18" charset="0"/>
                  <a:ea typeface="Calibri" panose="020F0502020204030204" pitchFamily="34" charset="0"/>
                </a:rPr>
                <a:t> góc </a:t>
              </a:r>
              <a:r>
                <a:rPr lang="en-US" sz="2800" b="1" i="1" dirty="0" err="1">
                  <a:solidFill>
                    <a:srgbClr val="000000"/>
                  </a:solidFill>
                  <a:latin typeface="Times New Roman" panose="02020603050405020304" pitchFamily="18" charset="0"/>
                  <a:ea typeface="Calibri" panose="020F0502020204030204" pitchFamily="34" charset="0"/>
                </a:rPr>
                <a:t>với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nhau</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là</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hình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thoi</a:t>
              </a:r>
              <a:r>
                <a:rPr lang="en-US" sz="2800" b="1" i="1" dirty="0">
                  <a:solidFill>
                    <a:srgbClr val="000000"/>
                  </a:solidFill>
                  <a:latin typeface="Times New Roman" panose="02020603050405020304" pitchFamily="18" charset="0"/>
                  <a:ea typeface="Calibri" panose="020F0502020204030204" pitchFamily="34" charset="0"/>
                </a:rPr>
                <a:t>.</a:t>
              </a:r>
              <a:endParaRPr lang="vi-VN" sz="2400" dirty="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ABNC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chéo</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AN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BC </a:t>
            </a:r>
            <a:r>
              <a:rPr lang="en-US" sz="2800" dirty="0" err="1">
                <a:solidFill>
                  <a:srgbClr val="000000"/>
                </a:solidFill>
                <a:latin typeface="Times New Roman" panose="02020603050405020304" pitchFamily="18" charset="0"/>
                <a:ea typeface="Times New Roman" panose="02020603050405020304" pitchFamily="18" charset="0"/>
              </a:rPr>
              <a:t>vuông</a:t>
            </a:r>
            <a:r>
              <a:rPr lang="en-US" sz="2800" dirty="0">
                <a:solidFill>
                  <a:srgbClr val="000000"/>
                </a:solidFill>
                <a:latin typeface="Times New Roman" panose="02020603050405020304" pitchFamily="18" charset="0"/>
                <a:ea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ABNC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thoi</a:t>
            </a:r>
            <a:endParaRPr lang="vi-VN" sz="2800" dirty="0"/>
          </a:p>
        </p:txBody>
      </p:sp>
      <p:sp>
        <p:nvSpPr>
          <p:cNvPr id="22" name="Arrow: Right 21">
            <a:extLst>
              <a:ext uri="{FF2B5EF4-FFF2-40B4-BE49-F238E27FC236}">
                <a16:creationId xmlns=""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dirty="0" err="1">
                <a:solidFill>
                  <a:srgbClr val="0070C0"/>
                </a:solidFill>
                <a:latin typeface="Times New Roman" panose="02020603050405020304" pitchFamily="18" charset="0"/>
                <a:ea typeface="Calibri" panose="020F0502020204030204" pitchFamily="34" charset="0"/>
              </a:rPr>
              <a:t>Hình</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bình</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hành</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có</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một</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đường</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chéo</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là</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phân</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giác</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của</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một</a:t>
            </a:r>
            <a:r>
              <a:rPr lang="en-US" sz="3200" b="1" i="1" dirty="0">
                <a:solidFill>
                  <a:srgbClr val="0070C0"/>
                </a:solidFill>
                <a:latin typeface="Times New Roman" panose="02020603050405020304" pitchFamily="18" charset="0"/>
                <a:ea typeface="Calibri" panose="020F0502020204030204" pitchFamily="34" charset="0"/>
              </a:rPr>
              <a:t> góc </a:t>
            </a:r>
            <a:r>
              <a:rPr lang="en-US" sz="3200" b="1" i="1" dirty="0" err="1">
                <a:solidFill>
                  <a:srgbClr val="0070C0"/>
                </a:solidFill>
                <a:latin typeface="Times New Roman" panose="02020603050405020304" pitchFamily="18" charset="0"/>
                <a:ea typeface="Calibri" panose="020F0502020204030204" pitchFamily="34" charset="0"/>
              </a:rPr>
              <a:t>là</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hình</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thoi</a:t>
            </a:r>
            <a:endParaRPr lang="vi-VN" sz="3200" dirty="0"/>
          </a:p>
        </p:txBody>
      </p:sp>
      <p:grpSp>
        <p:nvGrpSpPr>
          <p:cNvPr id="17" name="Group 16">
            <a:extLst>
              <a:ext uri="{FF2B5EF4-FFF2-40B4-BE49-F238E27FC236}">
                <a16:creationId xmlns=""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ABD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AO </a:t>
            </a:r>
            <a:r>
              <a:rPr lang="en-US" sz="2800" dirty="0" err="1">
                <a:solidFill>
                  <a:srgbClr val="000000"/>
                </a:solidFill>
                <a:latin typeface="Times New Roman" panose="02020603050405020304" pitchFamily="18" charset="0"/>
                <a:ea typeface="Times New Roman" panose="02020603050405020304" pitchFamily="18" charset="0"/>
              </a:rPr>
              <a:t>vừa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góc</a:t>
            </a:r>
            <a:r>
              <a:rPr lang="en-US" sz="2800" dirty="0">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DAB</a:t>
            </a:r>
            <a:r>
              <a:rPr lang="en-US" sz="2800" dirty="0">
                <a:solidFill>
                  <a:srgbClr val="000000"/>
                </a:solidFill>
                <a:latin typeface="Times New Roman" panose="02020603050405020304" pitchFamily="18" charset="0"/>
                <a:ea typeface="Times New Roman" panose="02020603050405020304" pitchFamily="18" charset="0"/>
              </a:rPr>
              <a:t>, </a:t>
            </a:r>
          </a:p>
          <a:p>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vừa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tuyến</a:t>
            </a:r>
            <a:endParaRPr lang="vi-VN" sz="2800" dirty="0"/>
          </a:p>
        </p:txBody>
      </p:sp>
      <p:sp>
        <p:nvSpPr>
          <p:cNvPr id="11" name="Rectangle 10">
            <a:extLst>
              <a:ext uri="{FF2B5EF4-FFF2-40B4-BE49-F238E27FC236}">
                <a16:creationId xmlns="" xmlns:a16="http://schemas.microsoft.com/office/drawing/2014/main" id="{CC81F19C-5F59-4B90-8F09-603AFFB34A1A}"/>
              </a:ext>
            </a:extLst>
          </p:cNvPr>
          <p:cNvSpPr/>
          <p:nvPr/>
        </p:nvSpPr>
        <p:spPr>
          <a:xfrm>
            <a:off x="443490" y="4741263"/>
            <a:ext cx="6542560" cy="523220"/>
          </a:xfrm>
          <a:prstGeom prst="rect">
            <a:avLst/>
          </a:prstGeom>
        </p:spPr>
        <p:txBody>
          <a:bodyPr wrap="none">
            <a:spAutoFit/>
          </a:bodyPr>
          <a:lstStyle/>
          <a:p>
            <a:r>
              <a:rPr lang="en-US" sz="2800" i="1" dirty="0">
                <a:solidFill>
                  <a:srgbClr val="000000"/>
                </a:solidFill>
                <a:latin typeface="Times New Roman" panose="02020603050405020304" pitchFamily="18" charset="0"/>
                <a:ea typeface="Times New Roman" panose="02020603050405020304" pitchFamily="18" charset="0"/>
              </a:rPr>
              <a:t>=&gt; ABD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cân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tại</a:t>
            </a:r>
            <a:r>
              <a:rPr lang="en-US" sz="2800" dirty="0" smtClean="0">
                <a:solidFill>
                  <a:srgbClr val="000000"/>
                </a:solidFill>
                <a:latin typeface="Times New Roman" panose="02020603050405020304" pitchFamily="18" charset="0"/>
                <a:ea typeface="Times New Roman" panose="02020603050405020304" pitchFamily="18" charset="0"/>
              </a:rPr>
              <a:t> A </a:t>
            </a:r>
            <a:r>
              <a:rPr lang="en-US" sz="2800" dirty="0">
                <a:solidFill>
                  <a:srgbClr val="000000"/>
                </a:solidFill>
                <a:latin typeface="Times New Roman" panose="02020603050405020304" pitchFamily="18" charset="0"/>
                <a:ea typeface="Times New Roman" panose="02020603050405020304" pitchFamily="18" charset="0"/>
              </a:rPr>
              <a:t>hay </a:t>
            </a:r>
            <a:r>
              <a:rPr lang="en-US" sz="2800" i="1" dirty="0">
                <a:solidFill>
                  <a:srgbClr val="000000"/>
                </a:solidFill>
                <a:latin typeface="Times New Roman" panose="02020603050405020304" pitchFamily="18" charset="0"/>
                <a:ea typeface="Times New Roman" panose="02020603050405020304" pitchFamily="18" charset="0"/>
              </a:rPr>
              <a:t>AB </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AD</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p>
        </p:txBody>
      </p:sp>
      <p:sp>
        <p:nvSpPr>
          <p:cNvPr id="13" name="Rectangle 12">
            <a:extLst>
              <a:ext uri="{FF2B5EF4-FFF2-40B4-BE49-F238E27FC236}">
                <a16:creationId xmlns=""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thoi</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dirty="0">
                    <a:latin typeface="Times New Roman" panose="02020603050405020304" pitchFamily="18" charset="0"/>
                    <a:cs typeface="Times New Roman" panose="02020603050405020304" pitchFamily="18" charset="0"/>
                  </a:rPr>
                  <a:t> = 40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số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góc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thoi</a:t>
                </a:r>
                <a:r>
                  <a:rPr lang="en-US" sz="2800" dirty="0">
                    <a:latin typeface="Times New Roman" panose="02020603050405020304" pitchFamily="18" charset="0"/>
                    <a:cs typeface="Times New Roman" panose="02020603050405020304" pitchFamily="18" charset="0"/>
                  </a:rPr>
                  <a:t> ABCD.</a:t>
                </a:r>
                <a:endParaRPr lang="vi-VN" sz="28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ABCD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DB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p>
            </p:txBody>
          </p:sp>
        </mc:Choice>
        <mc:Fallback xmlns="">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rPr>
              <a:t>, 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rPr>
              <a:t>kề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tổng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180</a:t>
            </a:r>
            <a:r>
              <a:rPr lang="en-US" sz="2800" baseline="30000" dirty="0">
                <a:solidFill>
                  <a:srgbClr val="000000"/>
                </a:solidFill>
                <a:latin typeface="Times New Roman" panose="02020603050405020304" pitchFamily="18" charset="0"/>
                <a:ea typeface="Times New Roman" panose="02020603050405020304" pitchFamily="18" charset="0"/>
              </a:rPr>
              <a:t>0</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p>
        </p:txBody>
      </p:sp>
      <mc:AlternateContent xmlns:mc="http://schemas.openxmlformats.org/markup-compatibility/2006" xmlns:a14="http://schemas.microsoft.com/office/drawing/2010/main">
        <mc:Choice Requires="a14">
          <p:sp>
            <p:nvSpPr>
              <p:cNvPr id="46" name="Rectangle 45">
                <a:extLst>
                  <a:ext uri="{FF2B5EF4-FFF2-40B4-BE49-F238E27FC236}">
                    <a16:creationId xmlns=""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cặp</a:t>
                </a:r>
                <a:r>
                  <a:rPr lang="en-US" sz="2800" dirty="0">
                    <a:solidFill>
                      <a:srgbClr val="000000"/>
                    </a:solidFill>
                    <a:latin typeface="Times New Roman" panose="02020603050405020304" pitchFamily="18" charset="0"/>
                    <a:ea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dirty="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dirty="0">
                    <a:solidFill>
                      <a:srgbClr val="000000"/>
                    </a:solidFill>
                    <a:latin typeface="Times New Roman" panose="02020603050405020304" pitchFamily="18" charset="0"/>
                    <a:ea typeface="Times New Roman" panose="02020603050405020304" pitchFamily="18" charset="0"/>
                  </a:rPr>
                  <a:t> = 100</a:t>
                </a:r>
                <a:r>
                  <a:rPr lang="en-US" sz="2800" baseline="30000" dirty="0">
                    <a:solidFill>
                      <a:srgbClr val="000000"/>
                    </a:solidFill>
                    <a:latin typeface="Times New Roman" panose="02020603050405020304" pitchFamily="18" charset="0"/>
                    <a:ea typeface="Times New Roman" panose="02020603050405020304" pitchFamily="18" charset="0"/>
                  </a:rPr>
                  <a:t>0</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 80</a:t>
                </a:r>
                <a:r>
                  <a:rPr lang="en-US" sz="2800" baseline="30000" dirty="0">
                    <a:solidFill>
                      <a:srgbClr val="000000"/>
                    </a:solidFill>
                    <a:latin typeface="Times New Roman" panose="02020603050405020304" pitchFamily="18" charset="0"/>
                    <a:ea typeface="Times New Roman" panose="02020603050405020304" pitchFamily="18" charset="0"/>
                  </a:rPr>
                  <a:t>0</a:t>
                </a:r>
                <a:endParaRPr lang="vi-VN" sz="2800" dirty="0"/>
              </a:p>
            </p:txBody>
          </p:sp>
        </mc:Choice>
        <mc:Fallback xmlns="">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40cm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số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góc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60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63</a:t>
            </a:r>
            <a:r>
              <a:rPr lang="en-US" sz="2800" dirty="0">
                <a:latin typeface="Times New Roman" panose="02020603050405020304" pitchFamily="18" charset="0"/>
                <a:cs typeface="Times New Roman" panose="02020603050405020304" pitchFamily="18" charset="0"/>
              </a:rPr>
              <a:t>). </a:t>
            </a:r>
          </a:p>
          <a:p>
            <a:pPr algn="just"/>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cetimét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xmlns="">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xmlns:a14="http://schemas.microsoft.com/office/drawing/2010/main">
        <mc:Choice Requires="a14">
          <p:sp>
            <p:nvSpPr>
              <p:cNvPr id="35" name="Rectangle 34">
                <a:extLst>
                  <a:ext uri="{FF2B5EF4-FFF2-40B4-BE49-F238E27FC236}">
                    <a16:creationId xmlns=""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xmlns="">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dirty="0" err="1">
                <a:solidFill>
                  <a:srgbClr val="000000"/>
                </a:solidFill>
                <a:latin typeface="Times New Roman" panose="02020603050405020304" pitchFamily="18" charset="0"/>
                <a:ea typeface="Calibri" panose="020F0502020204030204" pitchFamily="34" charset="0"/>
              </a:rPr>
              <a:t>Tứ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chéo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vuông</a:t>
            </a:r>
            <a:r>
              <a:rPr lang="en-US" sz="2800" dirty="0">
                <a:solidFill>
                  <a:srgbClr val="000000"/>
                </a:solidFill>
                <a:latin typeface="Times New Roman" panose="02020603050405020304" pitchFamily="18" charset="0"/>
                <a:ea typeface="Calibri" panose="020F0502020204030204" pitchFamily="34" charset="0"/>
              </a:rPr>
              <a:t> góc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bằng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thoi</a:t>
            </a:r>
            <a:endParaRPr lang="vi-VN" sz="2800" dirty="0"/>
          </a:p>
        </p:txBody>
      </p:sp>
      <p:sp>
        <p:nvSpPr>
          <p:cNvPr id="9" name="Rectangle 8">
            <a:extLst>
              <a:ext uri="{FF2B5EF4-FFF2-40B4-BE49-F238E27FC236}">
                <a16:creationId xmlns=""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hành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chéo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vuông</a:t>
            </a:r>
            <a:r>
              <a:rPr lang="en-US" sz="2800" dirty="0">
                <a:solidFill>
                  <a:srgbClr val="000000"/>
                </a:solidFill>
                <a:latin typeface="Times New Roman" panose="02020603050405020304" pitchFamily="18" charset="0"/>
                <a:ea typeface="Calibri" panose="020F0502020204030204" pitchFamily="34" charset="0"/>
              </a:rPr>
              <a:t> góc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thoi</a:t>
            </a:r>
            <a:r>
              <a:rPr lang="en-US" sz="2800" dirty="0">
                <a:solidFill>
                  <a:srgbClr val="000000"/>
                </a:solidFill>
                <a:latin typeface="Times New Roman" panose="02020603050405020304" pitchFamily="18" charset="0"/>
                <a:ea typeface="Calibri" panose="020F0502020204030204" pitchFamily="34" charset="0"/>
              </a:rPr>
              <a:t>.</a:t>
            </a:r>
            <a:endParaRPr lang="vi-VN" sz="2800" dirty="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dirty="0">
                <a:solidFill>
                  <a:srgbClr val="000000"/>
                </a:solidFill>
                <a:latin typeface="Times New Roman" panose="02020603050405020304" pitchFamily="18" charset="0"/>
                <a:ea typeface="Calibri" panose="020F0502020204030204" pitchFamily="34" charset="0"/>
              </a:rPr>
              <a:t>B. </a:t>
            </a:r>
            <a:r>
              <a:rPr lang="en-US" sz="3200" dirty="0" err="1">
                <a:solidFill>
                  <a:srgbClr val="000000"/>
                </a:solidFill>
                <a:latin typeface="Times New Roman" panose="02020603050405020304" pitchFamily="18" charset="0"/>
                <a:ea typeface="Calibri" panose="020F0502020204030204" pitchFamily="34" charset="0"/>
              </a:rPr>
              <a:t>Hai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đường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chéo</a:t>
            </a:r>
            <a:r>
              <a:rPr lang="en-US" sz="3200" b="1"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đường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phân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góc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thoi</a:t>
            </a:r>
            <a:endParaRPr lang="vi-VN" sz="3200" dirty="0"/>
          </a:p>
        </p:txBody>
      </p:sp>
      <p:sp>
        <p:nvSpPr>
          <p:cNvPr id="9" name="Rectangle 8">
            <a:extLst>
              <a:ext uri="{FF2B5EF4-FFF2-40B4-BE49-F238E27FC236}">
                <a16:creationId xmlns=""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dirty="0">
                <a:solidFill>
                  <a:srgbClr val="000000"/>
                </a:solidFill>
                <a:latin typeface="Times New Roman" panose="02020603050405020304" pitchFamily="18" charset="0"/>
                <a:ea typeface="Calibri" panose="020F0502020204030204" pitchFamily="34" charset="0"/>
              </a:rPr>
              <a:t>C. </a:t>
            </a:r>
            <a:r>
              <a:rPr lang="en-US" sz="3200" dirty="0" err="1">
                <a:solidFill>
                  <a:srgbClr val="000000"/>
                </a:solidFill>
                <a:latin typeface="Times New Roman" panose="02020603050405020304" pitchFamily="18" charset="0"/>
                <a:ea typeface="Calibri" panose="020F0502020204030204" pitchFamily="34" charset="0"/>
              </a:rPr>
              <a:t>Hai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đường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chéo</a:t>
            </a:r>
            <a:r>
              <a:rPr lang="en-US" sz="3200" b="1"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vuông</a:t>
            </a:r>
            <a:r>
              <a:rPr lang="en-US" sz="3200" dirty="0">
                <a:solidFill>
                  <a:srgbClr val="000000"/>
                </a:solidFill>
                <a:latin typeface="Times New Roman" panose="02020603050405020304" pitchFamily="18" charset="0"/>
                <a:ea typeface="Calibri" panose="020F0502020204030204" pitchFamily="34" charset="0"/>
              </a:rPr>
              <a:t> góc </a:t>
            </a:r>
            <a:r>
              <a:rPr lang="en-US" sz="3200" dirty="0" err="1">
                <a:solidFill>
                  <a:srgbClr val="000000"/>
                </a:solidFill>
                <a:latin typeface="Times New Roman" panose="02020603050405020304" pitchFamily="18" charset="0"/>
                <a:ea typeface="Calibri" panose="020F0502020204030204" pitchFamily="34" charset="0"/>
              </a:rPr>
              <a:t>với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nhau</a:t>
            </a:r>
            <a:endParaRPr lang="vi-VN" sz="3200" dirty="0"/>
          </a:p>
        </p:txBody>
      </p:sp>
      <p:sp>
        <p:nvSpPr>
          <p:cNvPr id="11" name="Rectangle 10">
            <a:extLst>
              <a:ext uri="{FF2B5EF4-FFF2-40B4-BE49-F238E27FC236}">
                <a16:creationId xmlns=""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 xmlns:a16="http://schemas.microsoft.com/office/drawing/2014/main" id="{1459FBDF-FC1E-430D-9C79-442337738F27}"/>
              </a:ext>
            </a:extLst>
          </p:cNvPr>
          <p:cNvSpPr txBox="1"/>
          <p:nvPr/>
        </p:nvSpPr>
        <p:spPr>
          <a:xfrm>
            <a:off x="5573346" y="1597758"/>
            <a:ext cx="5524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a:t>
            </a:r>
            <a:endParaRPr lang="vi-VN" sz="3200" b="1" dirty="0">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a:t>
            </a:r>
            <a:endParaRPr lang="vi-VN" sz="3200" b="1" dirty="0">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dirty="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dirty="0">
                    <a:latin typeface="Times New Roman" panose="02020603050405020304" pitchFamily="18" charset="0"/>
                    <a:cs typeface="Times New Roman" panose="02020603050405020304" pitchFamily="18" charset="0"/>
                  </a:rPr>
                  <a:t> = </a:t>
                </a:r>
                <a:r>
                  <a:rPr lang="en-US" sz="3200" b="1" dirty="0" smtClean="0">
                    <a:latin typeface="Times New Roman" panose="02020603050405020304" pitchFamily="18" charset="0"/>
                    <a:cs typeface="Times New Roman" panose="02020603050405020304" pitchFamily="18" charset="0"/>
                  </a:rPr>
                  <a:t>120</a:t>
                </a:r>
                <a:r>
                  <a:rPr lang="en-US" sz="3200" b="1" baseline="30000" dirty="0" smtClean="0">
                    <a:latin typeface="Times New Roman" panose="02020603050405020304" pitchFamily="18" charset="0"/>
                    <a:cs typeface="Times New Roman" panose="02020603050405020304" pitchFamily="18" charset="0"/>
                  </a:rPr>
                  <a:t>0</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dirty="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dirty="0">
                    <a:latin typeface="Times New Roman" panose="02020603050405020304" pitchFamily="18" charset="0"/>
                    <a:cs typeface="Times New Roman" panose="02020603050405020304" pitchFamily="18" charset="0"/>
                  </a:rPr>
                  <a:t> = </a:t>
                </a:r>
                <a:r>
                  <a:rPr lang="en-US" sz="3200" b="1" dirty="0" smtClean="0">
                    <a:latin typeface="Times New Roman" panose="02020603050405020304" pitchFamily="18" charset="0"/>
                    <a:cs typeface="Times New Roman" panose="02020603050405020304" pitchFamily="18" charset="0"/>
                  </a:rPr>
                  <a:t>60</a:t>
                </a:r>
                <a:r>
                  <a:rPr lang="en-US" sz="3200" b="1" baseline="30000" dirty="0" smtClean="0">
                    <a:latin typeface="Times New Roman" panose="02020603050405020304" pitchFamily="18" charset="0"/>
                    <a:cs typeface="Times New Roman" panose="02020603050405020304" pitchFamily="18" charset="0"/>
                  </a:rPr>
                  <a:t>0</a:t>
                </a:r>
                <a:endParaRPr lang="vi-VN" sz="3200" b="1"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xmlns="" xmlns:a14="http://schemas.microsoft.com/office/drawing/2010/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rotWithShape="0">
                <a:blip r:embed="rId3"/>
                <a:stretch>
                  <a:fillRect t="-11111" b="-31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dirty="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dirty="0">
                    <a:latin typeface="Times New Roman" panose="02020603050405020304" pitchFamily="18" charset="0"/>
                    <a:cs typeface="Times New Roman" panose="02020603050405020304" pitchFamily="18" charset="0"/>
                  </a:rPr>
                  <a:t> = </a:t>
                </a:r>
                <a:r>
                  <a:rPr lang="en-US" sz="3200" b="1" dirty="0" smtClean="0">
                    <a:latin typeface="Times New Roman" panose="02020603050405020304" pitchFamily="18" charset="0"/>
                    <a:cs typeface="Times New Roman" panose="02020603050405020304" pitchFamily="18" charset="0"/>
                  </a:rPr>
                  <a:t>150</a:t>
                </a:r>
                <a:r>
                  <a:rPr lang="en-US" sz="3200" b="1" baseline="30000" dirty="0" smtClean="0">
                    <a:latin typeface="Times New Roman" panose="02020603050405020304" pitchFamily="18" charset="0"/>
                    <a:cs typeface="Times New Roman" panose="02020603050405020304" pitchFamily="18" charset="0"/>
                  </a:rPr>
                  <a:t>0</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dirty="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dirty="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30</a:t>
                </a:r>
                <a:r>
                  <a:rPr lang="en-US" sz="3200" b="1" baseline="30000" smtClean="0">
                    <a:latin typeface="Times New Roman" panose="02020603050405020304" pitchFamily="18" charset="0"/>
                    <a:cs typeface="Times New Roman" panose="02020603050405020304" pitchFamily="18" charset="0"/>
                  </a:rPr>
                  <a:t>0</a:t>
                </a:r>
                <a:endParaRPr lang="vi-VN" sz="3200" b="1"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xmlns="" xmlns:a14="http://schemas.microsoft.com/office/drawing/2010/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rotWithShape="0">
                <a:blip r:embed="rId5"/>
                <a:stretch>
                  <a:fillRect t="-11224" b="-32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xmlns:a14="http://schemas.microsoft.com/office/drawing/2010/main">
        <mc:Choice Requires="a14">
          <p:sp>
            <p:nvSpPr>
              <p:cNvPr id="39" name="Rectangle 38">
                <a:extLst>
                  <a:ext uri="{FF2B5EF4-FFF2-40B4-BE49-F238E27FC236}">
                    <a16:creationId xmlns=""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xmlns="">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dirty="0">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dirty="0">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dirty="0">
                <a:latin typeface="Times New Roman" panose="02020603050405020304" pitchFamily="18" charset="0"/>
                <a:ea typeface="Times New Roman" panose="02020603050405020304" pitchFamily="18" charset="0"/>
                <a:cs typeface="Times New Roman" panose="02020603050405020304" pitchFamily="18" charset="0"/>
              </a:rPr>
              <a:t>Chuẩn bị </a:t>
            </a:r>
            <a:r>
              <a:rPr lang="pt-BR"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200" b="1" dirty="0">
                <a:latin typeface="Times New Roman" panose="02020603050405020304" pitchFamily="18" charset="0"/>
                <a:ea typeface="Times New Roman" panose="02020603050405020304" pitchFamily="18" charset="0"/>
                <a:cs typeface="Times New Roman" panose="02020603050405020304" pitchFamily="18" charset="0"/>
              </a:rPr>
              <a:t>"Bài 7: Hình vuông ".</a:t>
            </a:r>
            <a:endParaRPr lang="vi-VN"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dirty="0">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9FD6AB01-9487-43B2-B276-0C25FC4C48B2}"/>
              </a:ext>
            </a:extLst>
          </p:cNvPr>
          <p:cNvSpPr/>
          <p:nvPr/>
        </p:nvSpPr>
        <p:spPr>
          <a:xfrm>
            <a:off x="1302418" y="2054075"/>
            <a:ext cx="7969919" cy="1384995"/>
          </a:xfrm>
          <a:prstGeom prst="rect">
            <a:avLst/>
          </a:prstGeom>
        </p:spPr>
        <p:txBody>
          <a:bodyPr wrap="square">
            <a:spAutoFit/>
          </a:bodyPr>
          <a:lstStyle/>
          <a:p>
            <a:pPr marL="514350" indent="-514350" algn="just">
              <a:spcAft>
                <a:spcPts val="0"/>
              </a:spcAft>
              <a:buAutoNum type="alphaLcParenR"/>
            </a:pPr>
            <a:r>
              <a:rPr lang="en-US" sz="2800" dirty="0" err="1">
                <a:solidFill>
                  <a:srgbClr val="000000"/>
                </a:solidFill>
                <a:latin typeface="Times New Roman" panose="02020603050405020304" pitchFamily="18" charset="0"/>
                <a:ea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thoi</a:t>
            </a:r>
            <a:r>
              <a:rPr lang="en-US" sz="2800" dirty="0">
                <a:solidFill>
                  <a:srgbClr val="000000"/>
                </a:solidFill>
                <a:latin typeface="Times New Roman" panose="02020603050405020304" pitchFamily="18" charset="0"/>
                <a:ea typeface="Times New Roman" panose="02020603050405020304" pitchFamily="18" charset="0"/>
              </a:rPr>
              <a:t> ABCD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a:t>
            </a: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 AB = BC = CD = DA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=&gt;ABCD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rPr>
              <a:t>(</a:t>
            </a:r>
            <a:r>
              <a:rPr lang="en-US" sz="2800" dirty="0" err="1" smtClean="0">
                <a:solidFill>
                  <a:srgbClr val="000000"/>
                </a:solidFill>
                <a:latin typeface="Times New Roman" panose="02020603050405020304" pitchFamily="18" charset="0"/>
                <a:ea typeface="Times New Roman" panose="02020603050405020304" pitchFamily="18" charset="0"/>
              </a:rPr>
              <a:t>dhnb</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hình</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ABCD</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 OB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∆ABO</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c.c.c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610BF1AA-59A1-46B6-8290-32F952A29F4F}"/>
                  </a:ext>
                </a:extLst>
              </p:cNvPr>
              <p:cNvSpPr/>
              <p:nvPr/>
            </p:nvSpPr>
            <p:spPr>
              <a:xfrm>
                <a:off x="1443789" y="1832554"/>
                <a:ext cx="7387390" cy="3665491"/>
              </a:xfrm>
              <a:prstGeom prst="rect">
                <a:avLst/>
              </a:prstGeom>
            </p:spPr>
            <p:txBody>
              <a:bodyPr wrap="square">
                <a:spAutoFit/>
              </a:bodyPr>
              <a:lstStyle/>
              <a:p>
                <a:pPr algn="just">
                  <a:spcAft>
                    <a:spcPts val="0"/>
                  </a:spcAft>
                </a:pPr>
                <a:r>
                  <a:rPr lang="nl-NL" sz="2800" dirty="0" smtClean="0">
                    <a:latin typeface="Times New Roman" panose="02020603050405020304" pitchFamily="18" charset="0"/>
                    <a:ea typeface="Times New Roman" panose="02020603050405020304" pitchFamily="18" charset="0"/>
                  </a:rPr>
                  <a:t>c) </a:t>
                </a:r>
                <a:r>
                  <a:rPr lang="en-US" sz="2800" dirty="0" smtClean="0">
                    <a:solidFill>
                      <a:srgbClr val="000000"/>
                    </a:solidFill>
                    <a:latin typeface="Times New Roman" panose="02020603050405020304" pitchFamily="18" charset="0"/>
                    <a:ea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rPr>
                  <a:t>ADC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rPr>
                  <a:t>ABC</a:t>
                </a:r>
                <a:endParaRPr lang="vi-VN" sz="2800" dirty="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b="0" i="1" smtClean="0">
                                <a:solidFill>
                                  <a:srgbClr val="000000"/>
                                </a:solidFill>
                                <a:latin typeface="Cambria Math" panose="02040503050406030204" pitchFamily="18" charset="0"/>
                                <a:ea typeface="Times New Roman" panose="02020603050405020304" pitchFamily="18" charset="0"/>
                              </a:rPr>
                              <m:t>𝑔</m:t>
                            </m:r>
                            <m:r>
                              <a:rPr lang="en-US" sz="2800" i="1">
                                <a:solidFill>
                                  <a:srgbClr val="000000"/>
                                </a:solidFill>
                                <a:latin typeface="Cambria Math" panose="02040503050406030204" pitchFamily="18" charset="0"/>
                                <a:ea typeface="Times New Roman" panose="02020603050405020304" pitchFamily="18" charset="0"/>
                              </a:rPr>
                              <m:t>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𝐷𝐶</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𝐵𝐶</m:t>
                            </m:r>
                            <m:r>
                              <a:rPr lang="en-US" sz="2800" i="1">
                                <a:solidFill>
                                  <a:srgbClr val="000000"/>
                                </a:solidFill>
                                <a:latin typeface="Cambria Math" panose="02040503050406030204" pitchFamily="18" charset="0"/>
                                <a:ea typeface="Times New Roman" panose="02020603050405020304" pitchFamily="18" charset="0"/>
                              </a:rPr>
                              <m:t> (</m:t>
                            </m:r>
                            <m:r>
                              <a:rPr lang="en-US" sz="2800" b="0" i="1" smtClean="0">
                                <a:solidFill>
                                  <a:srgbClr val="000000"/>
                                </a:solidFill>
                                <a:latin typeface="Cambria Math" panose="02040503050406030204" pitchFamily="18" charset="0"/>
                                <a:ea typeface="Times New Roman" panose="02020603050405020304" pitchFamily="18" charset="0"/>
                              </a:rPr>
                              <m:t>𝑔</m:t>
                            </m:r>
                            <m:r>
                              <a:rPr lang="en-US" sz="2800" i="1">
                                <a:solidFill>
                                  <a:srgbClr val="000000"/>
                                </a:solidFill>
                                <a:latin typeface="Cambria Math" panose="02040503050406030204" pitchFamily="18" charset="0"/>
                                <a:ea typeface="Times New Roman" panose="02020603050405020304" pitchFamily="18" charset="0"/>
                              </a:rPr>
                              <m:t>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∆ABC = ∆ADC (</a:t>
                </a:r>
                <a:r>
                  <a:rPr lang="en-US" sz="2800" dirty="0" err="1">
                    <a:solidFill>
                      <a:srgbClr val="000000"/>
                    </a:solidFill>
                    <a:latin typeface="Times New Roman" panose="02020603050405020304" pitchFamily="18" charset="0"/>
                    <a:ea typeface="Times New Roman" panose="02020603050405020304" pitchFamily="18" charset="0"/>
                  </a:rPr>
                  <a:t>c.c.c</a:t>
                </a:r>
                <a:r>
                  <a:rPr lang="en-US" sz="2800" dirty="0">
                    <a:solidFill>
                      <a:srgbClr val="000000"/>
                    </a:solidFill>
                    <a:latin typeface="Times New Roman" panose="02020603050405020304" pitchFamily="18" charset="0"/>
                    <a:ea typeface="Times New Roman" panose="02020603050405020304" pitchFamily="18" charset="0"/>
                  </a:rPr>
                  <a:t>) </a:t>
                </a:r>
                <a:endParaRPr lang="vi-VN" sz="2800" dirty="0">
                  <a:latin typeface="Times New Roman" panose="02020603050405020304" pitchFamily="18" charset="0"/>
                  <a:ea typeface="Times New Roman" panose="02020603050405020304" pitchFamily="18" charset="0"/>
                </a:endParaRPr>
              </a:p>
              <a:p>
                <a:pPr algn="just">
                  <a:spcAft>
                    <a:spcPts val="0"/>
                  </a:spcAft>
                </a:pPr>
                <a:r>
                  <a:rPr lang="nl-NL" sz="2800" dirty="0" smtClean="0">
                    <a:latin typeface="Times New Roman" panose="02020603050405020304" pitchFamily="18" charset="0"/>
                    <a:ea typeface="Times New Roman" panose="02020603050405020304" pitchFamily="18" charset="0"/>
                  </a:rPr>
                  <a:t>* Lại có </a:t>
                </a:r>
                <a:r>
                  <a:rPr lang="en-US" sz="2800" dirty="0" smtClean="0">
                    <a:solidFill>
                      <a:srgbClr val="000000"/>
                    </a:solidFill>
                    <a:latin typeface="Times New Roman" panose="02020603050405020304" pitchFamily="18" charset="0"/>
                    <a:ea typeface="Times New Roman" panose="02020603050405020304" pitchFamily="18" charset="0"/>
                  </a:rPr>
                  <a:t>∆ADO = ∆ABO (</a:t>
                </a:r>
                <a:r>
                  <a:rPr lang="en-US" sz="2800" dirty="0" err="1" smtClean="0">
                    <a:solidFill>
                      <a:srgbClr val="000000"/>
                    </a:solidFill>
                    <a:latin typeface="Times New Roman" panose="02020603050405020304" pitchFamily="18" charset="0"/>
                    <a:ea typeface="Times New Roman" panose="02020603050405020304" pitchFamily="18" charset="0"/>
                  </a:rPr>
                  <a:t>cmt</a:t>
                </a:r>
                <a:r>
                  <a:rPr lang="en-US" sz="2800" dirty="0" smtClean="0">
                    <a:solidFill>
                      <a:srgbClr val="000000"/>
                    </a:solidFill>
                    <a:latin typeface="Times New Roman" panose="02020603050405020304" pitchFamily="18" charset="0"/>
                    <a:ea typeface="Times New Roman" panose="02020603050405020304" pitchFamily="18" charset="0"/>
                  </a:rPr>
                  <a:t>) </a:t>
                </a:r>
                <a:endParaRPr lang="vi-VN" sz="2800" dirty="0" smtClean="0">
                  <a:latin typeface="Times New Roman" panose="02020603050405020304" pitchFamily="18" charset="0"/>
                  <a:ea typeface="Times New Roman" panose="02020603050405020304" pitchFamily="18" charset="0"/>
                </a:endParaRPr>
              </a:p>
              <a:p>
                <a:pPr algn="just">
                  <a:spcAft>
                    <a:spcPts val="0"/>
                  </a:spcAft>
                </a:pPr>
                <a:r>
                  <a:rPr lang="en-US" sz="2800" dirty="0" smtClean="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dirty="0" smtClean="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DAO</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BAO</m:t>
                        </m:r>
                      </m:e>
                    </m:acc>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cặp</a:t>
                </a:r>
                <a:r>
                  <a:rPr lang="en-US" sz="2800" dirty="0">
                    <a:solidFill>
                      <a:srgbClr val="000000"/>
                    </a:solidFill>
                    <a:latin typeface="Times New Roman" panose="02020603050405020304" pitchFamily="18" charset="0"/>
                    <a:ea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Hay</a:t>
                </a:r>
                <a:r>
                  <a:rPr lang="en-US" sz="2800"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BAC</m:t>
                        </m:r>
                      </m:e>
                    </m:acc>
                    <m:r>
                      <a:rPr lang="en-US" sz="2800" b="0" i="1" smtClean="0">
                        <a:solidFill>
                          <a:srgbClr val="000000"/>
                        </a:solidFill>
                        <a:latin typeface="Cambria Math" panose="02040503050406030204" pitchFamily="18" charset="0"/>
                        <a:ea typeface="Times New Roman" panose="02020603050405020304" pitchFamily="18" charset="0"/>
                      </a:rPr>
                      <m:t>. </m:t>
                    </m:r>
                    <m:r>
                      <a:rPr lang="en-US" sz="2800" b="0" i="1" smtClean="0">
                        <a:solidFill>
                          <a:srgbClr val="000000"/>
                        </a:solidFill>
                        <a:latin typeface="Cambria Math" panose="02040503050406030204" pitchFamily="18" charset="0"/>
                        <a:ea typeface="Times New Roman" panose="02020603050405020304" pitchFamily="18" charset="0"/>
                      </a:rPr>
                      <m:t>𝑀</m:t>
                    </m:r>
                    <m:r>
                      <a:rPr lang="en-US" sz="2800" b="0" i="1" smtClean="0">
                        <a:solidFill>
                          <a:srgbClr val="000000"/>
                        </a:solidFill>
                        <a:latin typeface="Cambria Math" panose="02040503050406030204" pitchFamily="18" charset="0"/>
                        <a:ea typeface="Times New Roman" panose="02020603050405020304" pitchFamily="18" charset="0"/>
                      </a:rPr>
                      <m:t>à </m:t>
                    </m:r>
                    <m:r>
                      <a:rPr lang="en-US" sz="2800" b="0" i="1" smtClean="0">
                        <a:solidFill>
                          <a:srgbClr val="000000"/>
                        </a:solidFill>
                        <a:latin typeface="Cambria Math" panose="02040503050406030204" pitchFamily="18" charset="0"/>
                        <a:ea typeface="Times New Roman" panose="02020603050405020304" pitchFamily="18" charset="0"/>
                      </a:rPr>
                      <m:t>𝐴𝐶</m:t>
                    </m:r>
                    <m:r>
                      <a:rPr lang="en-US" sz="2800" b="0" i="1" smtClean="0">
                        <a:solidFill>
                          <a:srgbClr val="000000"/>
                        </a:solidFill>
                        <a:latin typeface="Cambria Math" panose="02040503050406030204" pitchFamily="18" charset="0"/>
                        <a:ea typeface="Times New Roman" panose="02020603050405020304" pitchFamily="18" charset="0"/>
                      </a:rPr>
                      <m:t> </m:t>
                    </m:r>
                    <m:r>
                      <a:rPr lang="en-US" sz="2800" b="0" i="1" smtClean="0">
                        <a:solidFill>
                          <a:srgbClr val="000000"/>
                        </a:solidFill>
                        <a:latin typeface="Cambria Math" panose="02040503050406030204" pitchFamily="18" charset="0"/>
                        <a:ea typeface="Times New Roman" panose="02020603050405020304" pitchFamily="18" charset="0"/>
                      </a:rPr>
                      <m:t>𝑛</m:t>
                    </m:r>
                    <m:r>
                      <a:rPr lang="en-US" sz="2800" b="0" i="1" smtClean="0">
                        <a:solidFill>
                          <a:srgbClr val="000000"/>
                        </a:solidFill>
                        <a:latin typeface="Cambria Math" panose="02040503050406030204" pitchFamily="18" charset="0"/>
                        <a:ea typeface="Times New Roman" panose="02020603050405020304" pitchFamily="18" charset="0"/>
                      </a:rPr>
                      <m:t>ằ</m:t>
                    </m:r>
                    <m:r>
                      <a:rPr lang="en-US" sz="2800" b="0" i="1" smtClean="0">
                        <a:solidFill>
                          <a:srgbClr val="000000"/>
                        </a:solidFill>
                        <a:latin typeface="Cambria Math" panose="02040503050406030204" pitchFamily="18" charset="0"/>
                        <a:ea typeface="Times New Roman" panose="02020603050405020304" pitchFamily="18" charset="0"/>
                      </a:rPr>
                      <m:t>𝑚</m:t>
                    </m:r>
                    <m:r>
                      <a:rPr lang="en-US" sz="2800" b="0" i="1" smtClean="0">
                        <a:solidFill>
                          <a:srgbClr val="000000"/>
                        </a:solidFill>
                        <a:latin typeface="Cambria Math" panose="02040503050406030204" pitchFamily="18" charset="0"/>
                        <a:ea typeface="Times New Roman" panose="02020603050405020304" pitchFamily="18" charset="0"/>
                      </a:rPr>
                      <m:t> </m:t>
                    </m:r>
                    <m:r>
                      <a:rPr lang="en-US" sz="2800" b="0" i="1" smtClean="0">
                        <a:solidFill>
                          <a:srgbClr val="000000"/>
                        </a:solidFill>
                        <a:latin typeface="Cambria Math" panose="02040503050406030204" pitchFamily="18" charset="0"/>
                        <a:ea typeface="Times New Roman" panose="02020603050405020304" pitchFamily="18" charset="0"/>
                      </a:rPr>
                      <m:t>𝑡𝑟𝑜𝑛𝑔</m:t>
                    </m:r>
                    <m:r>
                      <m:rPr>
                        <m:nor/>
                      </m:rPr>
                      <a:rPr lang="nl-NL" sz="2800" dirty="0">
                        <a:latin typeface="Times New Roman" panose="02020603050405020304" pitchFamily="18" charset="0"/>
                        <a:ea typeface="Times New Roman" panose="02020603050405020304" pitchFamily="18" charset="0"/>
                      </a:rPr>
                      <m:t> </m:t>
                    </m:r>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r>
                      <m:rPr>
                        <m:nor/>
                      </m:rPr>
                      <a:rPr lang="nl-NL" sz="2800" dirty="0">
                        <a:latin typeface="Times New Roman" panose="02020603050405020304" pitchFamily="18" charset="0"/>
                        <a:ea typeface="Times New Roman" panose="02020603050405020304" pitchFamily="18" charset="0"/>
                      </a:rPr>
                      <m:t> </m:t>
                    </m:r>
                  </m:oMath>
                </a14:m>
                <a:endParaRPr lang="vi-VN" sz="2800" dirty="0">
                  <a:latin typeface="Times New Roman" panose="02020603050405020304" pitchFamily="18" charset="0"/>
                  <a:ea typeface="Times New Roman" panose="02020603050405020304" pitchFamily="18" charset="0"/>
                </a:endParaRPr>
              </a:p>
              <a:p>
                <a:pPr algn="just">
                  <a:spcAft>
                    <a:spcPts val="0"/>
                  </a:spcAft>
                </a:pPr>
                <a:r>
                  <a:rPr lang="nl-NL" sz="2800" dirty="0" smtClean="0">
                    <a:latin typeface="Times New Roman" panose="02020603050405020304" pitchFamily="18" charset="0"/>
                    <a:ea typeface="Times New Roman" panose="02020603050405020304" pitchFamily="18" charset="0"/>
                  </a:rPr>
                  <a:t>Vậy </a:t>
                </a:r>
                <a:r>
                  <a:rPr lang="nl-NL" sz="2800" dirty="0">
                    <a:latin typeface="Times New Roman" panose="02020603050405020304" pitchFamily="18" charset="0"/>
                    <a:ea typeface="Times New Roman" panose="02020603050405020304" pitchFamily="18" charset="0"/>
                  </a:rPr>
                  <a:t>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dirty="0">
                    <a:latin typeface="Times New Roman" panose="02020603050405020304" pitchFamily="18" charset="0"/>
                    <a:ea typeface="Times New Roman" panose="02020603050405020304" pitchFamily="18" charset="0"/>
                  </a:rPr>
                  <a:t> </a:t>
                </a:r>
                <a:endParaRPr lang="vi-VN" sz="2800" dirty="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 xmlns:a16="http://schemas.microsoft.com/office/drawing/2014/main" xmlns:a14="http://schemas.microsoft.com/office/drawing/2010/main" id="{610BF1AA-59A1-46B6-8290-32F952A29F4F}"/>
                  </a:ext>
                </a:extLst>
              </p:cNvPr>
              <p:cNvSpPr>
                <a:spLocks noRot="1" noChangeAspect="1" noMove="1" noResize="1" noEditPoints="1" noAdjustHandles="1" noChangeArrowheads="1" noChangeShapeType="1" noTextEdit="1"/>
              </p:cNvSpPr>
              <p:nvPr/>
            </p:nvSpPr>
            <p:spPr>
              <a:xfrm>
                <a:off x="1443789" y="1832554"/>
                <a:ext cx="7387390" cy="3665491"/>
              </a:xfrm>
              <a:prstGeom prst="rect">
                <a:avLst/>
              </a:prstGeom>
              <a:blipFill rotWithShape="0">
                <a:blip r:embed="rId5"/>
                <a:stretch>
                  <a:fillRect l="-1733" t="-1830" b="-3827"/>
                </a:stretch>
              </a:blipFill>
            </p:spPr>
            <p:txBody>
              <a:bodyPr/>
              <a:lstStyle/>
              <a:p>
                <a:r>
                  <a:rPr lang="en-US">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dirty="0">
                    <a:solidFill>
                      <a:srgbClr val="000000"/>
                    </a:solidFill>
                    <a:latin typeface="Times New Roman" panose="02020603050405020304" pitchFamily="18" charset="0"/>
                    <a:ea typeface="Calibri" panose="020F0502020204030204" pitchFamily="34" charset="0"/>
                  </a:rPr>
                  <a:t>a) </a:t>
                </a:r>
                <a:r>
                  <a:rPr lang="en-US" sz="2800" b="1" i="1" dirty="0" err="1" smtClean="0">
                    <a:solidFill>
                      <a:srgbClr val="000000"/>
                    </a:solidFill>
                    <a:latin typeface="Times New Roman" panose="02020603050405020304" pitchFamily="18" charset="0"/>
                    <a:ea typeface="Calibri" panose="020F0502020204030204" pitchFamily="34" charset="0"/>
                  </a:rPr>
                  <a:t>Các</a:t>
                </a:r>
                <a:r>
                  <a:rPr lang="en-US" sz="2800" b="1" i="1" dirty="0" smtClean="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cạnh</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đối</a:t>
                </a:r>
                <a:r>
                  <a:rPr lang="en-US" sz="2800" b="1" i="1" dirty="0">
                    <a:solidFill>
                      <a:srgbClr val="000000"/>
                    </a:solidFill>
                    <a:latin typeface="Times New Roman" panose="02020603050405020304" pitchFamily="18" charset="0"/>
                    <a:ea typeface="Calibri" panose="020F0502020204030204" pitchFamily="34" charset="0"/>
                  </a:rPr>
                  <a:t> song </a:t>
                </a:r>
                <a:r>
                  <a:rPr lang="en-US" sz="2800" b="1" i="1" dirty="0" err="1">
                    <a:solidFill>
                      <a:srgbClr val="000000"/>
                    </a:solidFill>
                    <a:latin typeface="Times New Roman" panose="02020603050405020304" pitchFamily="18" charset="0"/>
                    <a:ea typeface="Calibri" panose="020F0502020204030204" pitchFamily="34" charset="0"/>
                  </a:rPr>
                  <a:t>song</a:t>
                </a:r>
                <a:r>
                  <a:rPr lang="en-US" sz="2800" b="1" i="1" dirty="0" smtClean="0">
                    <a:solidFill>
                      <a:srgbClr val="000000"/>
                    </a:solidFill>
                    <a:latin typeface="Times New Roman" panose="02020603050405020304" pitchFamily="18" charset="0"/>
                    <a:ea typeface="Calibri" panose="020F0502020204030204" pitchFamily="34" charset="0"/>
                  </a:rPr>
                  <a:t>;</a:t>
                </a:r>
                <a:endParaRPr lang="vi-VN" sz="2800" dirty="0">
                  <a:latin typeface="Times New Roman" panose="02020603050405020304" pitchFamily="18" charset="0"/>
                  <a:ea typeface="Times New Roman" panose="02020603050405020304" pitchFamily="18" charset="0"/>
                </a:endParaRPr>
              </a:p>
              <a:p>
                <a:pPr>
                  <a:spcAft>
                    <a:spcPts val="0"/>
                  </a:spcAft>
                </a:pPr>
                <a:r>
                  <a:rPr lang="en-US" sz="2800" b="1" i="1" dirty="0">
                    <a:solidFill>
                      <a:srgbClr val="000000"/>
                    </a:solidFill>
                    <a:latin typeface="Times New Roman" panose="02020603050405020304" pitchFamily="18" charset="0"/>
                    <a:ea typeface="Calibri" panose="020F0502020204030204" pitchFamily="34" charset="0"/>
                  </a:rPr>
                  <a:t>b) </a:t>
                </a:r>
                <a:r>
                  <a:rPr lang="en-US" sz="2800" b="1" i="1" dirty="0" err="1">
                    <a:solidFill>
                      <a:srgbClr val="000000"/>
                    </a:solidFill>
                    <a:latin typeface="Times New Roman" panose="02020603050405020304" pitchFamily="18" charset="0"/>
                    <a:ea typeface="Calibri" panose="020F0502020204030204" pitchFamily="34" charset="0"/>
                  </a:rPr>
                  <a:t>Các</a:t>
                </a:r>
                <a:r>
                  <a:rPr lang="en-US" sz="2800" b="1" i="1" dirty="0">
                    <a:solidFill>
                      <a:srgbClr val="000000"/>
                    </a:solidFill>
                    <a:latin typeface="Times New Roman" panose="02020603050405020304" pitchFamily="18" charset="0"/>
                    <a:ea typeface="Calibri" panose="020F0502020204030204" pitchFamily="34" charset="0"/>
                  </a:rPr>
                  <a:t> góc </a:t>
                </a:r>
                <a:r>
                  <a:rPr lang="en-US" sz="2800" b="1" i="1" dirty="0" err="1">
                    <a:solidFill>
                      <a:srgbClr val="000000"/>
                    </a:solidFill>
                    <a:latin typeface="Times New Roman" panose="02020603050405020304" pitchFamily="18" charset="0"/>
                    <a:ea typeface="Calibri" panose="020F0502020204030204" pitchFamily="34" charset="0"/>
                  </a:rPr>
                  <a:t>đối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bằng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nhau</a:t>
                </a:r>
                <a:r>
                  <a:rPr lang="en-US" sz="2800" b="1" i="1" dirty="0">
                    <a:solidFill>
                      <a:srgbClr val="000000"/>
                    </a:solidFill>
                    <a:latin typeface="Times New Roman" panose="02020603050405020304" pitchFamily="18" charset="0"/>
                    <a:ea typeface="Calibri" panose="020F0502020204030204" pitchFamily="34" charset="0"/>
                  </a:rPr>
                  <a:t>;</a:t>
                </a:r>
                <a:br>
                  <a:rPr lang="en-US" sz="2800" b="1" i="1" dirty="0">
                    <a:solidFill>
                      <a:srgbClr val="000000"/>
                    </a:solidFill>
                    <a:latin typeface="Times New Roman" panose="02020603050405020304" pitchFamily="18" charset="0"/>
                    <a:ea typeface="Calibri" panose="020F0502020204030204" pitchFamily="34" charset="0"/>
                  </a:rPr>
                </a:br>
                <a:r>
                  <a:rPr lang="en-US" sz="2800" b="1" i="1" dirty="0">
                    <a:solidFill>
                      <a:srgbClr val="000000"/>
                    </a:solidFill>
                    <a:latin typeface="Times New Roman" panose="02020603050405020304" pitchFamily="18" charset="0"/>
                    <a:ea typeface="Calibri" panose="020F0502020204030204" pitchFamily="34" charset="0"/>
                  </a:rPr>
                  <a:t>c) </a:t>
                </a:r>
                <a:r>
                  <a:rPr lang="en-US" sz="2800" b="1" i="1" dirty="0" err="1">
                    <a:solidFill>
                      <a:srgbClr val="000000"/>
                    </a:solidFill>
                    <a:latin typeface="Times New Roman" panose="02020603050405020304" pitchFamily="18" charset="0"/>
                    <a:ea typeface="Calibri" panose="020F0502020204030204" pitchFamily="34" charset="0"/>
                  </a:rPr>
                  <a:t>Hai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đường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chéo</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vuông</a:t>
                </a:r>
                <a:r>
                  <a:rPr lang="en-US" sz="2800" b="1" i="1" dirty="0">
                    <a:solidFill>
                      <a:srgbClr val="000000"/>
                    </a:solidFill>
                    <a:latin typeface="Times New Roman" panose="02020603050405020304" pitchFamily="18" charset="0"/>
                    <a:ea typeface="Calibri" panose="020F0502020204030204" pitchFamily="34" charset="0"/>
                  </a:rPr>
                  <a:t> góc </a:t>
                </a:r>
                <a:r>
                  <a:rPr lang="en-US" sz="2800" b="1" i="1" dirty="0" err="1">
                    <a:solidFill>
                      <a:srgbClr val="000000"/>
                    </a:solidFill>
                    <a:latin typeface="Times New Roman" panose="02020603050405020304" pitchFamily="18" charset="0"/>
                    <a:ea typeface="Calibri" panose="020F0502020204030204" pitchFamily="34" charset="0"/>
                  </a:rPr>
                  <a:t>với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nhau</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và</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cắt</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nhau</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tại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trung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điểm</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của</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mỗi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đường</a:t>
                </a:r>
                <a:r>
                  <a:rPr lang="en-US" sz="2800" b="1" i="1" dirty="0">
                    <a:solidFill>
                      <a:srgbClr val="000000"/>
                    </a:solidFill>
                    <a:latin typeface="Times New Roman" panose="02020603050405020304" pitchFamily="18" charset="0"/>
                    <a:ea typeface="Calibri" panose="020F0502020204030204" pitchFamily="34" charset="0"/>
                  </a:rPr>
                  <a:t>;</a:t>
                </a:r>
                <a:endParaRPr lang="vi-VN" sz="2800" dirty="0">
                  <a:latin typeface="Times New Roman" panose="02020603050405020304" pitchFamily="18" charset="0"/>
                  <a:ea typeface="Times New Roman" panose="02020603050405020304" pitchFamily="18" charset="0"/>
                </a:endParaRPr>
              </a:p>
              <a:p>
                <a:pPr>
                  <a:spcAft>
                    <a:spcPts val="0"/>
                  </a:spcAft>
                </a:pPr>
                <a:r>
                  <a:rPr lang="en-US" sz="2800" b="1" i="1" dirty="0">
                    <a:solidFill>
                      <a:srgbClr val="000000"/>
                    </a:solidFill>
                    <a:latin typeface="Times New Roman" panose="02020603050405020304" pitchFamily="18" charset="0"/>
                    <a:ea typeface="Calibri" panose="020F0502020204030204" pitchFamily="34" charset="0"/>
                  </a:rPr>
                  <a:t>d) </a:t>
                </a:r>
                <a:r>
                  <a:rPr lang="en-US" sz="2800" b="1" i="1" dirty="0" err="1">
                    <a:solidFill>
                      <a:srgbClr val="000000"/>
                    </a:solidFill>
                    <a:latin typeface="Times New Roman" panose="02020603050405020304" pitchFamily="18" charset="0"/>
                    <a:ea typeface="Calibri" panose="020F0502020204030204" pitchFamily="34" charset="0"/>
                  </a:rPr>
                  <a:t>Hai</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đường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chéo</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là</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các</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đường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phân</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giác</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của</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các</a:t>
                </a:r>
                <a:r>
                  <a:rPr lang="en-US" sz="2800" b="1" i="1" dirty="0">
                    <a:solidFill>
                      <a:srgbClr val="000000"/>
                    </a:solidFill>
                    <a:latin typeface="Times New Roman" panose="02020603050405020304" pitchFamily="18" charset="0"/>
                    <a:ea typeface="Calibri" panose="020F0502020204030204" pitchFamily="34" charset="0"/>
                  </a:rPr>
                  <a:t> góc ở </a:t>
                </a:r>
                <a:r>
                  <a:rPr lang="en-US" sz="2800" b="1" i="1" dirty="0" err="1">
                    <a:solidFill>
                      <a:srgbClr val="000000"/>
                    </a:solidFill>
                    <a:latin typeface="Times New Roman" panose="02020603050405020304" pitchFamily="18" charset="0"/>
                    <a:ea typeface="Calibri" panose="020F0502020204030204" pitchFamily="34" charset="0"/>
                  </a:rPr>
                  <a:t>đỉnh</a:t>
                </a:r>
                <a:r>
                  <a:rPr lang="en-US" sz="2800" b="1" i="1" dirty="0">
                    <a:solidFill>
                      <a:srgbClr val="000000"/>
                    </a:solidFill>
                    <a:latin typeface="Times New Roman" panose="02020603050405020304" pitchFamily="18" charset="0"/>
                    <a:ea typeface="Calibri" panose="020F0502020204030204" pitchFamily="34" charset="0"/>
                  </a:rPr>
                  <a:t>.</a:t>
                </a:r>
                <a:endParaRPr lang="vi-VN" sz="2800" dirty="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xmlns:a14="http://schemas.microsoft.com/office/drawing/2010/main">
        <mc:Choice Requires="a14">
          <p:sp>
            <p:nvSpPr>
              <p:cNvPr id="33" name="Rectangle 32">
                <a:extLst>
                  <a:ext uri="{FF2B5EF4-FFF2-40B4-BE49-F238E27FC236}">
                    <a16:creationId xmlns=""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 xmlns:a16="http://schemas.microsoft.com/office/drawing/2014/main" id="{86750359-51E5-4633-9A46-0DBEF047E983}"/>
              </a:ext>
            </a:extLst>
          </p:cNvPr>
          <p:cNvGrpSpPr/>
          <p:nvPr/>
        </p:nvGrpSpPr>
        <p:grpSpPr>
          <a:xfrm>
            <a:off x="8907865" y="1364451"/>
            <a:ext cx="3284135" cy="2589010"/>
            <a:chOff x="8747444" y="1043609"/>
            <a:chExt cx="3284135" cy="2589010"/>
          </a:xfrm>
        </p:grpSpPr>
        <p:grpSp>
          <p:nvGrpSpPr>
            <p:cNvPr id="27" name="Group 26">
              <a:extLst>
                <a:ext uri="{FF2B5EF4-FFF2-40B4-BE49-F238E27FC236}">
                  <a16:creationId xmlns="" xmlns:a16="http://schemas.microsoft.com/office/drawing/2014/main" id="{909E70EB-32B4-4388-9294-78C47CEE35C9}"/>
                </a:ext>
              </a:extLst>
            </p:cNvPr>
            <p:cNvGrpSpPr/>
            <p:nvPr/>
          </p:nvGrpSpPr>
          <p:grpSpPr>
            <a:xfrm>
              <a:off x="8747444" y="1043609"/>
              <a:ext cx="3284135" cy="2589010"/>
              <a:chOff x="8424478" y="1505620"/>
              <a:chExt cx="3284135" cy="3226329"/>
            </a:xfrm>
          </p:grpSpPr>
          <p:grpSp>
            <p:nvGrpSpPr>
              <p:cNvPr id="22" name="Group 21">
                <a:extLst>
                  <a:ext uri="{FF2B5EF4-FFF2-40B4-BE49-F238E27FC236}">
                    <a16:creationId xmlns="" xmlns:a16="http://schemas.microsoft.com/office/drawing/2014/main" id="{896A2963-C0DC-46AA-9202-F73897E7F6F5}"/>
                  </a:ext>
                </a:extLst>
              </p:cNvPr>
              <p:cNvGrpSpPr/>
              <p:nvPr/>
            </p:nvGrpSpPr>
            <p:grpSpPr>
              <a:xfrm>
                <a:off x="8424478" y="1505620"/>
                <a:ext cx="3284135" cy="3226329"/>
                <a:chOff x="8424478" y="1505620"/>
                <a:chExt cx="3284135" cy="3226329"/>
              </a:xfrm>
            </p:grpSpPr>
            <p:cxnSp>
              <p:nvCxnSpPr>
                <p:cNvPr id="14" name="Straight Connector 13">
                  <a:extLst>
                    <a:ext uri="{FF2B5EF4-FFF2-40B4-BE49-F238E27FC236}">
                      <a16:creationId xmlns=""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DAFD802-5A4E-4D9E-8BCC-A6F4FBE40A40}"/>
                    </a:ext>
                  </a:extLst>
                </p:cNvPr>
                <p:cNvSpPr txBox="1"/>
                <p:nvPr/>
              </p:nvSpPr>
              <p:spPr>
                <a:xfrm>
                  <a:off x="8424478" y="3239721"/>
                  <a:ext cx="324464" cy="652018"/>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07D255-AA87-4EA4-90A6-A77279E0247F}"/>
                    </a:ext>
                  </a:extLst>
                </p:cNvPr>
                <p:cNvSpPr txBox="1"/>
                <p:nvPr/>
              </p:nvSpPr>
              <p:spPr>
                <a:xfrm>
                  <a:off x="9837079" y="1505620"/>
                  <a:ext cx="324464" cy="652018"/>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299CD4A-6D04-4E96-A4BC-0DE6D5D8B08B}"/>
                    </a:ext>
                  </a:extLst>
                </p:cNvPr>
                <p:cNvSpPr txBox="1"/>
                <p:nvPr/>
              </p:nvSpPr>
              <p:spPr>
                <a:xfrm>
                  <a:off x="11258041" y="3182198"/>
                  <a:ext cx="450572" cy="652018"/>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D</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64D1455-8608-4111-821E-A79D473A9DA8}"/>
                    </a:ext>
                  </a:extLst>
                </p:cNvPr>
                <p:cNvSpPr txBox="1"/>
                <p:nvPr/>
              </p:nvSpPr>
              <p:spPr>
                <a:xfrm>
                  <a:off x="10031607" y="4079931"/>
                  <a:ext cx="324464" cy="652018"/>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endParaRPr lang="vi-VN" sz="2800" dirty="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6DAFD802-5A4E-4D9E-8BCC-A6F4FBE40A40}"/>
              </a:ext>
            </a:extLst>
          </p:cNvPr>
          <p:cNvSpPr txBox="1"/>
          <p:nvPr/>
        </p:nvSpPr>
        <p:spPr>
          <a:xfrm>
            <a:off x="10076201" y="2611383"/>
            <a:ext cx="324464"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O</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2257</Words>
  <Application>Microsoft Office PowerPoint</Application>
  <PresentationFormat>Widescreen</PresentationFormat>
  <Paragraphs>391</Paragraphs>
  <Slides>35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Microsoft account</cp:lastModifiedBy>
  <cp:revision>85</cp:revision>
  <dcterms:created xsi:type="dcterms:W3CDTF">2023-07-06T02:12:13Z</dcterms:created>
  <dcterms:modified xsi:type="dcterms:W3CDTF">2023-12-15T07:14:54Z</dcterms:modified>
</cp:coreProperties>
</file>