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2" r:id="rId3"/>
    <p:sldMasterId id="2147483744" r:id="rId4"/>
    <p:sldMasterId id="2147483756" r:id="rId5"/>
    <p:sldMasterId id="2147483768" r:id="rId6"/>
    <p:sldMasterId id="2147483780" r:id="rId7"/>
    <p:sldMasterId id="2147483792" r:id="rId8"/>
  </p:sldMasterIdLst>
  <p:notesMasterIdLst>
    <p:notesMasterId r:id="rId29"/>
  </p:notesMasterIdLst>
  <p:sldIdLst>
    <p:sldId id="4789" r:id="rId9"/>
    <p:sldId id="4808" r:id="rId10"/>
    <p:sldId id="4807" r:id="rId11"/>
    <p:sldId id="4806" r:id="rId12"/>
    <p:sldId id="4809" r:id="rId13"/>
    <p:sldId id="4811" r:id="rId14"/>
    <p:sldId id="4812" r:id="rId15"/>
    <p:sldId id="4813" r:id="rId16"/>
    <p:sldId id="267" r:id="rId17"/>
    <p:sldId id="4814" r:id="rId18"/>
    <p:sldId id="4810" r:id="rId19"/>
    <p:sldId id="262" r:id="rId20"/>
    <p:sldId id="4815" r:id="rId21"/>
    <p:sldId id="4816" r:id="rId22"/>
    <p:sldId id="4818" r:id="rId23"/>
    <p:sldId id="4819" r:id="rId24"/>
    <p:sldId id="4820" r:id="rId25"/>
    <p:sldId id="4827" r:id="rId26"/>
    <p:sldId id="4828" r:id="rId27"/>
    <p:sldId id="259"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4145"/>
    <a:srgbClr val="1A22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40" autoAdjust="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FE707-FABD-4066-9B97-48EB19510444}" type="datetimeFigureOut">
              <a:rPr lang="zh-CN" altLang="en-US" smtClean="0"/>
              <a:t>2023/12/29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27E44-21B7-4116-AED5-35C47441DD11}" type="slidenum">
              <a:rPr lang="zh-CN" altLang="en-US" smtClean="0"/>
              <a:t>‹#›</a:t>
            </a:fld>
            <a:endParaRPr lang="zh-CN" altLang="en-US"/>
          </a:p>
        </p:txBody>
      </p:sp>
    </p:spTree>
    <p:extLst>
      <p:ext uri="{BB962C8B-B14F-4D97-AF65-F5344CB8AC3E}">
        <p14:creationId xmlns:p14="http://schemas.microsoft.com/office/powerpoint/2010/main" val="211204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4E2A28-3253-45AB-89C7-0BB36BAD9277}" type="slidenum">
              <a:rPr lang="zh-CN" altLang="en-US" smtClean="0">
                <a:solidFill>
                  <a:prstClr val="black"/>
                </a:solidFill>
                <a:latin typeface="Calibri"/>
                <a:ea typeface="宋体" panose="02010600030101010101" pitchFamily="2" charset="-122"/>
              </a:rPr>
              <a:pPr/>
              <a:t>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92922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t>20</a:t>
            </a:fld>
            <a:endParaRPr lang="zh-CN" altLang="en-US"/>
          </a:p>
        </p:txBody>
      </p:sp>
    </p:spTree>
    <p:extLst>
      <p:ext uri="{BB962C8B-B14F-4D97-AF65-F5344CB8AC3E}">
        <p14:creationId xmlns:p14="http://schemas.microsoft.com/office/powerpoint/2010/main" val="8653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8659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3341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86573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t>9</a:t>
            </a:fld>
            <a:endParaRPr lang="zh-CN" altLang="en-US"/>
          </a:p>
        </p:txBody>
      </p:sp>
    </p:spTree>
    <p:extLst>
      <p:ext uri="{BB962C8B-B14F-4D97-AF65-F5344CB8AC3E}">
        <p14:creationId xmlns:p14="http://schemas.microsoft.com/office/powerpoint/2010/main" val="399814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16508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t>12</a:t>
            </a:fld>
            <a:endParaRPr lang="zh-CN" altLang="en-US"/>
          </a:p>
        </p:txBody>
      </p:sp>
    </p:spTree>
    <p:extLst>
      <p:ext uri="{BB962C8B-B14F-4D97-AF65-F5344CB8AC3E}">
        <p14:creationId xmlns:p14="http://schemas.microsoft.com/office/powerpoint/2010/main" val="396880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85720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16825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378B97-A2C8-493A-8F4B-125B770A87D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C6C4596-2A59-4C40-A10C-EBE9FD8DA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422011-E7DA-47CC-B89A-D4412669AC97}"/>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07747576-4B96-4B2E-A768-FAEF236F2E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503437-97EA-4FA0-8DAB-EFA97D19B19F}"/>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3595218955"/>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E00C8-534D-462E-960D-7658ECE2CEF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80EBAD-C583-452D-8943-F262012C38F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B6D58A-1115-496E-98D8-7E11D8C11958}"/>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FF78E965-A417-4CF8-B6C0-3FA4E0AEB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F031AC-EC58-42A6-A56C-C3E356ED5C66}"/>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2092646822"/>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4ED763-00DD-48A7-8ACE-FA34BBD968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578801A-D6A5-4677-878D-9B3C4253C5D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8926F8-24B6-43B0-9085-56E1BE8D9C7D}"/>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B4FA4D3F-C470-4B56-A05A-C4014D1060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31B6E3-82AA-4E28-96A8-17966427FA91}"/>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563410293"/>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1326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1668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163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932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177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944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6633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357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CA5DB4-F53F-4E8B-B9C0-7D11967CC3D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4CB9AE-F8EA-41BD-BF3E-38F634121EA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55B3AE-F51A-47C5-8B67-5918A7C72979}"/>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19A9BF5F-7106-460E-B554-F52850A883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1448A4-D8C3-4ABA-A3BC-24A5B739E2DA}"/>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744454469"/>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6751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508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284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331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302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753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98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624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918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88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AC7A83-42F0-4681-8BD7-5CC932B0FE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9A7800-F075-4271-A2E5-7BDE3DC71B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12F4B42-0B66-4502-8D05-5D0431E77771}"/>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234B381D-B77C-4C2C-B083-A959B30BC4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96C723-7CFD-45B4-9E9B-D14BC91DDB11}"/>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3270649970"/>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70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685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703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517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341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434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984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39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057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9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9955DC-D4D2-444F-BA47-E443FFB6DCC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14D394A-45BB-4B34-82AE-5F5F8020B09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DAD5DB8-A0AA-46E7-A1B7-CF0982E26D3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33B5E9D-2D0A-469B-A68B-E1B2E5CBB366}"/>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6" name="页脚占位符 5">
            <a:extLst>
              <a:ext uri="{FF2B5EF4-FFF2-40B4-BE49-F238E27FC236}">
                <a16:creationId xmlns:a16="http://schemas.microsoft.com/office/drawing/2014/main" id="{97F84B8E-5A35-4B0D-88DB-6197A453B0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B4F096-356D-4215-B016-C88DD0B94414}"/>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94667931"/>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916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76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63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791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205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56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604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656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32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452F57-9EBB-47C9-9ED4-34B49967C29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C346EF5-23C1-4446-A04C-E3B14CF1E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8DC839-320E-4F98-9E6C-4B09888F199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8A2045E-DFA4-45D4-AA14-99B49BCFC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12AA01-8C2A-4C2C-8C49-75C262DECA5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B53D953-5514-4E86-A8E7-854FE62A489D}"/>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8" name="页脚占位符 7">
            <a:extLst>
              <a:ext uri="{FF2B5EF4-FFF2-40B4-BE49-F238E27FC236}">
                <a16:creationId xmlns:a16="http://schemas.microsoft.com/office/drawing/2014/main" id="{251BAFB6-133D-436E-981F-D7D9BFF8DF2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D51A9E-D0DF-4D05-B1DA-106FC1B6709D}"/>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273350230"/>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880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469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27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249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015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496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74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690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582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27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CCA64-9633-41B9-9D0C-703B639F560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2A4486E-E349-40FB-9E20-4AB114DC0811}"/>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4" name="页脚占位符 3">
            <a:extLst>
              <a:ext uri="{FF2B5EF4-FFF2-40B4-BE49-F238E27FC236}">
                <a16:creationId xmlns:a16="http://schemas.microsoft.com/office/drawing/2014/main" id="{19A5939C-9082-4B0E-8837-58563EA4F1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B388DF1-17BB-4CE6-8E2B-6E992F59026D}"/>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910783737"/>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075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317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405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5602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479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5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461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634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462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82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0C72A8-9EFC-4FEC-B564-9D40D135A15B}"/>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3" name="页脚占位符 2">
            <a:extLst>
              <a:ext uri="{FF2B5EF4-FFF2-40B4-BE49-F238E27FC236}">
                <a16:creationId xmlns:a16="http://schemas.microsoft.com/office/drawing/2014/main" id="{18ED095A-C9AC-4D41-A8B4-858454F170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BADCD3-E674-4CD2-BE3A-512A5F25EFF6}"/>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1848056264"/>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5552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3433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7540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583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877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0942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45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108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972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83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723099-C531-4B82-9A11-DE6968A2BEF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84265A5-08EA-473E-8F2C-2A58CBBCAD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31283B2-9214-4CE3-806A-DBF2C004C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088D1F-F765-45BF-9312-EA77B9B7F0C6}"/>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6" name="页脚占位符 5">
            <a:extLst>
              <a:ext uri="{FF2B5EF4-FFF2-40B4-BE49-F238E27FC236}">
                <a16:creationId xmlns:a16="http://schemas.microsoft.com/office/drawing/2014/main" id="{D94A9FB1-4274-44F8-8F6F-51939821EFD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AF5514-E9B5-4923-86F9-8994B547424D}"/>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2006817927"/>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1165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28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431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061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859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6698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637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0982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10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EC8822-A036-4B50-B330-422519DA45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B7EA3C-FD95-4A72-BB77-00B67D7F8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D0F339C-8AA8-49E3-981D-4FDE2CC93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10027F1-1D18-45CB-8B71-6272C11EA541}"/>
              </a:ext>
            </a:extLst>
          </p:cNvPr>
          <p:cNvSpPr>
            <a:spLocks noGrp="1"/>
          </p:cNvSpPr>
          <p:nvPr>
            <p:ph type="dt" sz="half" idx="10"/>
          </p:nvPr>
        </p:nvSpPr>
        <p:spPr/>
        <p:txBody>
          <a:bodyPr/>
          <a:lstStyle/>
          <a:p>
            <a:fld id="{9BAC4652-2AAE-433A-B7DE-36956E83C6AA}" type="datetimeFigureOut">
              <a:rPr lang="zh-CN" altLang="en-US" smtClean="0"/>
              <a:t>2023/12/29</a:t>
            </a:fld>
            <a:endParaRPr lang="zh-CN" altLang="en-US"/>
          </a:p>
        </p:txBody>
      </p:sp>
      <p:sp>
        <p:nvSpPr>
          <p:cNvPr id="6" name="页脚占位符 5">
            <a:extLst>
              <a:ext uri="{FF2B5EF4-FFF2-40B4-BE49-F238E27FC236}">
                <a16:creationId xmlns:a16="http://schemas.microsoft.com/office/drawing/2014/main" id="{326ABE1A-20EB-4566-97AC-61B26EF7EC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59DC38-5976-4C36-941F-C771A4B266DB}"/>
              </a:ext>
            </a:extLst>
          </p:cNvPr>
          <p:cNvSpPr>
            <a:spLocks noGrp="1"/>
          </p:cNvSpPr>
          <p:nvPr>
            <p:ph type="sldNum" sz="quarter" idx="12"/>
          </p:nvPr>
        </p:nvSpPr>
        <p:spPr/>
        <p:txBody>
          <a:body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3252508817"/>
      </p:ext>
    </p:extLst>
  </p:cSld>
  <p:clrMapOvr>
    <a:masterClrMapping/>
  </p:clrMapOvr>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2237"/>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0C9A173-2893-46E2-B114-11A98C759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DE346D1-1036-44DF-9113-58E5C29C5F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BC4EE97-2CC1-4630-AD1B-1924B49C0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C4652-2AAE-433A-B7DE-36956E83C6AA}"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BAA14269-033A-49BF-B8D0-15F03F0CB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9D7111C-8813-40F5-9DFA-BAD06DA2A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D8E05-B0B1-4FFE-8A9A-12CA451F769C}" type="slidenum">
              <a:rPr lang="zh-CN" altLang="en-US" smtClean="0"/>
              <a:t>‹#›</a:t>
            </a:fld>
            <a:endParaRPr lang="zh-CN" altLang="en-US"/>
          </a:p>
        </p:txBody>
      </p:sp>
    </p:spTree>
    <p:extLst>
      <p:ext uri="{BB962C8B-B14F-4D97-AF65-F5344CB8AC3E}">
        <p14:creationId xmlns:p14="http://schemas.microsoft.com/office/powerpoint/2010/main" val="209064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3000">
        <p:cover/>
      </p:transition>
    </mc:Choice>
    <mc:Fallback xmlns="">
      <p:transition advClick="0" advTm="3000">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092ADF7-6E32-4FDA-833F-503A21C0F041}" type="datetimeFigureOut">
              <a:rPr lang="zh-CN" altLang="en-US" smtClean="0">
                <a:solidFill>
                  <a:prstClr val="black">
                    <a:tint val="75000"/>
                  </a:prstClr>
                </a:solidFill>
              </a:rPr>
              <a:pPr/>
              <a:t>2023/12/29</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FFBA4AE-0454-4141-B7B1-4D948A7D047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3851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242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4585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278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42019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3951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12/29/2023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90832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8.svg"/><Relationship Id="rId2" Type="http://schemas.openxmlformats.org/officeDocument/2006/relationships/image" Target="../media/image28.jpe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85.svg"/></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33.png"/><Relationship Id="rId1" Type="http://schemas.openxmlformats.org/officeDocument/2006/relationships/slideLayout" Target="../slideLayouts/slideLayout62.xml"/><Relationship Id="rId6" Type="http://schemas.openxmlformats.org/officeDocument/2006/relationships/image" Target="../media/image6.png"/><Relationship Id="rId5" Type="http://schemas.openxmlformats.org/officeDocument/2006/relationships/image" Target="../media/image92.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slide" Target="slide15.xml"/><Relationship Id="rId5" Type="http://schemas.openxmlformats.org/officeDocument/2006/relationships/image" Target="../media/image45.gi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slide" Target="slide15.xml"/><Relationship Id="rId5" Type="http://schemas.openxmlformats.org/officeDocument/2006/relationships/image" Target="../media/image45.gif"/><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slide" Target="slide15.xml"/><Relationship Id="rId5" Type="http://schemas.openxmlformats.org/officeDocument/2006/relationships/image" Target="../media/image45.gif"/><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84.xml"/><Relationship Id="rId4" Type="http://schemas.openxmlformats.org/officeDocument/2006/relationships/image" Target="../media/image103.svg"/></Relationships>
</file>

<file path=ppt/slides/_rels/slide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2.png"/><Relationship Id="rId1" Type="http://schemas.openxmlformats.org/officeDocument/2006/relationships/slideLayout" Target="../slideLayouts/slideLayout29.xml"/><Relationship Id="rId5" Type="http://schemas.openxmlformats.org/officeDocument/2006/relationships/image" Target="../media/image100.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4.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85.sv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22.png"/><Relationship Id="rId17" Type="http://schemas.openxmlformats.org/officeDocument/2006/relationships/image" Target="../media/image47.sv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51.xml"/><Relationship Id="rId6" Type="http://schemas.openxmlformats.org/officeDocument/2006/relationships/image" Target="../media/image19.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9.sv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1315梅花月亮视频(有音乐).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693" y="0"/>
            <a:ext cx="12349944" cy="6858000"/>
          </a:xfrm>
          <a:prstGeom prst="rect">
            <a:avLst/>
          </a:prstGeom>
        </p:spPr>
      </p:pic>
      <p:sp>
        <p:nvSpPr>
          <p:cNvPr id="2" name="Rectangle 1"/>
          <p:cNvSpPr/>
          <p:nvPr/>
        </p:nvSpPr>
        <p:spPr>
          <a:xfrm>
            <a:off x="0" y="602960"/>
            <a:ext cx="11202682" cy="4985980"/>
          </a:xfrm>
          <a:prstGeom prst="rect">
            <a:avLst/>
          </a:prstGeom>
          <a:noFill/>
        </p:spPr>
        <p:txBody>
          <a:bodyPr wrap="none" lIns="91440" tIns="45720" rIns="91440" bIns="45720">
            <a:spAutoFit/>
          </a:bodyPr>
          <a:lstStyle/>
          <a:p>
            <a:pPr algn="ctr"/>
            <a:r>
              <a:rPr lang="vi-VN" sz="8800" b="1" cap="none" spc="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Tiết 59</a:t>
            </a:r>
          </a:p>
          <a:p>
            <a:pPr algn="ctr"/>
            <a:r>
              <a:rPr lang="it-IT" sz="8800" b="1" cap="none" spc="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NƯỚC </a:t>
            </a:r>
            <a:r>
              <a:rPr lang="it-IT" sz="88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ĐẠI VIỆT TA</a:t>
            </a:r>
            <a:endParaRPr lang="en-GB" sz="88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r>
              <a:rPr lang="vi-VN" sz="8800" b="1" i="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a:t>
            </a:r>
            <a:r>
              <a:rPr lang="vi-VN" sz="5400" b="1" i="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(Trích Đại cáo bình Ngô)</a:t>
            </a:r>
            <a:endParaRPr lang="en-GB" sz="54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r>
              <a:rPr lang="vi-VN" sz="5400" b="1" i="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a:t>
            </a:r>
            <a:r>
              <a:rPr lang="vi-VN" sz="5400" b="1" i="1" cap="none" spc="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a:t>
            </a:r>
            <a:r>
              <a:rPr lang="vi-VN" sz="5400" b="1" i="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Nguyễn Trãi -</a:t>
            </a:r>
            <a:endParaRPr lang="en-GB" sz="54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7793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9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3"/>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965B88-383B-4959-AE00-48DD328F57E4}"/>
              </a:ext>
            </a:extLst>
          </p:cNvPr>
          <p:cNvGrpSpPr/>
          <p:nvPr/>
        </p:nvGrpSpPr>
        <p:grpSpPr>
          <a:xfrm>
            <a:off x="426609" y="339666"/>
            <a:ext cx="4896786" cy="817242"/>
            <a:chOff x="548529" y="106738"/>
            <a:chExt cx="4896786" cy="817242"/>
          </a:xfrm>
        </p:grpSpPr>
        <p:sp>
          <p:nvSpPr>
            <p:cNvPr id="3" name="文本框 2">
              <a:extLst>
                <a:ext uri="{FF2B5EF4-FFF2-40B4-BE49-F238E27FC236}">
                  <a16:creationId xmlns:a16="http://schemas.microsoft.com/office/drawing/2014/main" id="{07A5AA0D-5D24-4840-AFB4-0A73B77C2D94}"/>
                </a:ext>
              </a:extLst>
            </p:cNvPr>
            <p:cNvSpPr txBox="1"/>
            <p:nvPr/>
          </p:nvSpPr>
          <p:spPr>
            <a:xfrm>
              <a:off x="1868228" y="106738"/>
              <a:ext cx="3577087" cy="769441"/>
            </a:xfrm>
            <a:prstGeom prst="rect">
              <a:avLst/>
            </a:prstGeom>
            <a:noFill/>
          </p:spPr>
          <p:txBody>
            <a:bodyPr vert="horz" wrap="square" rtlCol="0">
              <a:spAutoFit/>
            </a:bodyPr>
            <a:lstStyle/>
            <a:p>
              <a:r>
                <a:rPr lang="vi-VN" sz="4400" b="1">
                  <a:solidFill>
                    <a:schemeClr val="bg1"/>
                  </a:solidFill>
                  <a:latin typeface="Times New Roman" panose="02020603050405020304" pitchFamily="18" charset="0"/>
                  <a:cs typeface="Times New Roman" panose="02020603050405020304" pitchFamily="18" charset="0"/>
                </a:rPr>
                <a:t>Ngôn từ</a:t>
              </a:r>
              <a:endParaRPr lang="zh-CN" altLang="en-US" sz="4400" b="1" dirty="0">
                <a:solidFill>
                  <a:schemeClr val="bg1"/>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4" name="图片 3">
              <a:extLst>
                <a:ext uri="{FF2B5EF4-FFF2-40B4-BE49-F238E27FC236}">
                  <a16:creationId xmlns:a16="http://schemas.microsoft.com/office/drawing/2014/main" id="{4CECE463-0EB2-4481-985D-92287D7BA62C}"/>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pic>
        <p:nvPicPr>
          <p:cNvPr id="6" name="图片 5">
            <a:extLst>
              <a:ext uri="{FF2B5EF4-FFF2-40B4-BE49-F238E27FC236}">
                <a16:creationId xmlns:a16="http://schemas.microsoft.com/office/drawing/2014/main" id="{A68EE572-1FC3-4E9E-8B30-C9227340E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322" y="1543328"/>
            <a:ext cx="4889850" cy="5096985"/>
          </a:xfrm>
          <a:prstGeom prst="rect">
            <a:avLst/>
          </a:prstGeom>
        </p:spPr>
      </p:pic>
      <p:sp>
        <p:nvSpPr>
          <p:cNvPr id="10" name="矩形: 圆角 4">
            <a:extLst>
              <a:ext uri="{FF2B5EF4-FFF2-40B4-BE49-F238E27FC236}">
                <a16:creationId xmlns:a16="http://schemas.microsoft.com/office/drawing/2014/main" id="{735408A7-85FE-40C6-B4CC-507815177207}"/>
              </a:ext>
            </a:extLst>
          </p:cNvPr>
          <p:cNvSpPr/>
          <p:nvPr/>
        </p:nvSpPr>
        <p:spPr>
          <a:xfrm>
            <a:off x="4620528" y="1237715"/>
            <a:ext cx="7207032" cy="2352508"/>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 name="矩形: 圆角 10">
            <a:extLst>
              <a:ext uri="{FF2B5EF4-FFF2-40B4-BE49-F238E27FC236}">
                <a16:creationId xmlns:a16="http://schemas.microsoft.com/office/drawing/2014/main" id="{0F2EBFC7-7503-4FCD-959D-56464D248510}"/>
              </a:ext>
            </a:extLst>
          </p:cNvPr>
          <p:cNvSpPr/>
          <p:nvPr/>
        </p:nvSpPr>
        <p:spPr>
          <a:xfrm>
            <a:off x="4620528" y="4024444"/>
            <a:ext cx="7207032" cy="1651184"/>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5" name="Rectangle 4"/>
          <p:cNvSpPr/>
          <p:nvPr/>
        </p:nvSpPr>
        <p:spPr>
          <a:xfrm>
            <a:off x="4791033" y="1357626"/>
            <a:ext cx="6866021" cy="2246769"/>
          </a:xfrm>
          <a:prstGeom prst="rect">
            <a:avLst/>
          </a:prstGeom>
        </p:spPr>
        <p:txBody>
          <a:bodyPr wrap="square">
            <a:spAutoFit/>
          </a:bodyPr>
          <a:lstStyle/>
          <a:p>
            <a:pPr algn="just"/>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giả lựa chọn những từ ngữ có tính chất hiển nhiên, vốn có, lâu đời của nước Đại Việt độc lập, tự chủ. Bản dịch đã cố gắng lột tả bàng các từ “</a:t>
            </a:r>
            <a:r>
              <a:rPr lang="vi-VN"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 trước”, “vốn có”, đã lâu”, “đã chia”, cũng khác</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91032" y="4157538"/>
            <a:ext cx="6866021" cy="1384995"/>
          </a:xfrm>
          <a:prstGeom prst="rect">
            <a:avLst/>
          </a:prstGeom>
        </p:spPr>
        <p:txBody>
          <a:bodyPr wrap="square">
            <a:spAutoFit/>
          </a:bodyPr>
          <a:lstStyle/>
          <a:p>
            <a:pPr algn="just"/>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giả dùng từ sắc sảo: từ “</a:t>
            </a:r>
            <a:r>
              <a:rPr lang="vi-VN"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 bên xưng đế một phương</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thể hiện ý thức dân tộc và niềm tự hào sâu sắc.</a:t>
            </a:r>
            <a:endParaRPr lang="en-GB" sz="4000">
              <a:solidFill>
                <a:schemeClr val="bg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23" y="1671936"/>
            <a:ext cx="7151385" cy="5047243"/>
          </a:xfrm>
          <a:prstGeom prst="rect">
            <a:avLst/>
          </a:prstGeom>
        </p:spPr>
      </p:pic>
    </p:spTree>
    <p:extLst>
      <p:ext uri="{BB962C8B-B14F-4D97-AF65-F5344CB8AC3E}">
        <p14:creationId xmlns:p14="http://schemas.microsoft.com/office/powerpoint/2010/main" val="3168630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77777"/>
            </a:stretch>
          </a:blipFill>
        </p:spPr>
      </p:sp>
      <p:sp>
        <p:nvSpPr>
          <p:cNvPr id="8" name="Freeform 8"/>
          <p:cNvSpPr/>
          <p:nvPr/>
        </p:nvSpPr>
        <p:spPr>
          <a:xfrm>
            <a:off x="4680402" y="1762065"/>
            <a:ext cx="7605280" cy="6692647"/>
          </a:xfrm>
          <a:custGeom>
            <a:avLst/>
            <a:gdLst/>
            <a:ahLst/>
            <a:cxnLst/>
            <a:rect l="l" t="t" r="r" b="b"/>
            <a:pathLst>
              <a:path w="11407920" h="10038970">
                <a:moveTo>
                  <a:pt x="0" y="0"/>
                </a:moveTo>
                <a:lnTo>
                  <a:pt x="11407921" y="0"/>
                </a:lnTo>
                <a:lnTo>
                  <a:pt x="11407921" y="10038970"/>
                </a:lnTo>
                <a:lnTo>
                  <a:pt x="0" y="100389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rot="-2389706" flipH="1">
            <a:off x="8835876" y="-1543508"/>
            <a:ext cx="3672139" cy="6194589"/>
          </a:xfrm>
          <a:custGeom>
            <a:avLst/>
            <a:gdLst/>
            <a:ahLst/>
            <a:cxnLst/>
            <a:rect l="l" t="t" r="r" b="b"/>
            <a:pathLst>
              <a:path w="5508208" h="9291884">
                <a:moveTo>
                  <a:pt x="5508207" y="0"/>
                </a:moveTo>
                <a:lnTo>
                  <a:pt x="0" y="0"/>
                </a:lnTo>
                <a:lnTo>
                  <a:pt x="0" y="9291884"/>
                </a:lnTo>
                <a:lnTo>
                  <a:pt x="5508207" y="9291884"/>
                </a:lnTo>
                <a:lnTo>
                  <a:pt x="5508207" y="0"/>
                </a:lnTo>
                <a:close/>
              </a:path>
            </a:pathLst>
          </a:custGeom>
          <a:blipFill>
            <a:blip r:embed="rId5"/>
            <a:stretch>
              <a:fillRect l="-88897" b="-15739"/>
            </a:stretch>
          </a:blipFill>
        </p:spPr>
      </p:sp>
      <p:sp>
        <p:nvSpPr>
          <p:cNvPr id="11" name="Freeform 11"/>
          <p:cNvSpPr/>
          <p:nvPr/>
        </p:nvSpPr>
        <p:spPr>
          <a:xfrm rot="-549034">
            <a:off x="6724623" y="5448162"/>
            <a:ext cx="8448470" cy="2819677"/>
          </a:xfrm>
          <a:custGeom>
            <a:avLst/>
            <a:gdLst/>
            <a:ahLst/>
            <a:cxnLst/>
            <a:rect l="l" t="t" r="r" b="b"/>
            <a:pathLst>
              <a:path w="12672705" h="4229515">
                <a:moveTo>
                  <a:pt x="0" y="0"/>
                </a:moveTo>
                <a:lnTo>
                  <a:pt x="12672705" y="0"/>
                </a:lnTo>
                <a:lnTo>
                  <a:pt x="12672705" y="4229516"/>
                </a:lnTo>
                <a:lnTo>
                  <a:pt x="0" y="42295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rot="-10731763">
            <a:off x="282903" y="6167658"/>
            <a:ext cx="7244711" cy="2417922"/>
          </a:xfrm>
          <a:custGeom>
            <a:avLst/>
            <a:gdLst/>
            <a:ahLst/>
            <a:cxnLst/>
            <a:rect l="l" t="t" r="r" b="b"/>
            <a:pathLst>
              <a:path w="10867067" h="3626883">
                <a:moveTo>
                  <a:pt x="0" y="0"/>
                </a:moveTo>
                <a:lnTo>
                  <a:pt x="10867066" y="0"/>
                </a:lnTo>
                <a:lnTo>
                  <a:pt x="10867066" y="3626884"/>
                </a:lnTo>
                <a:lnTo>
                  <a:pt x="0" y="36268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Rectangle 12"/>
          <p:cNvSpPr/>
          <p:nvPr/>
        </p:nvSpPr>
        <p:spPr>
          <a:xfrm>
            <a:off x="448316" y="584073"/>
            <a:ext cx="6096000" cy="4524315"/>
          </a:xfrm>
          <a:prstGeom prst="rect">
            <a:avLst/>
          </a:prstGeom>
        </p:spPr>
        <p:txBody>
          <a:bodyPr>
            <a:spAutoFit/>
          </a:bodyPr>
          <a:lstStyle/>
          <a:p>
            <a:pPr algn="just"/>
            <a:r>
              <a:rPr lang="vi-VN" sz="3600" b="1">
                <a:latin typeface="Times New Roman" panose="02020603050405020304" pitchFamily="18" charset="0"/>
                <a:ea typeface="Times New Roman" panose="02020603050405020304" pitchFamily="18" charset="0"/>
              </a:rPr>
              <a:t>Nghệ thuật đối và nhịp ở câu văn biền ngẫu từng cặp một</a:t>
            </a:r>
            <a:r>
              <a:rPr lang="vi-VN" sz="3600">
                <a:latin typeface="Times New Roman" panose="02020603050405020304" pitchFamily="18" charset="0"/>
                <a:ea typeface="Times New Roman" panose="02020603050405020304" pitchFamily="18" charset="0"/>
              </a:rPr>
              <a:t>: “</a:t>
            </a:r>
            <a:r>
              <a:rPr lang="vi-VN" sz="3600" i="1">
                <a:latin typeface="Times New Roman" panose="02020603050405020304" pitchFamily="18" charset="0"/>
                <a:ea typeface="Times New Roman" panose="02020603050405020304" pitchFamily="18" charset="0"/>
              </a:rPr>
              <a:t>Việc nhân nghĩa …/ Quân điếu phạt…”; “Từ Triệu, Đinh…/Cùng Hán, Đường…”;  “Lưu Cung tham công…/ Triệu Tiết thích lớn…”; “Cửa Hàm Tử…/Sông Bạch Đằng…”</a:t>
            </a:r>
            <a:endParaRPr lang="en-GB" sz="3600"/>
          </a:p>
        </p:txBody>
      </p:sp>
    </p:spTree>
    <p:extLst>
      <p:ext uri="{BB962C8B-B14F-4D97-AF65-F5344CB8AC3E}">
        <p14:creationId xmlns:p14="http://schemas.microsoft.com/office/powerpoint/2010/main" val="290918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93359C0-C18B-4D8F-BB9B-0BC41B966F85}"/>
              </a:ext>
            </a:extLst>
          </p:cNvPr>
          <p:cNvGrpSpPr/>
          <p:nvPr/>
        </p:nvGrpSpPr>
        <p:grpSpPr>
          <a:xfrm>
            <a:off x="118496" y="255885"/>
            <a:ext cx="9273982" cy="742710"/>
            <a:chOff x="548529" y="331112"/>
            <a:chExt cx="9273982" cy="742710"/>
          </a:xfrm>
        </p:grpSpPr>
        <p:sp>
          <p:nvSpPr>
            <p:cNvPr id="3" name="文本框 2">
              <a:extLst>
                <a:ext uri="{FF2B5EF4-FFF2-40B4-BE49-F238E27FC236}">
                  <a16:creationId xmlns:a16="http://schemas.microsoft.com/office/drawing/2014/main" id="{605B9668-25D2-4041-BAE2-5732593BDA98}"/>
                </a:ext>
              </a:extLst>
            </p:cNvPr>
            <p:cNvSpPr txBox="1"/>
            <p:nvPr/>
          </p:nvSpPr>
          <p:spPr>
            <a:xfrm>
              <a:off x="1993133" y="427491"/>
              <a:ext cx="7829378" cy="646331"/>
            </a:xfrm>
            <a:prstGeom prst="rect">
              <a:avLst/>
            </a:prstGeom>
            <a:noFill/>
          </p:spPr>
          <p:txBody>
            <a:bodyPr vert="horz" wrap="square" rtlCol="0">
              <a:spAutoFit/>
            </a:bodyPr>
            <a:lstStyle/>
            <a:p>
              <a:r>
                <a:rPr lang="vi-VN" sz="3600" b="1">
                  <a:solidFill>
                    <a:schemeClr val="bg1"/>
                  </a:solidFill>
                  <a:latin typeface="+mj-lt"/>
                </a:rPr>
                <a:t>4. Tầm vóc và trí tuệ của Nguyễn Trãi </a:t>
              </a:r>
              <a:endParaRPr lang="en-GB" sz="3600">
                <a:solidFill>
                  <a:schemeClr val="bg1"/>
                </a:solidFill>
                <a:latin typeface="+mj-lt"/>
              </a:endParaRPr>
            </a:p>
          </p:txBody>
        </p:sp>
        <p:pic>
          <p:nvPicPr>
            <p:cNvPr id="4" name="图片 3">
              <a:extLst>
                <a:ext uri="{FF2B5EF4-FFF2-40B4-BE49-F238E27FC236}">
                  <a16:creationId xmlns:a16="http://schemas.microsoft.com/office/drawing/2014/main" id="{2DCCE9CC-116C-49A6-918E-746DD792AE3D}"/>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sp>
        <p:nvSpPr>
          <p:cNvPr id="7" name="矩形: 圆角 6">
            <a:extLst>
              <a:ext uri="{FF2B5EF4-FFF2-40B4-BE49-F238E27FC236}">
                <a16:creationId xmlns:a16="http://schemas.microsoft.com/office/drawing/2014/main" id="{E84B9135-3006-4C7B-835F-6E96F1330580}"/>
              </a:ext>
            </a:extLst>
          </p:cNvPr>
          <p:cNvSpPr/>
          <p:nvPr/>
        </p:nvSpPr>
        <p:spPr>
          <a:xfrm>
            <a:off x="1403568" y="1434447"/>
            <a:ext cx="9538139" cy="4604942"/>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pic>
        <p:nvPicPr>
          <p:cNvPr id="11" name="图片 10" descr="6e59b15cf62f6ebabf1a7990154b00fe">
            <a:extLst>
              <a:ext uri="{FF2B5EF4-FFF2-40B4-BE49-F238E27FC236}">
                <a16:creationId xmlns:a16="http://schemas.microsoft.com/office/drawing/2014/main" id="{C50C34F8-B36B-4248-9F29-186312E8200A}"/>
              </a:ext>
            </a:extLst>
          </p:cNvPr>
          <p:cNvPicPr>
            <a:picLocks noChangeAspect="1"/>
          </p:cNvPicPr>
          <p:nvPr/>
        </p:nvPicPr>
        <p:blipFill rotWithShape="1">
          <a:blip r:embed="rId4"/>
          <a:srcRect l="18301" r="16472" b="10729"/>
          <a:stretch/>
        </p:blipFill>
        <p:spPr>
          <a:xfrm>
            <a:off x="9998732" y="-228086"/>
            <a:ext cx="1885950" cy="3447929"/>
          </a:xfrm>
          <a:prstGeom prst="rect">
            <a:avLst/>
          </a:prstGeom>
        </p:spPr>
      </p:pic>
      <p:sp>
        <p:nvSpPr>
          <p:cNvPr id="6" name="Rectangle 5"/>
          <p:cNvSpPr/>
          <p:nvPr/>
        </p:nvSpPr>
        <p:spPr>
          <a:xfrm>
            <a:off x="1728145" y="1623961"/>
            <a:ext cx="8429645" cy="1083374"/>
          </a:xfrm>
          <a:prstGeom prst="rect">
            <a:avLst/>
          </a:prstGeom>
        </p:spPr>
        <p:txBody>
          <a:bodyPr wrap="square">
            <a:spAutoFit/>
          </a:bodyPr>
          <a:lstStyle/>
          <a:p>
            <a:pPr algn="just" fontAlgn="base">
              <a:lnSpc>
                <a:spcPct val="115000"/>
              </a:lnSpc>
              <a:spcAft>
                <a:spcPts val="0"/>
              </a:spcAft>
            </a:pPr>
            <a:r>
              <a:rPr lang="vi-VN" sz="2800">
                <a:solidFill>
                  <a:schemeClr val="bg1"/>
                </a:solidFill>
                <a:latin typeface="+mj-lt"/>
                <a:ea typeface="Times New Roman" panose="02020603050405020304" pitchFamily="18" charset="0"/>
                <a:cs typeface="Times New Roman" panose="02020603050405020304" pitchFamily="18" charset="0"/>
              </a:rPr>
              <a:t>- </a:t>
            </a:r>
            <a:r>
              <a:rPr lang="vi-VN" sz="2800" smtClean="0">
                <a:solidFill>
                  <a:schemeClr val="bg1"/>
                </a:solidFill>
                <a:latin typeface="+mj-lt"/>
                <a:ea typeface="Times New Roman" panose="02020603050405020304" pitchFamily="18" charset="0"/>
                <a:cs typeface="Times New Roman" panose="02020603050405020304" pitchFamily="18" charset="0"/>
              </a:rPr>
              <a:t>Tầm </a:t>
            </a:r>
            <a:r>
              <a:rPr lang="vi-VN" sz="2800">
                <a:solidFill>
                  <a:schemeClr val="bg1"/>
                </a:solidFill>
                <a:latin typeface="+mj-lt"/>
                <a:ea typeface="Times New Roman" panose="02020603050405020304" pitchFamily="18" charset="0"/>
                <a:cs typeface="Times New Roman" panose="02020603050405020304" pitchFamily="18" charset="0"/>
              </a:rPr>
              <a:t>vóc của danh nhân văn hóa, anh hùng dân tộc, người với bài Đại cáo đã vượt tới tầm cao trí tuệ thời đại.</a:t>
            </a:r>
            <a:r>
              <a:rPr lang="vi-VN" sz="2800">
                <a:solidFill>
                  <a:schemeClr val="bg1"/>
                </a:solidFill>
                <a:latin typeface="+mj-lt"/>
                <a:ea typeface="Segoe UI" panose="020B0502040204020203" pitchFamily="34" charset="0"/>
                <a:cs typeface="Times New Roman" panose="02020603050405020304" pitchFamily="18" charset="0"/>
              </a:rPr>
              <a:t> </a:t>
            </a:r>
            <a:endParaRPr lang="en-GB" sz="2800">
              <a:solidFill>
                <a:schemeClr val="bg1"/>
              </a:solidFill>
              <a:effectLst/>
              <a:latin typeface="+mj-lt"/>
              <a:ea typeface="Times New Roman" panose="02020603050405020304" pitchFamily="18" charset="0"/>
            </a:endParaRPr>
          </a:p>
        </p:txBody>
      </p:sp>
      <p:sp>
        <p:nvSpPr>
          <p:cNvPr id="8" name="Rectangle 7"/>
          <p:cNvSpPr/>
          <p:nvPr/>
        </p:nvSpPr>
        <p:spPr>
          <a:xfrm>
            <a:off x="1728146" y="3096635"/>
            <a:ext cx="8429645" cy="954107"/>
          </a:xfrm>
          <a:prstGeom prst="rect">
            <a:avLst/>
          </a:prstGeom>
        </p:spPr>
        <p:txBody>
          <a:bodyPr wrap="square">
            <a:spAutoFit/>
          </a:bodyPr>
          <a:lstStyle/>
          <a:p>
            <a:r>
              <a:rPr lang="vi-VN" sz="2800" smtClean="0">
                <a:solidFill>
                  <a:schemeClr val="bg1"/>
                </a:solidFill>
                <a:latin typeface="+mj-lt"/>
                <a:ea typeface="Times New Roman" panose="02020603050405020304" pitchFamily="18" charset="0"/>
              </a:rPr>
              <a:t>- </a:t>
            </a:r>
            <a:r>
              <a:rPr lang="vi-VN" sz="2800" b="1" smtClean="0">
                <a:solidFill>
                  <a:schemeClr val="bg1"/>
                </a:solidFill>
                <a:latin typeface="+mj-lt"/>
                <a:ea typeface="Times New Roman" panose="02020603050405020304" pitchFamily="18" charset="0"/>
              </a:rPr>
              <a:t>Tư </a:t>
            </a:r>
            <a:r>
              <a:rPr lang="vi-VN" sz="2800" b="1">
                <a:solidFill>
                  <a:schemeClr val="bg1"/>
                </a:solidFill>
                <a:latin typeface="+mj-lt"/>
                <a:ea typeface="Times New Roman" panose="02020603050405020304" pitchFamily="18" charset="0"/>
              </a:rPr>
              <a:t>tưởng thân dân, ơn dân, vì dân của nhà tư tưởng vĩ đại của Nguyễn Trãi.</a:t>
            </a:r>
            <a:r>
              <a:rPr lang="vi-VN" sz="2800" b="1">
                <a:solidFill>
                  <a:schemeClr val="bg1"/>
                </a:solidFill>
                <a:latin typeface="+mj-lt"/>
                <a:ea typeface="Segoe UI" panose="020B0502040204020203" pitchFamily="34" charset="0"/>
              </a:rPr>
              <a:t> </a:t>
            </a:r>
            <a:endParaRPr lang="en-GB" sz="4000">
              <a:solidFill>
                <a:schemeClr val="bg1"/>
              </a:solidFill>
              <a:latin typeface="+mj-lt"/>
            </a:endParaRPr>
          </a:p>
        </p:txBody>
      </p:sp>
      <p:sp>
        <p:nvSpPr>
          <p:cNvPr id="12" name="Rectangle 11"/>
          <p:cNvSpPr/>
          <p:nvPr/>
        </p:nvSpPr>
        <p:spPr>
          <a:xfrm>
            <a:off x="1730502" y="4189680"/>
            <a:ext cx="8668184" cy="1578894"/>
          </a:xfrm>
          <a:prstGeom prst="rect">
            <a:avLst/>
          </a:prstGeom>
        </p:spPr>
        <p:txBody>
          <a:bodyPr wrap="square">
            <a:spAutoFit/>
          </a:bodyPr>
          <a:lstStyle/>
          <a:p>
            <a:pPr algn="just" fontAlgn="base">
              <a:lnSpc>
                <a:spcPct val="115000"/>
              </a:lnSpc>
              <a:spcAft>
                <a:spcPts val="0"/>
              </a:spcAft>
            </a:pPr>
            <a:r>
              <a:rPr lang="vi-VN" sz="2800">
                <a:solidFill>
                  <a:schemeClr val="bg1"/>
                </a:solidFill>
                <a:latin typeface="+mj-lt"/>
                <a:ea typeface="Times New Roman" panose="02020603050405020304" pitchFamily="18" charset="0"/>
                <a:cs typeface="Times New Roman" panose="02020603050405020304" pitchFamily="18" charset="0"/>
              </a:rPr>
              <a:t>-  L</a:t>
            </a:r>
            <a:r>
              <a:rPr lang="vi-VN" sz="2800" smtClean="0">
                <a:solidFill>
                  <a:schemeClr val="bg1"/>
                </a:solidFill>
                <a:latin typeface="+mj-lt"/>
                <a:ea typeface="Times New Roman" panose="02020603050405020304" pitchFamily="18" charset="0"/>
                <a:cs typeface="Times New Roman" panose="02020603050405020304" pitchFamily="18" charset="0"/>
              </a:rPr>
              <a:t>í </a:t>
            </a:r>
            <a:r>
              <a:rPr lang="vi-VN" sz="2800">
                <a:solidFill>
                  <a:schemeClr val="bg1"/>
                </a:solidFill>
                <a:latin typeface="+mj-lt"/>
                <a:ea typeface="Times New Roman" panose="02020603050405020304" pitchFamily="18" charset="0"/>
                <a:cs typeface="Times New Roman" panose="02020603050405020304" pitchFamily="18" charset="0"/>
              </a:rPr>
              <a:t>giải sức mạnh vật chất, tinh thần của dân tộc Đại Việt, của thế hệ cha ông thời bấy giờ trong cuộc kháng chiến bảo vệ độc lập dân tộc và xây dựng đất nước.</a:t>
            </a:r>
            <a:r>
              <a:rPr lang="vi-VN" sz="2800">
                <a:solidFill>
                  <a:schemeClr val="bg1"/>
                </a:solidFill>
                <a:latin typeface="+mj-lt"/>
                <a:ea typeface="Segoe UI" panose="020B0502040204020203" pitchFamily="34" charset="0"/>
                <a:cs typeface="Times New Roman" panose="02020603050405020304" pitchFamily="18" charset="0"/>
              </a:rPr>
              <a:t> </a:t>
            </a:r>
            <a:endParaRPr lang="en-GB" sz="2800">
              <a:solidFill>
                <a:schemeClr val="bg1"/>
              </a:solidFill>
              <a:effectLst/>
              <a:latin typeface="+mj-lt"/>
              <a:ea typeface="Times New Roman" panose="02020603050405020304" pitchFamily="18" charset="0"/>
            </a:endParaRPr>
          </a:p>
        </p:txBody>
      </p:sp>
      <p:sp>
        <p:nvSpPr>
          <p:cNvPr id="15" name="Freeform 9"/>
          <p:cNvSpPr/>
          <p:nvPr/>
        </p:nvSpPr>
        <p:spPr>
          <a:xfrm flipH="1">
            <a:off x="8585510" y="-258058"/>
            <a:ext cx="3464243" cy="3864738"/>
          </a:xfrm>
          <a:custGeom>
            <a:avLst/>
            <a:gdLst/>
            <a:ahLst/>
            <a:cxnLst/>
            <a:rect l="l" t="t" r="r" b="b"/>
            <a:pathLst>
              <a:path w="6304313" h="5760566">
                <a:moveTo>
                  <a:pt x="6304314" y="0"/>
                </a:moveTo>
                <a:lnTo>
                  <a:pt x="0" y="0"/>
                </a:lnTo>
                <a:lnTo>
                  <a:pt x="0" y="5760566"/>
                </a:lnTo>
                <a:lnTo>
                  <a:pt x="6304314" y="5760566"/>
                </a:lnTo>
                <a:lnTo>
                  <a:pt x="6304314" y="0"/>
                </a:lnTo>
                <a:close/>
              </a:path>
            </a:pathLst>
          </a:custGeom>
          <a:blipFill>
            <a:blip r:embed="rId5">
              <a:extLst>
                <a:ext uri="{96DAC541-7B7A-43D3-8B79-37D633B846F1}">
                  <asvg:svgBlip xmlns:asvg="http://schemas.microsoft.com/office/drawing/2016/SVG/main" xmlns="" r:embed="rId8"/>
                </a:ext>
              </a:extLst>
            </a:blip>
            <a:stretch>
              <a:fillRect/>
            </a:stretch>
          </a:blipFill>
        </p:spPr>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114" y="3818141"/>
            <a:ext cx="2434309" cy="3039859"/>
          </a:xfrm>
          <a:prstGeom prst="rect">
            <a:avLst/>
          </a:prstGeom>
        </p:spPr>
      </p:pic>
      <p:sp>
        <p:nvSpPr>
          <p:cNvPr id="20" name="Freeform 19"/>
          <p:cNvSpPr/>
          <p:nvPr/>
        </p:nvSpPr>
        <p:spPr>
          <a:xfrm rot="20680741">
            <a:off x="412048" y="4330403"/>
            <a:ext cx="1167891" cy="265242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10"/>
            <a:stretch>
              <a:fillRect/>
            </a:stretch>
          </a:blipFill>
        </p:spPr>
      </p:sp>
    </p:spTree>
    <p:extLst>
      <p:ext uri="{BB962C8B-B14F-4D97-AF65-F5344CB8AC3E}">
        <p14:creationId xmlns:p14="http://schemas.microsoft.com/office/powerpoint/2010/main" val="960171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D3B5"/>
        </a:solidFill>
        <a:effectLst/>
      </p:bgPr>
    </p:bg>
    <p:spTree>
      <p:nvGrpSpPr>
        <p:cNvPr id="1" name=""/>
        <p:cNvGrpSpPr/>
        <p:nvPr/>
      </p:nvGrpSpPr>
      <p:grpSpPr>
        <a:xfrm>
          <a:off x="0" y="0"/>
          <a:ext cx="0" cy="0"/>
          <a:chOff x="0" y="0"/>
          <a:chExt cx="0" cy="0"/>
        </a:xfrm>
      </p:grpSpPr>
      <p:sp>
        <p:nvSpPr>
          <p:cNvPr id="2" name="Freeform 2"/>
          <p:cNvSpPr/>
          <p:nvPr/>
        </p:nvSpPr>
        <p:spPr>
          <a:xfrm>
            <a:off x="1129686" y="133174"/>
            <a:ext cx="9932628" cy="6591653"/>
          </a:xfrm>
          <a:custGeom>
            <a:avLst/>
            <a:gdLst/>
            <a:ahLst/>
            <a:cxnLst/>
            <a:rect l="l" t="t" r="r" b="b"/>
            <a:pathLst>
              <a:path w="14898942" h="9887480">
                <a:moveTo>
                  <a:pt x="0" y="0"/>
                </a:moveTo>
                <a:lnTo>
                  <a:pt x="14898942" y="0"/>
                </a:lnTo>
                <a:lnTo>
                  <a:pt x="14898942" y="9887480"/>
                </a:lnTo>
                <a:lnTo>
                  <a:pt x="0" y="98874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784058" y="1782730"/>
            <a:ext cx="2963715" cy="296371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BD0030"/>
            </a:solidFill>
          </p:spPr>
        </p:sp>
        <p:sp>
          <p:nvSpPr>
            <p:cNvPr id="5" name="TextBox 5"/>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solidFill>
                  <a:prstClr val="black"/>
                </a:solidFill>
              </a:endParaRPr>
            </a:p>
          </p:txBody>
        </p:sp>
      </p:grpSp>
      <p:sp>
        <p:nvSpPr>
          <p:cNvPr id="6" name="Freeform 6"/>
          <p:cNvSpPr/>
          <p:nvPr/>
        </p:nvSpPr>
        <p:spPr>
          <a:xfrm rot="401851" flipH="1" flipV="1">
            <a:off x="4794837" y="1942240"/>
            <a:ext cx="1744396" cy="3200727"/>
          </a:xfrm>
          <a:custGeom>
            <a:avLst/>
            <a:gdLst/>
            <a:ahLst/>
            <a:cxnLst/>
            <a:rect l="l" t="t" r="r" b="b"/>
            <a:pathLst>
              <a:path w="2616594" h="4801090">
                <a:moveTo>
                  <a:pt x="2616594" y="4801090"/>
                </a:moveTo>
                <a:lnTo>
                  <a:pt x="0" y="4801090"/>
                </a:lnTo>
                <a:lnTo>
                  <a:pt x="0" y="0"/>
                </a:lnTo>
                <a:lnTo>
                  <a:pt x="2616594" y="0"/>
                </a:lnTo>
                <a:lnTo>
                  <a:pt x="2616594" y="480109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01851">
            <a:off x="3741943" y="1408785"/>
            <a:ext cx="1744396" cy="3200727"/>
          </a:xfrm>
          <a:custGeom>
            <a:avLst/>
            <a:gdLst/>
            <a:ahLst/>
            <a:cxnLst/>
            <a:rect l="l" t="t" r="r" b="b"/>
            <a:pathLst>
              <a:path w="2616594" h="4801090">
                <a:moveTo>
                  <a:pt x="0" y="0"/>
                </a:moveTo>
                <a:lnTo>
                  <a:pt x="2616594" y="0"/>
                </a:lnTo>
                <a:lnTo>
                  <a:pt x="2616594" y="4801090"/>
                </a:lnTo>
                <a:lnTo>
                  <a:pt x="0" y="4801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42869" y="5233767"/>
            <a:ext cx="3115131" cy="1876867"/>
          </a:xfrm>
          <a:custGeom>
            <a:avLst/>
            <a:gdLst/>
            <a:ahLst/>
            <a:cxnLst/>
            <a:rect l="l" t="t" r="r" b="b"/>
            <a:pathLst>
              <a:path w="4672697" h="2815300">
                <a:moveTo>
                  <a:pt x="0" y="0"/>
                </a:moveTo>
                <a:lnTo>
                  <a:pt x="4672696" y="0"/>
                </a:lnTo>
                <a:lnTo>
                  <a:pt x="4672696" y="2815300"/>
                </a:lnTo>
                <a:lnTo>
                  <a:pt x="0" y="28153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2989477" y="5141505"/>
            <a:ext cx="3115131" cy="1876867"/>
          </a:xfrm>
          <a:custGeom>
            <a:avLst/>
            <a:gdLst/>
            <a:ahLst/>
            <a:cxnLst/>
            <a:rect l="l" t="t" r="r" b="b"/>
            <a:pathLst>
              <a:path w="4672697" h="2815300">
                <a:moveTo>
                  <a:pt x="0" y="0"/>
                </a:moveTo>
                <a:lnTo>
                  <a:pt x="4672697" y="0"/>
                </a:lnTo>
                <a:lnTo>
                  <a:pt x="4672697" y="2815300"/>
                </a:lnTo>
                <a:lnTo>
                  <a:pt x="0" y="28153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6104608" y="5233767"/>
            <a:ext cx="3115131" cy="1876867"/>
          </a:xfrm>
          <a:custGeom>
            <a:avLst/>
            <a:gdLst/>
            <a:ahLst/>
            <a:cxnLst/>
            <a:rect l="l" t="t" r="r" b="b"/>
            <a:pathLst>
              <a:path w="4672697" h="2815300">
                <a:moveTo>
                  <a:pt x="0" y="0"/>
                </a:moveTo>
                <a:lnTo>
                  <a:pt x="4672697" y="0"/>
                </a:lnTo>
                <a:lnTo>
                  <a:pt x="4672697" y="2815300"/>
                </a:lnTo>
                <a:lnTo>
                  <a:pt x="0" y="28153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9219739" y="5233767"/>
            <a:ext cx="3115131" cy="1876867"/>
          </a:xfrm>
          <a:custGeom>
            <a:avLst/>
            <a:gdLst/>
            <a:ahLst/>
            <a:cxnLst/>
            <a:rect l="l" t="t" r="r" b="b"/>
            <a:pathLst>
              <a:path w="4672697" h="2815300">
                <a:moveTo>
                  <a:pt x="0" y="0"/>
                </a:moveTo>
                <a:lnTo>
                  <a:pt x="4672696" y="0"/>
                </a:lnTo>
                <a:lnTo>
                  <a:pt x="4672696" y="2815300"/>
                </a:lnTo>
                <a:lnTo>
                  <a:pt x="0" y="28153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Rectangle 12"/>
          <p:cNvSpPr/>
          <p:nvPr/>
        </p:nvSpPr>
        <p:spPr>
          <a:xfrm>
            <a:off x="4547042" y="342089"/>
            <a:ext cx="3395160" cy="7294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nSpc>
                <a:spcPct val="115000"/>
              </a:lnSpc>
              <a:spcAft>
                <a:spcPts val="0"/>
              </a:spcAft>
            </a:pPr>
            <a:r>
              <a:rPr lang="vi-VN" sz="36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09932" y="915358"/>
            <a:ext cx="2954655" cy="67832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fontAlgn="base">
              <a:lnSpc>
                <a:spcPct val="115000"/>
              </a:lnSpc>
              <a:spcAft>
                <a:spcPts val="0"/>
              </a:spcAft>
            </a:pPr>
            <a:r>
              <a:rPr lang="vi-VN" sz="3600" b="1">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 Nghệ thuật </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324069" y="1931881"/>
            <a:ext cx="3125774" cy="2569934"/>
          </a:xfrm>
          <a:prstGeom prst="rect">
            <a:avLst/>
          </a:prstGeom>
        </p:spPr>
        <p:txBody>
          <a:bodyPr wrap="square">
            <a:spAutoFit/>
          </a:bodyPr>
          <a:lstStyle/>
          <a:p>
            <a:pPr algn="just" fontAlgn="base">
              <a:lnSpc>
                <a:spcPct val="115000"/>
              </a:lnSpc>
              <a:spcAft>
                <a:spcPts val="0"/>
              </a:spcAft>
            </a:pP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Đoạn </a:t>
            </a:r>
            <a:r>
              <a:rPr lang="vi-VN" sz="2800">
                <a:latin typeface="Times New Roman" panose="02020603050405020304" pitchFamily="18" charset="0"/>
                <a:ea typeface="Times New Roman" panose="02020603050405020304" pitchFamily="18" charset="0"/>
                <a:cs typeface="Times New Roman" panose="02020603050405020304" pitchFamily="18" charset="0"/>
              </a:rPr>
              <a:t>trích có lập luận chặt chẽ, lời lẽ đanh thép, chứng cứ hùng hồn, giàu sức thuyết phục.,</a:t>
            </a:r>
            <a:r>
              <a:rPr lang="vi-VN" sz="2800">
                <a:latin typeface="Times New Roman" panose="02020603050405020304" pitchFamily="18" charset="0"/>
                <a:ea typeface="Segoe UI" panose="020B0502040204020203" pitchFamily="34"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8746721" y="882805"/>
            <a:ext cx="2454518" cy="67832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fontAlgn="base">
              <a:lnSpc>
                <a:spcPct val="115000"/>
              </a:lnSpc>
              <a:spcAft>
                <a:spcPts val="0"/>
              </a:spcAft>
            </a:pPr>
            <a:r>
              <a:rPr lang="vi-VN" sz="3600" b="1">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810781" y="1616962"/>
            <a:ext cx="5182727" cy="3560975"/>
          </a:xfrm>
          <a:prstGeom prst="rect">
            <a:avLst/>
          </a:prstGeom>
        </p:spPr>
        <p:txBody>
          <a:bodyPr wrap="square">
            <a:spAutoFit/>
          </a:bodyPr>
          <a:lstStyle/>
          <a:p>
            <a:pPr algn="just" fontAlgn="base">
              <a:lnSpc>
                <a:spcPct val="115000"/>
              </a:lnSpc>
              <a:spcAft>
                <a:spcPts val="0"/>
              </a:spcAft>
            </a:pP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Có ý </a:t>
            </a:r>
            <a:r>
              <a:rPr lang="vi-VN" sz="2800">
                <a:latin typeface="Times New Roman" panose="02020603050405020304" pitchFamily="18" charset="0"/>
                <a:ea typeface="Times New Roman" panose="02020603050405020304" pitchFamily="18" charset="0"/>
                <a:cs typeface="Times New Roman" panose="02020603050405020304" pitchFamily="18" charset="0"/>
              </a:rPr>
              <a:t>nghĩa như một bản tuyên ngôn độc lập của nước ta. Nước ta là nước có nền văn hiến lâu đời, có lãnh thổ riêng, có phong tục riêng, có chủ quyền, có truyền thống lịch sử; kẻ xâm lược là những kẻ phản nhân nghĩa nhất định thất bại.</a:t>
            </a:r>
            <a:r>
              <a:rPr lang="vi-VN" sz="2800">
                <a:latin typeface="Times New Roman" panose="02020603050405020304" pitchFamily="18" charset="0"/>
                <a:ea typeface="Segoe UI" panose="020B0502040204020203" pitchFamily="34"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199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970DDC-5D34-4439-81E4-1BE566188635}"/>
              </a:ext>
            </a:extLst>
          </p:cNvPr>
          <p:cNvPicPr>
            <a:picLocks noChangeAspect="1"/>
          </p:cNvPicPr>
          <p:nvPr/>
        </p:nvPicPr>
        <p:blipFill rotWithShape="1">
          <a:blip r:embed="rId3">
            <a:extLst>
              <a:ext uri="{28A0092B-C50C-407E-A947-70E740481C1C}">
                <a14:useLocalDpi xmlns:a14="http://schemas.microsoft.com/office/drawing/2010/main" val="0"/>
              </a:ext>
            </a:extLst>
          </a:blip>
          <a:srcRect l="1936" t="1825" r="1936" b="7581"/>
          <a:stretch/>
        </p:blipFill>
        <p:spPr>
          <a:xfrm>
            <a:off x="0" y="0"/>
            <a:ext cx="12192000" cy="6858000"/>
          </a:xfrm>
          <a:prstGeom prst="rect">
            <a:avLst/>
          </a:prstGeom>
        </p:spPr>
      </p:pic>
      <p:pic>
        <p:nvPicPr>
          <p:cNvPr id="28" name="图片 27">
            <a:extLst>
              <a:ext uri="{FF2B5EF4-FFF2-40B4-BE49-F238E27FC236}">
                <a16:creationId xmlns:a16="http://schemas.microsoft.com/office/drawing/2014/main" id="{C93600AB-B885-4216-8DC4-51D3F0F21C9D}"/>
              </a:ext>
            </a:extLst>
          </p:cNvPr>
          <p:cNvPicPr>
            <a:picLocks noChangeAspect="1"/>
          </p:cNvPicPr>
          <p:nvPr/>
        </p:nvPicPr>
        <p:blipFill rotWithShape="1">
          <a:blip r:embed="rId4">
            <a:extLst>
              <a:ext uri="{28A0092B-C50C-407E-A947-70E740481C1C}">
                <a14:useLocalDpi xmlns:a14="http://schemas.microsoft.com/office/drawing/2010/main" val="0"/>
              </a:ext>
            </a:extLst>
          </a:blip>
          <a:srcRect t="66847"/>
          <a:stretch/>
        </p:blipFill>
        <p:spPr>
          <a:xfrm>
            <a:off x="1723497" y="5443453"/>
            <a:ext cx="7365079" cy="1414547"/>
          </a:xfrm>
          <a:prstGeom prst="rect">
            <a:avLst/>
          </a:prstGeom>
        </p:spPr>
      </p:pic>
      <p:pic>
        <p:nvPicPr>
          <p:cNvPr id="6" name="图片 5">
            <a:extLst>
              <a:ext uri="{FF2B5EF4-FFF2-40B4-BE49-F238E27FC236}">
                <a16:creationId xmlns:a16="http://schemas.microsoft.com/office/drawing/2014/main" id="{DC998EC1-F87D-432A-B21D-30280DB6F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39847" y="436998"/>
            <a:ext cx="2456110" cy="2456110"/>
          </a:xfrm>
          <a:prstGeom prst="rect">
            <a:avLst/>
          </a:prstGeom>
        </p:spPr>
      </p:pic>
      <p:pic>
        <p:nvPicPr>
          <p:cNvPr id="10" name="图片 9">
            <a:extLst>
              <a:ext uri="{FF2B5EF4-FFF2-40B4-BE49-F238E27FC236}">
                <a16:creationId xmlns:a16="http://schemas.microsoft.com/office/drawing/2014/main" id="{8A065E10-769B-4E96-B407-9042A77F1E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8711" y="979779"/>
            <a:ext cx="651489" cy="607749"/>
          </a:xfrm>
          <a:prstGeom prst="rect">
            <a:avLst/>
          </a:prstGeom>
        </p:spPr>
      </p:pic>
      <p:pic>
        <p:nvPicPr>
          <p:cNvPr id="11" name="图片 10">
            <a:extLst>
              <a:ext uri="{FF2B5EF4-FFF2-40B4-BE49-F238E27FC236}">
                <a16:creationId xmlns:a16="http://schemas.microsoft.com/office/drawing/2014/main" id="{7C522A3B-EF1A-4FF4-BBBB-F90D1BA256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7088" y="1953515"/>
            <a:ext cx="1508105" cy="1406854"/>
          </a:xfrm>
          <a:prstGeom prst="rect">
            <a:avLst/>
          </a:prstGeom>
        </p:spPr>
      </p:pic>
      <p:pic>
        <p:nvPicPr>
          <p:cNvPr id="21" name="图片 20">
            <a:extLst>
              <a:ext uri="{FF2B5EF4-FFF2-40B4-BE49-F238E27FC236}">
                <a16:creationId xmlns:a16="http://schemas.microsoft.com/office/drawing/2014/main" id="{22A9B568-01FB-4703-AFE3-830F6678AB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3348" y="3962522"/>
            <a:ext cx="1073559" cy="569879"/>
          </a:xfrm>
          <a:prstGeom prst="rect">
            <a:avLst/>
          </a:prstGeom>
        </p:spPr>
      </p:pic>
      <p:pic>
        <p:nvPicPr>
          <p:cNvPr id="22" name="图片 21">
            <a:extLst>
              <a:ext uri="{FF2B5EF4-FFF2-40B4-BE49-F238E27FC236}">
                <a16:creationId xmlns:a16="http://schemas.microsoft.com/office/drawing/2014/main" id="{AC1EC243-37EC-49C9-AD0E-E0BBA66C0A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0117" y="2724273"/>
            <a:ext cx="811383" cy="430708"/>
          </a:xfrm>
          <a:prstGeom prst="rect">
            <a:avLst/>
          </a:prstGeom>
        </p:spPr>
      </p:pic>
      <p:pic>
        <p:nvPicPr>
          <p:cNvPr id="34" name="图片 33">
            <a:extLst>
              <a:ext uri="{FF2B5EF4-FFF2-40B4-BE49-F238E27FC236}">
                <a16:creationId xmlns:a16="http://schemas.microsoft.com/office/drawing/2014/main" id="{BAFFAF7D-6988-4EFB-9824-ED0E963766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222" y="192872"/>
            <a:ext cx="4572009" cy="4572009"/>
          </a:xfrm>
          <a:prstGeom prst="rect">
            <a:avLst/>
          </a:prstGeom>
        </p:spPr>
      </p:pic>
      <p:sp>
        <p:nvSpPr>
          <p:cNvPr id="3" name="Rectangle 2"/>
          <p:cNvSpPr/>
          <p:nvPr/>
        </p:nvSpPr>
        <p:spPr>
          <a:xfrm>
            <a:off x="3869087" y="2422907"/>
            <a:ext cx="4602671"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pt-BR"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3 </a:t>
            </a:r>
            <a:endParaRPr lang="vi-VN"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pt-BR"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t-BR"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 </a:t>
            </a:r>
            <a:endParaRPr lang="en-GB" sz="4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658543"/>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rPr>
              <a:t>GO HOME</a:t>
            </a:r>
          </a:p>
        </p:txBody>
      </p:sp>
      <p:sp>
        <p:nvSpPr>
          <p:cNvPr id="12" name="Snip Diagonal Corner Rectangle 11"/>
          <p:cNvSpPr/>
          <p:nvPr/>
        </p:nvSpPr>
        <p:spPr>
          <a:xfrm>
            <a:off x="1299411" y="96253"/>
            <a:ext cx="9557886" cy="4228714"/>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a:t>
            </a:r>
            <a:r>
              <a:rPr lang="pt-BR" sz="2800" b="1" i="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800" b="1" i="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Dòng nào sau đây nói đúng nhất chức năng của thể cáo ?</a:t>
            </a:r>
            <a:endParaRPr lang="en-GB" sz="2800" b="1" i="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A. Dùng để ban bố mệnh lệnh của nhà vua hoặc thủ lĩnh một phong trào.</a:t>
            </a:r>
            <a:endParaRPr lang="en-GB"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B. Dùng để trình bày một chủ trương hay công bố kết quả một việc làm lớn để mọi người cùng biết.</a:t>
            </a:r>
            <a:endParaRPr lang="en-GB"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C. Dùng để kêu gọi, thuyết phục mọi người đứng lên chống giặc.</a:t>
            </a:r>
            <a:endParaRPr lang="en-GB"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D. Dùng để tâu lên vua những ý kiến, đề nghị của bề tôi.</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821" y="5072513"/>
            <a:ext cx="7955280" cy="14080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Times New Roman" panose="02020603050405020304" pitchFamily="18" charset="0"/>
                <a:cs typeface="Times New Roman" panose="02020603050405020304" pitchFamily="18" charset="0"/>
              </a:rPr>
              <a:t>B. Dùng để trình bày một chủ trương hay công bố kết quả một việc làm lớn để mọi người cùng biết.</a:t>
            </a:r>
            <a:endParaRPr lang="en-GB" sz="2800" b="1">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855916" y="4346861"/>
            <a:ext cx="2480167" cy="830997"/>
          </a:xfrm>
          <a:prstGeom prst="rect">
            <a:avLst/>
          </a:prstGeom>
          <a:noFill/>
        </p:spPr>
        <p:txBody>
          <a:bodyPr wrap="none" lIns="91440" tIns="45720" rIns="91440" bIns="45720">
            <a:spAutoFit/>
          </a:bodyPr>
          <a:lstStyle/>
          <a:p>
            <a:pPr algn="ctr"/>
            <a:r>
              <a:rPr lang="vi-VN" sz="4800" b="1" smtClean="0">
                <a:solidFill>
                  <a:srgbClr val="FF0000"/>
                </a:solidFill>
              </a:rPr>
              <a:t>10 điểm</a:t>
            </a:r>
            <a:endParaRPr lang="en-US" sz="4800" b="1">
              <a:solidFill>
                <a:srgbClr val="FF0000"/>
              </a:solidFill>
            </a:endParaRPr>
          </a:p>
        </p:txBody>
      </p:sp>
    </p:spTree>
    <p:extLst>
      <p:ext uri="{BB962C8B-B14F-4D97-AF65-F5344CB8AC3E}">
        <p14:creationId xmlns:p14="http://schemas.microsoft.com/office/powerpoint/2010/main" val="317424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a:solidFill>
                  <a:prstClr val="black"/>
                </a:solidFill>
              </a:rPr>
              <a:t>GO HOME</a:t>
            </a:r>
          </a:p>
        </p:txBody>
      </p:sp>
      <p:sp>
        <p:nvSpPr>
          <p:cNvPr id="12" name="Snip Diagonal Corner Rectangle 11"/>
          <p:cNvSpPr/>
          <p:nvPr/>
        </p:nvSpPr>
        <p:spPr>
          <a:xfrm>
            <a:off x="1623849" y="481263"/>
            <a:ext cx="9375819" cy="244809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i="1">
                <a:solidFill>
                  <a:schemeClr val="tx1"/>
                </a:solidFill>
                <a:latin typeface="Times New Roman" panose="02020603050405020304" pitchFamily="18" charset="0"/>
                <a:cs typeface="Times New Roman" panose="02020603050405020304" pitchFamily="18" charset="0"/>
              </a:rPr>
              <a:t>Câu 2: “Đại cáo bình Ngô” được công bố vào năm nào ?</a:t>
            </a:r>
            <a:endParaRPr lang="en-GB" sz="3600" b="1" i="1">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A. 1426      C. 1430</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B. 1429      D. 1428</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34119" y="3760010"/>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D. 1428</a:t>
            </a:r>
            <a:endParaRPr lang="en-US" sz="4400" b="1">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855918" y="3013502"/>
            <a:ext cx="2480167" cy="830997"/>
          </a:xfrm>
          <a:prstGeom prst="rect">
            <a:avLst/>
          </a:prstGeom>
          <a:noFill/>
        </p:spPr>
        <p:txBody>
          <a:bodyPr wrap="none" lIns="91440" tIns="45720" rIns="91440" bIns="45720">
            <a:spAutoFit/>
          </a:bodyPr>
          <a:lstStyle/>
          <a:p>
            <a:pPr algn="ctr">
              <a:defRPr/>
            </a:pPr>
            <a:r>
              <a:rPr lang="vi-VN" sz="4800" b="1" smtClean="0">
                <a:solidFill>
                  <a:srgbClr val="FF0000"/>
                </a:solidFill>
              </a:rPr>
              <a:t>10 điểm</a:t>
            </a:r>
            <a:endParaRPr lang="en-US" sz="4800" b="1">
              <a:solidFill>
                <a:srgbClr val="FF0000"/>
              </a:solidFill>
            </a:endParaRPr>
          </a:p>
        </p:txBody>
      </p:sp>
    </p:spTree>
    <p:extLst>
      <p:ext uri="{BB962C8B-B14F-4D97-AF65-F5344CB8AC3E}">
        <p14:creationId xmlns:p14="http://schemas.microsoft.com/office/powerpoint/2010/main" val="56889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a:solidFill>
                  <a:prstClr val="black"/>
                </a:solidFill>
              </a:rPr>
              <a:t>GO HOME</a:t>
            </a:r>
          </a:p>
        </p:txBody>
      </p:sp>
      <p:sp>
        <p:nvSpPr>
          <p:cNvPr id="12" name="Snip Diagonal Corner Rectangle 11"/>
          <p:cNvSpPr/>
          <p:nvPr/>
        </p:nvSpPr>
        <p:spPr>
          <a:xfrm>
            <a:off x="1493552" y="134754"/>
            <a:ext cx="9375819" cy="286933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chemeClr val="tx1"/>
                </a:solidFill>
                <a:latin typeface="Times New Roman" panose="02020603050405020304" pitchFamily="18" charset="0"/>
                <a:cs typeface="Times New Roman" panose="02020603050405020304" pitchFamily="18" charset="0"/>
              </a:rPr>
              <a:t>Câu 3: Dòng nào nói đúng nhất hoàn cảnh sáng tác của “Đại cáo bình Ngô”?</a:t>
            </a:r>
            <a:endParaRPr lang="en-GB" sz="2800" b="1" i="1">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A. Khi nghĩa quân Lam Sơn đã lớn mạnh.</a:t>
            </a:r>
            <a:endParaRPr lang="en-GB"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B. Sau khi quân ta đại thắng giặc Minh xâm lược.</a:t>
            </a:r>
            <a:endParaRPr lang="en-GB"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C. Trước khi quân ta phản công quân Minh xâm lược.</a:t>
            </a:r>
            <a:endParaRPr lang="en-GB"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D. Khi giặc Minh đang đô hộ nước </a:t>
            </a:r>
            <a:r>
              <a:rPr lang="vi-VN" sz="3200">
                <a:latin typeface="Times New Roman" panose="02020603050405020304" pitchFamily="18" charset="0"/>
                <a:cs typeface="Times New Roman" panose="02020603050405020304" pitchFamily="18" charset="0"/>
              </a:rPr>
              <a:t>ta.</a:t>
            </a:r>
            <a:endParaRPr lang="en-GB" sz="3200">
              <a:latin typeface="Times New Roman" panose="02020603050405020304" pitchFamily="18" charset="0"/>
              <a:cs typeface="Times New Roman" panose="02020603050405020304" pitchFamily="18" charset="0"/>
            </a:endParaRPr>
          </a:p>
        </p:txBody>
      </p:sp>
      <p:sp>
        <p:nvSpPr>
          <p:cNvPr id="5" name="Rectangle 4"/>
          <p:cNvSpPr/>
          <p:nvPr/>
        </p:nvSpPr>
        <p:spPr>
          <a:xfrm>
            <a:off x="2203822" y="4027242"/>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B. Sau khi quân ta đại thắng giặc Minh xâm lược.</a:t>
            </a:r>
            <a:endParaRPr lang="en-GB" sz="3200" b="1">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algn="ctr">
              <a:defRPr/>
            </a:pPr>
            <a:r>
              <a:rPr lang="en-US" sz="4800" b="1">
                <a:solidFill>
                  <a:srgbClr val="FF0000"/>
                </a:solidFill>
              </a:rPr>
              <a:t>You are given 5 candies</a:t>
            </a:r>
          </a:p>
        </p:txBody>
      </p:sp>
    </p:spTree>
    <p:extLst>
      <p:ext uri="{BB962C8B-B14F-4D97-AF65-F5344CB8AC3E}">
        <p14:creationId xmlns:p14="http://schemas.microsoft.com/office/powerpoint/2010/main" val="163294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970DDC-5D34-4439-81E4-1BE566188635}"/>
              </a:ext>
            </a:extLst>
          </p:cNvPr>
          <p:cNvPicPr>
            <a:picLocks noChangeAspect="1"/>
          </p:cNvPicPr>
          <p:nvPr/>
        </p:nvPicPr>
        <p:blipFill rotWithShape="1">
          <a:blip r:embed="rId3">
            <a:extLst>
              <a:ext uri="{28A0092B-C50C-407E-A947-70E740481C1C}">
                <a14:useLocalDpi xmlns:a14="http://schemas.microsoft.com/office/drawing/2010/main" val="0"/>
              </a:ext>
            </a:extLst>
          </a:blip>
          <a:srcRect l="1936" t="1825" r="1936" b="7581"/>
          <a:stretch/>
        </p:blipFill>
        <p:spPr>
          <a:xfrm>
            <a:off x="0" y="0"/>
            <a:ext cx="12192000" cy="6858000"/>
          </a:xfrm>
          <a:prstGeom prst="rect">
            <a:avLst/>
          </a:prstGeom>
        </p:spPr>
      </p:pic>
      <p:pic>
        <p:nvPicPr>
          <p:cNvPr id="28" name="图片 27">
            <a:extLst>
              <a:ext uri="{FF2B5EF4-FFF2-40B4-BE49-F238E27FC236}">
                <a16:creationId xmlns:a16="http://schemas.microsoft.com/office/drawing/2014/main" id="{C93600AB-B885-4216-8DC4-51D3F0F21C9D}"/>
              </a:ext>
            </a:extLst>
          </p:cNvPr>
          <p:cNvPicPr>
            <a:picLocks noChangeAspect="1"/>
          </p:cNvPicPr>
          <p:nvPr/>
        </p:nvPicPr>
        <p:blipFill rotWithShape="1">
          <a:blip r:embed="rId4">
            <a:extLst>
              <a:ext uri="{28A0092B-C50C-407E-A947-70E740481C1C}">
                <a14:useLocalDpi xmlns:a14="http://schemas.microsoft.com/office/drawing/2010/main" val="0"/>
              </a:ext>
            </a:extLst>
          </a:blip>
          <a:srcRect t="66847"/>
          <a:stretch/>
        </p:blipFill>
        <p:spPr>
          <a:xfrm>
            <a:off x="1723497" y="5443453"/>
            <a:ext cx="7365079" cy="1414547"/>
          </a:xfrm>
          <a:prstGeom prst="rect">
            <a:avLst/>
          </a:prstGeom>
        </p:spPr>
      </p:pic>
      <p:pic>
        <p:nvPicPr>
          <p:cNvPr id="6" name="图片 5">
            <a:extLst>
              <a:ext uri="{FF2B5EF4-FFF2-40B4-BE49-F238E27FC236}">
                <a16:creationId xmlns:a16="http://schemas.microsoft.com/office/drawing/2014/main" id="{DC998EC1-F87D-432A-B21D-30280DB6F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39847" y="436998"/>
            <a:ext cx="2456110" cy="2456110"/>
          </a:xfrm>
          <a:prstGeom prst="rect">
            <a:avLst/>
          </a:prstGeom>
        </p:spPr>
      </p:pic>
      <p:pic>
        <p:nvPicPr>
          <p:cNvPr id="10" name="图片 9">
            <a:extLst>
              <a:ext uri="{FF2B5EF4-FFF2-40B4-BE49-F238E27FC236}">
                <a16:creationId xmlns:a16="http://schemas.microsoft.com/office/drawing/2014/main" id="{8A065E10-769B-4E96-B407-9042A77F1E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8711" y="979779"/>
            <a:ext cx="651489" cy="607749"/>
          </a:xfrm>
          <a:prstGeom prst="rect">
            <a:avLst/>
          </a:prstGeom>
        </p:spPr>
      </p:pic>
      <p:pic>
        <p:nvPicPr>
          <p:cNvPr id="11" name="图片 10">
            <a:extLst>
              <a:ext uri="{FF2B5EF4-FFF2-40B4-BE49-F238E27FC236}">
                <a16:creationId xmlns:a16="http://schemas.microsoft.com/office/drawing/2014/main" id="{7C522A3B-EF1A-4FF4-BBBB-F90D1BA256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7088" y="1953515"/>
            <a:ext cx="1508105" cy="1406854"/>
          </a:xfrm>
          <a:prstGeom prst="rect">
            <a:avLst/>
          </a:prstGeom>
        </p:spPr>
      </p:pic>
      <p:pic>
        <p:nvPicPr>
          <p:cNvPr id="21" name="图片 20">
            <a:extLst>
              <a:ext uri="{FF2B5EF4-FFF2-40B4-BE49-F238E27FC236}">
                <a16:creationId xmlns:a16="http://schemas.microsoft.com/office/drawing/2014/main" id="{22A9B568-01FB-4703-AFE3-830F6678AB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3348" y="3962522"/>
            <a:ext cx="1073559" cy="569879"/>
          </a:xfrm>
          <a:prstGeom prst="rect">
            <a:avLst/>
          </a:prstGeom>
        </p:spPr>
      </p:pic>
      <p:pic>
        <p:nvPicPr>
          <p:cNvPr id="22" name="图片 21">
            <a:extLst>
              <a:ext uri="{FF2B5EF4-FFF2-40B4-BE49-F238E27FC236}">
                <a16:creationId xmlns:a16="http://schemas.microsoft.com/office/drawing/2014/main" id="{AC1EC243-37EC-49C9-AD0E-E0BBA66C0A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0117" y="2724273"/>
            <a:ext cx="811383" cy="430708"/>
          </a:xfrm>
          <a:prstGeom prst="rect">
            <a:avLst/>
          </a:prstGeom>
        </p:spPr>
      </p:pic>
      <p:pic>
        <p:nvPicPr>
          <p:cNvPr id="34" name="图片 33">
            <a:extLst>
              <a:ext uri="{FF2B5EF4-FFF2-40B4-BE49-F238E27FC236}">
                <a16:creationId xmlns:a16="http://schemas.microsoft.com/office/drawing/2014/main" id="{BAFFAF7D-6988-4EFB-9824-ED0E963766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222" y="192872"/>
            <a:ext cx="4572009" cy="4572009"/>
          </a:xfrm>
          <a:prstGeom prst="rect">
            <a:avLst/>
          </a:prstGeom>
        </p:spPr>
      </p:pic>
      <p:sp>
        <p:nvSpPr>
          <p:cNvPr id="3" name="Rectangle 2"/>
          <p:cNvSpPr/>
          <p:nvPr/>
        </p:nvSpPr>
        <p:spPr>
          <a:xfrm>
            <a:off x="3842190" y="2299797"/>
            <a:ext cx="4448783"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vi-VN" sz="4800" b="1">
                <a:effectLst>
                  <a:outerShdw blurRad="38100" dist="38100" dir="2700000" algn="tl">
                    <a:srgbClr val="000000">
                      <a:alpha val="43137"/>
                    </a:srgbClr>
                  </a:outerShdw>
                </a:effectLst>
                <a:latin typeface="+mj-lt"/>
              </a:rPr>
              <a:t>HOẠT ĐỘNG </a:t>
            </a:r>
            <a:r>
              <a:rPr lang="vi-VN" sz="4800" b="1" smtClean="0">
                <a:effectLst>
                  <a:outerShdw blurRad="38100" dist="38100" dir="2700000" algn="tl">
                    <a:srgbClr val="000000">
                      <a:alpha val="43137"/>
                    </a:srgbClr>
                  </a:outerShdw>
                </a:effectLst>
                <a:latin typeface="+mj-lt"/>
              </a:rPr>
              <a:t>4</a:t>
            </a:r>
          </a:p>
          <a:p>
            <a:pPr algn="ctr"/>
            <a:r>
              <a:rPr lang="vi-VN" sz="4800" b="1" smtClean="0">
                <a:effectLst>
                  <a:outerShdw blurRad="38100" dist="38100" dir="2700000" algn="tl">
                    <a:srgbClr val="000000">
                      <a:alpha val="43137"/>
                    </a:srgbClr>
                  </a:outerShdw>
                </a:effectLst>
                <a:latin typeface="+mj-lt"/>
              </a:rPr>
              <a:t> </a:t>
            </a:r>
            <a:r>
              <a:rPr lang="vi-VN" sz="4800" b="1">
                <a:effectLst>
                  <a:outerShdw blurRad="38100" dist="38100" dir="2700000" algn="tl">
                    <a:srgbClr val="000000">
                      <a:alpha val="43137"/>
                    </a:srgbClr>
                  </a:outerShdw>
                </a:effectLst>
                <a:latin typeface="+mj-lt"/>
              </a:rPr>
              <a:t>VẬN DỤNG</a:t>
            </a:r>
            <a:endParaRPr lang="en-GB" sz="480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22124585"/>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sp>
      <p:sp>
        <p:nvSpPr>
          <p:cNvPr id="3" name="Freeform 3"/>
          <p:cNvSpPr/>
          <p:nvPr/>
        </p:nvSpPr>
        <p:spPr>
          <a:xfrm>
            <a:off x="11166899" y="685801"/>
            <a:ext cx="339301" cy="1150099"/>
          </a:xfrm>
          <a:custGeom>
            <a:avLst/>
            <a:gdLst/>
            <a:ahLst/>
            <a:cxnLst/>
            <a:rect l="l" t="t" r="r" b="b"/>
            <a:pathLst>
              <a:path w="508952" h="1725149">
                <a:moveTo>
                  <a:pt x="0" y="0"/>
                </a:moveTo>
                <a:lnTo>
                  <a:pt x="508952" y="0"/>
                </a:lnTo>
                <a:lnTo>
                  <a:pt x="508952" y="1725149"/>
                </a:lnTo>
                <a:lnTo>
                  <a:pt x="0" y="17251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p:cNvSpPr/>
          <p:nvPr/>
        </p:nvSpPr>
        <p:spPr>
          <a:xfrm>
            <a:off x="4735630" y="73819"/>
            <a:ext cx="6583679" cy="2062103"/>
          </a:xfrm>
          <a:prstGeom prst="rect">
            <a:avLst/>
          </a:prstGeom>
        </p:spPr>
        <p:txBody>
          <a:bodyPr wrap="square">
            <a:spAutoFit/>
          </a:bodyPr>
          <a:lstStyle/>
          <a:p>
            <a:pPr algn="just"/>
            <a:r>
              <a:rPr lang="en-GB" sz="3200" b="1">
                <a:solidFill>
                  <a:srgbClr val="000000"/>
                </a:solidFill>
                <a:latin typeface="Times New Roman" panose="02020603050405020304" pitchFamily="18" charset="0"/>
                <a:ea typeface="Times New Roman" panose="02020603050405020304" pitchFamily="18" charset="0"/>
              </a:rPr>
              <a:t> </a:t>
            </a:r>
            <a:r>
              <a:rPr lang="vi-VN" sz="3200">
                <a:solidFill>
                  <a:srgbClr val="000000"/>
                </a:solidFill>
                <a:latin typeface="Times New Roman" panose="02020603050405020304" pitchFamily="18" charset="0"/>
                <a:ea typeface="Times New Roman" panose="02020603050405020304" pitchFamily="18" charset="0"/>
              </a:rPr>
              <a:t>Dựa vào nội dung đoạn trích em hãy viết một đoạn văn (khoảng 10- 12 dòng) để trả lời câu hỏi. </a:t>
            </a:r>
            <a:r>
              <a:rPr lang="vi-VN" sz="3200" b="1">
                <a:solidFill>
                  <a:srgbClr val="000000"/>
                </a:solidFill>
                <a:latin typeface="Times New Roman" panose="02020603050405020304" pitchFamily="18" charset="0"/>
                <a:ea typeface="Times New Roman" panose="02020603050405020304" pitchFamily="18" charset="0"/>
              </a:rPr>
              <a:t>Nước Đại Việt ta là một quốc gia như thế nào?</a:t>
            </a:r>
            <a:r>
              <a:rPr lang="vi-VN" sz="1300" b="1">
                <a:solidFill>
                  <a:srgbClr val="000000"/>
                </a:solidFill>
                <a:latin typeface="Times New Roman" panose="02020603050405020304" pitchFamily="18" charset="0"/>
                <a:ea typeface="Times New Roman" panose="02020603050405020304" pitchFamily="18" charset="0"/>
              </a:rPr>
              <a:t> </a:t>
            </a:r>
            <a:endParaRPr lang="en-GB"/>
          </a:p>
        </p:txBody>
      </p:sp>
    </p:spTree>
    <p:extLst>
      <p:ext uri="{BB962C8B-B14F-4D97-AF65-F5344CB8AC3E}">
        <p14:creationId xmlns:p14="http://schemas.microsoft.com/office/powerpoint/2010/main" val="186664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9DB"/>
        </a:solidFill>
        <a:effectLst/>
      </p:bgPr>
    </p:bg>
    <p:spTree>
      <p:nvGrpSpPr>
        <p:cNvPr id="1" name=""/>
        <p:cNvGrpSpPr/>
        <p:nvPr/>
      </p:nvGrpSpPr>
      <p:grpSpPr>
        <a:xfrm>
          <a:off x="0" y="0"/>
          <a:ext cx="0" cy="0"/>
          <a:chOff x="0" y="0"/>
          <a:chExt cx="0" cy="0"/>
        </a:xfrm>
      </p:grpSpPr>
      <p:sp>
        <p:nvSpPr>
          <p:cNvPr id="2" name="Freeform 2"/>
          <p:cNvSpPr/>
          <p:nvPr/>
        </p:nvSpPr>
        <p:spPr>
          <a:xfrm>
            <a:off x="-1799888" y="371304"/>
            <a:ext cx="8674595" cy="6505946"/>
          </a:xfrm>
          <a:custGeom>
            <a:avLst/>
            <a:gdLst/>
            <a:ahLst/>
            <a:cxnLst/>
            <a:rect l="l" t="t" r="r" b="b"/>
            <a:pathLst>
              <a:path w="13011893" h="9758919">
                <a:moveTo>
                  <a:pt x="0" y="0"/>
                </a:moveTo>
                <a:lnTo>
                  <a:pt x="13011893" y="0"/>
                </a:lnTo>
                <a:lnTo>
                  <a:pt x="13011893" y="9758920"/>
                </a:lnTo>
                <a:lnTo>
                  <a:pt x="0" y="9758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8975" y="351347"/>
            <a:ext cx="4244393" cy="6526555"/>
          </a:xfrm>
          <a:custGeom>
            <a:avLst/>
            <a:gdLst/>
            <a:ahLst/>
            <a:cxnLst/>
            <a:rect l="l" t="t" r="r" b="b"/>
            <a:pathLst>
              <a:path w="6366590" h="9789832">
                <a:moveTo>
                  <a:pt x="0" y="0"/>
                </a:moveTo>
                <a:lnTo>
                  <a:pt x="6366590" y="0"/>
                </a:lnTo>
                <a:lnTo>
                  <a:pt x="6366590" y="9789832"/>
                </a:lnTo>
                <a:lnTo>
                  <a:pt x="0" y="97898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Rectangle 3"/>
          <p:cNvSpPr/>
          <p:nvPr/>
        </p:nvSpPr>
        <p:spPr>
          <a:xfrm>
            <a:off x="5135929" y="96602"/>
            <a:ext cx="6639382" cy="548099"/>
          </a:xfrm>
          <a:prstGeom prst="rect">
            <a:avLst/>
          </a:prstGeom>
        </p:spPr>
        <p:txBody>
          <a:bodyPr wrap="none">
            <a:spAutoFit/>
          </a:bodyPr>
          <a:lstStyle/>
          <a:p>
            <a:pPr>
              <a:lnSpc>
                <a:spcPct val="115000"/>
              </a:lnSpc>
              <a:spcAft>
                <a:spcPts val="0"/>
              </a:spcAft>
            </a:pPr>
            <a:r>
              <a:rPr lang="de-DE"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Chân lí về độc lập của quốc gia Đại Việt</a:t>
            </a:r>
            <a:endParaRPr lang="en-GB" sz="28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342898" y="779996"/>
            <a:ext cx="6782049" cy="548099"/>
          </a:xfrm>
          <a:prstGeom prst="rect">
            <a:avLst/>
          </a:prstGeom>
        </p:spPr>
        <p:txBody>
          <a:bodyPr wrap="none">
            <a:spAutoFit/>
          </a:bodyPr>
          <a:lstStyle/>
          <a:p>
            <a:pPr>
              <a:lnSpc>
                <a:spcPct val="115000"/>
              </a:lnSpc>
              <a:spcAft>
                <a:spcPts val="0"/>
              </a:spcAft>
            </a:pPr>
            <a:r>
              <a:rPr lang="de-DE" sz="28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 Lí lẽ: Đại Việt là đất nước có nền độc lập</a:t>
            </a:r>
            <a:endParaRPr lang="en-GB" sz="280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96695639"/>
              </p:ext>
            </p:extLst>
          </p:nvPr>
        </p:nvGraphicFramePr>
        <p:xfrm>
          <a:off x="6874707" y="1463390"/>
          <a:ext cx="5118371" cy="540224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53946">
                  <a:extLst>
                    <a:ext uri="{9D8B030D-6E8A-4147-A177-3AD203B41FA5}">
                      <a16:colId xmlns:a16="http://schemas.microsoft.com/office/drawing/2014/main" val="20000"/>
                    </a:ext>
                  </a:extLst>
                </a:gridCol>
                <a:gridCol w="1714784">
                  <a:extLst>
                    <a:ext uri="{9D8B030D-6E8A-4147-A177-3AD203B41FA5}">
                      <a16:colId xmlns:a16="http://schemas.microsoft.com/office/drawing/2014/main" val="20001"/>
                    </a:ext>
                  </a:extLst>
                </a:gridCol>
                <a:gridCol w="1849641">
                  <a:extLst>
                    <a:ext uri="{9D8B030D-6E8A-4147-A177-3AD203B41FA5}">
                      <a16:colId xmlns:a16="http://schemas.microsoft.com/office/drawing/2014/main" val="20002"/>
                    </a:ext>
                  </a:extLst>
                </a:gridCol>
              </a:tblGrid>
              <a:tr h="1476420">
                <a:tc gridSpan="3">
                  <a:txBody>
                    <a:bodyPr/>
                    <a:lstStyle/>
                    <a:p>
                      <a:pPr algn="ctr">
                        <a:lnSpc>
                          <a:spcPct val="115000"/>
                        </a:lnSpc>
                        <a:spcAft>
                          <a:spcPts val="0"/>
                        </a:spcAft>
                        <a:tabLst>
                          <a:tab pos="1386840" algn="l"/>
                        </a:tabLst>
                      </a:pPr>
                      <a:r>
                        <a:rPr lang="en-US" sz="2800" b="1">
                          <a:solidFill>
                            <a:srgbClr val="FF0000"/>
                          </a:solidFill>
                          <a:effectLst/>
                          <a:latin typeface="Times New Roman" panose="02020603050405020304" pitchFamily="18" charset="0"/>
                          <a:ea typeface="MS Mincho"/>
                          <a:cs typeface="Times New Roman" panose="02020603050405020304" pitchFamily="18" charset="0"/>
                        </a:rPr>
                        <a:t>PHT số 03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b="1">
                          <a:solidFill>
                            <a:srgbClr val="0070C0"/>
                          </a:solidFill>
                          <a:effectLst/>
                          <a:latin typeface="Times New Roman" panose="02020603050405020304" pitchFamily="18" charset="0"/>
                          <a:ea typeface="MS Mincho"/>
                          <a:cs typeface="Times New Roman" panose="02020603050405020304" pitchFamily="18" charset="0"/>
                        </a:rPr>
                        <a:t>Yêu cầu: </a:t>
                      </a:r>
                      <a:r>
                        <a:rPr lang="en-US" sz="2800">
                          <a:solidFill>
                            <a:srgbClr val="0070C0"/>
                          </a:solidFill>
                          <a:effectLst/>
                          <a:latin typeface="Times New Roman" panose="02020603050405020304" pitchFamily="18" charset="0"/>
                          <a:ea typeface="MS Mincho"/>
                          <a:cs typeface="Times New Roman" panose="02020603050405020304" pitchFamily="18" charset="0"/>
                        </a:rPr>
                        <a:t>Tìm hiểu về lí lẽ thuyết phục của tác giả trong văn bản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594039">
                <a:tc>
                  <a:txBody>
                    <a:bodyPr/>
                    <a:lstStyle/>
                    <a:p>
                      <a:pPr algn="just">
                        <a:lnSpc>
                          <a:spcPct val="115000"/>
                        </a:lnSpc>
                        <a:spcAft>
                          <a:spcPts val="0"/>
                        </a:spcAft>
                        <a:tabLst>
                          <a:tab pos="1386840" algn="l"/>
                        </a:tabLst>
                      </a:pPr>
                      <a:r>
                        <a:rPr lang="en-US" sz="2800" i="1">
                          <a:effectLst/>
                          <a:latin typeface="Times New Roman" panose="02020603050405020304" pitchFamily="18" charset="0"/>
                          <a:ea typeface="MS Mincho"/>
                          <a:cs typeface="Times New Roman" panose="02020603050405020304" pitchFamily="18" charset="0"/>
                        </a:rPr>
                        <a:t>Tác giả đã đưa ra những lí lẽ nào?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i="1">
                          <a:effectLst/>
                          <a:latin typeface="Times New Roman" panose="02020603050405020304" pitchFamily="18" charset="0"/>
                          <a:ea typeface="MS Mincho"/>
                          <a:cs typeface="Times New Roman" panose="02020603050405020304" pitchFamily="18" charset="0"/>
                        </a:rPr>
                        <a:t>Nêu mục đích của việc đưa ra lí lẽ ấy?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i="1">
                          <a:effectLst/>
                          <a:latin typeface="Times New Roman" panose="02020603050405020304" pitchFamily="18" charset="0"/>
                          <a:ea typeface="MS Mincho"/>
                          <a:cs typeface="Times New Roman" panose="02020603050405020304" pitchFamily="18" charset="0"/>
                        </a:rPr>
                        <a:t>Nhận xét của em về những lí lẽ mà tác giả đưa ra.</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8722">
                <a:tc>
                  <a:txBody>
                    <a:bodyPr/>
                    <a:lstStyle/>
                    <a:p>
                      <a:pPr>
                        <a:lnSpc>
                          <a:spcPct val="115000"/>
                        </a:lnSpc>
                        <a:spcAft>
                          <a:spcPts val="0"/>
                        </a:spcAft>
                        <a:tabLst>
                          <a:tab pos="1386840" algn="l"/>
                        </a:tabLst>
                      </a:pPr>
                      <a:r>
                        <a:rPr lang="en-US" sz="2800" smtClean="0">
                          <a:solidFill>
                            <a:srgbClr val="0D0D0D"/>
                          </a:solidFill>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800" smtClean="0">
                          <a:solidFill>
                            <a:srgbClr val="0D0D0D"/>
                          </a:solidFill>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4432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38D9DA5-B383-46DA-ABCB-4A895548C4F6}"/>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426609" y="564040"/>
            <a:ext cx="1319699" cy="592868"/>
          </a:xfrm>
          <a:prstGeom prst="rect">
            <a:avLst/>
          </a:prstGeom>
        </p:spPr>
      </p:pic>
      <p:grpSp>
        <p:nvGrpSpPr>
          <p:cNvPr id="5" name="组合 4">
            <a:extLst>
              <a:ext uri="{FF2B5EF4-FFF2-40B4-BE49-F238E27FC236}">
                <a16:creationId xmlns:a16="http://schemas.microsoft.com/office/drawing/2014/main" id="{4D5005A6-FFFA-4018-8E70-024B6F049E38}"/>
              </a:ext>
            </a:extLst>
          </p:cNvPr>
          <p:cNvGrpSpPr/>
          <p:nvPr/>
        </p:nvGrpSpPr>
        <p:grpSpPr>
          <a:xfrm>
            <a:off x="1189147" y="2436797"/>
            <a:ext cx="3285905" cy="2909720"/>
            <a:chOff x="2875068" y="-2587187"/>
            <a:chExt cx="6039433" cy="5348012"/>
          </a:xfrm>
        </p:grpSpPr>
        <p:pic>
          <p:nvPicPr>
            <p:cNvPr id="6" name="图片 5">
              <a:extLst>
                <a:ext uri="{FF2B5EF4-FFF2-40B4-BE49-F238E27FC236}">
                  <a16:creationId xmlns:a16="http://schemas.microsoft.com/office/drawing/2014/main" id="{61A3718C-27BE-4C2E-8B7C-DEEF284388BC}"/>
                </a:ext>
              </a:extLst>
            </p:cNvPr>
            <p:cNvPicPr>
              <a:picLocks noChangeAspect="1"/>
            </p:cNvPicPr>
            <p:nvPr/>
          </p:nvPicPr>
          <p:blipFill rotWithShape="1">
            <a:blip r:embed="rId4">
              <a:extLst>
                <a:ext uri="{28A0092B-C50C-407E-A947-70E740481C1C}">
                  <a14:useLocalDpi xmlns:a14="http://schemas.microsoft.com/office/drawing/2010/main" val="0"/>
                </a:ext>
              </a:extLst>
            </a:blip>
            <a:srcRect l="56507" t="1608" r="10603" b="66835"/>
            <a:stretch/>
          </p:blipFill>
          <p:spPr>
            <a:xfrm>
              <a:off x="3367501" y="-2561300"/>
              <a:ext cx="5547000" cy="5322125"/>
            </a:xfrm>
            <a:prstGeom prst="rect">
              <a:avLst/>
            </a:prstGeom>
          </p:spPr>
        </p:pic>
        <p:pic>
          <p:nvPicPr>
            <p:cNvPr id="7" name="图片 6">
              <a:extLst>
                <a:ext uri="{FF2B5EF4-FFF2-40B4-BE49-F238E27FC236}">
                  <a16:creationId xmlns:a16="http://schemas.microsoft.com/office/drawing/2014/main" id="{5173097B-5F0F-41A9-A5DB-BCA079567E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068" y="-2587187"/>
              <a:ext cx="6039433" cy="5322125"/>
            </a:xfrm>
            <a:prstGeom prst="rect">
              <a:avLst/>
            </a:prstGeom>
          </p:spPr>
        </p:pic>
      </p:grpSp>
      <p:sp>
        <p:nvSpPr>
          <p:cNvPr id="9" name="Rectangle 8"/>
          <p:cNvSpPr/>
          <p:nvPr/>
        </p:nvSpPr>
        <p:spPr>
          <a:xfrm>
            <a:off x="5030804" y="1738801"/>
            <a:ext cx="6962274" cy="3246530"/>
          </a:xfrm>
          <a:prstGeom prst="rect">
            <a:avLst/>
          </a:prstGeom>
        </p:spPr>
        <p:txBody>
          <a:bodyPr wrap="square">
            <a:spAutoFit/>
          </a:bodyPr>
          <a:lstStyle/>
          <a:p>
            <a:pPr algn="ctr">
              <a:lnSpc>
                <a:spcPct val="150000"/>
              </a:lnSpc>
              <a:spcAft>
                <a:spcPts val="0"/>
              </a:spcAft>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NHIỆM VỤ VỀ NHÀ</a:t>
            </a:r>
            <a:endParaRPr lang="en-GB" sz="2800">
              <a:solidFill>
                <a:schemeClr val="bg1"/>
              </a:solidFill>
              <a:latin typeface="Times New Roman" panose="02020603050405020304" pitchFamily="18" charset="0"/>
              <a:ea typeface="Times New Roman" panose="02020603050405020304" pitchFamily="18" charset="0"/>
            </a:endParaRPr>
          </a:p>
          <a:p>
            <a:pPr>
              <a:lnSpc>
                <a:spcPct val="150000"/>
              </a:lnSpc>
              <a:spcAft>
                <a:spcPts val="0"/>
              </a:spcAf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Vẽ sơ đồ tư duy bài học</a:t>
            </a:r>
            <a:r>
              <a:rPr lang="vi-VN"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solidFill>
                <a:schemeClr val="bg1"/>
              </a:solidFill>
              <a:latin typeface="Times New Roman" panose="02020603050405020304" pitchFamily="18" charset="0"/>
              <a:ea typeface="Times New Roman" panose="02020603050405020304" pitchFamily="18" charset="0"/>
            </a:endParaRPr>
          </a:p>
          <a:p>
            <a:pPr>
              <a:lnSpc>
                <a:spcPct val="150000"/>
              </a:lnSpc>
              <a:spcAft>
                <a:spcPts val="0"/>
              </a:spcAf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Tìm hiểu về văn bản nghị luận trung đại khác.</a:t>
            </a:r>
            <a:endParaRPr lang="en-GB" sz="2800">
              <a:solidFill>
                <a:schemeClr val="bg1"/>
              </a:solidFill>
              <a:latin typeface="Times New Roman" panose="02020603050405020304" pitchFamily="18" charset="0"/>
              <a:ea typeface="Times New Roman" panose="02020603050405020304" pitchFamily="18" charset="0"/>
            </a:endParaRPr>
          </a:p>
          <a:p>
            <a:pPr>
              <a:lnSpc>
                <a:spcPct val="150000"/>
              </a:lnSpc>
              <a:spcAft>
                <a:spcPts val="0"/>
              </a:spcAf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bị: Thực hành tiếng Việt về từ Hán Việt, thành ngữ, tục ngữ</a:t>
            </a:r>
            <a:endParaRPr lang="en-GB" sz="28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8891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arn(inVertical)">
                                      <p:cBhvr>
                                        <p:cTn id="15" dur="500"/>
                                        <p:tgtEl>
                                          <p:spTgt spid="9">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barn(inVertical)">
                                      <p:cBhvr>
                                        <p:cTn id="18" dur="500"/>
                                        <p:tgtEl>
                                          <p:spTgt spid="9">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barn(inVertical)">
                                      <p:cBhvr>
                                        <p:cTn id="2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DCCE9CC-116C-49A6-918E-746DD792AE3D}"/>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426609" y="564040"/>
            <a:ext cx="1319699" cy="592868"/>
          </a:xfrm>
          <a:prstGeom prst="rect">
            <a:avLst/>
          </a:prstGeom>
        </p:spPr>
      </p:pic>
      <p:sp>
        <p:nvSpPr>
          <p:cNvPr id="7" name="矩形: 圆角 6">
            <a:extLst>
              <a:ext uri="{FF2B5EF4-FFF2-40B4-BE49-F238E27FC236}">
                <a16:creationId xmlns:a16="http://schemas.microsoft.com/office/drawing/2014/main" id="{E84B9135-3006-4C7B-835F-6E96F1330580}"/>
              </a:ext>
            </a:extLst>
          </p:cNvPr>
          <p:cNvSpPr/>
          <p:nvPr/>
        </p:nvSpPr>
        <p:spPr>
          <a:xfrm>
            <a:off x="1232034" y="364955"/>
            <a:ext cx="10065808" cy="4794185"/>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pic>
        <p:nvPicPr>
          <p:cNvPr id="11" name="图片 10" descr="6e59b15cf62f6ebabf1a7990154b00fe">
            <a:extLst>
              <a:ext uri="{FF2B5EF4-FFF2-40B4-BE49-F238E27FC236}">
                <a16:creationId xmlns:a16="http://schemas.microsoft.com/office/drawing/2014/main" id="{C50C34F8-B36B-4248-9F29-186312E8200A}"/>
              </a:ext>
            </a:extLst>
          </p:cNvPr>
          <p:cNvPicPr>
            <a:picLocks noChangeAspect="1"/>
          </p:cNvPicPr>
          <p:nvPr/>
        </p:nvPicPr>
        <p:blipFill rotWithShape="1">
          <a:blip r:embed="rId4"/>
          <a:srcRect l="18301" r="16472" b="10729"/>
          <a:stretch/>
        </p:blipFill>
        <p:spPr>
          <a:xfrm>
            <a:off x="9998732" y="-228086"/>
            <a:ext cx="1885950" cy="3447929"/>
          </a:xfrm>
          <a:prstGeom prst="rect">
            <a:avLst/>
          </a:prstGeom>
        </p:spPr>
      </p:pic>
      <p:sp>
        <p:nvSpPr>
          <p:cNvPr id="16" name="Freeform 8"/>
          <p:cNvSpPr/>
          <p:nvPr/>
        </p:nvSpPr>
        <p:spPr>
          <a:xfrm>
            <a:off x="-24438" y="4908000"/>
            <a:ext cx="4672697" cy="1950000"/>
          </a:xfrm>
          <a:custGeom>
            <a:avLst/>
            <a:gdLst/>
            <a:ahLst/>
            <a:cxnLst/>
            <a:rect l="l" t="t" r="r" b="b"/>
            <a:pathLst>
              <a:path w="4672697" h="2815300">
                <a:moveTo>
                  <a:pt x="0" y="0"/>
                </a:moveTo>
                <a:lnTo>
                  <a:pt x="4672696" y="0"/>
                </a:lnTo>
                <a:lnTo>
                  <a:pt x="4672696" y="2815300"/>
                </a:lnTo>
                <a:lnTo>
                  <a:pt x="0" y="281530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18" name="Freeform 8"/>
          <p:cNvSpPr/>
          <p:nvPr/>
        </p:nvSpPr>
        <p:spPr>
          <a:xfrm>
            <a:off x="3703066" y="4908000"/>
            <a:ext cx="4672697" cy="1950000"/>
          </a:xfrm>
          <a:custGeom>
            <a:avLst/>
            <a:gdLst/>
            <a:ahLst/>
            <a:cxnLst/>
            <a:rect l="l" t="t" r="r" b="b"/>
            <a:pathLst>
              <a:path w="4672697" h="2815300">
                <a:moveTo>
                  <a:pt x="0" y="0"/>
                </a:moveTo>
                <a:lnTo>
                  <a:pt x="4672696" y="0"/>
                </a:lnTo>
                <a:lnTo>
                  <a:pt x="4672696" y="2815300"/>
                </a:lnTo>
                <a:lnTo>
                  <a:pt x="0" y="281530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19" name="Freeform 8"/>
          <p:cNvSpPr/>
          <p:nvPr/>
        </p:nvSpPr>
        <p:spPr>
          <a:xfrm>
            <a:off x="7430570" y="4915688"/>
            <a:ext cx="4672697" cy="1950000"/>
          </a:xfrm>
          <a:custGeom>
            <a:avLst/>
            <a:gdLst/>
            <a:ahLst/>
            <a:cxnLst/>
            <a:rect l="l" t="t" r="r" b="b"/>
            <a:pathLst>
              <a:path w="4672697" h="2815300">
                <a:moveTo>
                  <a:pt x="0" y="0"/>
                </a:moveTo>
                <a:lnTo>
                  <a:pt x="4672696" y="0"/>
                </a:lnTo>
                <a:lnTo>
                  <a:pt x="4672696" y="2815300"/>
                </a:lnTo>
                <a:lnTo>
                  <a:pt x="0" y="281530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6" name="Rectangle 5"/>
          <p:cNvSpPr/>
          <p:nvPr/>
        </p:nvSpPr>
        <p:spPr>
          <a:xfrm>
            <a:off x="1641102" y="444614"/>
            <a:ext cx="8539352" cy="1083374"/>
          </a:xfrm>
          <a:prstGeom prst="rect">
            <a:avLst/>
          </a:prstGeom>
        </p:spPr>
        <p:txBody>
          <a:bodyPr wrap="square">
            <a:spAutoFit/>
          </a:bodyPr>
          <a:lstStyle/>
          <a:p>
            <a:pPr algn="just" fontAlgn="base">
              <a:lnSpc>
                <a:spcPct val="115000"/>
              </a:lnSpc>
              <a:spcAft>
                <a:spcPts val="0"/>
              </a:spcAft>
            </a:pP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nền văn hiến</a:t>
            </a: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văn hóa lâu đời “</a:t>
            </a: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Vốn xưng nền văn hiến đã lâu”;</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564586" y="1506954"/>
            <a:ext cx="8510663" cy="587853"/>
          </a:xfrm>
          <a:prstGeom prst="rect">
            <a:avLst/>
          </a:prstGeom>
        </p:spPr>
        <p:txBody>
          <a:bodyPr wrap="none">
            <a:spAutoFit/>
          </a:bodyPr>
          <a:lstStyle/>
          <a:p>
            <a:pPr algn="just" fontAlgn="base">
              <a:lnSpc>
                <a:spcPct val="115000"/>
              </a:lnSpc>
              <a:spcAft>
                <a:spcPts val="0"/>
              </a:spcAft>
            </a:pP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cương vực lãnh thổ riêng</a:t>
            </a: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“Núi sông, bờ cõi đã chia”;</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1564586" y="2256695"/>
            <a:ext cx="8013732" cy="548099"/>
          </a:xfrm>
          <a:prstGeom prst="rect">
            <a:avLst/>
          </a:prstGeom>
        </p:spPr>
        <p:txBody>
          <a:bodyPr wrap="none">
            <a:spAutoFit/>
          </a:bodyPr>
          <a:lstStyle/>
          <a:p>
            <a:pPr algn="just" fontAlgn="base">
              <a:lnSpc>
                <a:spcPct val="115000"/>
              </a:lnSpc>
              <a:spcAft>
                <a:spcPts val="0"/>
              </a:spcAft>
            </a:pP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phong tục riêng “Phong tục Bắc nam cũng khác”;</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1488918" y="3017058"/>
            <a:ext cx="9599386" cy="1083374"/>
          </a:xfrm>
          <a:prstGeom prst="rect">
            <a:avLst/>
          </a:prstGeom>
        </p:spPr>
        <p:txBody>
          <a:bodyPr wrap="square">
            <a:spAutoFit/>
          </a:bodyPr>
          <a:lstStyle/>
          <a:p>
            <a:pPr algn="just" fontAlgn="base">
              <a:lnSpc>
                <a:spcPct val="115000"/>
              </a:lnSpc>
              <a:spcAft>
                <a:spcPts val="0"/>
              </a:spcAft>
            </a:pP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truyền thống </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lịch sử </a:t>
            </a: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 Triệu, Đinh, Lí, Trần gây nền độc </a:t>
            </a:r>
            <a:r>
              <a:rPr lang="vi-VN" sz="28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lập.</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22" name="Rectangle 21"/>
          <p:cNvSpPr/>
          <p:nvPr/>
        </p:nvSpPr>
        <p:spPr>
          <a:xfrm>
            <a:off x="1531489" y="4007337"/>
            <a:ext cx="9479812" cy="1083374"/>
          </a:xfrm>
          <a:prstGeom prst="rect">
            <a:avLst/>
          </a:prstGeom>
        </p:spPr>
        <p:txBody>
          <a:bodyPr wrap="square">
            <a:spAutoFit/>
          </a:bodyPr>
          <a:lstStyle/>
          <a:p>
            <a:pPr algn="just" fontAlgn="base">
              <a:lnSpc>
                <a:spcPct val="115000"/>
              </a:lnSpc>
              <a:spcAft>
                <a:spcPts val="0"/>
              </a:spcAft>
            </a:pP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 tài, </a:t>
            </a: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 chế độ chính trị riêng </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Song hào kiệt …”; mỗi bên xưng đế một phương”</a:t>
            </a:r>
            <a:endParaRPr lang="en-GB" sz="28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0548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07267" cy="6858000"/>
          </a:xfrm>
          <a:prstGeom prst="rect">
            <a:avLst/>
          </a:prstGeom>
        </p:spPr>
      </p:pic>
      <p:pic>
        <p:nvPicPr>
          <p:cNvPr id="6" name="图片 4">
            <a:extLst>
              <a:ext uri="{FF2B5EF4-FFF2-40B4-BE49-F238E27FC236}">
                <a16:creationId xmlns:a16="http://schemas.microsoft.com/office/drawing/2014/main" id="{7F0A4A45-710B-400C-8D87-730DBF4287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07267" y="1063147"/>
            <a:ext cx="528136" cy="325703"/>
          </a:xfrm>
          <a:prstGeom prst="rect">
            <a:avLst/>
          </a:prstGeom>
        </p:spPr>
      </p:pic>
      <p:sp>
        <p:nvSpPr>
          <p:cNvPr id="7" name="Rectangle 6"/>
          <p:cNvSpPr/>
          <p:nvPr/>
        </p:nvSpPr>
        <p:spPr>
          <a:xfrm>
            <a:off x="7279577" y="125366"/>
            <a:ext cx="2134987" cy="613245"/>
          </a:xfrm>
          <a:prstGeom prst="rect">
            <a:avLst/>
          </a:prstGeom>
        </p:spPr>
        <p:txBody>
          <a:bodyPr wrap="square">
            <a:spAutoFit/>
          </a:bodyPr>
          <a:lstStyle/>
          <a:p>
            <a:pPr algn="just" fontAlgn="base">
              <a:lnSpc>
                <a:spcPct val="115000"/>
              </a:lnSpc>
              <a:spcAft>
                <a:spcPts val="0"/>
              </a:spcAft>
            </a:pPr>
            <a:r>
              <a:rPr lang="de-DE" sz="32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Mục </a:t>
            </a:r>
            <a:r>
              <a:rPr lang="de-DE" sz="32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đích </a:t>
            </a:r>
            <a:endParaRPr lang="en-GB" sz="3200" b="1">
              <a:solidFill>
                <a:schemeClr val="bg1"/>
              </a:solidFill>
              <a:latin typeface="Times New Roman" panose="02020603050405020304" pitchFamily="18" charset="0"/>
              <a:ea typeface="Times New Roman" panose="02020603050405020304" pitchFamily="18" charset="0"/>
            </a:endParaRPr>
          </a:p>
        </p:txBody>
      </p:sp>
      <p:pic>
        <p:nvPicPr>
          <p:cNvPr id="8" name="图片 4">
            <a:extLst>
              <a:ext uri="{FF2B5EF4-FFF2-40B4-BE49-F238E27FC236}">
                <a16:creationId xmlns:a16="http://schemas.microsoft.com/office/drawing/2014/main" id="{7F0A4A45-710B-400C-8D87-730DBF4287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07267" y="2791676"/>
            <a:ext cx="528136" cy="325703"/>
          </a:xfrm>
          <a:prstGeom prst="rect">
            <a:avLst/>
          </a:prstGeom>
        </p:spPr>
      </p:pic>
      <p:pic>
        <p:nvPicPr>
          <p:cNvPr id="9" name="图片 4">
            <a:extLst>
              <a:ext uri="{FF2B5EF4-FFF2-40B4-BE49-F238E27FC236}">
                <a16:creationId xmlns:a16="http://schemas.microsoft.com/office/drawing/2014/main" id="{7F0A4A45-710B-400C-8D87-730DBF4287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07267" y="5253007"/>
            <a:ext cx="528136" cy="325703"/>
          </a:xfrm>
          <a:prstGeom prst="rect">
            <a:avLst/>
          </a:prstGeom>
        </p:spPr>
      </p:pic>
      <p:sp>
        <p:nvSpPr>
          <p:cNvPr id="10" name="Rectangle 9"/>
          <p:cNvSpPr/>
          <p:nvPr/>
        </p:nvSpPr>
        <p:spPr>
          <a:xfrm>
            <a:off x="5948413" y="915316"/>
            <a:ext cx="6111849" cy="1384995"/>
          </a:xfrm>
          <a:prstGeom prst="rect">
            <a:avLst/>
          </a:prstGeom>
        </p:spPr>
        <p:txBody>
          <a:bodyPr wrap="square">
            <a:spAutoFit/>
          </a:bodyPr>
          <a:lstStyle/>
          <a:p>
            <a:pPr algn="just"/>
            <a:r>
              <a:rPr lang="de-DE" sz="2800">
                <a:solidFill>
                  <a:schemeClr val="bg1"/>
                </a:solidFill>
                <a:latin typeface="Times New Roman" panose="02020603050405020304" pitchFamily="18" charset="0"/>
                <a:ea typeface="Times New Roman" panose="02020603050405020304" pitchFamily="18" charset="0"/>
              </a:rPr>
              <a:t>Công bố </a:t>
            </a:r>
            <a:r>
              <a:rPr lang="vi-VN" sz="2800">
                <a:solidFill>
                  <a:schemeClr val="bg1"/>
                </a:solidFill>
                <a:latin typeface="Times New Roman" panose="02020603050405020304" pitchFamily="18" charset="0"/>
                <a:ea typeface="Times New Roman" panose="02020603050405020304" pitchFamily="18" charset="0"/>
              </a:rPr>
              <a:t>trước thiên hạ và trời đất, tổ tiên về nền độc lập dân tộc đã được thiết lập trên đất nước Đại Việt</a:t>
            </a:r>
            <a:endParaRPr lang="en-GB" sz="4000">
              <a:solidFill>
                <a:schemeClr val="bg1"/>
              </a:solidFill>
            </a:endParaRPr>
          </a:p>
        </p:txBody>
      </p:sp>
      <p:sp>
        <p:nvSpPr>
          <p:cNvPr id="11" name="Rectangle 10"/>
          <p:cNvSpPr/>
          <p:nvPr/>
        </p:nvSpPr>
        <p:spPr>
          <a:xfrm>
            <a:off x="5948413" y="2683073"/>
            <a:ext cx="6035039" cy="2074414"/>
          </a:xfrm>
          <a:prstGeom prst="rect">
            <a:avLst/>
          </a:prstGeom>
        </p:spPr>
        <p:txBody>
          <a:bodyPr wrap="square">
            <a:spAutoFit/>
          </a:bodyPr>
          <a:lstStyle/>
          <a:p>
            <a:pPr algn="just" fontAlgn="base">
              <a:lnSpc>
                <a:spcPct val="115000"/>
              </a:lnSpc>
              <a:spcAft>
                <a:spcPts val="0"/>
              </a:spcAf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Khẳng định dân tộc ấy hoàn toàn có quyền được hưởng tự do và hạnh phúc, có quyền lợi ngang hàng với các quốc gia khác trong khu vực </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5948413" y="5253007"/>
            <a:ext cx="6035040" cy="954107"/>
          </a:xfrm>
          <a:prstGeom prst="rect">
            <a:avLst/>
          </a:prstGeom>
        </p:spPr>
        <p:txBody>
          <a:bodyPr wrap="square">
            <a:spAutoFit/>
          </a:bodyPr>
          <a:lstStyle/>
          <a:p>
            <a:pPr algn="just"/>
            <a:r>
              <a:rPr lang="vi-VN" sz="2800">
                <a:solidFill>
                  <a:schemeClr val="bg1"/>
                </a:solidFill>
                <a:latin typeface="Times New Roman" panose="02020603050405020304" pitchFamily="18" charset="0"/>
                <a:ea typeface="Times New Roman" panose="02020603050405020304" pitchFamily="18" charset="0"/>
              </a:rPr>
              <a:t>Đánh dấu sự bắt đầu một trang sử mới trong sự phát triển của mình.</a:t>
            </a:r>
            <a:r>
              <a:rPr lang="vi-VN" sz="2800">
                <a:solidFill>
                  <a:schemeClr val="bg1"/>
                </a:solidFill>
                <a:latin typeface="Times New Roman" panose="02020603050405020304" pitchFamily="18" charset="0"/>
                <a:ea typeface="Segoe UI" panose="020B0502040204020203" pitchFamily="34" charset="0"/>
              </a:rPr>
              <a:t> </a:t>
            </a:r>
            <a:endParaRPr lang="en-GB" sz="4000">
              <a:solidFill>
                <a:schemeClr val="bg1"/>
              </a:solidFill>
            </a:endParaRPr>
          </a:p>
        </p:txBody>
      </p:sp>
      <p:pic>
        <p:nvPicPr>
          <p:cNvPr id="13" name="图片 30"/>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050706">
            <a:off x="6717769" y="206815"/>
            <a:ext cx="6223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580873"/>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7D6E408-F99A-4E04-A21C-3812C0A43A69}"/>
              </a:ext>
            </a:extLst>
          </p:cNvPr>
          <p:cNvGrpSpPr/>
          <p:nvPr/>
        </p:nvGrpSpPr>
        <p:grpSpPr>
          <a:xfrm>
            <a:off x="6094763" y="514807"/>
            <a:ext cx="5021691" cy="742710"/>
            <a:chOff x="548529" y="331112"/>
            <a:chExt cx="5021691" cy="742710"/>
          </a:xfrm>
        </p:grpSpPr>
        <p:sp>
          <p:nvSpPr>
            <p:cNvPr id="3" name="文本框 2">
              <a:extLst>
                <a:ext uri="{FF2B5EF4-FFF2-40B4-BE49-F238E27FC236}">
                  <a16:creationId xmlns:a16="http://schemas.microsoft.com/office/drawing/2014/main" id="{76272C8B-A43E-4E6C-A713-A1E564D3E329}"/>
                </a:ext>
              </a:extLst>
            </p:cNvPr>
            <p:cNvSpPr txBox="1"/>
            <p:nvPr/>
          </p:nvSpPr>
          <p:spPr>
            <a:xfrm>
              <a:off x="1993133" y="427491"/>
              <a:ext cx="3577087" cy="646331"/>
            </a:xfrm>
            <a:prstGeom prst="rect">
              <a:avLst/>
            </a:prstGeom>
            <a:noFill/>
          </p:spPr>
          <p:txBody>
            <a:bodyPr vert="horz" wrap="square" rtlCol="0">
              <a:spAutoFit/>
            </a:bodyPr>
            <a:lstStyle/>
            <a:p>
              <a:r>
                <a:rPr lang="vi-VN" sz="36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 </a:t>
              </a:r>
              <a:r>
                <a:rPr lang="vi-VN" sz="36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4" name="图片 3">
              <a:extLst>
                <a:ext uri="{FF2B5EF4-FFF2-40B4-BE49-F238E27FC236}">
                  <a16:creationId xmlns:a16="http://schemas.microsoft.com/office/drawing/2014/main" id="{CAC6B0C7-8DE6-4E53-A36C-42E94362301B}"/>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pic>
        <p:nvPicPr>
          <p:cNvPr id="5" name="图片 4">
            <a:extLst>
              <a:ext uri="{FF2B5EF4-FFF2-40B4-BE49-F238E27FC236}">
                <a16:creationId xmlns:a16="http://schemas.microsoft.com/office/drawing/2014/main" id="{1426DC40-75B7-450C-BCF0-EC48F1F6565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3276" y1="44304" x2="23276" y2="44304"/>
                        <a14:foregroundMark x1="23103" y1="35949" x2="21034" y2="65570"/>
                        <a14:foregroundMark x1="25517" y1="37722" x2="24828" y2="66582"/>
                        <a14:foregroundMark x1="17931" y1="41519" x2="19310" y2="58481"/>
                        <a14:foregroundMark x1="18793" y1="39241" x2="19483" y2="58481"/>
                        <a14:foregroundMark x1="15690" y1="39241" x2="16034" y2="62025"/>
                        <a14:foregroundMark x1="26552" y1="37722" x2="27414" y2="61013"/>
                        <a14:foregroundMark x1="22759" y1="67342" x2="22759" y2="77975"/>
                        <a14:foregroundMark x1="42931" y1="36709" x2="43793" y2="56203"/>
                        <a14:foregroundMark x1="18966" y1="32405" x2="26552" y2="31899"/>
                        <a14:foregroundMark x1="27931" y1="34177" x2="29828" y2="57722"/>
                        <a14:foregroundMark x1="29828" y1="34937" x2="29828" y2="54177"/>
                        <a14:foregroundMark x1="28621" y1="58987" x2="29310" y2="61013"/>
                        <a14:foregroundMark x1="22414" y1="73671" x2="21552" y2="83544"/>
                        <a14:foregroundMark x1="43103" y1="56456" x2="41552" y2="65570"/>
                        <a14:foregroundMark x1="21724" y1="66329" x2="19828" y2="79747"/>
                        <a14:foregroundMark x1="22414" y1="21519" x2="22414" y2="26835"/>
                        <a14:foregroundMark x1="8276" y1="6835" x2="21724" y2="21013"/>
                      </a14:backgroundRemoval>
                    </a14:imgEffect>
                  </a14:imgLayer>
                </a14:imgProps>
              </a:ext>
              <a:ext uri="{28A0092B-C50C-407E-A947-70E740481C1C}">
                <a14:useLocalDpi xmlns:a14="http://schemas.microsoft.com/office/drawing/2010/main" val="0"/>
              </a:ext>
            </a:extLst>
          </a:blip>
          <a:srcRect l="35506" t="25910" r="50234" b="30343"/>
          <a:stretch/>
        </p:blipFill>
        <p:spPr>
          <a:xfrm>
            <a:off x="9837043" y="37514"/>
            <a:ext cx="787791" cy="1645920"/>
          </a:xfrm>
          <a:prstGeom prst="rect">
            <a:avLst/>
          </a:prstGeom>
        </p:spPr>
      </p:pic>
      <p:pic>
        <p:nvPicPr>
          <p:cNvPr id="6" name="图片 5">
            <a:extLst>
              <a:ext uri="{FF2B5EF4-FFF2-40B4-BE49-F238E27FC236}">
                <a16:creationId xmlns:a16="http://schemas.microsoft.com/office/drawing/2014/main" id="{CCF9FFD6-113C-43D4-A938-986BBF703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1549" y="1877663"/>
            <a:ext cx="1596911" cy="1596911"/>
          </a:xfrm>
          <a:prstGeom prst="rect">
            <a:avLst/>
          </a:prstGeom>
        </p:spPr>
      </p:pic>
      <p:sp>
        <p:nvSpPr>
          <p:cNvPr id="28" name="矩形 27">
            <a:extLst>
              <a:ext uri="{FF2B5EF4-FFF2-40B4-BE49-F238E27FC236}">
                <a16:creationId xmlns:a16="http://schemas.microsoft.com/office/drawing/2014/main" id="{33121330-A7A6-4A90-A437-35C93D60D47F}"/>
              </a:ext>
            </a:extLst>
          </p:cNvPr>
          <p:cNvSpPr/>
          <p:nvPr/>
        </p:nvSpPr>
        <p:spPr>
          <a:xfrm>
            <a:off x="6094764" y="1915012"/>
            <a:ext cx="5994568" cy="1200329"/>
          </a:xfrm>
          <a:prstGeom prst="rect">
            <a:avLst/>
          </a:prstGeom>
        </p:spPr>
        <p:txBody>
          <a:bodyPr wrap="square">
            <a:spAutoFit/>
            <a:scene3d>
              <a:camera prst="orthographicFront"/>
              <a:lightRig rig="threePt" dir="t"/>
            </a:scene3d>
            <a:sp3d contourW="12700"/>
          </a:bodyPr>
          <a:lstStyle/>
          <a:p>
            <a:pPr algn="just"/>
            <a:r>
              <a:rPr lang="vi-VN" sz="3600">
                <a:solidFill>
                  <a:schemeClr val="bg1"/>
                </a:solidFill>
                <a:latin typeface="Times New Roman" panose="02020603050405020304" pitchFamily="18" charset="0"/>
                <a:cs typeface="Times New Roman" panose="02020603050405020304" pitchFamily="18" charset="0"/>
              </a:rPr>
              <a:t>Lí lẽ toàn diện, sâu sắc, hoàn chỉnh về quốc gia, dân tộc.</a:t>
            </a:r>
            <a:endParaRPr lang="zh-CN" altLang="en-US" sz="3600" dirty="0">
              <a:solidFill>
                <a:schemeClr val="bg1"/>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39" name="图片 38">
            <a:extLst>
              <a:ext uri="{FF2B5EF4-FFF2-40B4-BE49-F238E27FC236}">
                <a16:creationId xmlns:a16="http://schemas.microsoft.com/office/drawing/2014/main" id="{EB28AECC-9681-464E-A831-B92B9D721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0576" y="3667220"/>
            <a:ext cx="1596911" cy="1596911"/>
          </a:xfrm>
          <a:prstGeom prst="rect">
            <a:avLst/>
          </a:prstGeom>
        </p:spPr>
      </p:pic>
      <p:sp>
        <p:nvSpPr>
          <p:cNvPr id="41" name="矩形 40">
            <a:extLst>
              <a:ext uri="{FF2B5EF4-FFF2-40B4-BE49-F238E27FC236}">
                <a16:creationId xmlns:a16="http://schemas.microsoft.com/office/drawing/2014/main" id="{080D2A59-D586-4786-A788-483767CB136A}"/>
              </a:ext>
            </a:extLst>
          </p:cNvPr>
          <p:cNvSpPr/>
          <p:nvPr/>
        </p:nvSpPr>
        <p:spPr>
          <a:xfrm>
            <a:off x="6094764" y="3922678"/>
            <a:ext cx="5923418" cy="1754326"/>
          </a:xfrm>
          <a:prstGeom prst="rect">
            <a:avLst/>
          </a:prstGeom>
        </p:spPr>
        <p:txBody>
          <a:bodyPr wrap="square">
            <a:spAutoFit/>
            <a:scene3d>
              <a:camera prst="orthographicFront"/>
              <a:lightRig rig="threePt" dir="t"/>
            </a:scene3d>
            <a:sp3d contourW="12700"/>
          </a:bodyPr>
          <a:lstStyle/>
          <a:p>
            <a:pPr algn="just"/>
            <a:r>
              <a:rPr lang="vi-VN" sz="3600">
                <a:solidFill>
                  <a:schemeClr val="bg1"/>
                </a:solidFill>
                <a:latin typeface="Times New Roman" panose="02020603050405020304" pitchFamily="18" charset="0"/>
                <a:cs typeface="Times New Roman" panose="02020603050405020304" pitchFamily="18" charset="0"/>
              </a:rPr>
              <a:t>Là sự nối tiếp và phát triển so với bản tuyên ngôn độc lập đầu tiên “Sông núi nước Nam”</a:t>
            </a:r>
            <a:endParaRPr lang="zh-CN" altLang="en-US" sz="3600" dirty="0">
              <a:solidFill>
                <a:schemeClr val="bg1"/>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14" name="Freeform 10"/>
          <p:cNvSpPr/>
          <p:nvPr/>
        </p:nvSpPr>
        <p:spPr>
          <a:xfrm rot="-588212" flipH="1">
            <a:off x="-549837" y="73893"/>
            <a:ext cx="6281425" cy="6492429"/>
          </a:xfrm>
          <a:custGeom>
            <a:avLst/>
            <a:gdLst/>
            <a:ahLst/>
            <a:cxnLst/>
            <a:rect l="l" t="t" r="r" b="b"/>
            <a:pathLst>
              <a:path w="9422138" h="9738644">
                <a:moveTo>
                  <a:pt x="9422139" y="0"/>
                </a:moveTo>
                <a:lnTo>
                  <a:pt x="0" y="0"/>
                </a:lnTo>
                <a:lnTo>
                  <a:pt x="0" y="9738644"/>
                </a:lnTo>
                <a:lnTo>
                  <a:pt x="9422139" y="9738644"/>
                </a:lnTo>
                <a:lnTo>
                  <a:pt x="9422139" y="0"/>
                </a:lnTo>
                <a:close/>
              </a:path>
            </a:pathLst>
          </a:custGeom>
          <a:blipFill>
            <a:blip r:embed="rId7"/>
            <a:stretch>
              <a:fillRect/>
            </a:stretch>
          </a:blipFill>
        </p:spPr>
      </p:sp>
      <p:sp>
        <p:nvSpPr>
          <p:cNvPr id="15" name="Freeform 8"/>
          <p:cNvSpPr/>
          <p:nvPr/>
        </p:nvSpPr>
        <p:spPr>
          <a:xfrm>
            <a:off x="-572789" y="1915012"/>
            <a:ext cx="5672643" cy="4942988"/>
          </a:xfrm>
          <a:custGeom>
            <a:avLst/>
            <a:gdLst/>
            <a:ahLst/>
            <a:cxnLst/>
            <a:rect l="l" t="t" r="r" b="b"/>
            <a:pathLst>
              <a:path w="11407920" h="10038970">
                <a:moveTo>
                  <a:pt x="0" y="0"/>
                </a:moveTo>
                <a:lnTo>
                  <a:pt x="11407921" y="0"/>
                </a:lnTo>
                <a:lnTo>
                  <a:pt x="11407921" y="10038970"/>
                </a:lnTo>
                <a:lnTo>
                  <a:pt x="0" y="100389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7959484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2000"/>
                                        <p:tgtEl>
                                          <p:spTgt spid="3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circle(in)">
                                      <p:cBhvr>
                                        <p:cTn id="3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62371" y="241478"/>
            <a:ext cx="5591595" cy="678327"/>
          </a:xfrm>
          <a:prstGeom prst="rect">
            <a:avLst/>
          </a:prstGeom>
        </p:spPr>
        <p:txBody>
          <a:bodyPr wrap="none">
            <a:spAutoFit/>
          </a:bodyPr>
          <a:lstStyle/>
          <a:p>
            <a:pPr algn="just" fontAlgn="base">
              <a:lnSpc>
                <a:spcPct val="115000"/>
              </a:lnSpc>
              <a:spcAft>
                <a:spcPts val="0"/>
              </a:spcAft>
            </a:pPr>
            <a:r>
              <a:rPr lang="vi-VN"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 Bằng chứng khách quan</a:t>
            </a:r>
            <a:r>
              <a:rPr lang="vi-VN" sz="3600" b="1">
                <a:effectLst>
                  <a:outerShdw blurRad="38100" dist="38100" dir="2700000" algn="tl">
                    <a:srgbClr val="000000">
                      <a:alpha val="43137"/>
                    </a:srgbClr>
                  </a:outerShdw>
                </a:effectLst>
                <a:latin typeface="Times New Roman" panose="02020603050405020304" pitchFamily="18" charset="0"/>
                <a:ea typeface="Segoe UI" panose="020B0502040204020203" pitchFamily="34" charset="0"/>
                <a:cs typeface="Times New Roman" panose="02020603050405020304" pitchFamily="18" charset="0"/>
              </a:rPr>
              <a:t> </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6890469"/>
              </p:ext>
            </p:extLst>
          </p:nvPr>
        </p:nvGraphicFramePr>
        <p:xfrm>
          <a:off x="431884" y="1354011"/>
          <a:ext cx="4053489" cy="4221641"/>
        </p:xfrm>
        <a:graphic>
          <a:graphicData uri="http://schemas.openxmlformats.org/drawingml/2006/table">
            <a:tbl>
              <a:tblPr firstRow="1" firstCol="1" bandRow="1">
                <a:effectLst>
                  <a:outerShdw blurRad="50800" dist="38100" dir="5400000" algn="t" rotWithShape="0">
                    <a:prstClr val="black">
                      <a:alpha val="40000"/>
                    </a:prstClr>
                  </a:outerShdw>
                  <a:reflection blurRad="6350" stA="50000" endA="295" endPos="92000" dist="101600" dir="5400000" sy="-100000" algn="bl" rotWithShape="0"/>
                </a:effectLst>
              </a:tblPr>
              <a:tblGrid>
                <a:gridCol w="2917708">
                  <a:extLst>
                    <a:ext uri="{9D8B030D-6E8A-4147-A177-3AD203B41FA5}">
                      <a16:colId xmlns:a16="http://schemas.microsoft.com/office/drawing/2014/main" val="20000"/>
                    </a:ext>
                  </a:extLst>
                </a:gridCol>
                <a:gridCol w="1135781">
                  <a:extLst>
                    <a:ext uri="{9D8B030D-6E8A-4147-A177-3AD203B41FA5}">
                      <a16:colId xmlns:a16="http://schemas.microsoft.com/office/drawing/2014/main" val="20001"/>
                    </a:ext>
                  </a:extLst>
                </a:gridCol>
              </a:tblGrid>
              <a:tr h="1237843">
                <a:tc gridSpan="2">
                  <a:txBody>
                    <a:bodyPr/>
                    <a:lstStyle/>
                    <a:p>
                      <a:pPr marR="648970" algn="ctr">
                        <a:lnSpc>
                          <a:spcPct val="115000"/>
                        </a:lnSpc>
                        <a:spcAft>
                          <a:spcPts val="0"/>
                        </a:spcAft>
                        <a:tabLst>
                          <a:tab pos="1386840" algn="l"/>
                          <a:tab pos="2085340" algn="l"/>
                        </a:tabLst>
                      </a:pPr>
                      <a:r>
                        <a:rPr lang="en-US" sz="2400" b="1">
                          <a:solidFill>
                            <a:schemeClr val="tx1"/>
                          </a:solidFill>
                          <a:effectLst/>
                          <a:latin typeface="Times New Roman" panose="02020603050405020304" pitchFamily="18" charset="0"/>
                          <a:ea typeface="MS Mincho"/>
                          <a:cs typeface="Times New Roman" panose="02020603050405020304" pitchFamily="18" charset="0"/>
                        </a:rPr>
                        <a:t>PHT số 04</a:t>
                      </a:r>
                      <a:endParaRPr lang="en-GB"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2400" b="1">
                          <a:solidFill>
                            <a:schemeClr val="tx1"/>
                          </a:solidFill>
                          <a:effectLst/>
                          <a:latin typeface="Times New Roman" panose="02020603050405020304" pitchFamily="18" charset="0"/>
                          <a:ea typeface="MS Mincho"/>
                          <a:cs typeface="Times New Roman" panose="02020603050405020304" pitchFamily="18" charset="0"/>
                        </a:rPr>
                        <a:t>Yêu cầu: Tìm hiểu về bằng chứng khách mà tác giả đưa vào văn bản</a:t>
                      </a:r>
                      <a:endParaRPr lang="en-GB"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hMerge="1">
                  <a:txBody>
                    <a:bodyPr/>
                    <a:lstStyle/>
                    <a:p>
                      <a:endParaRPr lang="en-GB"/>
                    </a:p>
                  </a:txBody>
                  <a:tcPr/>
                </a:tc>
                <a:extLst>
                  <a:ext uri="{0D108BD9-81ED-4DB2-BD59-A6C34878D82A}">
                    <a16:rowId xmlns:a16="http://schemas.microsoft.com/office/drawing/2014/main" val="10000"/>
                  </a:ext>
                </a:extLst>
              </a:tr>
              <a:tr h="1486106">
                <a:tc>
                  <a:txBody>
                    <a:bodyPr/>
                    <a:lstStyle/>
                    <a:p>
                      <a:pPr algn="ctr">
                        <a:lnSpc>
                          <a:spcPct val="115000"/>
                        </a:lnSpc>
                        <a:spcAft>
                          <a:spcPts val="0"/>
                        </a:spcAft>
                        <a:tabLst>
                          <a:tab pos="581025" algn="l"/>
                        </a:tabLst>
                      </a:pPr>
                      <a:r>
                        <a:rPr lang="en-US" sz="2400" b="1">
                          <a:solidFill>
                            <a:schemeClr val="tx1"/>
                          </a:solidFill>
                          <a:effectLst/>
                          <a:latin typeface="Times New Roman" panose="02020603050405020304" pitchFamily="18" charset="0"/>
                          <a:ea typeface="MS Mincho"/>
                          <a:cs typeface="Times New Roman" panose="02020603050405020304" pitchFamily="18" charset="0"/>
                        </a:rPr>
                        <a:t>Chỉ ra những bằng chứng khách quan được tác giả đưa vào VB?</a:t>
                      </a:r>
                      <a:endParaRPr lang="en-GB"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pPr>
                      <a:r>
                        <a:rPr lang="en-US" sz="2400" b="1">
                          <a:solidFill>
                            <a:schemeClr val="tx1"/>
                          </a:solidFill>
                          <a:effectLst/>
                          <a:latin typeface="Times New Roman" panose="02020603050405020304" pitchFamily="18" charset="0"/>
                          <a:ea typeface="MS Mincho"/>
                          <a:cs typeface="Times New Roman" panose="02020603050405020304" pitchFamily="18" charset="0"/>
                        </a:rPr>
                        <a:t>Hiệu quả sử dụng </a:t>
                      </a:r>
                      <a:endParaRPr lang="en-GB"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56649">
                <a:tc>
                  <a:txBody>
                    <a:bodyPr/>
                    <a:lstStyle/>
                    <a:p>
                      <a:pPr>
                        <a:lnSpc>
                          <a:spcPct val="115000"/>
                        </a:lnSpc>
                        <a:spcAft>
                          <a:spcPts val="0"/>
                        </a:spcAft>
                        <a:tabLst>
                          <a:tab pos="1386840" algn="l"/>
                        </a:tabLst>
                      </a:pPr>
                      <a:r>
                        <a:rPr lang="en-US" sz="2400" b="1">
                          <a:solidFill>
                            <a:schemeClr val="tx1"/>
                          </a:solidFill>
                          <a:effectLst/>
                          <a:latin typeface="Times New Roman" panose="02020603050405020304" pitchFamily="18" charset="0"/>
                          <a:ea typeface="MS Mincho"/>
                          <a:cs typeface="Times New Roman" panose="02020603050405020304" pitchFamily="18" charset="0"/>
                        </a:rPr>
                        <a:t> …………….</a:t>
                      </a:r>
                      <a:endParaRPr lang="en-GB"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400" b="1" smtClean="0">
                          <a:solidFill>
                            <a:schemeClr val="tx1"/>
                          </a:solidFill>
                          <a:effectLst/>
                          <a:latin typeface="Times New Roman" panose="02020603050405020304" pitchFamily="18" charset="0"/>
                          <a:ea typeface="MS Mincho"/>
                          <a:cs typeface="Times New Roman" panose="02020603050405020304" pitchFamily="18" charset="0"/>
                        </a:rPr>
                        <a:t>…………….</a:t>
                      </a:r>
                      <a:endParaRPr lang="en-GB"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tabLst>
                          <a:tab pos="1386840" algn="l"/>
                        </a:tabLst>
                      </a:pPr>
                      <a:r>
                        <a:rPr lang="en-US" sz="2400" b="1" smtClean="0">
                          <a:solidFill>
                            <a:schemeClr val="tx1"/>
                          </a:solidFill>
                          <a:effectLst/>
                          <a:latin typeface="Times New Roman" panose="02020603050405020304" pitchFamily="18" charset="0"/>
                          <a:ea typeface="MS Mincho"/>
                          <a:cs typeface="Times New Roman" panose="02020603050405020304" pitchFamily="18" charset="0"/>
                        </a:rPr>
                        <a:t>…………..</a:t>
                      </a:r>
                      <a:endParaRPr lang="en-GB"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0374056"/>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311346-35A8-4D35-9071-F89C6C9F0CA8}"/>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317277" y="545992"/>
            <a:ext cx="1319699" cy="592868"/>
          </a:xfrm>
          <a:prstGeom prst="rect">
            <a:avLst/>
          </a:prstGeom>
        </p:spPr>
      </p:pic>
      <p:grpSp>
        <p:nvGrpSpPr>
          <p:cNvPr id="5" name="组合 4">
            <a:extLst>
              <a:ext uri="{FF2B5EF4-FFF2-40B4-BE49-F238E27FC236}">
                <a16:creationId xmlns:a16="http://schemas.microsoft.com/office/drawing/2014/main" id="{5D0D80B0-3CA5-4838-8A43-CDD10CAB4EAD}"/>
              </a:ext>
            </a:extLst>
          </p:cNvPr>
          <p:cNvGrpSpPr/>
          <p:nvPr/>
        </p:nvGrpSpPr>
        <p:grpSpPr>
          <a:xfrm>
            <a:off x="4147050" y="834757"/>
            <a:ext cx="994361" cy="3142995"/>
            <a:chOff x="4235703" y="2071599"/>
            <a:chExt cx="217610" cy="687826"/>
          </a:xfrm>
          <a:solidFill>
            <a:srgbClr val="634A34"/>
          </a:solidFill>
        </p:grpSpPr>
        <p:sp>
          <p:nvSpPr>
            <p:cNvPr id="6" name="菱形 5">
              <a:extLst>
                <a:ext uri="{FF2B5EF4-FFF2-40B4-BE49-F238E27FC236}">
                  <a16:creationId xmlns:a16="http://schemas.microsoft.com/office/drawing/2014/main" id="{8728DD2B-3D96-4461-A06C-6D8B8BF274DD}"/>
                </a:ext>
              </a:extLst>
            </p:cNvPr>
            <p:cNvSpPr/>
            <p:nvPr/>
          </p:nvSpPr>
          <p:spPr>
            <a:xfrm>
              <a:off x="4241536" y="2071599"/>
              <a:ext cx="211777" cy="211777"/>
            </a:xfrm>
            <a:prstGeom prst="diamond">
              <a:avLst/>
            </a:prstGeom>
            <a:solidFill>
              <a:srgbClr val="AB41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 name="菱形 6">
              <a:extLst>
                <a:ext uri="{FF2B5EF4-FFF2-40B4-BE49-F238E27FC236}">
                  <a16:creationId xmlns:a16="http://schemas.microsoft.com/office/drawing/2014/main" id="{66F98C5C-E0A9-4B4E-9786-C79ACB90BE59}"/>
                </a:ext>
              </a:extLst>
            </p:cNvPr>
            <p:cNvSpPr/>
            <p:nvPr/>
          </p:nvSpPr>
          <p:spPr>
            <a:xfrm>
              <a:off x="4235703" y="2230282"/>
              <a:ext cx="211777" cy="211777"/>
            </a:xfrm>
            <a:prstGeom prst="diamond">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 name="菱形 7">
              <a:extLst>
                <a:ext uri="{FF2B5EF4-FFF2-40B4-BE49-F238E27FC236}">
                  <a16:creationId xmlns:a16="http://schemas.microsoft.com/office/drawing/2014/main" id="{9B02A744-A4C4-407F-8858-D10C6CC276A6}"/>
                </a:ext>
              </a:extLst>
            </p:cNvPr>
            <p:cNvSpPr/>
            <p:nvPr/>
          </p:nvSpPr>
          <p:spPr>
            <a:xfrm>
              <a:off x="4235703" y="2388965"/>
              <a:ext cx="211777" cy="211777"/>
            </a:xfrm>
            <a:prstGeom prst="diamond">
              <a:avLst/>
            </a:prstGeom>
            <a:solidFill>
              <a:srgbClr val="AB41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 name="菱形 8">
              <a:extLst>
                <a:ext uri="{FF2B5EF4-FFF2-40B4-BE49-F238E27FC236}">
                  <a16:creationId xmlns:a16="http://schemas.microsoft.com/office/drawing/2014/main" id="{DDC50F40-5359-48C1-BFFD-7E2F71CC6DD1}"/>
                </a:ext>
              </a:extLst>
            </p:cNvPr>
            <p:cNvSpPr/>
            <p:nvPr/>
          </p:nvSpPr>
          <p:spPr>
            <a:xfrm>
              <a:off x="4235703" y="2547648"/>
              <a:ext cx="211777" cy="211777"/>
            </a:xfrm>
            <a:prstGeom prst="diamond">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prstClr val="white"/>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sp>
        <p:nvSpPr>
          <p:cNvPr id="10" name="Rectangle 9"/>
          <p:cNvSpPr/>
          <p:nvPr/>
        </p:nvSpPr>
        <p:spPr>
          <a:xfrm>
            <a:off x="202199" y="1248905"/>
            <a:ext cx="3834661" cy="1815882"/>
          </a:xfrm>
          <a:prstGeom prst="rect">
            <a:avLst/>
          </a:prstGeom>
        </p:spPr>
        <p:txBody>
          <a:bodyPr wrap="square">
            <a:spAutoFit/>
          </a:bodyPr>
          <a:lstStyle/>
          <a:p>
            <a:pPr algn="just"/>
            <a:r>
              <a:rPr lang="vi-VN"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Bằng chứng </a:t>
            </a:r>
            <a:r>
              <a:rPr lang="vi-VN" sz="2800">
                <a:solidFill>
                  <a:schemeClr val="bg1"/>
                </a:solidFill>
                <a:latin typeface="Times New Roman" panose="02020603050405020304" pitchFamily="18" charset="0"/>
                <a:ea typeface="Times New Roman" panose="02020603050405020304" pitchFamily="18" charset="0"/>
              </a:rPr>
              <a:t>về kết cục thảm hại của kẻ chống lại chân lý: Lưu Cung, </a:t>
            </a:r>
            <a:r>
              <a:rPr lang="vi-VN" sz="2800" smtClean="0">
                <a:solidFill>
                  <a:schemeClr val="bg1"/>
                </a:solidFill>
                <a:latin typeface="Times New Roman" panose="02020603050405020304" pitchFamily="18" charset="0"/>
                <a:ea typeface="Times New Roman" panose="02020603050405020304" pitchFamily="18" charset="0"/>
              </a:rPr>
              <a:t>Triệu </a:t>
            </a:r>
            <a:r>
              <a:rPr lang="vi-VN" sz="2800">
                <a:solidFill>
                  <a:schemeClr val="bg1"/>
                </a:solidFill>
                <a:latin typeface="Times New Roman" panose="02020603050405020304" pitchFamily="18" charset="0"/>
                <a:ea typeface="Times New Roman" panose="02020603050405020304" pitchFamily="18" charset="0"/>
              </a:rPr>
              <a:t>Tiết, Toa Đô, Ô Mã Nhi </a:t>
            </a:r>
            <a:endParaRPr lang="en-GB" sz="4000" dirty="0">
              <a:solidFill>
                <a:schemeClr val="bg1"/>
              </a:solidFill>
            </a:endParaRPr>
          </a:p>
        </p:txBody>
      </p:sp>
      <p:sp>
        <p:nvSpPr>
          <p:cNvPr id="23" name="Rectangle 22"/>
          <p:cNvSpPr/>
          <p:nvPr/>
        </p:nvSpPr>
        <p:spPr>
          <a:xfrm>
            <a:off x="6085628" y="326638"/>
            <a:ext cx="1837362" cy="584775"/>
          </a:xfrm>
          <a:prstGeom prst="rect">
            <a:avLst/>
          </a:prstGeom>
        </p:spPr>
        <p:txBody>
          <a:bodyPr wrap="none">
            <a:spAutoFit/>
          </a:bodyPr>
          <a:lstStyle/>
          <a:p>
            <a:pPr algn="just"/>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Tác dụng</a:t>
            </a:r>
            <a:endParaRPr lang="en-GB" sz="4400" b="1">
              <a:solidFill>
                <a:schemeClr val="bg1"/>
              </a:solidFill>
              <a:effectLst>
                <a:outerShdw blurRad="38100" dist="38100" dir="2700000" algn="tl">
                  <a:srgbClr val="000000">
                    <a:alpha val="43137"/>
                  </a:srgbClr>
                </a:outerShdw>
              </a:effectLst>
            </a:endParaRPr>
          </a:p>
        </p:txBody>
      </p:sp>
      <p:sp>
        <p:nvSpPr>
          <p:cNvPr id="24" name="Rectangle 23"/>
          <p:cNvSpPr/>
          <p:nvPr/>
        </p:nvSpPr>
        <p:spPr>
          <a:xfrm>
            <a:off x="5297561" y="1112844"/>
            <a:ext cx="4358886" cy="548099"/>
          </a:xfrm>
          <a:prstGeom prst="rect">
            <a:avLst/>
          </a:prstGeom>
        </p:spPr>
        <p:txBody>
          <a:bodyPr wrap="none">
            <a:spAutoFit/>
          </a:bodyPr>
          <a:lstStyle/>
          <a:p>
            <a:pPr algn="just" fontAlgn="base">
              <a:lnSpc>
                <a:spcPct val="115000"/>
              </a:lnSpc>
              <a:spcAft>
                <a:spcPts val="0"/>
              </a:spcAf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lời cảnh cáo đanh thép, </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5297561" y="1981048"/>
            <a:ext cx="6679091" cy="2074414"/>
          </a:xfrm>
          <a:prstGeom prst="rect">
            <a:avLst/>
          </a:prstGeom>
        </p:spPr>
        <p:txBody>
          <a:bodyPr wrap="square">
            <a:spAutoFit/>
          </a:bodyPr>
          <a:lstStyle/>
          <a:p>
            <a:pPr algn="just" fontAlgn="base">
              <a:lnSpc>
                <a:spcPct val="115000"/>
              </a:lnSpc>
              <a:spcAft>
                <a:spcPts val="0"/>
              </a:spcAf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Thể hiện niềm tự hào, ý thức dân tộc mạnh mẽ, sâu sắc của tác giả. Điều đó chính là chứng cứ lịch sử hùng hồn, không thể chối cãi về sự thất bại tất yếu của kẻ xâm lược.</a:t>
            </a:r>
            <a:r>
              <a:rPr lang="vi-VN" sz="2800">
                <a:solidFill>
                  <a:schemeClr val="bg1"/>
                </a:solidFill>
                <a:latin typeface="Times New Roman" panose="02020603050405020304" pitchFamily="18" charset="0"/>
                <a:ea typeface="Segoe UI" panose="020B0502040204020203" pitchFamily="34"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5247871" y="4375567"/>
            <a:ext cx="6818234" cy="1083374"/>
          </a:xfrm>
          <a:prstGeom prst="rect">
            <a:avLst/>
          </a:prstGeom>
        </p:spPr>
        <p:txBody>
          <a:bodyPr wrap="square">
            <a:spAutoFit/>
          </a:bodyPr>
          <a:lstStyle/>
          <a:p>
            <a:pPr algn="just" fontAlgn="base">
              <a:lnSpc>
                <a:spcPct val="115000"/>
              </a:lnSpc>
              <a:spcAft>
                <a:spcPts val="0"/>
              </a:spcAft>
            </a:pPr>
            <a:r>
              <a:rPr lang="vi-VN" sz="2800">
                <a:solidFill>
                  <a:schemeClr val="bg1"/>
                </a:solidFill>
                <a:latin typeface="Times New Roman" panose="02020603050405020304" pitchFamily="18" charset="0"/>
                <a:ea typeface="Segoe UI" panose="020B0502040204020203" pitchFamily="34" charset="0"/>
                <a:cs typeface="Times New Roman" panose="02020603050405020304" pitchFamily="18" charset="0"/>
              </a:rPr>
              <a:t>+ Làm tăng tính thuyết phục cho bản tuyên ngôn.</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27" name="Freeform 4"/>
          <p:cNvSpPr/>
          <p:nvPr/>
        </p:nvSpPr>
        <p:spPr>
          <a:xfrm>
            <a:off x="0" y="3254490"/>
            <a:ext cx="4336024" cy="4135935"/>
          </a:xfrm>
          <a:custGeom>
            <a:avLst/>
            <a:gdLst/>
            <a:ahLst/>
            <a:cxnLst/>
            <a:rect l="l" t="t" r="r" b="b"/>
            <a:pathLst>
              <a:path w="7060961" h="5663319">
                <a:moveTo>
                  <a:pt x="0" y="0"/>
                </a:moveTo>
                <a:lnTo>
                  <a:pt x="7060961" y="0"/>
                </a:lnTo>
                <a:lnTo>
                  <a:pt x="7060961" y="5663319"/>
                </a:lnTo>
                <a:lnTo>
                  <a:pt x="0" y="5663319"/>
                </a:lnTo>
                <a:lnTo>
                  <a:pt x="0" y="0"/>
                </a:lnTo>
                <a:close/>
              </a:path>
            </a:pathLst>
          </a:custGeom>
          <a:blipFill>
            <a:blip r:embed="rId4"/>
            <a:stretch>
              <a:fillRect/>
            </a:stretch>
          </a:blipFill>
        </p:spPr>
      </p:sp>
      <p:sp>
        <p:nvSpPr>
          <p:cNvPr id="28" name="Freeform 6"/>
          <p:cNvSpPr/>
          <p:nvPr/>
        </p:nvSpPr>
        <p:spPr>
          <a:xfrm>
            <a:off x="-5938243" y="4167455"/>
            <a:ext cx="19950206" cy="4806369"/>
          </a:xfrm>
          <a:custGeom>
            <a:avLst/>
            <a:gdLst/>
            <a:ahLst/>
            <a:cxnLst/>
            <a:rect l="l" t="t" r="r" b="b"/>
            <a:pathLst>
              <a:path w="19950206" h="5793872">
                <a:moveTo>
                  <a:pt x="0" y="0"/>
                </a:moveTo>
                <a:lnTo>
                  <a:pt x="19950206" y="0"/>
                </a:lnTo>
                <a:lnTo>
                  <a:pt x="19950206" y="5793873"/>
                </a:lnTo>
                <a:lnTo>
                  <a:pt x="0" y="5793873"/>
                </a:lnTo>
                <a:lnTo>
                  <a:pt x="0" y="0"/>
                </a:lnTo>
                <a:close/>
              </a:path>
            </a:pathLst>
          </a:custGeom>
          <a:blipFill>
            <a:blip r:embed="rId5"/>
            <a:stretch>
              <a:fillRect/>
            </a:stretch>
          </a:blipFill>
        </p:spPr>
      </p:sp>
    </p:spTree>
    <p:extLst>
      <p:ext uri="{BB962C8B-B14F-4D97-AF65-F5344CB8AC3E}">
        <p14:creationId xmlns:p14="http://schemas.microsoft.com/office/powerpoint/2010/main" val="1965548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4C6"/>
        </a:solidFill>
        <a:effectLst/>
      </p:bgPr>
    </p:bg>
    <p:spTree>
      <p:nvGrpSpPr>
        <p:cNvPr id="1" name=""/>
        <p:cNvGrpSpPr/>
        <p:nvPr/>
      </p:nvGrpSpPr>
      <p:grpSpPr>
        <a:xfrm>
          <a:off x="0" y="0"/>
          <a:ext cx="0" cy="0"/>
          <a:chOff x="0" y="0"/>
          <a:chExt cx="0" cy="0"/>
        </a:xfrm>
      </p:grpSpPr>
      <p:sp>
        <p:nvSpPr>
          <p:cNvPr id="2" name="Freeform 2"/>
          <p:cNvSpPr/>
          <p:nvPr/>
        </p:nvSpPr>
        <p:spPr>
          <a:xfrm rot="-5400000">
            <a:off x="0" y="141216"/>
            <a:ext cx="4064000" cy="4064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00000">
            <a:off x="4064000" y="141216"/>
            <a:ext cx="4064000" cy="4064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8128000" y="141216"/>
            <a:ext cx="4064000" cy="4064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61583" y="4616464"/>
            <a:ext cx="12192000" cy="6731000"/>
          </a:xfrm>
          <a:custGeom>
            <a:avLst/>
            <a:gdLst/>
            <a:ahLst/>
            <a:cxnLst/>
            <a:rect l="l" t="t" r="r" b="b"/>
            <a:pathLst>
              <a:path w="18288000" h="10096500">
                <a:moveTo>
                  <a:pt x="0" y="0"/>
                </a:moveTo>
                <a:lnTo>
                  <a:pt x="18288000" y="0"/>
                </a:lnTo>
                <a:lnTo>
                  <a:pt x="18288000" y="10096500"/>
                </a:lnTo>
                <a:lnTo>
                  <a:pt x="0" y="10096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88277" y="3048089"/>
            <a:ext cx="2316426" cy="4422771"/>
          </a:xfrm>
          <a:custGeom>
            <a:avLst/>
            <a:gdLst/>
            <a:ahLst/>
            <a:cxnLst/>
            <a:rect l="l" t="t" r="r" b="b"/>
            <a:pathLst>
              <a:path w="3474639" h="6634156">
                <a:moveTo>
                  <a:pt x="0" y="0"/>
                </a:moveTo>
                <a:lnTo>
                  <a:pt x="3474639" y="0"/>
                </a:lnTo>
                <a:lnTo>
                  <a:pt x="3474639" y="6634156"/>
                </a:lnTo>
                <a:lnTo>
                  <a:pt x="0" y="6634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564327" y="4235010"/>
            <a:ext cx="1724985" cy="3293528"/>
          </a:xfrm>
          <a:custGeom>
            <a:avLst/>
            <a:gdLst/>
            <a:ahLst/>
            <a:cxnLst/>
            <a:rect l="l" t="t" r="r" b="b"/>
            <a:pathLst>
              <a:path w="2587478" h="4940292">
                <a:moveTo>
                  <a:pt x="0" y="0"/>
                </a:moveTo>
                <a:lnTo>
                  <a:pt x="2587478" y="0"/>
                </a:lnTo>
                <a:lnTo>
                  <a:pt x="2587478" y="4940292"/>
                </a:lnTo>
                <a:lnTo>
                  <a:pt x="0" y="49402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364481" y="4461947"/>
            <a:ext cx="7319685" cy="4294215"/>
          </a:xfrm>
          <a:custGeom>
            <a:avLst/>
            <a:gdLst/>
            <a:ahLst/>
            <a:cxnLst/>
            <a:rect l="l" t="t" r="r" b="b"/>
            <a:pathLst>
              <a:path w="10979527" h="6441322">
                <a:moveTo>
                  <a:pt x="0" y="0"/>
                </a:moveTo>
                <a:lnTo>
                  <a:pt x="10979527" y="0"/>
                </a:lnTo>
                <a:lnTo>
                  <a:pt x="10979527" y="6441322"/>
                </a:lnTo>
                <a:lnTo>
                  <a:pt x="0" y="6441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10137334" y="4388406"/>
            <a:ext cx="1724985" cy="3293528"/>
          </a:xfrm>
          <a:custGeom>
            <a:avLst/>
            <a:gdLst/>
            <a:ahLst/>
            <a:cxnLst/>
            <a:rect l="l" t="t" r="r" b="b"/>
            <a:pathLst>
              <a:path w="2587478" h="4940292">
                <a:moveTo>
                  <a:pt x="2587478" y="0"/>
                </a:moveTo>
                <a:lnTo>
                  <a:pt x="0" y="0"/>
                </a:lnTo>
                <a:lnTo>
                  <a:pt x="0" y="4940292"/>
                </a:lnTo>
                <a:lnTo>
                  <a:pt x="2587478" y="4940292"/>
                </a:lnTo>
                <a:lnTo>
                  <a:pt x="258747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695641" y="4938734"/>
            <a:ext cx="1436751" cy="2743200"/>
          </a:xfrm>
          <a:custGeom>
            <a:avLst/>
            <a:gdLst/>
            <a:ahLst/>
            <a:cxnLst/>
            <a:rect l="l" t="t" r="r" b="b"/>
            <a:pathLst>
              <a:path w="2155126" h="4114800">
                <a:moveTo>
                  <a:pt x="0" y="0"/>
                </a:moveTo>
                <a:lnTo>
                  <a:pt x="2155126" y="0"/>
                </a:lnTo>
                <a:lnTo>
                  <a:pt x="215512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flipH="1">
            <a:off x="9184052" y="5092130"/>
            <a:ext cx="1436751" cy="2743200"/>
          </a:xfrm>
          <a:custGeom>
            <a:avLst/>
            <a:gdLst/>
            <a:ahLst/>
            <a:cxnLst/>
            <a:rect l="l" t="t" r="r" b="b"/>
            <a:pathLst>
              <a:path w="2155126" h="4114800">
                <a:moveTo>
                  <a:pt x="2155127" y="0"/>
                </a:moveTo>
                <a:lnTo>
                  <a:pt x="0" y="0"/>
                </a:lnTo>
                <a:lnTo>
                  <a:pt x="0" y="4114800"/>
                </a:lnTo>
                <a:lnTo>
                  <a:pt x="2155127" y="4114800"/>
                </a:lnTo>
                <a:lnTo>
                  <a:pt x="215512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10999827" y="3201485"/>
            <a:ext cx="1980451" cy="3781290"/>
          </a:xfrm>
          <a:custGeom>
            <a:avLst/>
            <a:gdLst/>
            <a:ahLst/>
            <a:cxnLst/>
            <a:rect l="l" t="t" r="r" b="b"/>
            <a:pathLst>
              <a:path w="2970676" h="5671935">
                <a:moveTo>
                  <a:pt x="2970676" y="0"/>
                </a:moveTo>
                <a:lnTo>
                  <a:pt x="0" y="0"/>
                </a:lnTo>
                <a:lnTo>
                  <a:pt x="0" y="5671935"/>
                </a:lnTo>
                <a:lnTo>
                  <a:pt x="2970676" y="5671935"/>
                </a:lnTo>
                <a:lnTo>
                  <a:pt x="2970676"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3418650" y="2541914"/>
            <a:ext cx="1513804" cy="525703"/>
          </a:xfrm>
          <a:custGeom>
            <a:avLst/>
            <a:gdLst/>
            <a:ahLst/>
            <a:cxnLst/>
            <a:rect l="l" t="t" r="r" b="b"/>
            <a:pathLst>
              <a:path w="2270706" h="788554">
                <a:moveTo>
                  <a:pt x="0" y="0"/>
                </a:moveTo>
                <a:lnTo>
                  <a:pt x="2270706" y="0"/>
                </a:lnTo>
                <a:lnTo>
                  <a:pt x="2270706" y="788555"/>
                </a:lnTo>
                <a:lnTo>
                  <a:pt x="0" y="7885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H="1">
            <a:off x="9886815" y="1047475"/>
            <a:ext cx="2436059" cy="845977"/>
          </a:xfrm>
          <a:custGeom>
            <a:avLst/>
            <a:gdLst/>
            <a:ahLst/>
            <a:cxnLst/>
            <a:rect l="l" t="t" r="r" b="b"/>
            <a:pathLst>
              <a:path w="3654088" h="1268965">
                <a:moveTo>
                  <a:pt x="3654088" y="0"/>
                </a:moveTo>
                <a:lnTo>
                  <a:pt x="0" y="0"/>
                </a:lnTo>
                <a:lnTo>
                  <a:pt x="0" y="1268965"/>
                </a:lnTo>
                <a:lnTo>
                  <a:pt x="3654088" y="1268965"/>
                </a:lnTo>
                <a:lnTo>
                  <a:pt x="3654088"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flipH="1">
            <a:off x="-914863" y="859176"/>
            <a:ext cx="2982647" cy="1035792"/>
          </a:xfrm>
          <a:custGeom>
            <a:avLst/>
            <a:gdLst/>
            <a:ahLst/>
            <a:cxnLst/>
            <a:rect l="l" t="t" r="r" b="b"/>
            <a:pathLst>
              <a:path w="4473971" h="1553688">
                <a:moveTo>
                  <a:pt x="4473971" y="0"/>
                </a:moveTo>
                <a:lnTo>
                  <a:pt x="0" y="0"/>
                </a:lnTo>
                <a:lnTo>
                  <a:pt x="0" y="1553689"/>
                </a:lnTo>
                <a:lnTo>
                  <a:pt x="4473971" y="1553689"/>
                </a:lnTo>
                <a:lnTo>
                  <a:pt x="447397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3917467" y="2392269"/>
            <a:ext cx="1513804" cy="525703"/>
          </a:xfrm>
          <a:custGeom>
            <a:avLst/>
            <a:gdLst/>
            <a:ahLst/>
            <a:cxnLst/>
            <a:rect l="l" t="t" r="r" b="b"/>
            <a:pathLst>
              <a:path w="2270706" h="788554">
                <a:moveTo>
                  <a:pt x="0" y="0"/>
                </a:moveTo>
                <a:lnTo>
                  <a:pt x="2270707" y="0"/>
                </a:lnTo>
                <a:lnTo>
                  <a:pt x="2270707" y="788554"/>
                </a:lnTo>
                <a:lnTo>
                  <a:pt x="0" y="7885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0644290" y="806661"/>
            <a:ext cx="2436059" cy="845977"/>
          </a:xfrm>
          <a:custGeom>
            <a:avLst/>
            <a:gdLst/>
            <a:ahLst/>
            <a:cxnLst/>
            <a:rect l="l" t="t" r="r" b="b"/>
            <a:pathLst>
              <a:path w="3654088" h="1268965">
                <a:moveTo>
                  <a:pt x="0" y="0"/>
                </a:moveTo>
                <a:lnTo>
                  <a:pt x="3654088" y="0"/>
                </a:lnTo>
                <a:lnTo>
                  <a:pt x="3654088" y="1268966"/>
                </a:lnTo>
                <a:lnTo>
                  <a:pt x="0" y="12689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12571" y="564330"/>
            <a:ext cx="2982647" cy="1035792"/>
          </a:xfrm>
          <a:custGeom>
            <a:avLst/>
            <a:gdLst/>
            <a:ahLst/>
            <a:cxnLst/>
            <a:rect l="l" t="t" r="r" b="b"/>
            <a:pathLst>
              <a:path w="4473971" h="1553688">
                <a:moveTo>
                  <a:pt x="0" y="0"/>
                </a:moveTo>
                <a:lnTo>
                  <a:pt x="4473971" y="0"/>
                </a:lnTo>
                <a:lnTo>
                  <a:pt x="4473971" y="1553689"/>
                </a:lnTo>
                <a:lnTo>
                  <a:pt x="0" y="15536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flipH="1">
            <a:off x="7323572" y="2784105"/>
            <a:ext cx="1201880" cy="417380"/>
          </a:xfrm>
          <a:custGeom>
            <a:avLst/>
            <a:gdLst/>
            <a:ahLst/>
            <a:cxnLst/>
            <a:rect l="l" t="t" r="r" b="b"/>
            <a:pathLst>
              <a:path w="1802820" h="626070">
                <a:moveTo>
                  <a:pt x="1802820" y="0"/>
                </a:moveTo>
                <a:lnTo>
                  <a:pt x="0" y="0"/>
                </a:lnTo>
                <a:lnTo>
                  <a:pt x="0" y="626070"/>
                </a:lnTo>
                <a:lnTo>
                  <a:pt x="1802820" y="626070"/>
                </a:lnTo>
                <a:lnTo>
                  <a:pt x="180282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flipH="1">
            <a:off x="7746831" y="2634460"/>
            <a:ext cx="1106795" cy="384359"/>
          </a:xfrm>
          <a:custGeom>
            <a:avLst/>
            <a:gdLst/>
            <a:ahLst/>
            <a:cxnLst/>
            <a:rect l="l" t="t" r="r" b="b"/>
            <a:pathLst>
              <a:path w="1660192" h="576539">
                <a:moveTo>
                  <a:pt x="1660192" y="0"/>
                </a:moveTo>
                <a:lnTo>
                  <a:pt x="0" y="0"/>
                </a:lnTo>
                <a:lnTo>
                  <a:pt x="0" y="576539"/>
                </a:lnTo>
                <a:lnTo>
                  <a:pt x="1660192" y="576539"/>
                </a:lnTo>
                <a:lnTo>
                  <a:pt x="166019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Freeform 21"/>
          <p:cNvSpPr/>
          <p:nvPr/>
        </p:nvSpPr>
        <p:spPr>
          <a:xfrm>
            <a:off x="2514548" y="4833233"/>
            <a:ext cx="2114907" cy="1557101"/>
          </a:xfrm>
          <a:custGeom>
            <a:avLst/>
            <a:gdLst/>
            <a:ahLst/>
            <a:cxnLst/>
            <a:rect l="l" t="t" r="r" b="b"/>
            <a:pathLst>
              <a:path w="3172361" h="2335651">
                <a:moveTo>
                  <a:pt x="0" y="0"/>
                </a:moveTo>
                <a:lnTo>
                  <a:pt x="3172361" y="0"/>
                </a:lnTo>
                <a:lnTo>
                  <a:pt x="3172361" y="2335652"/>
                </a:lnTo>
                <a:lnTo>
                  <a:pt x="0" y="23356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flipH="1">
            <a:off x="3373836" y="4489370"/>
            <a:ext cx="1632316" cy="1201793"/>
          </a:xfrm>
          <a:custGeom>
            <a:avLst/>
            <a:gdLst/>
            <a:ahLst/>
            <a:cxnLst/>
            <a:rect l="l" t="t" r="r" b="b"/>
            <a:pathLst>
              <a:path w="2448474" h="1802689">
                <a:moveTo>
                  <a:pt x="2448473" y="0"/>
                </a:moveTo>
                <a:lnTo>
                  <a:pt x="0" y="0"/>
                </a:lnTo>
                <a:lnTo>
                  <a:pt x="0" y="1802689"/>
                </a:lnTo>
                <a:lnTo>
                  <a:pt x="2448473" y="1802689"/>
                </a:lnTo>
                <a:lnTo>
                  <a:pt x="244847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3" name="Freeform 23"/>
          <p:cNvSpPr/>
          <p:nvPr/>
        </p:nvSpPr>
        <p:spPr>
          <a:xfrm flipH="1">
            <a:off x="7598713" y="4104470"/>
            <a:ext cx="2109703" cy="1553269"/>
          </a:xfrm>
          <a:custGeom>
            <a:avLst/>
            <a:gdLst/>
            <a:ahLst/>
            <a:cxnLst/>
            <a:rect l="l" t="t" r="r" b="b"/>
            <a:pathLst>
              <a:path w="3164554" h="2329903">
                <a:moveTo>
                  <a:pt x="3164554" y="0"/>
                </a:moveTo>
                <a:lnTo>
                  <a:pt x="0" y="0"/>
                </a:lnTo>
                <a:lnTo>
                  <a:pt x="0" y="2329903"/>
                </a:lnTo>
                <a:lnTo>
                  <a:pt x="3164554" y="2329903"/>
                </a:lnTo>
                <a:lnTo>
                  <a:pt x="3164554"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9153002" y="1047229"/>
            <a:ext cx="3651925" cy="1934449"/>
          </a:xfrm>
          <a:custGeom>
            <a:avLst/>
            <a:gdLst/>
            <a:ahLst/>
            <a:cxnLst/>
            <a:rect l="l" t="t" r="r" b="b"/>
            <a:pathLst>
              <a:path w="5477887" h="2901674">
                <a:moveTo>
                  <a:pt x="0" y="0"/>
                </a:moveTo>
                <a:lnTo>
                  <a:pt x="5477887" y="0"/>
                </a:lnTo>
                <a:lnTo>
                  <a:pt x="5477887" y="2901674"/>
                </a:lnTo>
                <a:lnTo>
                  <a:pt x="0" y="29016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Freeform 25"/>
          <p:cNvSpPr/>
          <p:nvPr/>
        </p:nvSpPr>
        <p:spPr>
          <a:xfrm>
            <a:off x="1713235" y="4810925"/>
            <a:ext cx="7018033" cy="3476851"/>
          </a:xfrm>
          <a:custGeom>
            <a:avLst/>
            <a:gdLst/>
            <a:ahLst/>
            <a:cxnLst/>
            <a:rect l="l" t="t" r="r" b="b"/>
            <a:pathLst>
              <a:path w="10527050" h="5215276">
                <a:moveTo>
                  <a:pt x="0" y="0"/>
                </a:moveTo>
                <a:lnTo>
                  <a:pt x="10527050" y="0"/>
                </a:lnTo>
                <a:lnTo>
                  <a:pt x="10527050" y="5215276"/>
                </a:lnTo>
                <a:lnTo>
                  <a:pt x="0" y="521527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6" name="Rectangle 25"/>
          <p:cNvSpPr/>
          <p:nvPr/>
        </p:nvSpPr>
        <p:spPr>
          <a:xfrm>
            <a:off x="4329936" y="-4947"/>
            <a:ext cx="3680816" cy="548099"/>
          </a:xfrm>
          <a:prstGeom prst="rect">
            <a:avLst/>
          </a:prstGeom>
        </p:spPr>
        <p:txBody>
          <a:bodyPr wrap="none">
            <a:spAutoFit/>
          </a:bodyPr>
          <a:lstStyle/>
          <a:p>
            <a:pPr>
              <a:lnSpc>
                <a:spcPct val="115000"/>
              </a:lnSpc>
              <a:spcAft>
                <a:spcPts val="0"/>
              </a:spcAft>
            </a:pPr>
            <a:r>
              <a:rPr lang="vi-VN"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Nghệ thuật lập luận </a:t>
            </a:r>
            <a:endParaRPr lang="en-GB" sz="280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4584074" y="523523"/>
            <a:ext cx="3139001" cy="548099"/>
          </a:xfrm>
          <a:prstGeom prst="rect">
            <a:avLst/>
          </a:prstGeom>
        </p:spPr>
        <p:txBody>
          <a:bodyPr wrap="none">
            <a:spAutoFit/>
          </a:bodyPr>
          <a:lstStyle/>
          <a:p>
            <a:pPr algn="ctr">
              <a:lnSpc>
                <a:spcPct val="115000"/>
              </a:lnSpc>
              <a:spcAft>
                <a:spcPts val="0"/>
              </a:spcAft>
              <a:tabLst>
                <a:tab pos="1386840" algn="l"/>
              </a:tabLst>
            </a:pPr>
            <a:r>
              <a:rPr lang="en-US" sz="2800" b="1">
                <a:solidFill>
                  <a:srgbClr val="FF0000"/>
                </a:solidFill>
                <a:latin typeface="Times New Roman" panose="02020603050405020304" pitchFamily="18" charset="0"/>
                <a:ea typeface="MS Mincho"/>
                <a:cs typeface="Times New Roman" panose="02020603050405020304" pitchFamily="18" charset="0"/>
              </a:rPr>
              <a:t>Phiếu học tập số 05</a:t>
            </a:r>
            <a:endParaRPr lang="en-GB" sz="2800">
              <a:effectLst/>
              <a:latin typeface="Times New Roman" panose="02020603050405020304" pitchFamily="18" charset="0"/>
              <a:ea typeface="Times New Roman" panose="02020603050405020304" pitchFamily="18"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1139086852"/>
              </p:ext>
            </p:extLst>
          </p:nvPr>
        </p:nvGraphicFramePr>
        <p:xfrm>
          <a:off x="2877025" y="1216346"/>
          <a:ext cx="6399214" cy="3599649"/>
        </p:xfrm>
        <a:graphic>
          <a:graphicData uri="http://schemas.openxmlformats.org/drawingml/2006/table">
            <a:tbl>
              <a:tblPr firstRow="1" firstCol="1" bandRow="1">
                <a:effectLst>
                  <a:outerShdw blurRad="50800" dist="38100" dir="13500000" algn="br" rotWithShape="0">
                    <a:prstClr val="black">
                      <a:alpha val="40000"/>
                    </a:prstClr>
                  </a:outerShdw>
                </a:effectLst>
              </a:tblPr>
              <a:tblGrid>
                <a:gridCol w="1676852">
                  <a:extLst>
                    <a:ext uri="{9D8B030D-6E8A-4147-A177-3AD203B41FA5}">
                      <a16:colId xmlns:a16="http://schemas.microsoft.com/office/drawing/2014/main" val="20000"/>
                    </a:ext>
                  </a:extLst>
                </a:gridCol>
                <a:gridCol w="1361091">
                  <a:extLst>
                    <a:ext uri="{9D8B030D-6E8A-4147-A177-3AD203B41FA5}">
                      <a16:colId xmlns:a16="http://schemas.microsoft.com/office/drawing/2014/main" val="20001"/>
                    </a:ext>
                  </a:extLst>
                </a:gridCol>
                <a:gridCol w="1295482">
                  <a:extLst>
                    <a:ext uri="{9D8B030D-6E8A-4147-A177-3AD203B41FA5}">
                      <a16:colId xmlns:a16="http://schemas.microsoft.com/office/drawing/2014/main" val="20002"/>
                    </a:ext>
                  </a:extLst>
                </a:gridCol>
                <a:gridCol w="2065789">
                  <a:extLst>
                    <a:ext uri="{9D8B030D-6E8A-4147-A177-3AD203B41FA5}">
                      <a16:colId xmlns:a16="http://schemas.microsoft.com/office/drawing/2014/main" val="20003"/>
                    </a:ext>
                  </a:extLst>
                </a:gridCol>
              </a:tblGrid>
              <a:tr h="227601">
                <a:tc gridSpan="4">
                  <a:txBody>
                    <a:bodyPr/>
                    <a:lstStyle/>
                    <a:p>
                      <a:pPr algn="ct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lập luận của tác giả</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391935">
                <a:tc>
                  <a:txBody>
                    <a:bodyPr/>
                    <a:lstStyle/>
                    <a:p>
                      <a:pPr algn="ct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phương diện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so </a:t>
                      </a:r>
                      <a:r>
                        <a:rPr lang="en-US" sz="2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 từ</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 đối và nhịp của câu văn biền </a:t>
                      </a:r>
                      <a:r>
                        <a:rPr lang="en-US" sz="2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0404">
                <a:tc>
                  <a:txBody>
                    <a:bodyPr/>
                    <a:lstStyle/>
                    <a:p>
                      <a:pP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ra biểu hiện cụ thể</a:t>
                      </a:r>
                      <a:endParaRPr lang="en-GB"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0404">
                <a:tc>
                  <a:txBody>
                    <a:bodyPr/>
                    <a:lstStyle/>
                    <a:p>
                      <a:pPr>
                        <a:lnSpc>
                          <a:spcPct val="115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 giá tác dụng</a:t>
                      </a:r>
                      <a:endParaRPr lang="en-GB"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9" marR="6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515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A317E36-0695-4EF3-A8BF-6FA94C09E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8269" y="2367814"/>
            <a:ext cx="8256206" cy="4565682"/>
          </a:xfrm>
          <a:prstGeom prst="rect">
            <a:avLst/>
          </a:prstGeom>
        </p:spPr>
      </p:pic>
      <p:grpSp>
        <p:nvGrpSpPr>
          <p:cNvPr id="3" name="组合 2">
            <a:extLst>
              <a:ext uri="{FF2B5EF4-FFF2-40B4-BE49-F238E27FC236}">
                <a16:creationId xmlns:a16="http://schemas.microsoft.com/office/drawing/2014/main" id="{849783C0-4A43-4D2F-A46E-0D1F5A10C660}"/>
              </a:ext>
            </a:extLst>
          </p:cNvPr>
          <p:cNvGrpSpPr/>
          <p:nvPr/>
        </p:nvGrpSpPr>
        <p:grpSpPr>
          <a:xfrm>
            <a:off x="426609" y="564040"/>
            <a:ext cx="6243698" cy="804265"/>
            <a:chOff x="548529" y="331112"/>
            <a:chExt cx="6243698" cy="804265"/>
          </a:xfrm>
        </p:grpSpPr>
        <p:sp>
          <p:nvSpPr>
            <p:cNvPr id="4" name="文本框 3">
              <a:extLst>
                <a:ext uri="{FF2B5EF4-FFF2-40B4-BE49-F238E27FC236}">
                  <a16:creationId xmlns:a16="http://schemas.microsoft.com/office/drawing/2014/main" id="{2C606501-986D-4FB4-9509-BF7643BFF652}"/>
                </a:ext>
              </a:extLst>
            </p:cNvPr>
            <p:cNvSpPr txBox="1"/>
            <p:nvPr/>
          </p:nvSpPr>
          <p:spPr>
            <a:xfrm>
              <a:off x="1993133" y="427491"/>
              <a:ext cx="4799094" cy="707886"/>
            </a:xfrm>
            <a:prstGeom prst="rect">
              <a:avLst/>
            </a:prstGeom>
            <a:noFill/>
          </p:spPr>
          <p:txBody>
            <a:bodyPr vert="horz" wrap="square" rtlCol="0">
              <a:spAutoFit/>
            </a:bodyPr>
            <a:lstStyle/>
            <a:p>
              <a:r>
                <a:rPr lang="vi-VN" sz="4000" b="1">
                  <a:solidFill>
                    <a:schemeClr val="bg1"/>
                  </a:solidFill>
                  <a:latin typeface="Times New Roman" panose="02020603050405020304" pitchFamily="18" charset="0"/>
                  <a:cs typeface="Times New Roman" panose="02020603050405020304" pitchFamily="18" charset="0"/>
                </a:rPr>
                <a:t>Nghệ thuật so sánh</a:t>
              </a:r>
              <a:endParaRPr lang="zh-CN" altLang="en-US" sz="4000" b="1" dirty="0">
                <a:solidFill>
                  <a:schemeClr val="bg1"/>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5" name="图片 4">
              <a:extLst>
                <a:ext uri="{FF2B5EF4-FFF2-40B4-BE49-F238E27FC236}">
                  <a16:creationId xmlns:a16="http://schemas.microsoft.com/office/drawing/2014/main" id="{ECE0E0E8-F775-478A-8987-41D635FC0649}"/>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sp>
        <p:nvSpPr>
          <p:cNvPr id="9" name="Rectangle 8"/>
          <p:cNvSpPr/>
          <p:nvPr/>
        </p:nvSpPr>
        <p:spPr>
          <a:xfrm>
            <a:off x="676866" y="1927720"/>
            <a:ext cx="4045819" cy="4524315"/>
          </a:xfrm>
          <a:prstGeom prst="rect">
            <a:avLst/>
          </a:prstGeom>
        </p:spPr>
        <p:txBody>
          <a:bodyPr wrap="square">
            <a:spAutoFit/>
          </a:bodyPr>
          <a:lstStyle/>
          <a:p>
            <a:pPr algn="just"/>
            <a:r>
              <a:rPr lang="vi-VN" sz="32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So </a:t>
            </a:r>
            <a:r>
              <a:rPr lang="vi-VN"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 ngang hàng giữa ta và Trung Quốc, ta đạt ngang hàng với Trung Quốc trên tất cả các phương diện quốc gia: </a:t>
            </a:r>
            <a:r>
              <a:rPr lang="vi-VN"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 Triệu, Đinh, Lý, Trần” </a:t>
            </a:r>
            <a:r>
              <a:rPr lang="vi-VN"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ngang hành cùng với </a:t>
            </a:r>
            <a:r>
              <a:rPr lang="vi-VN"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“Hán, Đường, Tống, Nguyên”</a:t>
            </a:r>
            <a:endParaRPr lang="en-GB" sz="4400" i="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540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1061</Words>
  <Application>Microsoft Office PowerPoint</Application>
  <PresentationFormat>Widescreen</PresentationFormat>
  <Paragraphs>119</Paragraphs>
  <Slides>20</Slides>
  <Notes>10</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20</vt:i4>
      </vt:variant>
    </vt:vector>
  </HeadingPairs>
  <TitlesOfParts>
    <vt:vector size="39" baseType="lpstr">
      <vt:lpstr>宋体</vt:lpstr>
      <vt:lpstr>Arial</vt:lpstr>
      <vt:lpstr>Calibri</vt:lpstr>
      <vt:lpstr>Calibri Light</vt:lpstr>
      <vt:lpstr>等线</vt:lpstr>
      <vt:lpstr>等线 Light</vt:lpstr>
      <vt:lpstr>MS Mincho</vt:lpstr>
      <vt:lpstr>Palatino Linotype</vt:lpstr>
      <vt:lpstr>Segoe UI</vt:lpstr>
      <vt:lpstr>Times New Roman</vt:lpstr>
      <vt:lpstr>zihun35hao-jindianyahei</vt:lpstr>
      <vt:lpstr>Office 主题​​</vt:lpstr>
      <vt:lpstr>1_Office 主题​​</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090701</dc:title>
  <dc:creator>dreamsummit</dc:creator>
  <cp:lastModifiedBy>Admin</cp:lastModifiedBy>
  <cp:revision>219</cp:revision>
  <dcterms:created xsi:type="dcterms:W3CDTF">2018-09-07T07:22:00Z</dcterms:created>
  <dcterms:modified xsi:type="dcterms:W3CDTF">2023-12-29T03:21:44Z</dcterms:modified>
</cp:coreProperties>
</file>