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9"/>
  </p:notesMasterIdLst>
  <p:sldIdLst>
    <p:sldId id="455" r:id="rId3"/>
    <p:sldId id="339" r:id="rId4"/>
    <p:sldId id="341" r:id="rId5"/>
    <p:sldId id="406" r:id="rId6"/>
    <p:sldId id="342" r:id="rId7"/>
    <p:sldId id="374" r:id="rId8"/>
    <p:sldId id="364" r:id="rId9"/>
    <p:sldId id="357" r:id="rId10"/>
    <p:sldId id="347" r:id="rId11"/>
    <p:sldId id="349" r:id="rId12"/>
    <p:sldId id="375" r:id="rId13"/>
    <p:sldId id="436" r:id="rId14"/>
    <p:sldId id="366" r:id="rId15"/>
    <p:sldId id="369" r:id="rId16"/>
    <p:sldId id="376" r:id="rId17"/>
    <p:sldId id="351" r:id="rId18"/>
    <p:sldId id="459" r:id="rId19"/>
    <p:sldId id="338" r:id="rId20"/>
    <p:sldId id="360" r:id="rId21"/>
    <p:sldId id="377" r:id="rId22"/>
    <p:sldId id="286" r:id="rId23"/>
    <p:sldId id="370" r:id="rId24"/>
    <p:sldId id="350" r:id="rId25"/>
    <p:sldId id="458" r:id="rId26"/>
    <p:sldId id="460" r:id="rId27"/>
    <p:sldId id="461" r:id="rId28"/>
  </p:sldIdLst>
  <p:sldSz cx="9144000" cy="6858000" type="screen4x3"/>
  <p:notesSz cx="6858000" cy="9144000"/>
  <p:custDataLst>
    <p:tags r:id="rId30"/>
  </p:custDataLst>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 xmlns:p15="http://schemas.microsoft.com/office/powerpoint/2012/main">
        <p15:guide id="1" orient="horz" pos="2159">
          <p15:clr>
            <a:srgbClr val="A4A3A4"/>
          </p15:clr>
        </p15:guide>
        <p15:guide id="2" pos="29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E87E0"/>
    <a:srgbClr val="E69BBC"/>
    <a:srgbClr val="D4ADD1"/>
    <a:srgbClr val="0000CC"/>
    <a:srgbClr val="CC66FF"/>
    <a:srgbClr val="FF00FF"/>
    <a:srgbClr val="6600CC"/>
    <a:srgbClr val="CC00FF"/>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03" autoAdjust="0"/>
    <p:restoredTop sz="94728" autoAdjust="0"/>
  </p:normalViewPr>
  <p:slideViewPr>
    <p:cSldViewPr>
      <p:cViewPr>
        <p:scale>
          <a:sx n="77" d="100"/>
          <a:sy n="77" d="100"/>
        </p:scale>
        <p:origin x="-1122" y="-42"/>
      </p:cViewPr>
      <p:guideLst>
        <p:guide orient="horz" pos="2159"/>
        <p:guide pos="292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3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200"/>
            </a:lvl1pPr>
          </a:lstStyle>
          <a:p>
            <a:endParaRPr lang="en-US" altLang="en-US"/>
          </a:p>
        </p:txBody>
      </p:sp>
      <p:sp>
        <p:nvSpPr>
          <p:cNvPr id="4505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200"/>
            </a:lvl1pPr>
          </a:lstStyle>
          <a:p>
            <a:endParaRPr lang="en-US" altLang="en-US"/>
          </a:p>
        </p:txBody>
      </p:sp>
      <p:sp>
        <p:nvSpPr>
          <p:cNvPr id="450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6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06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sz="1200"/>
            </a:lvl1pPr>
          </a:lstStyle>
          <a:p>
            <a:endParaRPr lang="en-US" altLang="en-US"/>
          </a:p>
        </p:txBody>
      </p:sp>
      <p:sp>
        <p:nvSpPr>
          <p:cNvPr id="4506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a:defRPr sz="1200"/>
            </a:lvl1pPr>
          </a:lstStyle>
          <a:p>
            <a:fld id="{BACDEB7E-0AD6-4E17-A8E6-5E174CA60EFD}" type="slidenum">
              <a:rPr lang="en-US" altLang="en-US"/>
              <a:t>‹#›</a:t>
            </a:fld>
            <a:endParaRPr lang="en-US" altLang="en-US"/>
          </a:p>
        </p:txBody>
      </p:sp>
    </p:spTree>
    <p:extLst>
      <p:ext uri="{BB962C8B-B14F-4D97-AF65-F5344CB8AC3E}">
        <p14:creationId xmlns:p14="http://schemas.microsoft.com/office/powerpoint/2010/main" val="39153506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615DA88B-3E11-48D7-9DCD-FD7098770A13}" type="slidenum">
              <a:rPr lang="en-US" altLang="en-US" smtClean="0"/>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90DB16F7-0A85-4F43-92D8-C332C683D2CE}" type="slidenum">
              <a:rPr lang="en-US" altLang="en-US" smtClean="0"/>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1B4E9D79-90A9-4CE6-9889-6AE1B0900577}" type="slidenum">
              <a:rPr lang="en-US" altLang="en-US" smtClean="0"/>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6033" y="2125980"/>
            <a:ext cx="7775037"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2065" y="3840480"/>
            <a:ext cx="6402971"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12/19/2023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70" b="0" i="0">
                <a:solidFill>
                  <a:srgbClr val="0A0A0A"/>
                </a:solidFill>
                <a:latin typeface="Verdana" panose="020B0604030504040204"/>
                <a:cs typeface="Verdana" panose="020B0604030504040204"/>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12/19/2023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70" b="0" i="0">
                <a:solidFill>
                  <a:srgbClr val="0A0A0A"/>
                </a:solidFill>
                <a:latin typeface="Verdana" panose="020B0604030504040204"/>
                <a:cs typeface="Verdana" panose="020B0604030504040204"/>
              </a:defRPr>
            </a:lvl1pPr>
          </a:lstStyle>
          <a:p>
            <a:endParaRPr/>
          </a:p>
        </p:txBody>
      </p:sp>
      <p:sp>
        <p:nvSpPr>
          <p:cNvPr id="3" name="Holder 3"/>
          <p:cNvSpPr>
            <a:spLocks noGrp="1"/>
          </p:cNvSpPr>
          <p:nvPr>
            <p:ph sz="half" idx="2"/>
          </p:nvPr>
        </p:nvSpPr>
        <p:spPr>
          <a:xfrm>
            <a:off x="457355" y="1577340"/>
            <a:ext cx="3978989"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10757" y="1577340"/>
            <a:ext cx="3978989"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12/19/2023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70" b="0" i="0">
                <a:solidFill>
                  <a:srgbClr val="0A0A0A"/>
                </a:solidFill>
                <a:latin typeface="Verdana" panose="020B0604030504040204"/>
                <a:cs typeface="Verdana" panose="020B0604030504040204"/>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12/19/2023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12/19/2023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1AEEAFD7-83F3-4EBA-B801-AD20420ECA10}" type="slidenum">
              <a:rPr lang="en-US" altLang="en-US" smtClean="0"/>
              <a:t>‹#›</a:t>
            </a:fld>
            <a:endParaRPr lang="en-US"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146ECA6F-9CDD-4A6A-BD31-F01586228CAC}" type="slidenum">
              <a:rPr lang="en-US" altLang="en-US" smtClean="0"/>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775564EA-4CD1-48C9-91A4-DF57040AF5BB}" type="slidenum">
              <a:rPr lang="en-US" altLang="en-US" smtClean="0"/>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7EB87FD4-570A-4380-9D02-E36C9ECCD464}" type="slidenum">
              <a:rPr lang="en-US" altLang="en-US" smtClean="0"/>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5CD9A21C-7D14-4222-B9F0-CCB1509D818C}" type="slidenum">
              <a:rPr lang="en-US" altLang="en-US" smtClean="0"/>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6C9E5B92-C4F2-414B-93F0-F859A85B0144}" type="slidenum">
              <a:rPr lang="en-US" altLang="en-US" smtClean="0"/>
              <a:t>‹#›</a:t>
            </a:fld>
            <a:endParaRPr lang="en-US"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9C498EA4-207E-41B2-8880-7F6548F072FA}" type="slidenum">
              <a:rPr lang="en-US" altLang="en-US" smtClean="0"/>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AB161D18-C65F-4AE3-AC7D-83D4BC3C2F93}" type="slidenum">
              <a:rPr lang="en-US" altLang="en-US" smtClean="0"/>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FB407B1-15F7-4DAB-BD2A-B70D08F9656B}" type="slidenum">
              <a:rPr lang="en-US" altLang="en-US" smtClean="0"/>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51179" y="66996"/>
            <a:ext cx="9044744" cy="6724007"/>
          </a:xfrm>
          <a:custGeom>
            <a:avLst/>
            <a:gdLst/>
            <a:ahLst/>
            <a:cxnLst/>
            <a:rect l="l" t="t" r="r" b="b"/>
            <a:pathLst>
              <a:path w="18516600" h="10515600">
                <a:moveTo>
                  <a:pt x="18516598" y="10515599"/>
                </a:moveTo>
                <a:lnTo>
                  <a:pt x="0" y="10515599"/>
                </a:lnTo>
                <a:lnTo>
                  <a:pt x="0" y="0"/>
                </a:lnTo>
                <a:lnTo>
                  <a:pt x="18516598" y="0"/>
                </a:lnTo>
                <a:lnTo>
                  <a:pt x="18516598" y="10515599"/>
                </a:lnTo>
                <a:close/>
              </a:path>
            </a:pathLst>
          </a:custGeom>
          <a:solidFill>
            <a:srgbClr val="E7E6D9"/>
          </a:solidFill>
        </p:spPr>
        <p:txBody>
          <a:bodyPr wrap="square" lIns="0" tIns="0" rIns="0" bIns="0" rtlCol="0"/>
          <a:lstStyle/>
          <a:p>
            <a:endParaRPr sz="880"/>
          </a:p>
        </p:txBody>
      </p:sp>
      <p:sp>
        <p:nvSpPr>
          <p:cNvPr id="2" name="Holder 2"/>
          <p:cNvSpPr>
            <a:spLocks noGrp="1"/>
          </p:cNvSpPr>
          <p:nvPr>
            <p:ph type="title"/>
          </p:nvPr>
        </p:nvSpPr>
        <p:spPr>
          <a:xfrm>
            <a:off x="975505" y="436492"/>
            <a:ext cx="7196092" cy="688642"/>
          </a:xfrm>
          <a:prstGeom prst="rect">
            <a:avLst/>
          </a:prstGeom>
        </p:spPr>
        <p:txBody>
          <a:bodyPr wrap="square" lIns="0" tIns="0" rIns="0" bIns="0">
            <a:spAutoFit/>
          </a:bodyPr>
          <a:lstStyle>
            <a:lvl1pPr>
              <a:defRPr sz="3370" b="0" i="0">
                <a:solidFill>
                  <a:srgbClr val="0A0A0A"/>
                </a:solidFill>
                <a:latin typeface="Verdana" panose="020B0604030504040204"/>
                <a:cs typeface="Verdana" panose="020B0604030504040204"/>
              </a:defRPr>
            </a:lvl1pPr>
          </a:lstStyle>
          <a:p>
            <a:endParaRPr/>
          </a:p>
        </p:txBody>
      </p:sp>
      <p:sp>
        <p:nvSpPr>
          <p:cNvPr id="3" name="Holder 3"/>
          <p:cNvSpPr>
            <a:spLocks noGrp="1"/>
          </p:cNvSpPr>
          <p:nvPr>
            <p:ph type="body" idx="1"/>
          </p:nvPr>
        </p:nvSpPr>
        <p:spPr>
          <a:xfrm>
            <a:off x="457355" y="1577340"/>
            <a:ext cx="8232391"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10015" y="6377940"/>
            <a:ext cx="2927073"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355" y="6377940"/>
            <a:ext cx="2103833"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12/19/2023</a:t>
            </a:fld>
            <a:endParaRPr lang="en-US"/>
          </a:p>
        </p:txBody>
      </p:sp>
      <p:sp>
        <p:nvSpPr>
          <p:cNvPr id="6" name="Holder 6"/>
          <p:cNvSpPr>
            <a:spLocks noGrp="1"/>
          </p:cNvSpPr>
          <p:nvPr>
            <p:ph type="sldNum" sz="quarter" idx="7"/>
          </p:nvPr>
        </p:nvSpPr>
        <p:spPr>
          <a:xfrm>
            <a:off x="6585914" y="6377940"/>
            <a:ext cx="2103833"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iming>
    <p:tnLst>
      <p:par>
        <p:cTn id="1" dur="indefinite" restart="never" nodeType="tmRoot"/>
      </p:par>
    </p:tnLst>
  </p:timing>
  <p:txStyles>
    <p:titleStyle>
      <a:lvl1pPr>
        <a:defRPr>
          <a:latin typeface="+mj-lt"/>
          <a:ea typeface="+mj-ea"/>
          <a:cs typeface="+mj-cs"/>
        </a:defRPr>
      </a:lvl1pPr>
    </p:titleStyle>
    <p:bodyStyle>
      <a:lvl1pPr marL="0">
        <a:defRPr>
          <a:latin typeface="+mn-lt"/>
          <a:ea typeface="+mn-ea"/>
          <a:cs typeface="+mn-cs"/>
        </a:defRPr>
      </a:lvl1pPr>
      <a:lvl2pPr marL="223520">
        <a:defRPr>
          <a:latin typeface="+mn-lt"/>
          <a:ea typeface="+mn-ea"/>
          <a:cs typeface="+mn-cs"/>
        </a:defRPr>
      </a:lvl2pPr>
      <a:lvl3pPr marL="446405">
        <a:defRPr>
          <a:latin typeface="+mn-lt"/>
          <a:ea typeface="+mn-ea"/>
          <a:cs typeface="+mn-cs"/>
        </a:defRPr>
      </a:lvl3pPr>
      <a:lvl4pPr marL="669925">
        <a:defRPr>
          <a:latin typeface="+mn-lt"/>
          <a:ea typeface="+mn-ea"/>
          <a:cs typeface="+mn-cs"/>
        </a:defRPr>
      </a:lvl4pPr>
      <a:lvl5pPr marL="893445">
        <a:defRPr>
          <a:latin typeface="+mn-lt"/>
          <a:ea typeface="+mn-ea"/>
          <a:cs typeface="+mn-cs"/>
        </a:defRPr>
      </a:lvl5pPr>
      <a:lvl6pPr marL="1116330">
        <a:defRPr>
          <a:latin typeface="+mn-lt"/>
          <a:ea typeface="+mn-ea"/>
          <a:cs typeface="+mn-cs"/>
        </a:defRPr>
      </a:lvl6pPr>
      <a:lvl7pPr marL="1339850">
        <a:defRPr>
          <a:latin typeface="+mn-lt"/>
          <a:ea typeface="+mn-ea"/>
          <a:cs typeface="+mn-cs"/>
        </a:defRPr>
      </a:lvl7pPr>
      <a:lvl8pPr marL="1563370">
        <a:defRPr>
          <a:latin typeface="+mn-lt"/>
          <a:ea typeface="+mn-ea"/>
          <a:cs typeface="+mn-cs"/>
        </a:defRPr>
      </a:lvl8pPr>
      <a:lvl9pPr marL="1786890">
        <a:defRPr>
          <a:latin typeface="+mn-lt"/>
          <a:ea typeface="+mn-ea"/>
          <a:cs typeface="+mn-cs"/>
        </a:defRPr>
      </a:lvl9pPr>
    </p:bodyStyle>
    <p:otherStyle>
      <a:lvl1pPr marL="0">
        <a:defRPr>
          <a:latin typeface="+mn-lt"/>
          <a:ea typeface="+mn-ea"/>
          <a:cs typeface="+mn-cs"/>
        </a:defRPr>
      </a:lvl1pPr>
      <a:lvl2pPr marL="223520">
        <a:defRPr>
          <a:latin typeface="+mn-lt"/>
          <a:ea typeface="+mn-ea"/>
          <a:cs typeface="+mn-cs"/>
        </a:defRPr>
      </a:lvl2pPr>
      <a:lvl3pPr marL="446405">
        <a:defRPr>
          <a:latin typeface="+mn-lt"/>
          <a:ea typeface="+mn-ea"/>
          <a:cs typeface="+mn-cs"/>
        </a:defRPr>
      </a:lvl3pPr>
      <a:lvl4pPr marL="669925">
        <a:defRPr>
          <a:latin typeface="+mn-lt"/>
          <a:ea typeface="+mn-ea"/>
          <a:cs typeface="+mn-cs"/>
        </a:defRPr>
      </a:lvl4pPr>
      <a:lvl5pPr marL="893445">
        <a:defRPr>
          <a:latin typeface="+mn-lt"/>
          <a:ea typeface="+mn-ea"/>
          <a:cs typeface="+mn-cs"/>
        </a:defRPr>
      </a:lvl5pPr>
      <a:lvl6pPr marL="1116330">
        <a:defRPr>
          <a:latin typeface="+mn-lt"/>
          <a:ea typeface="+mn-ea"/>
          <a:cs typeface="+mn-cs"/>
        </a:defRPr>
      </a:lvl6pPr>
      <a:lvl7pPr marL="1339850">
        <a:defRPr>
          <a:latin typeface="+mn-lt"/>
          <a:ea typeface="+mn-ea"/>
          <a:cs typeface="+mn-cs"/>
        </a:defRPr>
      </a:lvl7pPr>
      <a:lvl8pPr marL="1563370">
        <a:defRPr>
          <a:latin typeface="+mn-lt"/>
          <a:ea typeface="+mn-ea"/>
          <a:cs typeface="+mn-cs"/>
        </a:defRPr>
      </a:lvl8pPr>
      <a:lvl9pPr marL="178689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NULL" TargetMode="External"/><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022985" y="1046480"/>
            <a:ext cx="7407910" cy="5243195"/>
            <a:chOff x="3357222" y="1731972"/>
            <a:chExt cx="13166090" cy="8773795"/>
          </a:xfrm>
        </p:grpSpPr>
        <p:pic>
          <p:nvPicPr>
            <p:cNvPr id="4" name="object 4"/>
            <p:cNvPicPr/>
            <p:nvPr/>
          </p:nvPicPr>
          <p:blipFill>
            <a:blip r:embed="rId2" cstate="print"/>
            <a:stretch>
              <a:fillRect/>
            </a:stretch>
          </p:blipFill>
          <p:spPr>
            <a:xfrm>
              <a:off x="6035928" y="1771978"/>
              <a:ext cx="10486876" cy="8707694"/>
            </a:xfrm>
            <a:prstGeom prst="rect">
              <a:avLst/>
            </a:prstGeom>
          </p:spPr>
        </p:pic>
        <p:pic>
          <p:nvPicPr>
            <p:cNvPr id="5" name="object 5"/>
            <p:cNvPicPr/>
            <p:nvPr/>
          </p:nvPicPr>
          <p:blipFill>
            <a:blip r:embed="rId3" cstate="print"/>
            <a:stretch>
              <a:fillRect/>
            </a:stretch>
          </p:blipFill>
          <p:spPr>
            <a:xfrm>
              <a:off x="4519385" y="2162296"/>
              <a:ext cx="9690936" cy="7107650"/>
            </a:xfrm>
            <a:prstGeom prst="rect">
              <a:avLst/>
            </a:prstGeom>
          </p:spPr>
        </p:pic>
        <p:pic>
          <p:nvPicPr>
            <p:cNvPr id="6" name="object 6"/>
            <p:cNvPicPr/>
            <p:nvPr/>
          </p:nvPicPr>
          <p:blipFill>
            <a:blip r:embed="rId4" cstate="print"/>
            <a:stretch>
              <a:fillRect/>
            </a:stretch>
          </p:blipFill>
          <p:spPr>
            <a:xfrm>
              <a:off x="4518948" y="1731972"/>
              <a:ext cx="10778567" cy="7969826"/>
            </a:xfrm>
            <a:prstGeom prst="rect">
              <a:avLst/>
            </a:prstGeom>
          </p:spPr>
        </p:pic>
        <p:pic>
          <p:nvPicPr>
            <p:cNvPr id="7" name="object 7"/>
            <p:cNvPicPr/>
            <p:nvPr/>
          </p:nvPicPr>
          <p:blipFill>
            <a:blip r:embed="rId5" cstate="print"/>
            <a:stretch>
              <a:fillRect/>
            </a:stretch>
          </p:blipFill>
          <p:spPr>
            <a:xfrm>
              <a:off x="3357222" y="5797249"/>
              <a:ext cx="4707899" cy="4707899"/>
            </a:xfrm>
            <a:prstGeom prst="rect">
              <a:avLst/>
            </a:prstGeom>
          </p:spPr>
        </p:pic>
        <p:sp>
          <p:nvSpPr>
            <p:cNvPr id="8" name="object 8"/>
            <p:cNvSpPr/>
            <p:nvPr/>
          </p:nvSpPr>
          <p:spPr>
            <a:xfrm>
              <a:off x="13674928" y="3016273"/>
              <a:ext cx="1989455" cy="2491740"/>
            </a:xfrm>
            <a:custGeom>
              <a:avLst/>
              <a:gdLst/>
              <a:ahLst/>
              <a:cxnLst/>
              <a:rect l="l" t="t" r="r" b="b"/>
              <a:pathLst>
                <a:path w="1989455" h="2491740">
                  <a:moveTo>
                    <a:pt x="1219779" y="2491177"/>
                  </a:moveTo>
                  <a:lnTo>
                    <a:pt x="0" y="209218"/>
                  </a:lnTo>
                  <a:lnTo>
                    <a:pt x="18310" y="199132"/>
                  </a:lnTo>
                  <a:lnTo>
                    <a:pt x="61190" y="176172"/>
                  </a:lnTo>
                  <a:lnTo>
                    <a:pt x="124685" y="161915"/>
                  </a:lnTo>
                  <a:lnTo>
                    <a:pt x="177111" y="133993"/>
                  </a:lnTo>
                  <a:lnTo>
                    <a:pt x="225114" y="127958"/>
                  </a:lnTo>
                  <a:lnTo>
                    <a:pt x="313631" y="108654"/>
                  </a:lnTo>
                  <a:lnTo>
                    <a:pt x="376737" y="130544"/>
                  </a:lnTo>
                  <a:lnTo>
                    <a:pt x="410541" y="112237"/>
                  </a:lnTo>
                  <a:lnTo>
                    <a:pt x="465784" y="82449"/>
                  </a:lnTo>
                  <a:lnTo>
                    <a:pt x="770469" y="0"/>
                  </a:lnTo>
                  <a:lnTo>
                    <a:pt x="1988846" y="2278819"/>
                  </a:lnTo>
                  <a:lnTo>
                    <a:pt x="1776591" y="2340735"/>
                  </a:lnTo>
                  <a:lnTo>
                    <a:pt x="1714654" y="2357346"/>
                  </a:lnTo>
                  <a:lnTo>
                    <a:pt x="1672722" y="2375615"/>
                  </a:lnTo>
                  <a:lnTo>
                    <a:pt x="1633813" y="2368861"/>
                  </a:lnTo>
                  <a:lnTo>
                    <a:pt x="1584516" y="2395390"/>
                  </a:lnTo>
                  <a:lnTo>
                    <a:pt x="1563239" y="2405059"/>
                  </a:lnTo>
                  <a:lnTo>
                    <a:pt x="1542207" y="2416533"/>
                  </a:lnTo>
                  <a:lnTo>
                    <a:pt x="1526132" y="2426124"/>
                  </a:lnTo>
                  <a:lnTo>
                    <a:pt x="1519727" y="2430140"/>
                  </a:lnTo>
                  <a:lnTo>
                    <a:pt x="1488741" y="2446583"/>
                  </a:lnTo>
                  <a:lnTo>
                    <a:pt x="1440738" y="2452618"/>
                  </a:lnTo>
                  <a:lnTo>
                    <a:pt x="1415576" y="2450310"/>
                  </a:lnTo>
                  <a:lnTo>
                    <a:pt x="1383190" y="2463616"/>
                  </a:lnTo>
                  <a:lnTo>
                    <a:pt x="1375373" y="2464049"/>
                  </a:lnTo>
                  <a:lnTo>
                    <a:pt x="1367697" y="2471838"/>
                  </a:lnTo>
                  <a:lnTo>
                    <a:pt x="1341346" y="2478145"/>
                  </a:lnTo>
                  <a:lnTo>
                    <a:pt x="1290859" y="2484428"/>
                  </a:lnTo>
                  <a:lnTo>
                    <a:pt x="1241812" y="2489250"/>
                  </a:lnTo>
                  <a:lnTo>
                    <a:pt x="1219779" y="2491177"/>
                  </a:lnTo>
                  <a:close/>
                </a:path>
              </a:pathLst>
            </a:custGeom>
            <a:solidFill>
              <a:srgbClr val="D1FFE4"/>
            </a:solidFill>
          </p:spPr>
          <p:txBody>
            <a:bodyPr wrap="square" lIns="0" tIns="0" rIns="0" bIns="0" rtlCol="0"/>
            <a:lstStyle/>
            <a:p>
              <a:endParaRPr sz="880"/>
            </a:p>
          </p:txBody>
        </p:sp>
        <p:sp>
          <p:nvSpPr>
            <p:cNvPr id="9" name="object 9"/>
            <p:cNvSpPr/>
            <p:nvPr/>
          </p:nvSpPr>
          <p:spPr>
            <a:xfrm>
              <a:off x="13721549" y="3044832"/>
              <a:ext cx="1897380" cy="2457450"/>
            </a:xfrm>
            <a:custGeom>
              <a:avLst/>
              <a:gdLst/>
              <a:ahLst/>
              <a:cxnLst/>
              <a:rect l="l" t="t" r="r" b="b"/>
              <a:pathLst>
                <a:path w="1897380" h="2457450">
                  <a:moveTo>
                    <a:pt x="685923" y="131428"/>
                  </a:moveTo>
                  <a:lnTo>
                    <a:pt x="679938" y="122383"/>
                  </a:lnTo>
                  <a:lnTo>
                    <a:pt x="776629" y="70584"/>
                  </a:lnTo>
                  <a:lnTo>
                    <a:pt x="782550" y="79531"/>
                  </a:lnTo>
                  <a:lnTo>
                    <a:pt x="685923" y="131428"/>
                  </a:lnTo>
                  <a:close/>
                </a:path>
                <a:path w="1897380" h="2457450">
                  <a:moveTo>
                    <a:pt x="779359" y="307136"/>
                  </a:moveTo>
                  <a:lnTo>
                    <a:pt x="773438" y="298188"/>
                  </a:lnTo>
                  <a:lnTo>
                    <a:pt x="871188" y="245688"/>
                  </a:lnTo>
                  <a:lnTo>
                    <a:pt x="876050" y="255336"/>
                  </a:lnTo>
                  <a:lnTo>
                    <a:pt x="779359" y="307136"/>
                  </a:lnTo>
                  <a:close/>
                </a:path>
                <a:path w="1897380" h="2457450">
                  <a:moveTo>
                    <a:pt x="870555" y="477157"/>
                  </a:moveTo>
                  <a:lnTo>
                    <a:pt x="864569" y="468112"/>
                  </a:lnTo>
                  <a:lnTo>
                    <a:pt x="962319" y="415612"/>
                  </a:lnTo>
                  <a:lnTo>
                    <a:pt x="967181" y="425261"/>
                  </a:lnTo>
                  <a:lnTo>
                    <a:pt x="870555" y="477157"/>
                  </a:lnTo>
                  <a:close/>
                </a:path>
                <a:path w="1897380" h="2457450">
                  <a:moveTo>
                    <a:pt x="965114" y="652262"/>
                  </a:moveTo>
                  <a:lnTo>
                    <a:pt x="959128" y="643217"/>
                  </a:lnTo>
                  <a:lnTo>
                    <a:pt x="1055819" y="591417"/>
                  </a:lnTo>
                  <a:lnTo>
                    <a:pt x="1060681" y="601066"/>
                  </a:lnTo>
                  <a:lnTo>
                    <a:pt x="965114" y="652262"/>
                  </a:lnTo>
                  <a:close/>
                </a:path>
                <a:path w="1897380" h="2457450">
                  <a:moveTo>
                    <a:pt x="1056121" y="824299"/>
                  </a:moveTo>
                  <a:lnTo>
                    <a:pt x="1050447" y="815725"/>
                  </a:lnTo>
                  <a:lnTo>
                    <a:pt x="1146826" y="763455"/>
                  </a:lnTo>
                  <a:lnTo>
                    <a:pt x="1152747" y="772403"/>
                  </a:lnTo>
                  <a:lnTo>
                    <a:pt x="1056121" y="824299"/>
                  </a:lnTo>
                  <a:close/>
                </a:path>
                <a:path w="1897380" h="2457450">
                  <a:moveTo>
                    <a:pt x="1149309" y="999633"/>
                  </a:moveTo>
                  <a:lnTo>
                    <a:pt x="1143635" y="991059"/>
                  </a:lnTo>
                  <a:lnTo>
                    <a:pt x="1241074" y="938088"/>
                  </a:lnTo>
                  <a:lnTo>
                    <a:pt x="1245936" y="947737"/>
                  </a:lnTo>
                  <a:lnTo>
                    <a:pt x="1149309" y="999633"/>
                  </a:lnTo>
                  <a:close/>
                </a:path>
                <a:path w="1897380" h="2457450">
                  <a:moveTo>
                    <a:pt x="515593" y="223835"/>
                  </a:moveTo>
                  <a:lnTo>
                    <a:pt x="508672" y="213377"/>
                  </a:lnTo>
                  <a:lnTo>
                    <a:pt x="670842" y="127048"/>
                  </a:lnTo>
                  <a:lnTo>
                    <a:pt x="603833" y="2781"/>
                  </a:lnTo>
                  <a:lnTo>
                    <a:pt x="614176" y="0"/>
                  </a:lnTo>
                  <a:lnTo>
                    <a:pt x="679938" y="122383"/>
                  </a:lnTo>
                  <a:lnTo>
                    <a:pt x="685923" y="131428"/>
                  </a:lnTo>
                  <a:lnTo>
                    <a:pt x="684800" y="132031"/>
                  </a:lnTo>
                  <a:lnTo>
                    <a:pt x="735450" y="226978"/>
                  </a:lnTo>
                  <a:lnTo>
                    <a:pt x="676327" y="137638"/>
                  </a:lnTo>
                  <a:lnTo>
                    <a:pt x="515593" y="223835"/>
                  </a:lnTo>
                  <a:close/>
                </a:path>
                <a:path w="1897380" h="2457450">
                  <a:moveTo>
                    <a:pt x="1244116" y="1175111"/>
                  </a:moveTo>
                  <a:lnTo>
                    <a:pt x="1237883" y="1165693"/>
                  </a:lnTo>
                  <a:lnTo>
                    <a:pt x="1335945" y="1113664"/>
                  </a:lnTo>
                  <a:lnTo>
                    <a:pt x="1340807" y="1123312"/>
                  </a:lnTo>
                  <a:lnTo>
                    <a:pt x="1244116" y="1175111"/>
                  </a:lnTo>
                  <a:close/>
                </a:path>
                <a:path w="1897380" h="2457450">
                  <a:moveTo>
                    <a:pt x="608784" y="399172"/>
                  </a:moveTo>
                  <a:lnTo>
                    <a:pt x="602795" y="390123"/>
                  </a:lnTo>
                  <a:lnTo>
                    <a:pt x="764965" y="303795"/>
                  </a:lnTo>
                  <a:lnTo>
                    <a:pt x="676327" y="137638"/>
                  </a:lnTo>
                  <a:lnTo>
                    <a:pt x="735450" y="226978"/>
                  </a:lnTo>
                  <a:lnTo>
                    <a:pt x="773438" y="298188"/>
                  </a:lnTo>
                  <a:lnTo>
                    <a:pt x="779359" y="307136"/>
                  </a:lnTo>
                  <a:lnTo>
                    <a:pt x="834137" y="410621"/>
                  </a:lnTo>
                  <a:lnTo>
                    <a:pt x="769827" y="313443"/>
                  </a:lnTo>
                  <a:lnTo>
                    <a:pt x="608784" y="399172"/>
                  </a:lnTo>
                  <a:close/>
                </a:path>
                <a:path w="1897380" h="2457450">
                  <a:moveTo>
                    <a:pt x="1338739" y="1350313"/>
                  </a:moveTo>
                  <a:lnTo>
                    <a:pt x="1332754" y="1341268"/>
                  </a:lnTo>
                  <a:lnTo>
                    <a:pt x="1429445" y="1289469"/>
                  </a:lnTo>
                  <a:lnTo>
                    <a:pt x="1435366" y="1298416"/>
                  </a:lnTo>
                  <a:lnTo>
                    <a:pt x="1338739" y="1350313"/>
                  </a:lnTo>
                  <a:close/>
                </a:path>
                <a:path w="1897380" h="2457450">
                  <a:moveTo>
                    <a:pt x="699603" y="568625"/>
                  </a:moveTo>
                  <a:lnTo>
                    <a:pt x="693927" y="560048"/>
                  </a:lnTo>
                  <a:lnTo>
                    <a:pt x="856096" y="473719"/>
                  </a:lnTo>
                  <a:lnTo>
                    <a:pt x="769827" y="313443"/>
                  </a:lnTo>
                  <a:lnTo>
                    <a:pt x="834137" y="410621"/>
                  </a:lnTo>
                  <a:lnTo>
                    <a:pt x="864569" y="468112"/>
                  </a:lnTo>
                  <a:lnTo>
                    <a:pt x="870555" y="477157"/>
                  </a:lnTo>
                  <a:lnTo>
                    <a:pt x="869431" y="477761"/>
                  </a:lnTo>
                  <a:lnTo>
                    <a:pt x="924629" y="579580"/>
                  </a:lnTo>
                  <a:lnTo>
                    <a:pt x="860647" y="482897"/>
                  </a:lnTo>
                  <a:lnTo>
                    <a:pt x="699603" y="568625"/>
                  </a:lnTo>
                  <a:close/>
                </a:path>
                <a:path w="1897380" h="2457450">
                  <a:moveTo>
                    <a:pt x="1430058" y="1522822"/>
                  </a:moveTo>
                  <a:lnTo>
                    <a:pt x="1424072" y="1513777"/>
                  </a:lnTo>
                  <a:lnTo>
                    <a:pt x="1521823" y="1461277"/>
                  </a:lnTo>
                  <a:lnTo>
                    <a:pt x="1526685" y="1470925"/>
                  </a:lnTo>
                  <a:lnTo>
                    <a:pt x="1430058" y="1522822"/>
                  </a:lnTo>
                  <a:close/>
                </a:path>
                <a:path w="1897380" h="2457450">
                  <a:moveTo>
                    <a:pt x="792725" y="743858"/>
                  </a:moveTo>
                  <a:lnTo>
                    <a:pt x="787115" y="735382"/>
                  </a:lnTo>
                  <a:lnTo>
                    <a:pt x="949285" y="649053"/>
                  </a:lnTo>
                  <a:lnTo>
                    <a:pt x="860647" y="482897"/>
                  </a:lnTo>
                  <a:lnTo>
                    <a:pt x="924629" y="579580"/>
                  </a:lnTo>
                  <a:lnTo>
                    <a:pt x="959128" y="643217"/>
                  </a:lnTo>
                  <a:lnTo>
                    <a:pt x="965114" y="652262"/>
                  </a:lnTo>
                  <a:lnTo>
                    <a:pt x="963990" y="652865"/>
                  </a:lnTo>
                  <a:lnTo>
                    <a:pt x="1013394" y="745928"/>
                  </a:lnTo>
                  <a:lnTo>
                    <a:pt x="954894" y="657530"/>
                  </a:lnTo>
                  <a:lnTo>
                    <a:pt x="792725" y="743858"/>
                  </a:lnTo>
                  <a:close/>
                </a:path>
                <a:path w="1897380" h="2457450">
                  <a:moveTo>
                    <a:pt x="1524618" y="1697927"/>
                  </a:moveTo>
                  <a:lnTo>
                    <a:pt x="1518632" y="1688881"/>
                  </a:lnTo>
                  <a:lnTo>
                    <a:pt x="1615323" y="1637082"/>
                  </a:lnTo>
                  <a:lnTo>
                    <a:pt x="1620185" y="1646730"/>
                  </a:lnTo>
                  <a:lnTo>
                    <a:pt x="1524618" y="1697927"/>
                  </a:lnTo>
                  <a:close/>
                </a:path>
                <a:path w="1897380" h="2457450">
                  <a:moveTo>
                    <a:pt x="885170" y="915768"/>
                  </a:moveTo>
                  <a:lnTo>
                    <a:pt x="879181" y="906719"/>
                  </a:lnTo>
                  <a:lnTo>
                    <a:pt x="1041351" y="820390"/>
                  </a:lnTo>
                  <a:lnTo>
                    <a:pt x="954894" y="657530"/>
                  </a:lnTo>
                  <a:lnTo>
                    <a:pt x="1013394" y="745928"/>
                  </a:lnTo>
                  <a:lnTo>
                    <a:pt x="1050447" y="815725"/>
                  </a:lnTo>
                  <a:lnTo>
                    <a:pt x="1056121" y="824299"/>
                  </a:lnTo>
                  <a:lnTo>
                    <a:pt x="1054997" y="824903"/>
                  </a:lnTo>
                  <a:lnTo>
                    <a:pt x="1105648" y="919849"/>
                  </a:lnTo>
                  <a:lnTo>
                    <a:pt x="1046213" y="830039"/>
                  </a:lnTo>
                  <a:lnTo>
                    <a:pt x="885170" y="915768"/>
                  </a:lnTo>
                  <a:close/>
                </a:path>
                <a:path w="1897380" h="2457450">
                  <a:moveTo>
                    <a:pt x="1614625" y="1868453"/>
                  </a:moveTo>
                  <a:lnTo>
                    <a:pt x="1608704" y="1859506"/>
                  </a:lnTo>
                  <a:lnTo>
                    <a:pt x="1706454" y="1807006"/>
                  </a:lnTo>
                  <a:lnTo>
                    <a:pt x="1711316" y="1816654"/>
                  </a:lnTo>
                  <a:lnTo>
                    <a:pt x="1614625" y="1868453"/>
                  </a:lnTo>
                  <a:close/>
                </a:path>
                <a:path w="1897380" h="2457450">
                  <a:moveTo>
                    <a:pt x="978358" y="1091102"/>
                  </a:moveTo>
                  <a:lnTo>
                    <a:pt x="972681" y="1082524"/>
                  </a:lnTo>
                  <a:lnTo>
                    <a:pt x="1134851" y="996195"/>
                  </a:lnTo>
                  <a:lnTo>
                    <a:pt x="1046213" y="830039"/>
                  </a:lnTo>
                  <a:lnTo>
                    <a:pt x="1105648" y="919849"/>
                  </a:lnTo>
                  <a:lnTo>
                    <a:pt x="1143635" y="991059"/>
                  </a:lnTo>
                  <a:lnTo>
                    <a:pt x="1149309" y="999633"/>
                  </a:lnTo>
                  <a:lnTo>
                    <a:pt x="1148186" y="1000237"/>
                  </a:lnTo>
                  <a:lnTo>
                    <a:pt x="1203384" y="1102056"/>
                  </a:lnTo>
                  <a:lnTo>
                    <a:pt x="1139401" y="1005373"/>
                  </a:lnTo>
                  <a:lnTo>
                    <a:pt x="978358" y="1091102"/>
                  </a:lnTo>
                  <a:close/>
                </a:path>
                <a:path w="1897380" h="2457450">
                  <a:moveTo>
                    <a:pt x="1709249" y="2043656"/>
                  </a:moveTo>
                  <a:lnTo>
                    <a:pt x="1703263" y="2034610"/>
                  </a:lnTo>
                  <a:lnTo>
                    <a:pt x="1799954" y="1982811"/>
                  </a:lnTo>
                  <a:lnTo>
                    <a:pt x="1804816" y="1992459"/>
                  </a:lnTo>
                  <a:lnTo>
                    <a:pt x="1709249" y="2043656"/>
                  </a:lnTo>
                  <a:close/>
                </a:path>
                <a:path w="1897380" h="2457450">
                  <a:moveTo>
                    <a:pt x="1072606" y="1265735"/>
                  </a:moveTo>
                  <a:lnTo>
                    <a:pt x="1066929" y="1257157"/>
                  </a:lnTo>
                  <a:lnTo>
                    <a:pt x="1229098" y="1170829"/>
                  </a:lnTo>
                  <a:lnTo>
                    <a:pt x="1139401" y="1005373"/>
                  </a:lnTo>
                  <a:lnTo>
                    <a:pt x="1203384" y="1102056"/>
                  </a:lnTo>
                  <a:lnTo>
                    <a:pt x="1237883" y="1165693"/>
                  </a:lnTo>
                  <a:lnTo>
                    <a:pt x="1244116" y="1175111"/>
                  </a:lnTo>
                  <a:lnTo>
                    <a:pt x="1301097" y="1281926"/>
                  </a:lnTo>
                  <a:lnTo>
                    <a:pt x="1233649" y="1180006"/>
                  </a:lnTo>
                  <a:lnTo>
                    <a:pt x="1072606" y="1265735"/>
                  </a:lnTo>
                  <a:close/>
                </a:path>
                <a:path w="1897380" h="2457450">
                  <a:moveTo>
                    <a:pt x="1800567" y="2216164"/>
                  </a:moveTo>
                  <a:lnTo>
                    <a:pt x="1794582" y="2207119"/>
                  </a:lnTo>
                  <a:lnTo>
                    <a:pt x="1892332" y="2154619"/>
                  </a:lnTo>
                  <a:lnTo>
                    <a:pt x="1897194" y="2164267"/>
                  </a:lnTo>
                  <a:lnTo>
                    <a:pt x="1800567" y="2216164"/>
                  </a:lnTo>
                  <a:close/>
                </a:path>
                <a:path w="1897380" h="2457450">
                  <a:moveTo>
                    <a:pt x="1166104" y="1441537"/>
                  </a:moveTo>
                  <a:lnTo>
                    <a:pt x="1160118" y="1432492"/>
                  </a:lnTo>
                  <a:lnTo>
                    <a:pt x="1322287" y="1346163"/>
                  </a:lnTo>
                  <a:lnTo>
                    <a:pt x="1233649" y="1180006"/>
                  </a:lnTo>
                  <a:lnTo>
                    <a:pt x="1301097" y="1281926"/>
                  </a:lnTo>
                  <a:lnTo>
                    <a:pt x="1332754" y="1341268"/>
                  </a:lnTo>
                  <a:lnTo>
                    <a:pt x="1338739" y="1350313"/>
                  </a:lnTo>
                  <a:lnTo>
                    <a:pt x="1337616" y="1350916"/>
                  </a:lnTo>
                  <a:lnTo>
                    <a:pt x="1393195" y="1455612"/>
                  </a:lnTo>
                  <a:lnTo>
                    <a:pt x="1326838" y="1355341"/>
                  </a:lnTo>
                  <a:lnTo>
                    <a:pt x="1166104" y="1441537"/>
                  </a:lnTo>
                  <a:close/>
                </a:path>
                <a:path w="1897380" h="2457450">
                  <a:moveTo>
                    <a:pt x="1257046" y="1613477"/>
                  </a:moveTo>
                  <a:lnTo>
                    <a:pt x="1251436" y="1605000"/>
                  </a:lnTo>
                  <a:lnTo>
                    <a:pt x="1413294" y="1518201"/>
                  </a:lnTo>
                  <a:lnTo>
                    <a:pt x="1326838" y="1355341"/>
                  </a:lnTo>
                  <a:lnTo>
                    <a:pt x="1393195" y="1455612"/>
                  </a:lnTo>
                  <a:lnTo>
                    <a:pt x="1424072" y="1513777"/>
                  </a:lnTo>
                  <a:lnTo>
                    <a:pt x="1430058" y="1522822"/>
                  </a:lnTo>
                  <a:lnTo>
                    <a:pt x="1428935" y="1523425"/>
                  </a:lnTo>
                  <a:lnTo>
                    <a:pt x="1484133" y="1625244"/>
                  </a:lnTo>
                  <a:lnTo>
                    <a:pt x="1419215" y="1527148"/>
                  </a:lnTo>
                  <a:lnTo>
                    <a:pt x="1257046" y="1613477"/>
                  </a:lnTo>
                  <a:close/>
                </a:path>
                <a:path w="1897380" h="2457450">
                  <a:moveTo>
                    <a:pt x="1351360" y="1788211"/>
                  </a:moveTo>
                  <a:lnTo>
                    <a:pt x="1345684" y="1779634"/>
                  </a:lnTo>
                  <a:lnTo>
                    <a:pt x="1507853" y="1693305"/>
                  </a:lnTo>
                  <a:lnTo>
                    <a:pt x="1419215" y="1527148"/>
                  </a:lnTo>
                  <a:lnTo>
                    <a:pt x="1484133" y="1625244"/>
                  </a:lnTo>
                  <a:lnTo>
                    <a:pt x="1518632" y="1688881"/>
                  </a:lnTo>
                  <a:lnTo>
                    <a:pt x="1524618" y="1697927"/>
                  </a:lnTo>
                  <a:lnTo>
                    <a:pt x="1523494" y="1698529"/>
                  </a:lnTo>
                  <a:lnTo>
                    <a:pt x="1578272" y="1802014"/>
                  </a:lnTo>
                  <a:lnTo>
                    <a:pt x="1512404" y="1702483"/>
                  </a:lnTo>
                  <a:lnTo>
                    <a:pt x="1351360" y="1788211"/>
                  </a:lnTo>
                  <a:close/>
                </a:path>
                <a:path w="1897380" h="2457450">
                  <a:moveTo>
                    <a:pt x="338967" y="318235"/>
                  </a:moveTo>
                  <a:lnTo>
                    <a:pt x="333358" y="309758"/>
                  </a:lnTo>
                  <a:lnTo>
                    <a:pt x="499764" y="220626"/>
                  </a:lnTo>
                  <a:lnTo>
                    <a:pt x="412560" y="58938"/>
                  </a:lnTo>
                  <a:lnTo>
                    <a:pt x="420285" y="54502"/>
                  </a:lnTo>
                  <a:lnTo>
                    <a:pt x="421780" y="52159"/>
                  </a:lnTo>
                  <a:lnTo>
                    <a:pt x="508672" y="213377"/>
                  </a:lnTo>
                  <a:lnTo>
                    <a:pt x="515593" y="223835"/>
                  </a:lnTo>
                  <a:lnTo>
                    <a:pt x="514469" y="224438"/>
                  </a:lnTo>
                  <a:lnTo>
                    <a:pt x="564941" y="319115"/>
                  </a:lnTo>
                  <a:lnTo>
                    <a:pt x="505373" y="229103"/>
                  </a:lnTo>
                  <a:lnTo>
                    <a:pt x="338967" y="318235"/>
                  </a:lnTo>
                  <a:close/>
                </a:path>
                <a:path w="1897380" h="2457450">
                  <a:moveTo>
                    <a:pt x="1442492" y="1958136"/>
                  </a:moveTo>
                  <a:lnTo>
                    <a:pt x="1436503" y="1949087"/>
                  </a:lnTo>
                  <a:lnTo>
                    <a:pt x="1598673" y="1862758"/>
                  </a:lnTo>
                  <a:lnTo>
                    <a:pt x="1512404" y="1702483"/>
                  </a:lnTo>
                  <a:lnTo>
                    <a:pt x="1578272" y="1802014"/>
                  </a:lnTo>
                  <a:lnTo>
                    <a:pt x="1608704" y="1859506"/>
                  </a:lnTo>
                  <a:lnTo>
                    <a:pt x="1614625" y="1868453"/>
                  </a:lnTo>
                  <a:lnTo>
                    <a:pt x="1671607" y="1975269"/>
                  </a:lnTo>
                  <a:lnTo>
                    <a:pt x="1603535" y="1872407"/>
                  </a:lnTo>
                  <a:lnTo>
                    <a:pt x="1442492" y="1958136"/>
                  </a:lnTo>
                  <a:close/>
                </a:path>
                <a:path w="1897380" h="2457450">
                  <a:moveTo>
                    <a:pt x="1535680" y="2133469"/>
                  </a:moveTo>
                  <a:lnTo>
                    <a:pt x="1530003" y="2124892"/>
                  </a:lnTo>
                  <a:lnTo>
                    <a:pt x="1692173" y="2038564"/>
                  </a:lnTo>
                  <a:lnTo>
                    <a:pt x="1603535" y="1872407"/>
                  </a:lnTo>
                  <a:lnTo>
                    <a:pt x="1671607" y="1975269"/>
                  </a:lnTo>
                  <a:lnTo>
                    <a:pt x="1703263" y="2034610"/>
                  </a:lnTo>
                  <a:lnTo>
                    <a:pt x="1709249" y="2043656"/>
                  </a:lnTo>
                  <a:lnTo>
                    <a:pt x="1708125" y="2044259"/>
                  </a:lnTo>
                  <a:lnTo>
                    <a:pt x="1757529" y="2137322"/>
                  </a:lnTo>
                  <a:lnTo>
                    <a:pt x="1697783" y="2047040"/>
                  </a:lnTo>
                  <a:lnTo>
                    <a:pt x="1535680" y="2133469"/>
                  </a:lnTo>
                  <a:close/>
                </a:path>
                <a:path w="1897380" h="2457450">
                  <a:moveTo>
                    <a:pt x="433215" y="492868"/>
                  </a:moveTo>
                  <a:lnTo>
                    <a:pt x="427605" y="484391"/>
                  </a:lnTo>
                  <a:lnTo>
                    <a:pt x="592952" y="395960"/>
                  </a:lnTo>
                  <a:lnTo>
                    <a:pt x="505373" y="229103"/>
                  </a:lnTo>
                  <a:lnTo>
                    <a:pt x="564941" y="319115"/>
                  </a:lnTo>
                  <a:lnTo>
                    <a:pt x="602795" y="390123"/>
                  </a:lnTo>
                  <a:lnTo>
                    <a:pt x="608784" y="399172"/>
                  </a:lnTo>
                  <a:lnTo>
                    <a:pt x="607657" y="399772"/>
                  </a:lnTo>
                  <a:lnTo>
                    <a:pt x="660746" y="498403"/>
                  </a:lnTo>
                  <a:lnTo>
                    <a:pt x="598562" y="404437"/>
                  </a:lnTo>
                  <a:lnTo>
                    <a:pt x="433215" y="492868"/>
                  </a:lnTo>
                  <a:close/>
                </a:path>
                <a:path w="1897380" h="2457450">
                  <a:moveTo>
                    <a:pt x="1629304" y="2307161"/>
                  </a:moveTo>
                  <a:lnTo>
                    <a:pt x="1622381" y="2296700"/>
                  </a:lnTo>
                  <a:lnTo>
                    <a:pt x="1784239" y="2209901"/>
                  </a:lnTo>
                  <a:lnTo>
                    <a:pt x="1697783" y="2047040"/>
                  </a:lnTo>
                  <a:lnTo>
                    <a:pt x="1757529" y="2137322"/>
                  </a:lnTo>
                  <a:lnTo>
                    <a:pt x="1794582" y="2207119"/>
                  </a:lnTo>
                  <a:lnTo>
                    <a:pt x="1800567" y="2216164"/>
                  </a:lnTo>
                  <a:lnTo>
                    <a:pt x="1799444" y="2216767"/>
                  </a:lnTo>
                  <a:lnTo>
                    <a:pt x="1835908" y="2283375"/>
                  </a:lnTo>
                  <a:lnTo>
                    <a:pt x="1832030" y="2284418"/>
                  </a:lnTo>
                  <a:lnTo>
                    <a:pt x="1790348" y="2221432"/>
                  </a:lnTo>
                  <a:lnTo>
                    <a:pt x="1629304" y="2307161"/>
                  </a:lnTo>
                  <a:close/>
                </a:path>
                <a:path w="1897380" h="2457450">
                  <a:moveTo>
                    <a:pt x="524346" y="662792"/>
                  </a:moveTo>
                  <a:lnTo>
                    <a:pt x="518425" y="653845"/>
                  </a:lnTo>
                  <a:lnTo>
                    <a:pt x="684831" y="564713"/>
                  </a:lnTo>
                  <a:lnTo>
                    <a:pt x="598562" y="404437"/>
                  </a:lnTo>
                  <a:lnTo>
                    <a:pt x="660746" y="498403"/>
                  </a:lnTo>
                  <a:lnTo>
                    <a:pt x="693927" y="560048"/>
                  </a:lnTo>
                  <a:lnTo>
                    <a:pt x="699603" y="568625"/>
                  </a:lnTo>
                  <a:lnTo>
                    <a:pt x="698477" y="569225"/>
                  </a:lnTo>
                  <a:lnTo>
                    <a:pt x="749127" y="664172"/>
                  </a:lnTo>
                  <a:lnTo>
                    <a:pt x="689693" y="574361"/>
                  </a:lnTo>
                  <a:lnTo>
                    <a:pt x="524346" y="662792"/>
                  </a:lnTo>
                  <a:close/>
                </a:path>
                <a:path w="1897380" h="2457450">
                  <a:moveTo>
                    <a:pt x="1825566" y="2286156"/>
                  </a:moveTo>
                  <a:lnTo>
                    <a:pt x="1790348" y="2221432"/>
                  </a:lnTo>
                  <a:lnTo>
                    <a:pt x="1832030" y="2284418"/>
                  </a:lnTo>
                  <a:lnTo>
                    <a:pt x="1825566" y="2286156"/>
                  </a:lnTo>
                  <a:close/>
                </a:path>
                <a:path w="1897380" h="2457450">
                  <a:moveTo>
                    <a:pt x="618659" y="837525"/>
                  </a:moveTo>
                  <a:lnTo>
                    <a:pt x="612984" y="828949"/>
                  </a:lnTo>
                  <a:lnTo>
                    <a:pt x="778331" y="740518"/>
                  </a:lnTo>
                  <a:lnTo>
                    <a:pt x="689693" y="574361"/>
                  </a:lnTo>
                  <a:lnTo>
                    <a:pt x="749127" y="664172"/>
                  </a:lnTo>
                  <a:lnTo>
                    <a:pt x="787115" y="735382"/>
                  </a:lnTo>
                  <a:lnTo>
                    <a:pt x="792725" y="743858"/>
                  </a:lnTo>
                  <a:lnTo>
                    <a:pt x="848304" y="848554"/>
                  </a:lnTo>
                  <a:lnTo>
                    <a:pt x="782881" y="749695"/>
                  </a:lnTo>
                  <a:lnTo>
                    <a:pt x="618659" y="837525"/>
                  </a:lnTo>
                  <a:close/>
                </a:path>
                <a:path w="1897380" h="2457450">
                  <a:moveTo>
                    <a:pt x="709977" y="1010033"/>
                  </a:moveTo>
                  <a:lnTo>
                    <a:pt x="703991" y="1000987"/>
                  </a:lnTo>
                  <a:lnTo>
                    <a:pt x="869338" y="912556"/>
                  </a:lnTo>
                  <a:lnTo>
                    <a:pt x="782881" y="749695"/>
                  </a:lnTo>
                  <a:lnTo>
                    <a:pt x="848304" y="848554"/>
                  </a:lnTo>
                  <a:lnTo>
                    <a:pt x="879181" y="906719"/>
                  </a:lnTo>
                  <a:lnTo>
                    <a:pt x="885170" y="915768"/>
                  </a:lnTo>
                  <a:lnTo>
                    <a:pt x="884043" y="916367"/>
                  </a:lnTo>
                  <a:lnTo>
                    <a:pt x="934694" y="1011314"/>
                  </a:lnTo>
                  <a:lnTo>
                    <a:pt x="875259" y="921503"/>
                  </a:lnTo>
                  <a:lnTo>
                    <a:pt x="709977" y="1010033"/>
                  </a:lnTo>
                  <a:close/>
                </a:path>
                <a:path w="1897380" h="2457450">
                  <a:moveTo>
                    <a:pt x="804226" y="1184667"/>
                  </a:moveTo>
                  <a:lnTo>
                    <a:pt x="798550" y="1176091"/>
                  </a:lnTo>
                  <a:lnTo>
                    <a:pt x="963897" y="1087660"/>
                  </a:lnTo>
                  <a:lnTo>
                    <a:pt x="875259" y="921503"/>
                  </a:lnTo>
                  <a:lnTo>
                    <a:pt x="934694" y="1011314"/>
                  </a:lnTo>
                  <a:lnTo>
                    <a:pt x="972681" y="1082524"/>
                  </a:lnTo>
                  <a:lnTo>
                    <a:pt x="978358" y="1091102"/>
                  </a:lnTo>
                  <a:lnTo>
                    <a:pt x="977232" y="1091701"/>
                  </a:lnTo>
                  <a:lnTo>
                    <a:pt x="1032430" y="1193520"/>
                  </a:lnTo>
                  <a:lnTo>
                    <a:pt x="968447" y="1096837"/>
                  </a:lnTo>
                  <a:lnTo>
                    <a:pt x="804226" y="1184667"/>
                  </a:lnTo>
                  <a:close/>
                </a:path>
                <a:path w="1897380" h="2457450">
                  <a:moveTo>
                    <a:pt x="248027" y="146299"/>
                  </a:moveTo>
                  <a:lnTo>
                    <a:pt x="242351" y="137720"/>
                  </a:lnTo>
                  <a:lnTo>
                    <a:pt x="316613" y="98055"/>
                  </a:lnTo>
                  <a:lnTo>
                    <a:pt x="330260" y="102567"/>
                  </a:lnTo>
                  <a:lnTo>
                    <a:pt x="248027" y="146299"/>
                  </a:lnTo>
                  <a:close/>
                </a:path>
                <a:path w="1897380" h="2457450">
                  <a:moveTo>
                    <a:pt x="897414" y="1360001"/>
                  </a:moveTo>
                  <a:lnTo>
                    <a:pt x="891739" y="1351425"/>
                  </a:lnTo>
                  <a:lnTo>
                    <a:pt x="1057086" y="1262994"/>
                  </a:lnTo>
                  <a:lnTo>
                    <a:pt x="968447" y="1096837"/>
                  </a:lnTo>
                  <a:lnTo>
                    <a:pt x="1032430" y="1193520"/>
                  </a:lnTo>
                  <a:lnTo>
                    <a:pt x="1066929" y="1257157"/>
                  </a:lnTo>
                  <a:lnTo>
                    <a:pt x="1072606" y="1265735"/>
                  </a:lnTo>
                  <a:lnTo>
                    <a:pt x="1071479" y="1266335"/>
                  </a:lnTo>
                  <a:lnTo>
                    <a:pt x="1128461" y="1373150"/>
                  </a:lnTo>
                  <a:lnTo>
                    <a:pt x="1061636" y="1272172"/>
                  </a:lnTo>
                  <a:lnTo>
                    <a:pt x="897414" y="1360001"/>
                  </a:lnTo>
                  <a:close/>
                </a:path>
                <a:path w="1897380" h="2457450">
                  <a:moveTo>
                    <a:pt x="990602" y="1535335"/>
                  </a:moveTo>
                  <a:lnTo>
                    <a:pt x="984927" y="1526759"/>
                  </a:lnTo>
                  <a:lnTo>
                    <a:pt x="1151333" y="1437628"/>
                  </a:lnTo>
                  <a:lnTo>
                    <a:pt x="1061636" y="1272172"/>
                  </a:lnTo>
                  <a:lnTo>
                    <a:pt x="1128461" y="1373150"/>
                  </a:lnTo>
                  <a:lnTo>
                    <a:pt x="1160118" y="1432492"/>
                  </a:lnTo>
                  <a:lnTo>
                    <a:pt x="1166104" y="1441537"/>
                  </a:lnTo>
                  <a:lnTo>
                    <a:pt x="1164980" y="1442140"/>
                  </a:lnTo>
                  <a:lnTo>
                    <a:pt x="1214383" y="1535203"/>
                  </a:lnTo>
                  <a:lnTo>
                    <a:pt x="1155884" y="1446805"/>
                  </a:lnTo>
                  <a:lnTo>
                    <a:pt x="990602" y="1535335"/>
                  </a:lnTo>
                  <a:close/>
                </a:path>
                <a:path w="1897380" h="2457450">
                  <a:moveTo>
                    <a:pt x="1082980" y="1707143"/>
                  </a:moveTo>
                  <a:lnTo>
                    <a:pt x="1076993" y="1698096"/>
                  </a:lnTo>
                  <a:lnTo>
                    <a:pt x="1242340" y="1609665"/>
                  </a:lnTo>
                  <a:lnTo>
                    <a:pt x="1155884" y="1446805"/>
                  </a:lnTo>
                  <a:lnTo>
                    <a:pt x="1214383" y="1535203"/>
                  </a:lnTo>
                  <a:lnTo>
                    <a:pt x="1251436" y="1605000"/>
                  </a:lnTo>
                  <a:lnTo>
                    <a:pt x="1257046" y="1613477"/>
                  </a:lnTo>
                  <a:lnTo>
                    <a:pt x="1314027" y="1720292"/>
                  </a:lnTo>
                  <a:lnTo>
                    <a:pt x="1247202" y="1619314"/>
                  </a:lnTo>
                  <a:lnTo>
                    <a:pt x="1082980" y="1707143"/>
                  </a:lnTo>
                  <a:close/>
                </a:path>
                <a:path w="1897380" h="2457450">
                  <a:moveTo>
                    <a:pt x="1176103" y="1882378"/>
                  </a:moveTo>
                  <a:lnTo>
                    <a:pt x="1170494" y="1873901"/>
                  </a:lnTo>
                  <a:lnTo>
                    <a:pt x="1336899" y="1784770"/>
                  </a:lnTo>
                  <a:lnTo>
                    <a:pt x="1247202" y="1619314"/>
                  </a:lnTo>
                  <a:lnTo>
                    <a:pt x="1314027" y="1720292"/>
                  </a:lnTo>
                  <a:lnTo>
                    <a:pt x="1345684" y="1779634"/>
                  </a:lnTo>
                  <a:lnTo>
                    <a:pt x="1351360" y="1788211"/>
                  </a:lnTo>
                  <a:lnTo>
                    <a:pt x="1350234" y="1788811"/>
                  </a:lnTo>
                  <a:lnTo>
                    <a:pt x="1403323" y="1887442"/>
                  </a:lnTo>
                  <a:lnTo>
                    <a:pt x="1341450" y="1793947"/>
                  </a:lnTo>
                  <a:lnTo>
                    <a:pt x="1176103" y="1882378"/>
                  </a:lnTo>
                  <a:close/>
                </a:path>
                <a:path w="1897380" h="2457450">
                  <a:moveTo>
                    <a:pt x="73580" y="239388"/>
                  </a:moveTo>
                  <a:lnTo>
                    <a:pt x="67596" y="230346"/>
                  </a:lnTo>
                  <a:lnTo>
                    <a:pt x="234002" y="141214"/>
                  </a:lnTo>
                  <a:lnTo>
                    <a:pt x="208321" y="93202"/>
                  </a:lnTo>
                  <a:lnTo>
                    <a:pt x="218227" y="92063"/>
                  </a:lnTo>
                  <a:lnTo>
                    <a:pt x="242351" y="137720"/>
                  </a:lnTo>
                  <a:lnTo>
                    <a:pt x="248027" y="146299"/>
                  </a:lnTo>
                  <a:lnTo>
                    <a:pt x="246901" y="146898"/>
                  </a:lnTo>
                  <a:lnTo>
                    <a:pt x="290129" y="228328"/>
                  </a:lnTo>
                  <a:lnTo>
                    <a:pt x="238552" y="150391"/>
                  </a:lnTo>
                  <a:lnTo>
                    <a:pt x="73580" y="239388"/>
                  </a:lnTo>
                  <a:close/>
                </a:path>
                <a:path w="1897380" h="2457450">
                  <a:moveTo>
                    <a:pt x="1266988" y="2051930"/>
                  </a:moveTo>
                  <a:lnTo>
                    <a:pt x="1261313" y="2043355"/>
                  </a:lnTo>
                  <a:lnTo>
                    <a:pt x="1427719" y="1954223"/>
                  </a:lnTo>
                  <a:lnTo>
                    <a:pt x="1341450" y="1793947"/>
                  </a:lnTo>
                  <a:lnTo>
                    <a:pt x="1403323" y="1887442"/>
                  </a:lnTo>
                  <a:lnTo>
                    <a:pt x="1436503" y="1949087"/>
                  </a:lnTo>
                  <a:lnTo>
                    <a:pt x="1442492" y="1958136"/>
                  </a:lnTo>
                  <a:lnTo>
                    <a:pt x="1441365" y="1958735"/>
                  </a:lnTo>
                  <a:lnTo>
                    <a:pt x="1492016" y="2053682"/>
                  </a:lnTo>
                  <a:lnTo>
                    <a:pt x="1432269" y="1963400"/>
                  </a:lnTo>
                  <a:lnTo>
                    <a:pt x="1266988" y="2051930"/>
                  </a:lnTo>
                  <a:close/>
                </a:path>
                <a:path w="1897380" h="2457450">
                  <a:moveTo>
                    <a:pt x="165649" y="410729"/>
                  </a:moveTo>
                  <a:lnTo>
                    <a:pt x="159974" y="402153"/>
                  </a:lnTo>
                  <a:lnTo>
                    <a:pt x="325321" y="313722"/>
                  </a:lnTo>
                  <a:lnTo>
                    <a:pt x="238552" y="150391"/>
                  </a:lnTo>
                  <a:lnTo>
                    <a:pt x="290129" y="228328"/>
                  </a:lnTo>
                  <a:lnTo>
                    <a:pt x="333358" y="309758"/>
                  </a:lnTo>
                  <a:lnTo>
                    <a:pt x="338967" y="318235"/>
                  </a:lnTo>
                  <a:lnTo>
                    <a:pt x="389617" y="413181"/>
                  </a:lnTo>
                  <a:lnTo>
                    <a:pt x="329871" y="322900"/>
                  </a:lnTo>
                  <a:lnTo>
                    <a:pt x="165649" y="410729"/>
                  </a:lnTo>
                  <a:close/>
                </a:path>
                <a:path w="1897380" h="2457450">
                  <a:moveTo>
                    <a:pt x="1361236" y="2226564"/>
                  </a:moveTo>
                  <a:lnTo>
                    <a:pt x="1355561" y="2217988"/>
                  </a:lnTo>
                  <a:lnTo>
                    <a:pt x="1520907" y="2129557"/>
                  </a:lnTo>
                  <a:lnTo>
                    <a:pt x="1432269" y="1963400"/>
                  </a:lnTo>
                  <a:lnTo>
                    <a:pt x="1492016" y="2053682"/>
                  </a:lnTo>
                  <a:lnTo>
                    <a:pt x="1530003" y="2124892"/>
                  </a:lnTo>
                  <a:lnTo>
                    <a:pt x="1535680" y="2133469"/>
                  </a:lnTo>
                  <a:lnTo>
                    <a:pt x="1534554" y="2134069"/>
                  </a:lnTo>
                  <a:lnTo>
                    <a:pt x="1588602" y="2234150"/>
                  </a:lnTo>
                  <a:lnTo>
                    <a:pt x="1525458" y="2138734"/>
                  </a:lnTo>
                  <a:lnTo>
                    <a:pt x="1361236" y="2226564"/>
                  </a:lnTo>
                  <a:close/>
                </a:path>
                <a:path w="1897380" h="2457450">
                  <a:moveTo>
                    <a:pt x="258838" y="586063"/>
                  </a:moveTo>
                  <a:lnTo>
                    <a:pt x="253162" y="577488"/>
                  </a:lnTo>
                  <a:lnTo>
                    <a:pt x="418509" y="489057"/>
                  </a:lnTo>
                  <a:lnTo>
                    <a:pt x="329871" y="322900"/>
                  </a:lnTo>
                  <a:lnTo>
                    <a:pt x="389617" y="413181"/>
                  </a:lnTo>
                  <a:lnTo>
                    <a:pt x="427605" y="484391"/>
                  </a:lnTo>
                  <a:lnTo>
                    <a:pt x="433215" y="492868"/>
                  </a:lnTo>
                  <a:lnTo>
                    <a:pt x="487993" y="596353"/>
                  </a:lnTo>
                  <a:lnTo>
                    <a:pt x="423060" y="498234"/>
                  </a:lnTo>
                  <a:lnTo>
                    <a:pt x="258838" y="586063"/>
                  </a:lnTo>
                  <a:close/>
                </a:path>
                <a:path w="1897380" h="2457450">
                  <a:moveTo>
                    <a:pt x="1454047" y="2401328"/>
                  </a:moveTo>
                  <a:lnTo>
                    <a:pt x="1446568" y="2390026"/>
                  </a:lnTo>
                  <a:lnTo>
                    <a:pt x="1611914" y="2301595"/>
                  </a:lnTo>
                  <a:lnTo>
                    <a:pt x="1525458" y="2138734"/>
                  </a:lnTo>
                  <a:lnTo>
                    <a:pt x="1588602" y="2234150"/>
                  </a:lnTo>
                  <a:lnTo>
                    <a:pt x="1622381" y="2296700"/>
                  </a:lnTo>
                  <a:lnTo>
                    <a:pt x="1629304" y="2307161"/>
                  </a:lnTo>
                  <a:lnTo>
                    <a:pt x="1628178" y="2307761"/>
                  </a:lnTo>
                  <a:lnTo>
                    <a:pt x="1645881" y="2341415"/>
                  </a:lnTo>
                  <a:lnTo>
                    <a:pt x="1640001" y="2344036"/>
                  </a:lnTo>
                  <a:lnTo>
                    <a:pt x="1619394" y="2312897"/>
                  </a:lnTo>
                  <a:lnTo>
                    <a:pt x="1454047" y="2401328"/>
                  </a:lnTo>
                  <a:close/>
                </a:path>
                <a:path w="1897380" h="2457450">
                  <a:moveTo>
                    <a:pt x="349969" y="755988"/>
                  </a:moveTo>
                  <a:lnTo>
                    <a:pt x="343982" y="746941"/>
                  </a:lnTo>
                  <a:lnTo>
                    <a:pt x="509329" y="658510"/>
                  </a:lnTo>
                  <a:lnTo>
                    <a:pt x="423060" y="498234"/>
                  </a:lnTo>
                  <a:lnTo>
                    <a:pt x="487993" y="596353"/>
                  </a:lnTo>
                  <a:lnTo>
                    <a:pt x="518425" y="653845"/>
                  </a:lnTo>
                  <a:lnTo>
                    <a:pt x="524346" y="662792"/>
                  </a:lnTo>
                  <a:lnTo>
                    <a:pt x="581327" y="769607"/>
                  </a:lnTo>
                  <a:lnTo>
                    <a:pt x="514191" y="668158"/>
                  </a:lnTo>
                  <a:lnTo>
                    <a:pt x="349969" y="755988"/>
                  </a:lnTo>
                  <a:close/>
                </a:path>
                <a:path w="1897380" h="2457450">
                  <a:moveTo>
                    <a:pt x="1636473" y="2345609"/>
                  </a:moveTo>
                  <a:lnTo>
                    <a:pt x="1619394" y="2312897"/>
                  </a:lnTo>
                  <a:lnTo>
                    <a:pt x="1640001" y="2344036"/>
                  </a:lnTo>
                  <a:lnTo>
                    <a:pt x="1636473" y="2345609"/>
                  </a:lnTo>
                  <a:close/>
                </a:path>
                <a:path w="1897380" h="2457450">
                  <a:moveTo>
                    <a:pt x="443092" y="931222"/>
                  </a:moveTo>
                  <a:lnTo>
                    <a:pt x="437482" y="922746"/>
                  </a:lnTo>
                  <a:lnTo>
                    <a:pt x="602829" y="834315"/>
                  </a:lnTo>
                  <a:lnTo>
                    <a:pt x="514191" y="668158"/>
                  </a:lnTo>
                  <a:lnTo>
                    <a:pt x="581327" y="769607"/>
                  </a:lnTo>
                  <a:lnTo>
                    <a:pt x="612984" y="828949"/>
                  </a:lnTo>
                  <a:lnTo>
                    <a:pt x="618659" y="837525"/>
                  </a:lnTo>
                  <a:lnTo>
                    <a:pt x="617534" y="838126"/>
                  </a:lnTo>
                  <a:lnTo>
                    <a:pt x="666938" y="931189"/>
                  </a:lnTo>
                  <a:lnTo>
                    <a:pt x="608438" y="842792"/>
                  </a:lnTo>
                  <a:lnTo>
                    <a:pt x="443092" y="931222"/>
                  </a:lnTo>
                  <a:close/>
                </a:path>
                <a:path w="1897380" h="2457450">
                  <a:moveTo>
                    <a:pt x="535158" y="1102559"/>
                  </a:moveTo>
                  <a:lnTo>
                    <a:pt x="529548" y="1094083"/>
                  </a:lnTo>
                  <a:lnTo>
                    <a:pt x="694895" y="1005652"/>
                  </a:lnTo>
                  <a:lnTo>
                    <a:pt x="608438" y="842792"/>
                  </a:lnTo>
                  <a:lnTo>
                    <a:pt x="666938" y="931189"/>
                  </a:lnTo>
                  <a:lnTo>
                    <a:pt x="703991" y="1000987"/>
                  </a:lnTo>
                  <a:lnTo>
                    <a:pt x="709977" y="1010033"/>
                  </a:lnTo>
                  <a:lnTo>
                    <a:pt x="708853" y="1010635"/>
                  </a:lnTo>
                  <a:lnTo>
                    <a:pt x="764051" y="1112454"/>
                  </a:lnTo>
                  <a:lnTo>
                    <a:pt x="699757" y="1015300"/>
                  </a:lnTo>
                  <a:lnTo>
                    <a:pt x="535158" y="1102559"/>
                  </a:lnTo>
                  <a:close/>
                </a:path>
                <a:path w="1897380" h="2457450">
                  <a:moveTo>
                    <a:pt x="628658" y="1278364"/>
                  </a:moveTo>
                  <a:lnTo>
                    <a:pt x="623048" y="1269888"/>
                  </a:lnTo>
                  <a:lnTo>
                    <a:pt x="789454" y="1180756"/>
                  </a:lnTo>
                  <a:lnTo>
                    <a:pt x="699757" y="1015300"/>
                  </a:lnTo>
                  <a:lnTo>
                    <a:pt x="764051" y="1112454"/>
                  </a:lnTo>
                  <a:lnTo>
                    <a:pt x="798550" y="1176091"/>
                  </a:lnTo>
                  <a:lnTo>
                    <a:pt x="804226" y="1184667"/>
                  </a:lnTo>
                  <a:lnTo>
                    <a:pt x="803101" y="1185268"/>
                  </a:lnTo>
                  <a:lnTo>
                    <a:pt x="853751" y="1280215"/>
                  </a:lnTo>
                  <a:lnTo>
                    <a:pt x="794005" y="1189934"/>
                  </a:lnTo>
                  <a:lnTo>
                    <a:pt x="628658" y="1278364"/>
                  </a:lnTo>
                  <a:close/>
                </a:path>
                <a:path w="1897380" h="2457450">
                  <a:moveTo>
                    <a:pt x="722971" y="1453097"/>
                  </a:moveTo>
                  <a:lnTo>
                    <a:pt x="717296" y="1444521"/>
                  </a:lnTo>
                  <a:lnTo>
                    <a:pt x="882643" y="1356090"/>
                  </a:lnTo>
                  <a:lnTo>
                    <a:pt x="794005" y="1189934"/>
                  </a:lnTo>
                  <a:lnTo>
                    <a:pt x="853751" y="1280215"/>
                  </a:lnTo>
                  <a:lnTo>
                    <a:pt x="891739" y="1351425"/>
                  </a:lnTo>
                  <a:lnTo>
                    <a:pt x="897414" y="1360001"/>
                  </a:lnTo>
                  <a:lnTo>
                    <a:pt x="896289" y="1360603"/>
                  </a:lnTo>
                  <a:lnTo>
                    <a:pt x="946940" y="1455549"/>
                  </a:lnTo>
                  <a:lnTo>
                    <a:pt x="887193" y="1365268"/>
                  </a:lnTo>
                  <a:lnTo>
                    <a:pt x="722971" y="1453097"/>
                  </a:lnTo>
                  <a:close/>
                </a:path>
                <a:path w="1897380" h="2457450">
                  <a:moveTo>
                    <a:pt x="816160" y="1628431"/>
                  </a:moveTo>
                  <a:lnTo>
                    <a:pt x="810485" y="1619856"/>
                  </a:lnTo>
                  <a:lnTo>
                    <a:pt x="975831" y="1531425"/>
                  </a:lnTo>
                  <a:lnTo>
                    <a:pt x="887193" y="1365268"/>
                  </a:lnTo>
                  <a:lnTo>
                    <a:pt x="946940" y="1455549"/>
                  </a:lnTo>
                  <a:lnTo>
                    <a:pt x="984927" y="1526759"/>
                  </a:lnTo>
                  <a:lnTo>
                    <a:pt x="990602" y="1535335"/>
                  </a:lnTo>
                  <a:lnTo>
                    <a:pt x="989478" y="1535937"/>
                  </a:lnTo>
                  <a:lnTo>
                    <a:pt x="1043333" y="1635727"/>
                  </a:lnTo>
                  <a:lnTo>
                    <a:pt x="980382" y="1540602"/>
                  </a:lnTo>
                  <a:lnTo>
                    <a:pt x="816160" y="1628431"/>
                  </a:lnTo>
                  <a:close/>
                </a:path>
                <a:path w="1897380" h="2457450">
                  <a:moveTo>
                    <a:pt x="907413" y="1800841"/>
                  </a:moveTo>
                  <a:lnTo>
                    <a:pt x="901492" y="1791893"/>
                  </a:lnTo>
                  <a:lnTo>
                    <a:pt x="1067897" y="1702762"/>
                  </a:lnTo>
                  <a:lnTo>
                    <a:pt x="980382" y="1540602"/>
                  </a:lnTo>
                  <a:lnTo>
                    <a:pt x="1043333" y="1635727"/>
                  </a:lnTo>
                  <a:lnTo>
                    <a:pt x="1076993" y="1698096"/>
                  </a:lnTo>
                  <a:lnTo>
                    <a:pt x="1082980" y="1707143"/>
                  </a:lnTo>
                  <a:lnTo>
                    <a:pt x="1081855" y="1707745"/>
                  </a:lnTo>
                  <a:lnTo>
                    <a:pt x="1132506" y="1802691"/>
                  </a:lnTo>
                  <a:lnTo>
                    <a:pt x="1072760" y="1712410"/>
                  </a:lnTo>
                  <a:lnTo>
                    <a:pt x="907413" y="1800841"/>
                  </a:lnTo>
                  <a:close/>
                </a:path>
                <a:path w="1897380" h="2457450">
                  <a:moveTo>
                    <a:pt x="1001726" y="1975573"/>
                  </a:moveTo>
                  <a:lnTo>
                    <a:pt x="996051" y="1966998"/>
                  </a:lnTo>
                  <a:lnTo>
                    <a:pt x="1162457" y="1877866"/>
                  </a:lnTo>
                  <a:lnTo>
                    <a:pt x="1072760" y="1712410"/>
                  </a:lnTo>
                  <a:lnTo>
                    <a:pt x="1132506" y="1802691"/>
                  </a:lnTo>
                  <a:lnTo>
                    <a:pt x="1170494" y="1873901"/>
                  </a:lnTo>
                  <a:lnTo>
                    <a:pt x="1176103" y="1882378"/>
                  </a:lnTo>
                  <a:lnTo>
                    <a:pt x="1224794" y="1974365"/>
                  </a:lnTo>
                  <a:lnTo>
                    <a:pt x="1167007" y="1887043"/>
                  </a:lnTo>
                  <a:lnTo>
                    <a:pt x="1001726" y="1975573"/>
                  </a:lnTo>
                  <a:close/>
                </a:path>
                <a:path w="1897380" h="2457450">
                  <a:moveTo>
                    <a:pt x="4862" y="275925"/>
                  </a:moveTo>
                  <a:lnTo>
                    <a:pt x="0" y="266276"/>
                  </a:lnTo>
                  <a:lnTo>
                    <a:pt x="58812" y="235482"/>
                  </a:lnTo>
                  <a:lnTo>
                    <a:pt x="12623" y="149578"/>
                  </a:lnTo>
                  <a:lnTo>
                    <a:pt x="15800" y="147475"/>
                  </a:lnTo>
                  <a:lnTo>
                    <a:pt x="22654" y="146325"/>
                  </a:lnTo>
                  <a:lnTo>
                    <a:pt x="67596" y="230346"/>
                  </a:lnTo>
                  <a:lnTo>
                    <a:pt x="73580" y="239388"/>
                  </a:lnTo>
                  <a:lnTo>
                    <a:pt x="72458" y="239994"/>
                  </a:lnTo>
                  <a:lnTo>
                    <a:pt x="126314" y="339784"/>
                  </a:lnTo>
                  <a:lnTo>
                    <a:pt x="63362" y="244659"/>
                  </a:lnTo>
                  <a:lnTo>
                    <a:pt x="4862" y="275925"/>
                  </a:lnTo>
                  <a:close/>
                </a:path>
                <a:path w="1897380" h="2457450">
                  <a:moveTo>
                    <a:pt x="1092546" y="2145027"/>
                  </a:moveTo>
                  <a:lnTo>
                    <a:pt x="1086870" y="2136451"/>
                  </a:lnTo>
                  <a:lnTo>
                    <a:pt x="1252217" y="2048020"/>
                  </a:lnTo>
                  <a:lnTo>
                    <a:pt x="1167007" y="1887043"/>
                  </a:lnTo>
                  <a:lnTo>
                    <a:pt x="1224794" y="1974365"/>
                  </a:lnTo>
                  <a:lnTo>
                    <a:pt x="1261313" y="2043355"/>
                  </a:lnTo>
                  <a:lnTo>
                    <a:pt x="1266988" y="2051930"/>
                  </a:lnTo>
                  <a:lnTo>
                    <a:pt x="1265863" y="2052532"/>
                  </a:lnTo>
                  <a:lnTo>
                    <a:pt x="1321062" y="2154351"/>
                  </a:lnTo>
                  <a:lnTo>
                    <a:pt x="1256768" y="2057197"/>
                  </a:lnTo>
                  <a:lnTo>
                    <a:pt x="1092546" y="2145027"/>
                  </a:lnTo>
                  <a:close/>
                </a:path>
                <a:path w="1897380" h="2457450">
                  <a:moveTo>
                    <a:pt x="96180" y="448433"/>
                  </a:moveTo>
                  <a:lnTo>
                    <a:pt x="91318" y="438785"/>
                  </a:lnTo>
                  <a:lnTo>
                    <a:pt x="150878" y="406819"/>
                  </a:lnTo>
                  <a:lnTo>
                    <a:pt x="63362" y="244659"/>
                  </a:lnTo>
                  <a:lnTo>
                    <a:pt x="126314" y="339784"/>
                  </a:lnTo>
                  <a:lnTo>
                    <a:pt x="159974" y="402153"/>
                  </a:lnTo>
                  <a:lnTo>
                    <a:pt x="165649" y="410729"/>
                  </a:lnTo>
                  <a:lnTo>
                    <a:pt x="164524" y="411331"/>
                  </a:lnTo>
                  <a:lnTo>
                    <a:pt x="215175" y="506278"/>
                  </a:lnTo>
                  <a:lnTo>
                    <a:pt x="155740" y="416467"/>
                  </a:lnTo>
                  <a:lnTo>
                    <a:pt x="96180" y="448433"/>
                  </a:lnTo>
                  <a:close/>
                </a:path>
                <a:path w="1897380" h="2457450">
                  <a:moveTo>
                    <a:pt x="1187227" y="2322616"/>
                  </a:moveTo>
                  <a:lnTo>
                    <a:pt x="1180059" y="2311785"/>
                  </a:lnTo>
                  <a:lnTo>
                    <a:pt x="1346465" y="2222653"/>
                  </a:lnTo>
                  <a:lnTo>
                    <a:pt x="1256768" y="2057197"/>
                  </a:lnTo>
                  <a:lnTo>
                    <a:pt x="1321062" y="2154351"/>
                  </a:lnTo>
                  <a:lnTo>
                    <a:pt x="1355561" y="2217988"/>
                  </a:lnTo>
                  <a:lnTo>
                    <a:pt x="1361236" y="2226564"/>
                  </a:lnTo>
                  <a:lnTo>
                    <a:pt x="1360111" y="2227165"/>
                  </a:lnTo>
                  <a:lnTo>
                    <a:pt x="1409515" y="2320228"/>
                  </a:lnTo>
                  <a:lnTo>
                    <a:pt x="1352573" y="2234185"/>
                  </a:lnTo>
                  <a:lnTo>
                    <a:pt x="1187227" y="2322616"/>
                  </a:lnTo>
                  <a:close/>
                </a:path>
                <a:path w="1897380" h="2457450">
                  <a:moveTo>
                    <a:pt x="189680" y="624239"/>
                  </a:moveTo>
                  <a:lnTo>
                    <a:pt x="184818" y="614590"/>
                  </a:lnTo>
                  <a:lnTo>
                    <a:pt x="244378" y="582624"/>
                  </a:lnTo>
                  <a:lnTo>
                    <a:pt x="155740" y="416467"/>
                  </a:lnTo>
                  <a:lnTo>
                    <a:pt x="215175" y="506278"/>
                  </a:lnTo>
                  <a:lnTo>
                    <a:pt x="253162" y="577488"/>
                  </a:lnTo>
                  <a:lnTo>
                    <a:pt x="258838" y="586063"/>
                  </a:lnTo>
                  <a:lnTo>
                    <a:pt x="257713" y="586665"/>
                  </a:lnTo>
                  <a:lnTo>
                    <a:pt x="310802" y="685296"/>
                  </a:lnTo>
                  <a:lnTo>
                    <a:pt x="249240" y="592272"/>
                  </a:lnTo>
                  <a:lnTo>
                    <a:pt x="189680" y="624239"/>
                  </a:lnTo>
                  <a:close/>
                </a:path>
                <a:path w="1897380" h="2457450">
                  <a:moveTo>
                    <a:pt x="1387195" y="2424577"/>
                  </a:moveTo>
                  <a:lnTo>
                    <a:pt x="1439030" y="2397046"/>
                  </a:lnTo>
                  <a:lnTo>
                    <a:pt x="1352573" y="2234185"/>
                  </a:lnTo>
                  <a:lnTo>
                    <a:pt x="1409515" y="2320228"/>
                  </a:lnTo>
                  <a:lnTo>
                    <a:pt x="1446568" y="2390026"/>
                  </a:lnTo>
                  <a:lnTo>
                    <a:pt x="1454047" y="2401328"/>
                  </a:lnTo>
                  <a:lnTo>
                    <a:pt x="1459533" y="2411918"/>
                  </a:lnTo>
                  <a:lnTo>
                    <a:pt x="1450506" y="2416688"/>
                  </a:lnTo>
                  <a:lnTo>
                    <a:pt x="1443892" y="2406694"/>
                  </a:lnTo>
                  <a:lnTo>
                    <a:pt x="1411309" y="2424194"/>
                  </a:lnTo>
                  <a:lnTo>
                    <a:pt x="1395607" y="2425782"/>
                  </a:lnTo>
                  <a:lnTo>
                    <a:pt x="1387195" y="2424577"/>
                  </a:lnTo>
                  <a:close/>
                </a:path>
                <a:path w="1897380" h="2457450">
                  <a:moveTo>
                    <a:pt x="280812" y="794163"/>
                  </a:moveTo>
                  <a:lnTo>
                    <a:pt x="275950" y="784514"/>
                  </a:lnTo>
                  <a:lnTo>
                    <a:pt x="335509" y="752548"/>
                  </a:lnTo>
                  <a:lnTo>
                    <a:pt x="249240" y="592272"/>
                  </a:lnTo>
                  <a:lnTo>
                    <a:pt x="310802" y="685296"/>
                  </a:lnTo>
                  <a:lnTo>
                    <a:pt x="343982" y="746941"/>
                  </a:lnTo>
                  <a:lnTo>
                    <a:pt x="349969" y="755988"/>
                  </a:lnTo>
                  <a:lnTo>
                    <a:pt x="348844" y="756589"/>
                  </a:lnTo>
                  <a:lnTo>
                    <a:pt x="399494" y="851536"/>
                  </a:lnTo>
                  <a:lnTo>
                    <a:pt x="340371" y="762196"/>
                  </a:lnTo>
                  <a:lnTo>
                    <a:pt x="280812" y="794163"/>
                  </a:lnTo>
                  <a:close/>
                </a:path>
                <a:path w="1897380" h="2457450">
                  <a:moveTo>
                    <a:pt x="1449377" y="2417284"/>
                  </a:moveTo>
                  <a:lnTo>
                    <a:pt x="1443892" y="2406694"/>
                  </a:lnTo>
                  <a:lnTo>
                    <a:pt x="1450506" y="2416688"/>
                  </a:lnTo>
                  <a:lnTo>
                    <a:pt x="1449377" y="2417284"/>
                  </a:lnTo>
                  <a:close/>
                </a:path>
                <a:path w="1897380" h="2457450">
                  <a:moveTo>
                    <a:pt x="375371" y="969267"/>
                  </a:moveTo>
                  <a:lnTo>
                    <a:pt x="369450" y="960320"/>
                  </a:lnTo>
                  <a:lnTo>
                    <a:pt x="429009" y="928353"/>
                  </a:lnTo>
                  <a:lnTo>
                    <a:pt x="340371" y="762196"/>
                  </a:lnTo>
                  <a:lnTo>
                    <a:pt x="399494" y="851536"/>
                  </a:lnTo>
                  <a:lnTo>
                    <a:pt x="437482" y="922746"/>
                  </a:lnTo>
                  <a:lnTo>
                    <a:pt x="443092" y="931222"/>
                  </a:lnTo>
                  <a:lnTo>
                    <a:pt x="498671" y="1035918"/>
                  </a:lnTo>
                  <a:lnTo>
                    <a:pt x="433872" y="938001"/>
                  </a:lnTo>
                  <a:lnTo>
                    <a:pt x="375371" y="969267"/>
                  </a:lnTo>
                  <a:close/>
                </a:path>
                <a:path w="1897380" h="2457450">
                  <a:moveTo>
                    <a:pt x="466690" y="1141776"/>
                  </a:moveTo>
                  <a:lnTo>
                    <a:pt x="461827" y="1132127"/>
                  </a:lnTo>
                  <a:lnTo>
                    <a:pt x="521387" y="1100161"/>
                  </a:lnTo>
                  <a:lnTo>
                    <a:pt x="433872" y="938001"/>
                  </a:lnTo>
                  <a:lnTo>
                    <a:pt x="498671" y="1035918"/>
                  </a:lnTo>
                  <a:lnTo>
                    <a:pt x="529548" y="1094083"/>
                  </a:lnTo>
                  <a:lnTo>
                    <a:pt x="535158" y="1102559"/>
                  </a:lnTo>
                  <a:lnTo>
                    <a:pt x="587892" y="1202957"/>
                  </a:lnTo>
                  <a:lnTo>
                    <a:pt x="526249" y="1109809"/>
                  </a:lnTo>
                  <a:lnTo>
                    <a:pt x="466690" y="1141776"/>
                  </a:lnTo>
                  <a:close/>
                </a:path>
                <a:path w="1897380" h="2457450">
                  <a:moveTo>
                    <a:pt x="560002" y="1314996"/>
                  </a:moveTo>
                  <a:lnTo>
                    <a:pt x="555140" y="1305348"/>
                  </a:lnTo>
                  <a:lnTo>
                    <a:pt x="613641" y="1274082"/>
                  </a:lnTo>
                  <a:lnTo>
                    <a:pt x="526249" y="1109809"/>
                  </a:lnTo>
                  <a:lnTo>
                    <a:pt x="587892" y="1202957"/>
                  </a:lnTo>
                  <a:lnTo>
                    <a:pt x="623048" y="1269888"/>
                  </a:lnTo>
                  <a:lnTo>
                    <a:pt x="628658" y="1278364"/>
                  </a:lnTo>
                  <a:lnTo>
                    <a:pt x="679308" y="1373311"/>
                  </a:lnTo>
                  <a:lnTo>
                    <a:pt x="619562" y="1283030"/>
                  </a:lnTo>
                  <a:lnTo>
                    <a:pt x="560002" y="1314996"/>
                  </a:lnTo>
                  <a:close/>
                </a:path>
                <a:path w="1897380" h="2457450">
                  <a:moveTo>
                    <a:pt x="653502" y="1490801"/>
                  </a:moveTo>
                  <a:lnTo>
                    <a:pt x="648640" y="1481153"/>
                  </a:lnTo>
                  <a:lnTo>
                    <a:pt x="708200" y="1449187"/>
                  </a:lnTo>
                  <a:lnTo>
                    <a:pt x="619562" y="1283030"/>
                  </a:lnTo>
                  <a:lnTo>
                    <a:pt x="679308" y="1373311"/>
                  </a:lnTo>
                  <a:lnTo>
                    <a:pt x="717296" y="1444521"/>
                  </a:lnTo>
                  <a:lnTo>
                    <a:pt x="722971" y="1453097"/>
                  </a:lnTo>
                  <a:lnTo>
                    <a:pt x="721846" y="1453699"/>
                  </a:lnTo>
                  <a:lnTo>
                    <a:pt x="772497" y="1548646"/>
                  </a:lnTo>
                  <a:lnTo>
                    <a:pt x="713062" y="1458835"/>
                  </a:lnTo>
                  <a:lnTo>
                    <a:pt x="653502" y="1490801"/>
                  </a:lnTo>
                  <a:close/>
                </a:path>
                <a:path w="1897380" h="2457450">
                  <a:moveTo>
                    <a:pt x="747003" y="1666607"/>
                  </a:moveTo>
                  <a:lnTo>
                    <a:pt x="742140" y="1656958"/>
                  </a:lnTo>
                  <a:lnTo>
                    <a:pt x="801700" y="1624992"/>
                  </a:lnTo>
                  <a:lnTo>
                    <a:pt x="713062" y="1458835"/>
                  </a:lnTo>
                  <a:lnTo>
                    <a:pt x="772497" y="1548646"/>
                  </a:lnTo>
                  <a:lnTo>
                    <a:pt x="810485" y="1619856"/>
                  </a:lnTo>
                  <a:lnTo>
                    <a:pt x="816160" y="1628431"/>
                  </a:lnTo>
                  <a:lnTo>
                    <a:pt x="815035" y="1629033"/>
                  </a:lnTo>
                  <a:lnTo>
                    <a:pt x="864439" y="1722096"/>
                  </a:lnTo>
                  <a:lnTo>
                    <a:pt x="806562" y="1634640"/>
                  </a:lnTo>
                  <a:lnTo>
                    <a:pt x="747003" y="1666607"/>
                  </a:lnTo>
                  <a:close/>
                </a:path>
                <a:path w="1897380" h="2457450">
                  <a:moveTo>
                    <a:pt x="839380" y="1838414"/>
                  </a:moveTo>
                  <a:lnTo>
                    <a:pt x="834518" y="1828766"/>
                  </a:lnTo>
                  <a:lnTo>
                    <a:pt x="894078" y="1796800"/>
                  </a:lnTo>
                  <a:lnTo>
                    <a:pt x="806562" y="1634640"/>
                  </a:lnTo>
                  <a:lnTo>
                    <a:pt x="864439" y="1722096"/>
                  </a:lnTo>
                  <a:lnTo>
                    <a:pt x="901492" y="1791893"/>
                  </a:lnTo>
                  <a:lnTo>
                    <a:pt x="907413" y="1800841"/>
                  </a:lnTo>
                  <a:lnTo>
                    <a:pt x="958063" y="1895788"/>
                  </a:lnTo>
                  <a:lnTo>
                    <a:pt x="898940" y="1806448"/>
                  </a:lnTo>
                  <a:lnTo>
                    <a:pt x="839380" y="1838414"/>
                  </a:lnTo>
                  <a:close/>
                </a:path>
                <a:path w="1897380" h="2457450">
                  <a:moveTo>
                    <a:pt x="932880" y="2014220"/>
                  </a:moveTo>
                  <a:lnTo>
                    <a:pt x="928018" y="2004571"/>
                  </a:lnTo>
                  <a:lnTo>
                    <a:pt x="987578" y="1972605"/>
                  </a:lnTo>
                  <a:lnTo>
                    <a:pt x="898940" y="1806448"/>
                  </a:lnTo>
                  <a:lnTo>
                    <a:pt x="958063" y="1895788"/>
                  </a:lnTo>
                  <a:lnTo>
                    <a:pt x="996051" y="1966998"/>
                  </a:lnTo>
                  <a:lnTo>
                    <a:pt x="1001726" y="1975573"/>
                  </a:lnTo>
                  <a:lnTo>
                    <a:pt x="1000601" y="1976175"/>
                  </a:lnTo>
                  <a:lnTo>
                    <a:pt x="1053690" y="2074806"/>
                  </a:lnTo>
                  <a:lnTo>
                    <a:pt x="992440" y="1982253"/>
                  </a:lnTo>
                  <a:lnTo>
                    <a:pt x="932880" y="2014220"/>
                  </a:lnTo>
                  <a:close/>
                </a:path>
                <a:path w="1897380" h="2457450">
                  <a:moveTo>
                    <a:pt x="1024012" y="2184144"/>
                  </a:moveTo>
                  <a:lnTo>
                    <a:pt x="1019150" y="2174495"/>
                  </a:lnTo>
                  <a:lnTo>
                    <a:pt x="1078709" y="2142529"/>
                  </a:lnTo>
                  <a:lnTo>
                    <a:pt x="992440" y="1982253"/>
                  </a:lnTo>
                  <a:lnTo>
                    <a:pt x="1053690" y="2074806"/>
                  </a:lnTo>
                  <a:lnTo>
                    <a:pt x="1086870" y="2136451"/>
                  </a:lnTo>
                  <a:lnTo>
                    <a:pt x="1092546" y="2145027"/>
                  </a:lnTo>
                  <a:lnTo>
                    <a:pt x="1091421" y="2145628"/>
                  </a:lnTo>
                  <a:lnTo>
                    <a:pt x="1142071" y="2240575"/>
                  </a:lnTo>
                  <a:lnTo>
                    <a:pt x="1083571" y="2152177"/>
                  </a:lnTo>
                  <a:lnTo>
                    <a:pt x="1024012" y="2184144"/>
                  </a:lnTo>
                  <a:close/>
                </a:path>
                <a:path w="1897380" h="2457450">
                  <a:moveTo>
                    <a:pt x="1117512" y="2359949"/>
                  </a:moveTo>
                  <a:lnTo>
                    <a:pt x="1112650" y="2350301"/>
                  </a:lnTo>
                  <a:lnTo>
                    <a:pt x="1172209" y="2318334"/>
                  </a:lnTo>
                  <a:lnTo>
                    <a:pt x="1083571" y="2152177"/>
                  </a:lnTo>
                  <a:lnTo>
                    <a:pt x="1142071" y="2240575"/>
                  </a:lnTo>
                  <a:lnTo>
                    <a:pt x="1180059" y="2311785"/>
                  </a:lnTo>
                  <a:lnTo>
                    <a:pt x="1187227" y="2322616"/>
                  </a:lnTo>
                  <a:lnTo>
                    <a:pt x="1245774" y="2431798"/>
                  </a:lnTo>
                  <a:lnTo>
                    <a:pt x="1177072" y="2327982"/>
                  </a:lnTo>
                  <a:lnTo>
                    <a:pt x="1117512" y="2359949"/>
                  </a:lnTo>
                  <a:close/>
                </a:path>
                <a:path w="1897380" h="2457450">
                  <a:moveTo>
                    <a:pt x="1247508" y="2457430"/>
                  </a:moveTo>
                  <a:lnTo>
                    <a:pt x="1177072" y="2327982"/>
                  </a:lnTo>
                  <a:lnTo>
                    <a:pt x="1245774" y="2431798"/>
                  </a:lnTo>
                  <a:lnTo>
                    <a:pt x="1258785" y="2456061"/>
                  </a:lnTo>
                  <a:lnTo>
                    <a:pt x="1247508" y="2457430"/>
                  </a:lnTo>
                  <a:close/>
                </a:path>
              </a:pathLst>
            </a:custGeom>
            <a:solidFill>
              <a:srgbClr val="EF7B9D"/>
            </a:solidFill>
          </p:spPr>
          <p:txBody>
            <a:bodyPr wrap="square" lIns="0" tIns="0" rIns="0" bIns="0" rtlCol="0"/>
            <a:lstStyle/>
            <a:p>
              <a:endParaRPr sz="880"/>
            </a:p>
          </p:txBody>
        </p:sp>
      </p:grpSp>
      <p:sp>
        <p:nvSpPr>
          <p:cNvPr id="10" name="object 10"/>
          <p:cNvSpPr txBox="1"/>
          <p:nvPr/>
        </p:nvSpPr>
        <p:spPr>
          <a:xfrm>
            <a:off x="1816460" y="2850781"/>
            <a:ext cx="6357620" cy="1250194"/>
          </a:xfrm>
          <a:prstGeom prst="rect">
            <a:avLst/>
          </a:prstGeom>
        </p:spPr>
        <p:txBody>
          <a:bodyPr vert="horz" wrap="square" lIns="0" tIns="6203" rIns="0" bIns="0" rtlCol="0">
            <a:spAutoFit/>
          </a:bodyPr>
          <a:lstStyle/>
          <a:p>
            <a:pPr algn="ctr">
              <a:lnSpc>
                <a:spcPct val="100000"/>
              </a:lnSpc>
              <a:spcBef>
                <a:spcPts val="100"/>
              </a:spcBef>
            </a:pPr>
            <a:r>
              <a:rPr sz="4000" spc="-5" dirty="0" err="1">
                <a:solidFill>
                  <a:srgbClr val="E6616D"/>
                </a:solidFill>
                <a:latin typeface="Times New Roman" panose="02020603050405020304" pitchFamily="18" charset="0"/>
                <a:cs typeface="Times New Roman" panose="02020603050405020304" pitchFamily="18" charset="0"/>
              </a:rPr>
              <a:t>Bài</a:t>
            </a:r>
            <a:r>
              <a:rPr sz="4000" spc="-55" dirty="0">
                <a:solidFill>
                  <a:srgbClr val="E6616D"/>
                </a:solidFill>
                <a:latin typeface="Times New Roman" panose="02020603050405020304" pitchFamily="18" charset="0"/>
                <a:cs typeface="Times New Roman" panose="02020603050405020304" pitchFamily="18" charset="0"/>
              </a:rPr>
              <a:t> </a:t>
            </a:r>
            <a:r>
              <a:rPr sz="4000" spc="-5" dirty="0" smtClean="0">
                <a:solidFill>
                  <a:srgbClr val="E6616D"/>
                </a:solidFill>
                <a:latin typeface="Times New Roman" panose="02020603050405020304" pitchFamily="18" charset="0"/>
                <a:cs typeface="Times New Roman" panose="02020603050405020304" pitchFamily="18" charset="0"/>
              </a:rPr>
              <a:t>31</a:t>
            </a:r>
            <a:endParaRPr lang="en-US" sz="4000" spc="-5" dirty="0" smtClean="0">
              <a:solidFill>
                <a:srgbClr val="E6616D"/>
              </a:solidFill>
              <a:latin typeface="Times New Roman" panose="02020603050405020304" pitchFamily="18" charset="0"/>
              <a:cs typeface="Times New Roman" panose="02020603050405020304" pitchFamily="18" charset="0"/>
            </a:endParaRPr>
          </a:p>
          <a:p>
            <a:pPr algn="ctr">
              <a:lnSpc>
                <a:spcPct val="100000"/>
              </a:lnSpc>
              <a:spcBef>
                <a:spcPts val="100"/>
              </a:spcBef>
            </a:pPr>
            <a:r>
              <a:rPr lang="vi-VN" sz="4000" spc="-5" dirty="0" smtClean="0">
                <a:solidFill>
                  <a:srgbClr val="E6616D"/>
                </a:solidFill>
                <a:latin typeface="Times New Roman" panose="02020603050405020304" pitchFamily="18" charset="0"/>
                <a:cs typeface="Times New Roman" panose="02020603050405020304" pitchFamily="18" charset="0"/>
              </a:rPr>
              <a:t> </a:t>
            </a:r>
            <a:r>
              <a:rPr lang="en-US" sz="3600" b="1" dirty="0" smtClean="0">
                <a:solidFill>
                  <a:schemeClr val="accent6">
                    <a:lumMod val="75000"/>
                  </a:schemeClr>
                </a:solidFill>
                <a:latin typeface="Times New Roman" panose="02020603050405020304" pitchFamily="18" charset="0"/>
                <a:cs typeface="Times New Roman" panose="02020603050405020304" pitchFamily="18" charset="0"/>
              </a:rPr>
              <a:t>CÔNG NGHỆ TẾ BÀO</a:t>
            </a:r>
            <a:endParaRPr lang="vi-VN" sz="36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1" name="object 11"/>
          <p:cNvSpPr/>
          <p:nvPr/>
        </p:nvSpPr>
        <p:spPr>
          <a:xfrm>
            <a:off x="0" y="809566"/>
            <a:ext cx="9144310" cy="5236088"/>
          </a:xfrm>
          <a:custGeom>
            <a:avLst/>
            <a:gdLst/>
            <a:ahLst/>
            <a:cxnLst/>
            <a:rect l="l" t="t" r="r" b="b"/>
            <a:pathLst>
              <a:path w="18720435" h="10719435">
                <a:moveTo>
                  <a:pt x="104762" y="10506062"/>
                </a:moveTo>
                <a:lnTo>
                  <a:pt x="0" y="10506062"/>
                </a:lnTo>
                <a:lnTo>
                  <a:pt x="0" y="10515587"/>
                </a:lnTo>
                <a:lnTo>
                  <a:pt x="104762" y="10515587"/>
                </a:lnTo>
                <a:lnTo>
                  <a:pt x="104762" y="10506062"/>
                </a:lnTo>
                <a:close/>
              </a:path>
              <a:path w="18720435" h="10719435">
                <a:moveTo>
                  <a:pt x="104762" y="219075"/>
                </a:moveTo>
                <a:lnTo>
                  <a:pt x="0" y="219075"/>
                </a:lnTo>
                <a:lnTo>
                  <a:pt x="0" y="228600"/>
                </a:lnTo>
                <a:lnTo>
                  <a:pt x="104762" y="228600"/>
                </a:lnTo>
                <a:lnTo>
                  <a:pt x="104762" y="219075"/>
                </a:lnTo>
                <a:close/>
              </a:path>
              <a:path w="18720435" h="10719435">
                <a:moveTo>
                  <a:pt x="228587" y="10620362"/>
                </a:moveTo>
                <a:lnTo>
                  <a:pt x="219062" y="10620362"/>
                </a:lnTo>
                <a:lnTo>
                  <a:pt x="219062" y="10718991"/>
                </a:lnTo>
                <a:lnTo>
                  <a:pt x="228587" y="10718991"/>
                </a:lnTo>
                <a:lnTo>
                  <a:pt x="228587" y="10620362"/>
                </a:lnTo>
                <a:close/>
              </a:path>
              <a:path w="18720435" h="10719435">
                <a:moveTo>
                  <a:pt x="228587" y="0"/>
                </a:moveTo>
                <a:lnTo>
                  <a:pt x="219062" y="0"/>
                </a:lnTo>
                <a:lnTo>
                  <a:pt x="219062" y="104775"/>
                </a:lnTo>
                <a:lnTo>
                  <a:pt x="228587" y="104775"/>
                </a:lnTo>
                <a:lnTo>
                  <a:pt x="228587" y="0"/>
                </a:lnTo>
                <a:close/>
              </a:path>
              <a:path w="18720435" h="10719435">
                <a:moveTo>
                  <a:pt x="18516588" y="10620362"/>
                </a:moveTo>
                <a:lnTo>
                  <a:pt x="18507063" y="10620362"/>
                </a:lnTo>
                <a:lnTo>
                  <a:pt x="18507063" y="10718991"/>
                </a:lnTo>
                <a:lnTo>
                  <a:pt x="18516588" y="10718991"/>
                </a:lnTo>
                <a:lnTo>
                  <a:pt x="18516588" y="10620362"/>
                </a:lnTo>
                <a:close/>
              </a:path>
              <a:path w="18720435" h="10719435">
                <a:moveTo>
                  <a:pt x="18516588" y="0"/>
                </a:moveTo>
                <a:lnTo>
                  <a:pt x="18507063" y="0"/>
                </a:lnTo>
                <a:lnTo>
                  <a:pt x="18507063" y="104775"/>
                </a:lnTo>
                <a:lnTo>
                  <a:pt x="18516588" y="104775"/>
                </a:lnTo>
                <a:lnTo>
                  <a:pt x="18516588" y="0"/>
                </a:lnTo>
                <a:close/>
              </a:path>
              <a:path w="18720435" h="10719435">
                <a:moveTo>
                  <a:pt x="18719991" y="10506062"/>
                </a:moveTo>
                <a:lnTo>
                  <a:pt x="18621363" y="10506062"/>
                </a:lnTo>
                <a:lnTo>
                  <a:pt x="18621363" y="10515587"/>
                </a:lnTo>
                <a:lnTo>
                  <a:pt x="18719991" y="10515587"/>
                </a:lnTo>
                <a:lnTo>
                  <a:pt x="18719991" y="10506062"/>
                </a:lnTo>
                <a:close/>
              </a:path>
              <a:path w="18720435" h="10719435">
                <a:moveTo>
                  <a:pt x="18719991" y="219075"/>
                </a:moveTo>
                <a:lnTo>
                  <a:pt x="18621363" y="219075"/>
                </a:lnTo>
                <a:lnTo>
                  <a:pt x="18621363" y="228600"/>
                </a:lnTo>
                <a:lnTo>
                  <a:pt x="18719991" y="228600"/>
                </a:lnTo>
                <a:lnTo>
                  <a:pt x="18719991" y="219075"/>
                </a:lnTo>
                <a:close/>
              </a:path>
            </a:pathLst>
          </a:custGeom>
          <a:solidFill>
            <a:srgbClr val="000000"/>
          </a:solidFill>
        </p:spPr>
        <p:txBody>
          <a:bodyPr wrap="square" lIns="0" tIns="0" rIns="0" bIns="0" rtlCol="0"/>
          <a:lstStyle/>
          <a:p>
            <a:endParaRPr sz="880"/>
          </a:p>
        </p:txBody>
      </p:sp>
      <p:sp>
        <p:nvSpPr>
          <p:cNvPr id="12" name="Title 11"/>
          <p:cNvSpPr>
            <a:spLocks noGrp="1"/>
          </p:cNvSpPr>
          <p:nvPr>
            <p:ph type="title"/>
          </p:nvPr>
        </p:nvSpPr>
        <p:spPr>
          <a:xfrm>
            <a:off x="718185" y="685800"/>
            <a:ext cx="7468235" cy="553720"/>
          </a:xfrm>
        </p:spPr>
        <p:txBody>
          <a:bodyPr wrap="square"/>
          <a:lstStyle/>
          <a:p>
            <a:r>
              <a:rPr lang="vi-VN" altLang="en-US" sz="3600" b="1" dirty="0">
                <a:latin typeface="+mj-lt"/>
                <a:cs typeface="Bahnschrift Light" panose="020B0502040204020203" charset="0"/>
              </a:rPr>
              <a:t>Chương VI -  Ứng dụng di truyền học</a:t>
            </a:r>
            <a:r>
              <a:rPr lang="vi-VN" altLang="en-US" sz="3600" dirty="0">
                <a:latin typeface="+mj-lt"/>
                <a:cs typeface="Bahnschrift Light" panose="020B0502040204020203" charset="0"/>
              </a:rPr>
              <a:t> </a:t>
            </a: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10"/>
                                        </p:tgtEl>
                                        <p:attrNameLst>
                                          <p:attrName>style.visibility</p:attrName>
                                        </p:attrNameLst>
                                      </p:cBhvr>
                                      <p:to>
                                        <p:strVal val="visible"/>
                                      </p:to>
                                    </p:set>
                                    <p:anim calcmode="discrete" valueType="clr">
                                      <p:cBhvr override="childStyle">
                                        <p:cTn id="20"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10"/>
                                        </p:tgtEl>
                                        <p:attrNameLst>
                                          <p:attrName>fillcolor</p:attrName>
                                        </p:attrNameLst>
                                      </p:cBhvr>
                                      <p:tavLst>
                                        <p:tav tm="0">
                                          <p:val>
                                            <p:clrVal>
                                              <a:schemeClr val="accent2"/>
                                            </p:clrVal>
                                          </p:val>
                                        </p:tav>
                                        <p:tav tm="50000">
                                          <p:val>
                                            <p:clrVal>
                                              <a:schemeClr val="hlink"/>
                                            </p:clrVal>
                                          </p:val>
                                        </p:tav>
                                      </p:tavLst>
                                    </p:anim>
                                    <p:set>
                                      <p:cBhvr>
                                        <p:cTn id="22"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P spid="1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descr="H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14400"/>
            <a:ext cx="8382000" cy="5791200"/>
          </a:xfrm>
          <a:prstGeom prst="rect">
            <a:avLst/>
          </a:prstGeom>
          <a:noFill/>
          <a:extLst>
            <a:ext uri="{909E8E84-426E-40DD-AFC4-6F175D3DCCD1}">
              <a14:hiddenFill xmlns:a14="http://schemas.microsoft.com/office/drawing/2010/main">
                <a:solidFill>
                  <a:srgbClr val="FFFFFF"/>
                </a:solidFill>
              </a14:hiddenFill>
            </a:ext>
          </a:extLst>
        </p:spPr>
      </p:pic>
      <p:sp>
        <p:nvSpPr>
          <p:cNvPr id="240643" name="Text Box 3"/>
          <p:cNvSpPr txBox="1">
            <a:spLocks noChangeArrowheads="1"/>
          </p:cNvSpPr>
          <p:nvPr/>
        </p:nvSpPr>
        <p:spPr bwMode="auto">
          <a:xfrm>
            <a:off x="2895600" y="182563"/>
            <a:ext cx="31242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n-US" sz="3200" b="1" dirty="0">
                <a:solidFill>
                  <a:srgbClr val="FF0000"/>
                </a:solidFill>
                <a:latin typeface="Times New Roman" panose="02020603050405020304" pitchFamily="18" charset="0"/>
                <a:cs typeface="Times New Roman" panose="02020603050405020304" pitchFamily="18" charset="0"/>
              </a:rPr>
              <a:t>Cà chua</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40642"/>
                                        </p:tgtEl>
                                        <p:attrNameLst>
                                          <p:attrName>style.visibility</p:attrName>
                                        </p:attrNameLst>
                                      </p:cBhvr>
                                      <p:to>
                                        <p:strVal val="visible"/>
                                      </p:to>
                                    </p:set>
                                    <p:anim calcmode="lin" valueType="num">
                                      <p:cBhvr>
                                        <p:cTn id="7" dur="500" fill="hold"/>
                                        <p:tgtEl>
                                          <p:spTgt spid="240642"/>
                                        </p:tgtEl>
                                        <p:attrNameLst>
                                          <p:attrName>ppt_w</p:attrName>
                                        </p:attrNameLst>
                                      </p:cBhvr>
                                      <p:tavLst>
                                        <p:tav tm="0">
                                          <p:val>
                                            <p:fltVal val="0"/>
                                          </p:val>
                                        </p:tav>
                                        <p:tav tm="100000">
                                          <p:val>
                                            <p:strVal val="#ppt_w"/>
                                          </p:val>
                                        </p:tav>
                                      </p:tavLst>
                                    </p:anim>
                                    <p:anim calcmode="lin" valueType="num">
                                      <p:cBhvr>
                                        <p:cTn id="8" dur="500" fill="hold"/>
                                        <p:tgtEl>
                                          <p:spTgt spid="24064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40643"/>
                                        </p:tgtEl>
                                        <p:attrNameLst>
                                          <p:attrName>style.visibility</p:attrName>
                                        </p:attrNameLst>
                                      </p:cBhvr>
                                      <p:to>
                                        <p:strVal val="visible"/>
                                      </p:to>
                                    </p:set>
                                    <p:animEffect transition="in" filter="barn(inVertical)">
                                      <p:cBhvr>
                                        <p:cTn id="13" dur="500"/>
                                        <p:tgtEl>
                                          <p:spTgt spid="240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3" grpId="0" animBg="1"/>
      <p:bldP spid="24064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39" name="Text Box 15"/>
          <p:cNvSpPr txBox="1">
            <a:spLocks noChangeArrowheads="1"/>
          </p:cNvSpPr>
          <p:nvPr/>
        </p:nvSpPr>
        <p:spPr bwMode="auto">
          <a:xfrm>
            <a:off x="83916" y="2621109"/>
            <a:ext cx="9128125"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2200" dirty="0" err="1" smtClean="0">
                <a:solidFill>
                  <a:srgbClr val="FF0000"/>
                </a:solidFill>
                <a:latin typeface="Times New Roman" panose="02020603050405020304" pitchFamily="18" charset="0"/>
                <a:cs typeface="Times New Roman" panose="02020603050405020304" pitchFamily="18" charset="0"/>
              </a:rPr>
              <a:t>Quy</a:t>
            </a:r>
            <a:r>
              <a:rPr lang="en-US" altLang="en-US" sz="2200" dirty="0" smtClean="0">
                <a:solidFill>
                  <a:srgbClr val="FF0000"/>
                </a:solidFill>
                <a:latin typeface="Times New Roman" panose="02020603050405020304" pitchFamily="18" charset="0"/>
                <a:cs typeface="Times New Roman" panose="02020603050405020304" pitchFamily="18" charset="0"/>
              </a:rPr>
              <a:t> </a:t>
            </a:r>
            <a:r>
              <a:rPr lang="en-US" altLang="en-US" sz="2200" dirty="0" err="1" smtClean="0">
                <a:solidFill>
                  <a:srgbClr val="FF0000"/>
                </a:solidFill>
                <a:latin typeface="Times New Roman" panose="02020603050405020304" pitchFamily="18" charset="0"/>
                <a:cs typeface="Times New Roman" panose="02020603050405020304" pitchFamily="18" charset="0"/>
              </a:rPr>
              <a:t>trình</a:t>
            </a:r>
            <a:r>
              <a:rPr lang="en-US" altLang="en-US" sz="2200" dirty="0" smtClean="0">
                <a:solidFill>
                  <a:srgbClr val="FF0000"/>
                </a:solidFill>
                <a:latin typeface="Times New Roman" panose="02020603050405020304" pitchFamily="18" charset="0"/>
                <a:cs typeface="Times New Roman" panose="02020603050405020304" pitchFamily="18" charset="0"/>
              </a:rPr>
              <a:t> </a:t>
            </a:r>
            <a:r>
              <a:rPr lang="en-US" altLang="en-US" sz="2200" dirty="0" err="1" smtClean="0">
                <a:solidFill>
                  <a:srgbClr val="FF0000"/>
                </a:solidFill>
                <a:latin typeface="Times New Roman" panose="02020603050405020304" pitchFamily="18" charset="0"/>
                <a:cs typeface="Times New Roman" panose="02020603050405020304" pitchFamily="18" charset="0"/>
              </a:rPr>
              <a:t>tiến</a:t>
            </a:r>
            <a:r>
              <a:rPr lang="en-US" altLang="en-US" sz="2200" dirty="0" smtClean="0">
                <a:solidFill>
                  <a:srgbClr val="FF0000"/>
                </a:solidFill>
                <a:latin typeface="Times New Roman" panose="02020603050405020304" pitchFamily="18" charset="0"/>
                <a:cs typeface="Times New Roman" panose="02020603050405020304" pitchFamily="18" charset="0"/>
              </a:rPr>
              <a:t> </a:t>
            </a:r>
            <a:r>
              <a:rPr lang="en-US" altLang="en-US" sz="2200" dirty="0">
                <a:solidFill>
                  <a:srgbClr val="FF0000"/>
                </a:solidFill>
                <a:latin typeface="Times New Roman" panose="02020603050405020304" pitchFamily="18" charset="0"/>
                <a:cs typeface="Times New Roman" panose="02020603050405020304" pitchFamily="18" charset="0"/>
              </a:rPr>
              <a:t>hành nuôi cấy mô và tạo vật liệu mới cho chọn giống cây </a:t>
            </a:r>
            <a:r>
              <a:rPr lang="en-US" altLang="en-US" sz="2200" dirty="0" err="1">
                <a:solidFill>
                  <a:srgbClr val="FF0000"/>
                </a:solidFill>
                <a:latin typeface="Times New Roman" panose="02020603050405020304" pitchFamily="18" charset="0"/>
                <a:cs typeface="Times New Roman" panose="02020603050405020304" pitchFamily="18" charset="0"/>
              </a:rPr>
              <a:t>trồng</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dirty="0" err="1" smtClean="0">
                <a:solidFill>
                  <a:srgbClr val="FF0000"/>
                </a:solidFill>
                <a:latin typeface="Times New Roman" panose="02020603050405020304" pitchFamily="18" charset="0"/>
                <a:cs typeface="Times New Roman" panose="02020603050405020304" pitchFamily="18" charset="0"/>
              </a:rPr>
              <a:t>như</a:t>
            </a:r>
            <a:r>
              <a:rPr lang="en-US" altLang="en-US" sz="2200" dirty="0" smtClean="0">
                <a:solidFill>
                  <a:srgbClr val="FF0000"/>
                </a:solidFill>
                <a:latin typeface="Times New Roman" panose="02020603050405020304" pitchFamily="18" charset="0"/>
                <a:cs typeface="Times New Roman" panose="02020603050405020304" pitchFamily="18" charset="0"/>
              </a:rPr>
              <a:t> </a:t>
            </a:r>
            <a:r>
              <a:rPr lang="en-US" altLang="en-US" sz="2200" dirty="0" err="1" smtClean="0">
                <a:solidFill>
                  <a:srgbClr val="FF0000"/>
                </a:solidFill>
                <a:latin typeface="Times New Roman" panose="02020603050405020304" pitchFamily="18" charset="0"/>
                <a:cs typeface="Times New Roman" panose="02020603050405020304" pitchFamily="18" charset="0"/>
              </a:rPr>
              <a:t>thế</a:t>
            </a:r>
            <a:r>
              <a:rPr lang="en-US" altLang="en-US" sz="2200" dirty="0" smtClean="0">
                <a:solidFill>
                  <a:srgbClr val="FF0000"/>
                </a:solidFill>
                <a:latin typeface="Times New Roman" panose="02020603050405020304" pitchFamily="18" charset="0"/>
                <a:cs typeface="Times New Roman" panose="02020603050405020304" pitchFamily="18" charset="0"/>
              </a:rPr>
              <a:t> </a:t>
            </a:r>
            <a:r>
              <a:rPr lang="en-US" altLang="en-US" sz="2200" dirty="0" err="1" smtClean="0">
                <a:solidFill>
                  <a:srgbClr val="FF0000"/>
                </a:solidFill>
                <a:latin typeface="Times New Roman" panose="02020603050405020304" pitchFamily="18" charset="0"/>
                <a:cs typeface="Times New Roman" panose="02020603050405020304" pitchFamily="18" charset="0"/>
              </a:rPr>
              <a:t>nào</a:t>
            </a:r>
            <a:r>
              <a:rPr lang="vi-VN" altLang="en-US" sz="2200" dirty="0" smtClean="0">
                <a:solidFill>
                  <a:srgbClr val="FF0000"/>
                </a:solidFill>
                <a:latin typeface="Times New Roman" panose="02020603050405020304" pitchFamily="18" charset="0"/>
                <a:cs typeface="Times New Roman" panose="02020603050405020304" pitchFamily="18" charset="0"/>
              </a:rPr>
              <a:t>?</a:t>
            </a:r>
          </a:p>
        </p:txBody>
      </p:sp>
      <p:sp>
        <p:nvSpPr>
          <p:cNvPr id="308243" name="Text Box 19"/>
          <p:cNvSpPr txBox="1">
            <a:spLocks noChangeArrowheads="1"/>
          </p:cNvSpPr>
          <p:nvPr/>
        </p:nvSpPr>
        <p:spPr bwMode="auto">
          <a:xfrm>
            <a:off x="218081" y="4402062"/>
            <a:ext cx="4419600" cy="42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eaLnBrk="0" hangingPunct="0">
              <a:spcBef>
                <a:spcPct val="50000"/>
              </a:spcBef>
              <a:defRPr sz="2200">
                <a:solidFill>
                  <a:srgbClr val="FF0000"/>
                </a:solidFill>
                <a:latin typeface="Times New Roman" panose="02020603050405020304" pitchFamily="18" charset="0"/>
                <a:cs typeface="Times New Roman" panose="02020603050405020304" pitchFamily="18" charset="0"/>
              </a:defRPr>
            </a:lvl1pPr>
          </a:lstStyle>
          <a:p>
            <a:r>
              <a:rPr lang="vi-VN" altLang="en-US" dirty="0"/>
              <a:t>Giống lúa mới có đặc tính gì? </a:t>
            </a:r>
            <a:endParaRPr lang="en-US" altLang="en-US" dirty="0"/>
          </a:p>
        </p:txBody>
      </p:sp>
      <p:sp>
        <p:nvSpPr>
          <p:cNvPr id="308246" name="Text Box 22"/>
          <p:cNvSpPr txBox="1">
            <a:spLocks noChangeArrowheads="1"/>
          </p:cNvSpPr>
          <p:nvPr/>
        </p:nvSpPr>
        <p:spPr bwMode="auto">
          <a:xfrm>
            <a:off x="0" y="0"/>
            <a:ext cx="9144000" cy="553998"/>
          </a:xfrm>
          <a:prstGeom prst="rect">
            <a:avLst/>
          </a:prstGeom>
          <a:solidFill>
            <a:schemeClr val="accent4">
              <a:lumMod val="20000"/>
              <a:lumOff val="80000"/>
            </a:schemeClr>
          </a:solidFill>
          <a:ln>
            <a:noFill/>
          </a:ln>
          <a:effectLst/>
        </p:spPr>
        <p:txBody>
          <a:bodyPr wrap="square">
            <a:spAutoFit/>
          </a:bodyPr>
          <a:lstStyle/>
          <a:p>
            <a:pPr algn="ctr">
              <a:spcBef>
                <a:spcPct val="50000"/>
              </a:spcBef>
            </a:pPr>
            <a:r>
              <a:rPr lang="vi-VN" altLang="en-US" sz="3000" b="1" dirty="0" smtClean="0">
                <a:solidFill>
                  <a:srgbClr val="C00000"/>
                </a:solidFill>
                <a:latin typeface="Times New Roman" panose="02020603050405020304" pitchFamily="18" charset="0"/>
                <a:cs typeface="Times New Roman" panose="02020603050405020304" pitchFamily="18" charset="0"/>
              </a:rPr>
              <a:t>BÀI 31 – CÔNG NGHỆ TẾ BÀO</a:t>
            </a:r>
            <a:endParaRPr lang="en-US" altLang="en-US" sz="3000" b="1" dirty="0">
              <a:solidFill>
                <a:srgbClr val="C00000"/>
              </a:solidFill>
              <a:latin typeface="Times New Roman" panose="02020603050405020304" pitchFamily="18" charset="0"/>
              <a:cs typeface="Times New Roman" panose="02020603050405020304" pitchFamily="18" charset="0"/>
            </a:endParaRPr>
          </a:p>
        </p:txBody>
      </p:sp>
      <p:grpSp>
        <p:nvGrpSpPr>
          <p:cNvPr id="14" name="Group 13"/>
          <p:cNvGrpSpPr/>
          <p:nvPr/>
        </p:nvGrpSpPr>
        <p:grpSpPr>
          <a:xfrm>
            <a:off x="0" y="483972"/>
            <a:ext cx="9144000" cy="1431667"/>
            <a:chOff x="0" y="483972"/>
            <a:chExt cx="9144000" cy="1431667"/>
          </a:xfrm>
        </p:grpSpPr>
        <p:sp>
          <p:nvSpPr>
            <p:cNvPr id="15" name="Text Box 41"/>
            <p:cNvSpPr txBox="1">
              <a:spLocks noChangeArrowheads="1"/>
            </p:cNvSpPr>
            <p:nvPr/>
          </p:nvSpPr>
          <p:spPr bwMode="auto">
            <a:xfrm>
              <a:off x="0" y="1453974"/>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400" b="1" i="1" smtClean="0">
                  <a:latin typeface="Times New Roman" panose="02020603050405020304" pitchFamily="18" charset="0"/>
                  <a:cs typeface="Times New Roman" panose="02020603050405020304" pitchFamily="18" charset="0"/>
                </a:rPr>
                <a:t>1</a:t>
              </a:r>
              <a:r>
                <a:rPr lang="en-US" altLang="en-US" sz="2400" b="1" i="1" dirty="0">
                  <a:latin typeface="Times New Roman" panose="02020603050405020304" pitchFamily="18" charset="0"/>
                  <a:cs typeface="Times New Roman" panose="02020603050405020304" pitchFamily="18" charset="0"/>
                </a:rPr>
                <a:t>.</a:t>
              </a:r>
              <a:r>
                <a:rPr lang="en-US" altLang="en-US" sz="2400" b="1" i="1" smtClean="0">
                  <a:latin typeface="Times New Roman" panose="02020603050405020304" pitchFamily="18" charset="0"/>
                  <a:cs typeface="Times New Roman" panose="02020603050405020304" pitchFamily="18" charset="0"/>
                </a:rPr>
                <a:t> </a:t>
              </a:r>
              <a:r>
                <a:rPr lang="en-US" altLang="en-US" sz="2400" b="1" i="1" dirty="0">
                  <a:latin typeface="Times New Roman" panose="02020603050405020304" pitchFamily="18" charset="0"/>
                  <a:cs typeface="Times New Roman" panose="02020603050405020304" pitchFamily="18" charset="0"/>
                </a:rPr>
                <a:t>Nhân giống vô tính trong ống nghiệm (vi nhân giống) ở cây trồng:</a:t>
              </a:r>
            </a:p>
          </p:txBody>
        </p:sp>
        <p:sp>
          <p:nvSpPr>
            <p:cNvPr id="16" name="Text Box 9"/>
            <p:cNvSpPr txBox="1">
              <a:spLocks noChangeArrowheads="1"/>
            </p:cNvSpPr>
            <p:nvPr/>
          </p:nvSpPr>
          <p:spPr bwMode="auto">
            <a:xfrm>
              <a:off x="0" y="483972"/>
              <a:ext cx="4876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vi-VN" altLang="en-US" sz="2800" b="1" dirty="0" smtClean="0">
                  <a:solidFill>
                    <a:srgbClr val="FF0000"/>
                  </a:solidFill>
                  <a:latin typeface="Times New Roman" panose="02020603050405020304" pitchFamily="18" charset="0"/>
                  <a:cs typeface="Times New Roman" panose="02020603050405020304" pitchFamily="18" charset="0"/>
                </a:rPr>
                <a:t>I/ Khái niệm công nghệ tế bào</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17" name="Text Box 9"/>
            <p:cNvSpPr txBox="1">
              <a:spLocks noChangeArrowheads="1"/>
            </p:cNvSpPr>
            <p:nvPr/>
          </p:nvSpPr>
          <p:spPr bwMode="auto">
            <a:xfrm>
              <a:off x="0" y="951352"/>
              <a:ext cx="4876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vi-VN" altLang="en-US" sz="2800" b="1" dirty="0" smtClean="0">
                  <a:solidFill>
                    <a:srgbClr val="FF0000"/>
                  </a:solidFill>
                  <a:latin typeface="Times New Roman" panose="02020603050405020304" pitchFamily="18" charset="0"/>
                  <a:cs typeface="Times New Roman" panose="02020603050405020304" pitchFamily="18" charset="0"/>
                </a:rPr>
                <a:t>II/ Ứng dụng công nghệ tế bào</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grpSp>
      <p:sp>
        <p:nvSpPr>
          <p:cNvPr id="22" name="Text Box 41"/>
          <p:cNvSpPr txBox="1">
            <a:spLocks noChangeArrowheads="1"/>
          </p:cNvSpPr>
          <p:nvPr/>
        </p:nvSpPr>
        <p:spPr bwMode="auto">
          <a:xfrm>
            <a:off x="0" y="1964803"/>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vi-VN" altLang="en-US" sz="2400" b="1" i="1" smtClean="0">
                <a:latin typeface="Times New Roman" panose="02020603050405020304" pitchFamily="18" charset="0"/>
                <a:cs typeface="Times New Roman" panose="02020603050405020304" pitchFamily="18" charset="0"/>
              </a:rPr>
              <a:t>2</a:t>
            </a:r>
            <a:r>
              <a:rPr lang="en-US" altLang="en-US" sz="2400" b="1" i="1" smtClean="0">
                <a:latin typeface="Times New Roman" panose="02020603050405020304" pitchFamily="18" charset="0"/>
                <a:cs typeface="Times New Roman" panose="02020603050405020304" pitchFamily="18" charset="0"/>
              </a:rPr>
              <a:t>. </a:t>
            </a:r>
            <a:r>
              <a:rPr lang="vi-VN" altLang="en-US" sz="2400" b="1" i="1" dirty="0" smtClean="0">
                <a:latin typeface="Times New Roman" panose="02020603050405020304" pitchFamily="18" charset="0"/>
                <a:cs typeface="Times New Roman" panose="02020603050405020304" pitchFamily="18" charset="0"/>
              </a:rPr>
              <a:t>Ứng dụng nuôi cấy tế bào và mô trong chọn giống </a:t>
            </a:r>
            <a:r>
              <a:rPr lang="en-US" altLang="en-US" sz="2400" b="1" i="1" dirty="0" smtClean="0">
                <a:latin typeface="Times New Roman" panose="02020603050405020304" pitchFamily="18" charset="0"/>
                <a:cs typeface="Times New Roman" panose="02020603050405020304" pitchFamily="18" charset="0"/>
              </a:rPr>
              <a:t>cây </a:t>
            </a:r>
            <a:r>
              <a:rPr lang="en-US" altLang="en-US" sz="2400" b="1" i="1" dirty="0">
                <a:latin typeface="Times New Roman" panose="02020603050405020304" pitchFamily="18" charset="0"/>
                <a:cs typeface="Times New Roman" panose="02020603050405020304" pitchFamily="18" charset="0"/>
              </a:rPr>
              <a:t>trồng:</a:t>
            </a:r>
          </a:p>
        </p:txBody>
      </p:sp>
      <p:sp>
        <p:nvSpPr>
          <p:cNvPr id="2" name="Text Box 1"/>
          <p:cNvSpPr txBox="1"/>
          <p:nvPr/>
        </p:nvSpPr>
        <p:spPr>
          <a:xfrm>
            <a:off x="134311" y="3541683"/>
            <a:ext cx="8623935" cy="830997"/>
          </a:xfrm>
          <a:prstGeom prst="rect">
            <a:avLst/>
          </a:prstGeom>
          <a:noFill/>
        </p:spPr>
        <p:txBody>
          <a:bodyPr wrap="square" rtlCol="0" anchor="t">
            <a:spAutoFit/>
          </a:bodyPr>
          <a:lstStyle/>
          <a:p>
            <a:r>
              <a:rPr lang="vi-VN" altLang="en-US" sz="2400" dirty="0">
                <a:latin typeface="Bahnschrift Light" panose="020B0502040204020203" charset="0"/>
                <a:cs typeface="Bahnschrift Light" panose="020B0502040204020203" charset="0"/>
              </a:rPr>
              <a:t>   </a:t>
            </a:r>
            <a:r>
              <a:rPr lang="en-US" sz="2400" dirty="0" err="1">
                <a:solidFill>
                  <a:schemeClr val="tx1"/>
                </a:solidFill>
                <a:latin typeface="Times New Roman" panose="02020603050405020304" pitchFamily="18" charset="0"/>
                <a:cs typeface="Times New Roman" panose="02020603050405020304" pitchFamily="18" charset="0"/>
              </a:rPr>
              <a:t>Chọn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vật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liệu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khởi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đầu</a:t>
            </a:r>
            <a:r>
              <a:rPr lang="en-US" sz="2400" dirty="0">
                <a:solidFill>
                  <a:schemeClr val="tx1"/>
                </a:solidFill>
                <a:latin typeface="Times New Roman" panose="02020603050405020304" pitchFamily="18" charset="0"/>
                <a:cs typeface="Times New Roman" panose="02020603050405020304" pitchFamily="18" charset="0"/>
              </a:rPr>
              <a:t> →</a:t>
            </a:r>
            <a:r>
              <a:rPr lang="vi-VN" alt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trùng</a:t>
            </a:r>
            <a:r>
              <a:rPr lang="en-US" sz="2400" dirty="0">
                <a:solidFill>
                  <a:schemeClr val="tx1"/>
                </a:solidFill>
                <a:latin typeface="Times New Roman" panose="02020603050405020304" pitchFamily="18" charset="0"/>
                <a:cs typeface="Times New Roman" panose="02020603050405020304" pitchFamily="18" charset="0"/>
              </a:rPr>
              <a:t> → </a:t>
            </a:r>
            <a:r>
              <a:rPr lang="en-US" sz="2400" dirty="0" err="1">
                <a:solidFill>
                  <a:schemeClr val="tx1"/>
                </a:solidFill>
                <a:latin typeface="Times New Roman" panose="02020603050405020304" pitchFamily="18" charset="0"/>
                <a:cs typeface="Times New Roman" panose="02020603050405020304" pitchFamily="18" charset="0"/>
              </a:rPr>
              <a:t>tạo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chồi</a:t>
            </a:r>
            <a:r>
              <a:rPr lang="en-US" sz="2400" dirty="0">
                <a:solidFill>
                  <a:schemeClr val="tx1"/>
                </a:solidFill>
                <a:latin typeface="Times New Roman" panose="02020603050405020304" pitchFamily="18" charset="0"/>
                <a:cs typeface="Times New Roman" panose="02020603050405020304" pitchFamily="18" charset="0"/>
              </a:rPr>
              <a:t> → </a:t>
            </a:r>
            <a:r>
              <a:rPr lang="en-US" sz="2400" dirty="0" err="1">
                <a:solidFill>
                  <a:schemeClr val="tx1"/>
                </a:solidFill>
                <a:latin typeface="Times New Roman" panose="02020603050405020304" pitchFamily="18" charset="0"/>
                <a:cs typeface="Times New Roman" panose="02020603050405020304" pitchFamily="18" charset="0"/>
              </a:rPr>
              <a:t>tạo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rễ</a:t>
            </a:r>
            <a:r>
              <a:rPr lang="en-US" sz="2400" dirty="0">
                <a:solidFill>
                  <a:schemeClr val="tx1"/>
                </a:solidFill>
                <a:latin typeface="Times New Roman" panose="02020603050405020304" pitchFamily="18" charset="0"/>
                <a:cs typeface="Times New Roman" panose="02020603050405020304" pitchFamily="18" charset="0"/>
              </a:rPr>
              <a:t> → </a:t>
            </a:r>
            <a:r>
              <a:rPr lang="en-US" sz="2400" dirty="0" err="1">
                <a:solidFill>
                  <a:schemeClr val="tx1"/>
                </a:solidFill>
                <a:latin typeface="Times New Roman" panose="02020603050405020304" pitchFamily="18" charset="0"/>
                <a:cs typeface="Times New Roman" panose="02020603050405020304" pitchFamily="18" charset="0"/>
              </a:rPr>
              <a:t>chuyển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môi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trường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thích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ứng</a:t>
            </a:r>
            <a:r>
              <a:rPr lang="en-US" sz="2400" dirty="0">
                <a:solidFill>
                  <a:schemeClr val="tx1"/>
                </a:solidFill>
                <a:latin typeface="Times New Roman" panose="02020603050405020304" pitchFamily="18" charset="0"/>
                <a:cs typeface="Times New Roman" panose="02020603050405020304" pitchFamily="18" charset="0"/>
              </a:rPr>
              <a:t> → </a:t>
            </a:r>
            <a:r>
              <a:rPr lang="en-US" sz="2400" dirty="0" err="1">
                <a:solidFill>
                  <a:schemeClr val="tx1"/>
                </a:solidFill>
                <a:latin typeface="Times New Roman" panose="02020603050405020304" pitchFamily="18" charset="0"/>
                <a:cs typeface="Times New Roman" panose="02020603050405020304" pitchFamily="18" charset="0"/>
              </a:rPr>
              <a:t>đưa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vườn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ươm</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3" name="Text Box 2"/>
          <p:cNvSpPr txBox="1"/>
          <p:nvPr/>
        </p:nvSpPr>
        <p:spPr>
          <a:xfrm>
            <a:off x="83916" y="4848433"/>
            <a:ext cx="8494395" cy="1569660"/>
          </a:xfrm>
          <a:prstGeom prst="rect">
            <a:avLst/>
          </a:prstGeom>
          <a:noFill/>
        </p:spPr>
        <p:txBody>
          <a:bodyPr wrap="square" rtlCol="0" anchor="t">
            <a:spAutoFit/>
          </a:bodyPr>
          <a:lstStyle/>
          <a:p>
            <a:r>
              <a:rPr lang="vi-VN" altLang="en-US" sz="2400" dirty="0">
                <a:latin typeface="+mj-lt"/>
              </a:rPr>
              <a:t>- Giống lúa mới DR2 có năng suất và độ thuần chủng cao, chịu nóng và khô hạn tốt </a:t>
            </a:r>
          </a:p>
          <a:p>
            <a:r>
              <a:rPr lang="vi-VN" altLang="en-US" sz="2400" dirty="0">
                <a:latin typeface="+mj-lt"/>
              </a:rPr>
              <a:t>- Chọn lọc được dòng tế bào xôma chịu nóng và khô từ tế bào của giống lúa CR203</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08239"/>
                                        </p:tgtEl>
                                        <p:attrNameLst>
                                          <p:attrName>style.visibility</p:attrName>
                                        </p:attrNameLst>
                                      </p:cBhvr>
                                      <p:to>
                                        <p:strVal val="visible"/>
                                      </p:to>
                                    </p:set>
                                    <p:anim calcmode="lin" valueType="num">
                                      <p:cBhvr>
                                        <p:cTn id="7" dur="500" fill="hold"/>
                                        <p:tgtEl>
                                          <p:spTgt spid="308239"/>
                                        </p:tgtEl>
                                        <p:attrNameLst>
                                          <p:attrName>ppt_w</p:attrName>
                                        </p:attrNameLst>
                                      </p:cBhvr>
                                      <p:tavLst>
                                        <p:tav tm="0">
                                          <p:val>
                                            <p:fltVal val="0"/>
                                          </p:val>
                                        </p:tav>
                                        <p:tav tm="100000">
                                          <p:val>
                                            <p:strVal val="#ppt_w"/>
                                          </p:val>
                                        </p:tav>
                                      </p:tavLst>
                                    </p:anim>
                                    <p:anim calcmode="lin" valueType="num">
                                      <p:cBhvr>
                                        <p:cTn id="8" dur="500" fill="hold"/>
                                        <p:tgtEl>
                                          <p:spTgt spid="30823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1000"/>
                                        <p:tgtEl>
                                          <p:spTgt spid="2">
                                            <p:txEl>
                                              <p:pRg st="0" end="0"/>
                                            </p:txEl>
                                          </p:spTgt>
                                        </p:tgtEl>
                                      </p:cBhvr>
                                    </p:animEffect>
                                    <p:anim calcmode="lin" valueType="num">
                                      <p:cBhvr>
                                        <p:cTn id="1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0" nodeType="clickEffect">
                                  <p:stCondLst>
                                    <p:cond delay="0"/>
                                  </p:stCondLst>
                                  <p:childTnLst>
                                    <p:set>
                                      <p:cBhvr>
                                        <p:cTn id="19" dur="1" fill="hold">
                                          <p:stCondLst>
                                            <p:cond delay="0"/>
                                          </p:stCondLst>
                                        </p:cTn>
                                        <p:tgtEl>
                                          <p:spTgt spid="308243"/>
                                        </p:tgtEl>
                                        <p:attrNameLst>
                                          <p:attrName>style.visibility</p:attrName>
                                        </p:attrNameLst>
                                      </p:cBhvr>
                                      <p:to>
                                        <p:strVal val="visible"/>
                                      </p:to>
                                    </p:set>
                                    <p:anim calcmode="lin" valueType="num">
                                      <p:cBhvr>
                                        <p:cTn id="20" dur="500" fill="hold"/>
                                        <p:tgtEl>
                                          <p:spTgt spid="308243"/>
                                        </p:tgtEl>
                                        <p:attrNameLst>
                                          <p:attrName>ppt_w</p:attrName>
                                        </p:attrNameLst>
                                      </p:cBhvr>
                                      <p:tavLst>
                                        <p:tav tm="0">
                                          <p:val>
                                            <p:fltVal val="0"/>
                                          </p:val>
                                        </p:tav>
                                        <p:tav tm="100000">
                                          <p:val>
                                            <p:strVal val="#ppt_w"/>
                                          </p:val>
                                        </p:tav>
                                      </p:tavLst>
                                    </p:anim>
                                    <p:anim calcmode="lin" valueType="num">
                                      <p:cBhvr>
                                        <p:cTn id="21" dur="500" fill="hold"/>
                                        <p:tgtEl>
                                          <p:spTgt spid="308243"/>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fade">
                                      <p:cBhvr>
                                        <p:cTn id="26" dur="1000"/>
                                        <p:tgtEl>
                                          <p:spTgt spid="3">
                                            <p:txEl>
                                              <p:pRg st="0" end="0"/>
                                            </p:txEl>
                                          </p:spTgt>
                                        </p:tgtEl>
                                      </p:cBhvr>
                                    </p:animEffect>
                                    <p:anim calcmode="lin" valueType="num">
                                      <p:cBhvr>
                                        <p:cTn id="2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fade">
                                      <p:cBhvr>
                                        <p:cTn id="31" dur="1000"/>
                                        <p:tgtEl>
                                          <p:spTgt spid="3">
                                            <p:txEl>
                                              <p:pRg st="1" end="1"/>
                                            </p:txEl>
                                          </p:spTgt>
                                        </p:tgtEl>
                                      </p:cBhvr>
                                    </p:animEffect>
                                    <p:anim calcmode="lin" valueType="num">
                                      <p:cBhvr>
                                        <p:cTn id="3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39" grpId="0"/>
      <p:bldP spid="308239" grpId="1"/>
      <p:bldP spid="308243" grpId="0" animBg="1"/>
      <p:bldP spid="30824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46" name="Text Box 22"/>
          <p:cNvSpPr txBox="1">
            <a:spLocks noChangeArrowheads="1"/>
          </p:cNvSpPr>
          <p:nvPr/>
        </p:nvSpPr>
        <p:spPr bwMode="auto">
          <a:xfrm>
            <a:off x="0" y="0"/>
            <a:ext cx="9144000" cy="553998"/>
          </a:xfrm>
          <a:prstGeom prst="rect">
            <a:avLst/>
          </a:prstGeom>
          <a:solidFill>
            <a:schemeClr val="accent4">
              <a:lumMod val="20000"/>
              <a:lumOff val="80000"/>
            </a:schemeClr>
          </a:solidFill>
          <a:ln>
            <a:noFill/>
          </a:ln>
          <a:effectLst/>
        </p:spPr>
        <p:txBody>
          <a:bodyPr wrap="square">
            <a:spAutoFit/>
          </a:bodyPr>
          <a:lstStyle/>
          <a:p>
            <a:pPr algn="ctr">
              <a:spcBef>
                <a:spcPct val="50000"/>
              </a:spcBef>
            </a:pPr>
            <a:r>
              <a:rPr lang="vi-VN" altLang="en-US" sz="3000" b="1" dirty="0" smtClean="0">
                <a:solidFill>
                  <a:srgbClr val="C00000"/>
                </a:solidFill>
                <a:latin typeface="Times New Roman" panose="02020603050405020304" pitchFamily="18" charset="0"/>
                <a:cs typeface="Times New Roman" panose="02020603050405020304" pitchFamily="18" charset="0"/>
              </a:rPr>
              <a:t>BÀI 31 – CÔNG NGHỆ TẾ BÀO</a:t>
            </a:r>
            <a:endParaRPr lang="en-US" altLang="en-US" sz="3000" b="1" dirty="0">
              <a:solidFill>
                <a:srgbClr val="C00000"/>
              </a:solidFill>
              <a:latin typeface="Times New Roman" panose="02020603050405020304" pitchFamily="18" charset="0"/>
              <a:cs typeface="Times New Roman" panose="02020603050405020304" pitchFamily="18" charset="0"/>
            </a:endParaRPr>
          </a:p>
        </p:txBody>
      </p:sp>
      <p:grpSp>
        <p:nvGrpSpPr>
          <p:cNvPr id="14" name="Group 13"/>
          <p:cNvGrpSpPr/>
          <p:nvPr/>
        </p:nvGrpSpPr>
        <p:grpSpPr>
          <a:xfrm>
            <a:off x="0" y="483972"/>
            <a:ext cx="9144000" cy="1431667"/>
            <a:chOff x="0" y="483972"/>
            <a:chExt cx="9144000" cy="1431667"/>
          </a:xfrm>
        </p:grpSpPr>
        <p:sp>
          <p:nvSpPr>
            <p:cNvPr id="15" name="Text Box 41"/>
            <p:cNvSpPr txBox="1">
              <a:spLocks noChangeArrowheads="1"/>
            </p:cNvSpPr>
            <p:nvPr/>
          </p:nvSpPr>
          <p:spPr bwMode="auto">
            <a:xfrm>
              <a:off x="0" y="1453974"/>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400" b="1" i="1" smtClean="0">
                  <a:latin typeface="Times New Roman" panose="02020603050405020304" pitchFamily="18" charset="0"/>
                  <a:cs typeface="Times New Roman" panose="02020603050405020304" pitchFamily="18" charset="0"/>
                </a:rPr>
                <a:t>1</a:t>
              </a:r>
              <a:r>
                <a:rPr lang="en-US" altLang="en-US" sz="2400" b="1" i="1" dirty="0">
                  <a:latin typeface="Times New Roman" panose="02020603050405020304" pitchFamily="18" charset="0"/>
                  <a:cs typeface="Times New Roman" panose="02020603050405020304" pitchFamily="18" charset="0"/>
                </a:rPr>
                <a:t>.</a:t>
              </a:r>
              <a:r>
                <a:rPr lang="en-US" altLang="en-US" sz="2400" b="1" i="1" smtClean="0">
                  <a:latin typeface="Times New Roman" panose="02020603050405020304" pitchFamily="18" charset="0"/>
                  <a:cs typeface="Times New Roman" panose="02020603050405020304" pitchFamily="18" charset="0"/>
                </a:rPr>
                <a:t> </a:t>
              </a:r>
              <a:r>
                <a:rPr lang="en-US" altLang="en-US" sz="2400" b="1" i="1" dirty="0">
                  <a:latin typeface="Times New Roman" panose="02020603050405020304" pitchFamily="18" charset="0"/>
                  <a:cs typeface="Times New Roman" panose="02020603050405020304" pitchFamily="18" charset="0"/>
                </a:rPr>
                <a:t>Nhân giống vô tính trong ống nghiệm (vi nhân giống) ở cây trồng:</a:t>
              </a:r>
            </a:p>
          </p:txBody>
        </p:sp>
        <p:sp>
          <p:nvSpPr>
            <p:cNvPr id="16" name="Text Box 9"/>
            <p:cNvSpPr txBox="1">
              <a:spLocks noChangeArrowheads="1"/>
            </p:cNvSpPr>
            <p:nvPr/>
          </p:nvSpPr>
          <p:spPr bwMode="auto">
            <a:xfrm>
              <a:off x="0" y="483972"/>
              <a:ext cx="4876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vi-VN" altLang="en-US" sz="2800" b="1" dirty="0" smtClean="0">
                  <a:solidFill>
                    <a:srgbClr val="FF0000"/>
                  </a:solidFill>
                  <a:latin typeface="Times New Roman" panose="02020603050405020304" pitchFamily="18" charset="0"/>
                  <a:cs typeface="Times New Roman" panose="02020603050405020304" pitchFamily="18" charset="0"/>
                </a:rPr>
                <a:t>I/ Khái niệm công nghệ tế bào</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17" name="Text Box 9"/>
            <p:cNvSpPr txBox="1">
              <a:spLocks noChangeArrowheads="1"/>
            </p:cNvSpPr>
            <p:nvPr/>
          </p:nvSpPr>
          <p:spPr bwMode="auto">
            <a:xfrm>
              <a:off x="0" y="951352"/>
              <a:ext cx="4876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vi-VN" altLang="en-US" sz="2800" b="1" dirty="0" smtClean="0">
                  <a:solidFill>
                    <a:srgbClr val="FF0000"/>
                  </a:solidFill>
                  <a:latin typeface="Times New Roman" panose="02020603050405020304" pitchFamily="18" charset="0"/>
                  <a:cs typeface="Times New Roman" panose="02020603050405020304" pitchFamily="18" charset="0"/>
                </a:rPr>
                <a:t>II/ Ứng dụng công nghệ tế bào</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grpSp>
      <p:sp>
        <p:nvSpPr>
          <p:cNvPr id="22" name="Text Box 41"/>
          <p:cNvSpPr txBox="1">
            <a:spLocks noChangeArrowheads="1"/>
          </p:cNvSpPr>
          <p:nvPr/>
        </p:nvSpPr>
        <p:spPr bwMode="auto">
          <a:xfrm>
            <a:off x="0" y="1964803"/>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vi-VN" altLang="en-US" sz="2400" b="1" i="1" smtClean="0">
                <a:latin typeface="Times New Roman" panose="02020603050405020304" pitchFamily="18" charset="0"/>
                <a:cs typeface="Times New Roman" panose="02020603050405020304" pitchFamily="18" charset="0"/>
              </a:rPr>
              <a:t>2</a:t>
            </a:r>
            <a:r>
              <a:rPr lang="en-US" altLang="en-US" sz="2400" b="1" i="1" smtClean="0">
                <a:latin typeface="Times New Roman" panose="02020603050405020304" pitchFamily="18" charset="0"/>
                <a:cs typeface="Times New Roman" panose="02020603050405020304" pitchFamily="18" charset="0"/>
              </a:rPr>
              <a:t>. </a:t>
            </a:r>
            <a:r>
              <a:rPr lang="vi-VN" altLang="en-US" sz="2400" b="1" i="1" dirty="0" smtClean="0">
                <a:latin typeface="Times New Roman" panose="02020603050405020304" pitchFamily="18" charset="0"/>
                <a:cs typeface="Times New Roman" panose="02020603050405020304" pitchFamily="18" charset="0"/>
              </a:rPr>
              <a:t>Ứng dụng nuôi cấy tế bào và mô trong chọn giống </a:t>
            </a:r>
            <a:r>
              <a:rPr lang="en-US" altLang="en-US" sz="2400" b="1" i="1" dirty="0" smtClean="0">
                <a:latin typeface="Times New Roman" panose="02020603050405020304" pitchFamily="18" charset="0"/>
                <a:cs typeface="Times New Roman" panose="02020603050405020304" pitchFamily="18" charset="0"/>
              </a:rPr>
              <a:t>cây </a:t>
            </a:r>
            <a:r>
              <a:rPr lang="en-US" altLang="en-US" sz="2400" b="1" i="1" dirty="0">
                <a:latin typeface="Times New Roman" panose="02020603050405020304" pitchFamily="18" charset="0"/>
                <a:cs typeface="Times New Roman" panose="02020603050405020304" pitchFamily="18" charset="0"/>
              </a:rPr>
              <a:t>trồng:</a:t>
            </a:r>
          </a:p>
        </p:txBody>
      </p:sp>
      <p:sp>
        <p:nvSpPr>
          <p:cNvPr id="23" name="Text Box 19"/>
          <p:cNvSpPr txBox="1">
            <a:spLocks noChangeArrowheads="1"/>
          </p:cNvSpPr>
          <p:nvPr/>
        </p:nvSpPr>
        <p:spPr bwMode="auto">
          <a:xfrm>
            <a:off x="381000" y="2475632"/>
            <a:ext cx="7696421"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vi-VN" altLang="en-US" sz="2200" dirty="0" smtClean="0">
                <a:solidFill>
                  <a:srgbClr val="FF0000"/>
                </a:solidFill>
                <a:latin typeface="Times New Roman" panose="02020603050405020304" pitchFamily="18" charset="0"/>
                <a:cs typeface="Times New Roman" panose="02020603050405020304" pitchFamily="18" charset="0"/>
              </a:rPr>
              <a:t>Người ta làm </a:t>
            </a:r>
            <a:r>
              <a:rPr lang="en-US" altLang="en-US" sz="2200" dirty="0" err="1" smtClean="0">
                <a:solidFill>
                  <a:srgbClr val="FF0000"/>
                </a:solidFill>
                <a:latin typeface="Times New Roman" panose="02020603050405020304" pitchFamily="18" charset="0"/>
                <a:cs typeface="Times New Roman" panose="02020603050405020304" pitchFamily="18" charset="0"/>
              </a:rPr>
              <a:t>như</a:t>
            </a:r>
            <a:r>
              <a:rPr lang="en-US" altLang="en-US" sz="2200" dirty="0" smtClean="0">
                <a:solidFill>
                  <a:srgbClr val="FF0000"/>
                </a:solidFill>
                <a:latin typeface="Times New Roman" panose="02020603050405020304" pitchFamily="18" charset="0"/>
                <a:cs typeface="Times New Roman" panose="02020603050405020304" pitchFamily="18" charset="0"/>
              </a:rPr>
              <a:t> </a:t>
            </a:r>
            <a:r>
              <a:rPr lang="en-US" altLang="en-US" sz="2200" dirty="0" err="1" smtClean="0">
                <a:solidFill>
                  <a:srgbClr val="FF0000"/>
                </a:solidFill>
                <a:latin typeface="Times New Roman" panose="02020603050405020304" pitchFamily="18" charset="0"/>
                <a:cs typeface="Times New Roman" panose="02020603050405020304" pitchFamily="18" charset="0"/>
              </a:rPr>
              <a:t>thế</a:t>
            </a:r>
            <a:r>
              <a:rPr lang="en-US" altLang="en-US" sz="2200" dirty="0" smtClean="0">
                <a:solidFill>
                  <a:srgbClr val="FF0000"/>
                </a:solidFill>
                <a:latin typeface="Times New Roman" panose="02020603050405020304" pitchFamily="18" charset="0"/>
                <a:cs typeface="Times New Roman" panose="02020603050405020304" pitchFamily="18" charset="0"/>
              </a:rPr>
              <a:t> </a:t>
            </a:r>
            <a:r>
              <a:rPr lang="en-US" altLang="en-US" sz="2200" dirty="0" err="1" smtClean="0">
                <a:solidFill>
                  <a:srgbClr val="FF0000"/>
                </a:solidFill>
                <a:latin typeface="Times New Roman" panose="02020603050405020304" pitchFamily="18" charset="0"/>
                <a:cs typeface="Times New Roman" panose="02020603050405020304" pitchFamily="18" charset="0"/>
              </a:rPr>
              <a:t>nào</a:t>
            </a:r>
            <a:r>
              <a:rPr lang="vi-VN" altLang="en-US" sz="2200" dirty="0" smtClean="0">
                <a:solidFill>
                  <a:srgbClr val="FF0000"/>
                </a:solidFill>
                <a:latin typeface="Times New Roman" panose="02020603050405020304" pitchFamily="18" charset="0"/>
                <a:cs typeface="Times New Roman" panose="02020603050405020304" pitchFamily="18" charset="0"/>
              </a:rPr>
              <a:t> để tạo ra giống lúa DR2 ?</a:t>
            </a:r>
          </a:p>
        </p:txBody>
      </p:sp>
      <p:sp>
        <p:nvSpPr>
          <p:cNvPr id="2" name="Text Box 1"/>
          <p:cNvSpPr txBox="1"/>
          <p:nvPr/>
        </p:nvSpPr>
        <p:spPr>
          <a:xfrm>
            <a:off x="152400" y="3000868"/>
            <a:ext cx="8839200" cy="830997"/>
          </a:xfrm>
          <a:prstGeom prst="rect">
            <a:avLst/>
          </a:prstGeom>
          <a:noFill/>
        </p:spPr>
        <p:txBody>
          <a:bodyPr wrap="square" rtlCol="0" anchor="t">
            <a:spAutoFit/>
          </a:bodyPr>
          <a:lstStyle/>
          <a:p>
            <a:r>
              <a:rPr lang="vi-VN" altLang="en-US" sz="2400" dirty="0" smtClean="0">
                <a:latin typeface="Times New Roman" panose="02020603050405020304" pitchFamily="18" charset="0"/>
                <a:cs typeface="Times New Roman" panose="02020603050405020304" pitchFamily="18" charset="0"/>
              </a:rPr>
              <a:t> </a:t>
            </a:r>
            <a:r>
              <a:rPr lang="vi-VN" altLang="en-US" sz="2400" dirty="0">
                <a:latin typeface="Times New Roman" panose="02020603050405020304" pitchFamily="18" charset="0"/>
                <a:cs typeface="Times New Roman" panose="02020603050405020304" pitchFamily="18" charset="0"/>
              </a:rPr>
              <a:t>Dùng phương pháp nuôi cấy tế bào để tạo ra giống lúa mới DR2 có năng suất và độ thuần chủng cao, chịu nóng và khô hạn tốt.</a:t>
            </a:r>
          </a:p>
        </p:txBody>
      </p:sp>
      <p:grpSp>
        <p:nvGrpSpPr>
          <p:cNvPr id="11" name="Group 10"/>
          <p:cNvGrpSpPr/>
          <p:nvPr/>
        </p:nvGrpSpPr>
        <p:grpSpPr>
          <a:xfrm>
            <a:off x="685800" y="3926213"/>
            <a:ext cx="7505700" cy="1884922"/>
            <a:chOff x="685800" y="3926213"/>
            <a:chExt cx="7505700" cy="1884922"/>
          </a:xfrm>
        </p:grpSpPr>
        <p:grpSp>
          <p:nvGrpSpPr>
            <p:cNvPr id="6" name="Group 5"/>
            <p:cNvGrpSpPr/>
            <p:nvPr/>
          </p:nvGrpSpPr>
          <p:grpSpPr>
            <a:xfrm>
              <a:off x="685800" y="3926213"/>
              <a:ext cx="7505700" cy="1884922"/>
              <a:chOff x="685800" y="3926213"/>
              <a:chExt cx="7505700" cy="1884922"/>
            </a:xfrm>
          </p:grpSpPr>
          <p:pic>
            <p:nvPicPr>
              <p:cNvPr id="3" name="Picture 2"/>
              <p:cNvPicPr>
                <a:picLocks noChangeAspect="1"/>
              </p:cNvPicPr>
              <p:nvPr/>
            </p:nvPicPr>
            <p:blipFill>
              <a:blip r:embed="rId2"/>
              <a:stretch>
                <a:fillRect/>
              </a:stretch>
            </p:blipFill>
            <p:spPr>
              <a:xfrm>
                <a:off x="685800" y="3926213"/>
                <a:ext cx="2543175" cy="1884921"/>
              </a:xfrm>
              <a:prstGeom prst="rect">
                <a:avLst/>
              </a:prstGeom>
            </p:spPr>
          </p:pic>
          <p:pic>
            <p:nvPicPr>
              <p:cNvPr id="4" name="Picture 3"/>
              <p:cNvPicPr>
                <a:picLocks noChangeAspect="1"/>
              </p:cNvPicPr>
              <p:nvPr/>
            </p:nvPicPr>
            <p:blipFill>
              <a:blip r:embed="rId3"/>
              <a:stretch>
                <a:fillRect/>
              </a:stretch>
            </p:blipFill>
            <p:spPr>
              <a:xfrm>
                <a:off x="5715000" y="3938571"/>
                <a:ext cx="2476500" cy="1847850"/>
              </a:xfrm>
              <a:prstGeom prst="rect">
                <a:avLst/>
              </a:prstGeom>
            </p:spPr>
          </p:pic>
          <p:sp>
            <p:nvSpPr>
              <p:cNvPr id="5" name="TextBox 4"/>
              <p:cNvSpPr txBox="1"/>
              <p:nvPr/>
            </p:nvSpPr>
            <p:spPr>
              <a:xfrm>
                <a:off x="685800" y="5441803"/>
                <a:ext cx="990600" cy="369332"/>
              </a:xfrm>
              <a:prstGeom prst="rect">
                <a:avLst/>
              </a:prstGeom>
              <a:solidFill>
                <a:schemeClr val="accent2"/>
              </a:solidFill>
            </p:spPr>
            <p:txBody>
              <a:bodyPr wrap="square" rtlCol="0">
                <a:spAutoFit/>
              </a:bodyPr>
              <a:lstStyle/>
              <a:p>
                <a:pPr algn="ctr"/>
                <a:r>
                  <a:rPr lang="en-US" dirty="0" smtClean="0">
                    <a:latin typeface="Times New Roman" panose="02020603050405020304" pitchFamily="18" charset="0"/>
                    <a:cs typeface="Times New Roman" panose="02020603050405020304" pitchFamily="18" charset="0"/>
                  </a:rPr>
                  <a:t>CR203</a:t>
                </a:r>
                <a:endParaRPr lang="en-US" dirty="0">
                  <a:latin typeface="Times New Roman" panose="02020603050405020304" pitchFamily="18" charset="0"/>
                  <a:cs typeface="Times New Roman" panose="02020603050405020304" pitchFamily="18" charset="0"/>
                </a:endParaRPr>
              </a:p>
            </p:txBody>
          </p:sp>
        </p:grpSp>
        <p:sp>
          <p:nvSpPr>
            <p:cNvPr id="13" name="TextBox 12"/>
            <p:cNvSpPr txBox="1"/>
            <p:nvPr/>
          </p:nvSpPr>
          <p:spPr>
            <a:xfrm>
              <a:off x="7200900" y="5417089"/>
              <a:ext cx="990600" cy="369332"/>
            </a:xfrm>
            <a:prstGeom prst="rect">
              <a:avLst/>
            </a:prstGeom>
            <a:solidFill>
              <a:schemeClr val="accent2"/>
            </a:solidFill>
          </p:spPr>
          <p:txBody>
            <a:bodyPr wrap="square" rtlCol="0">
              <a:spAutoFit/>
            </a:bodyPr>
            <a:lstStyle/>
            <a:p>
              <a:pPr algn="ctr"/>
              <a:r>
                <a:rPr lang="en-US" dirty="0" smtClean="0">
                  <a:latin typeface="Times New Roman" panose="02020603050405020304" pitchFamily="18" charset="0"/>
                  <a:cs typeface="Times New Roman" panose="02020603050405020304" pitchFamily="18" charset="0"/>
                </a:rPr>
                <a:t>DR2</a:t>
              </a:r>
              <a:endParaRPr lang="en-US" dirty="0">
                <a:latin typeface="Times New Roman" panose="02020603050405020304" pitchFamily="18" charset="0"/>
                <a:cs typeface="Times New Roman" panose="02020603050405020304" pitchFamily="18" charset="0"/>
              </a:endParaRPr>
            </a:p>
          </p:txBody>
        </p:sp>
        <p:cxnSp>
          <p:nvCxnSpPr>
            <p:cNvPr id="8" name="Straight Arrow Connector 7"/>
            <p:cNvCxnSpPr>
              <a:stCxn id="3" idx="3"/>
            </p:cNvCxnSpPr>
            <p:nvPr/>
          </p:nvCxnSpPr>
          <p:spPr>
            <a:xfrm flipV="1">
              <a:off x="3228975" y="4862496"/>
              <a:ext cx="428625" cy="6178"/>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p:cNvCxnSpPr/>
            <p:nvPr/>
          </p:nvCxnSpPr>
          <p:spPr>
            <a:xfrm flipV="1">
              <a:off x="5286375" y="4862496"/>
              <a:ext cx="428625" cy="6178"/>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10" name="Rectangle 9"/>
            <p:cNvSpPr/>
            <p:nvPr/>
          </p:nvSpPr>
          <p:spPr>
            <a:xfrm>
              <a:off x="3657600" y="4406265"/>
              <a:ext cx="1676400" cy="92773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smtClean="0">
                  <a:latin typeface="Times New Roman" panose="02020603050405020304" pitchFamily="18" charset="0"/>
                  <a:cs typeface="Times New Roman" panose="02020603050405020304" pitchFamily="18" charset="0"/>
                </a:rPr>
                <a:t>Nuôi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cấy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dòng</a:t>
              </a:r>
              <a:r>
                <a:rPr lang="en-US" sz="2000" dirty="0" smtClean="0">
                  <a:latin typeface="Times New Roman" panose="02020603050405020304" pitchFamily="18" charset="0"/>
                  <a:cs typeface="Times New Roman" panose="02020603050405020304" pitchFamily="18" charset="0"/>
                </a:rPr>
                <a:t> TB </a:t>
              </a:r>
              <a:r>
                <a:rPr lang="en-US" sz="2000" dirty="0" err="1" smtClean="0">
                  <a:latin typeface="Times New Roman" panose="02020603050405020304" pitchFamily="18" charset="0"/>
                  <a:cs typeface="Times New Roman" panose="02020603050405020304" pitchFamily="18" charset="0"/>
                </a:rPr>
                <a:t>xôma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biến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dị</a:t>
              </a:r>
              <a:endParaRPr lang="en-US" sz="2000" dirty="0">
                <a:latin typeface="Times New Roman" panose="02020603050405020304" pitchFamily="18" charset="0"/>
                <a:cs typeface="Times New Roman" panose="02020603050405020304" pitchFamily="18" charset="0"/>
              </a:endParaRPr>
            </a:p>
          </p:txBody>
        </p:sp>
      </p:grpSp>
      <p:sp>
        <p:nvSpPr>
          <p:cNvPr id="12" name="TextBox 11"/>
          <p:cNvSpPr txBox="1"/>
          <p:nvPr/>
        </p:nvSpPr>
        <p:spPr>
          <a:xfrm>
            <a:off x="76200" y="5922599"/>
            <a:ext cx="4267200" cy="707886"/>
          </a:xfrm>
          <a:prstGeom prst="rect">
            <a:avLst/>
          </a:prstGeom>
          <a:noFill/>
        </p:spPr>
        <p:txBody>
          <a:bodyPr wrap="square" rtlCol="0">
            <a:spAutoFit/>
          </a:bodyPr>
          <a:lstStyle/>
          <a:p>
            <a:r>
              <a:rPr lang="en-US" sz="2000" dirty="0" err="1" smtClean="0">
                <a:latin typeface="Times New Roman" panose="02020603050405020304" pitchFamily="18" charset="0"/>
                <a:cs typeface="Times New Roman" panose="02020603050405020304" pitchFamily="18" charset="0"/>
              </a:rPr>
              <a:t>Kháng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rầy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tốt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hạt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gạo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dài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lượng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gạo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ngon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năng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suất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tối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đa</a:t>
            </a:r>
            <a:r>
              <a:rPr lang="en-US" sz="2000" dirty="0" smtClean="0">
                <a:latin typeface="Times New Roman" panose="02020603050405020304" pitchFamily="18" charset="0"/>
                <a:cs typeface="Times New Roman" panose="02020603050405020304" pitchFamily="18" charset="0"/>
              </a:rPr>
              <a:t> 6 </a:t>
            </a:r>
            <a:r>
              <a:rPr lang="en-US" sz="2000" dirty="0" err="1" smtClean="0">
                <a:latin typeface="Times New Roman" panose="02020603050405020304" pitchFamily="18" charset="0"/>
                <a:cs typeface="Times New Roman" panose="02020603050405020304" pitchFamily="18" charset="0"/>
              </a:rPr>
              <a:t>tấn</a:t>
            </a:r>
            <a:r>
              <a:rPr lang="en-US" sz="2000" dirty="0" smtClean="0">
                <a:latin typeface="Times New Roman" panose="02020603050405020304" pitchFamily="18" charset="0"/>
                <a:cs typeface="Times New Roman" panose="02020603050405020304" pitchFamily="18" charset="0"/>
              </a:rPr>
              <a:t>/ha/</a:t>
            </a:r>
            <a:r>
              <a:rPr lang="en-US" sz="2000" dirty="0" err="1" smtClean="0">
                <a:latin typeface="Times New Roman" panose="02020603050405020304" pitchFamily="18" charset="0"/>
                <a:cs typeface="Times New Roman" panose="02020603050405020304" pitchFamily="18" charset="0"/>
              </a:rPr>
              <a:t>vụ</a:t>
            </a:r>
            <a:endParaRPr lang="en-US" sz="200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4539048" y="5867400"/>
            <a:ext cx="4604951" cy="1015663"/>
          </a:xfrm>
          <a:prstGeom prst="rect">
            <a:avLst/>
          </a:prstGeom>
          <a:noFill/>
        </p:spPr>
        <p:txBody>
          <a:bodyPr wrap="square" rtlCol="0">
            <a:spAutoFit/>
          </a:bodyPr>
          <a:lstStyle/>
          <a:p>
            <a:r>
              <a:rPr lang="en-US" sz="2000" dirty="0" err="1" smtClean="0">
                <a:latin typeface="Times New Roman" panose="02020603050405020304" pitchFamily="18" charset="0"/>
                <a:cs typeface="Times New Roman" panose="02020603050405020304" pitchFamily="18" charset="0"/>
              </a:rPr>
              <a:t>Năng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suất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độ</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thuần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chủng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cao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chịu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nóng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khô</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hạn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tốt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lượng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gạo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ngon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năng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suất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tối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đa</a:t>
            </a:r>
            <a:r>
              <a:rPr lang="en-US" sz="2000" dirty="0" smtClean="0">
                <a:latin typeface="Times New Roman" panose="02020603050405020304" pitchFamily="18" charset="0"/>
                <a:cs typeface="Times New Roman" panose="02020603050405020304" pitchFamily="18" charset="0"/>
              </a:rPr>
              <a:t> 8 </a:t>
            </a:r>
            <a:r>
              <a:rPr lang="en-US" sz="2000" dirty="0" err="1" smtClean="0">
                <a:latin typeface="Times New Roman" panose="02020603050405020304" pitchFamily="18" charset="0"/>
                <a:cs typeface="Times New Roman" panose="02020603050405020304" pitchFamily="18" charset="0"/>
              </a:rPr>
              <a:t>tấn</a:t>
            </a:r>
            <a:r>
              <a:rPr lang="en-US" sz="2000" dirty="0" smtClean="0">
                <a:latin typeface="Times New Roman" panose="02020603050405020304" pitchFamily="18" charset="0"/>
                <a:cs typeface="Times New Roman" panose="02020603050405020304" pitchFamily="18" charset="0"/>
              </a:rPr>
              <a:t>/ha/</a:t>
            </a:r>
            <a:r>
              <a:rPr lang="en-US" sz="2000" dirty="0" err="1" smtClean="0">
                <a:latin typeface="Times New Roman" panose="02020603050405020304" pitchFamily="18" charset="0"/>
                <a:cs typeface="Times New Roman" panose="02020603050405020304" pitchFamily="18" charset="0"/>
              </a:rPr>
              <a:t>vụ</a:t>
            </a:r>
            <a:endParaRPr lang="en-US" sz="2000" dirty="0">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1000"/>
                                        <p:tgtEl>
                                          <p:spTgt spid="2">
                                            <p:txEl>
                                              <p:pRg st="0" end="0"/>
                                            </p:txEl>
                                          </p:spTgt>
                                        </p:tgtEl>
                                      </p:cBhvr>
                                    </p:animEffect>
                                    <p:anim calcmode="lin" valueType="num">
                                      <p:cBhvr>
                                        <p:cTn id="1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12"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61" name="Picture 13" descr="Thanh-long-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219200"/>
            <a:ext cx="7162800" cy="4876800"/>
          </a:xfrm>
          <a:prstGeom prst="rect">
            <a:avLst/>
          </a:prstGeom>
          <a:noFill/>
          <a:extLst>
            <a:ext uri="{909E8E84-426E-40DD-AFC4-6F175D3DCCD1}">
              <a14:hiddenFill xmlns:a14="http://schemas.microsoft.com/office/drawing/2010/main">
                <a:solidFill>
                  <a:srgbClr val="FFFFFF"/>
                </a:solidFill>
              </a14:hiddenFill>
            </a:ext>
          </a:extLst>
        </p:spPr>
      </p:pic>
      <p:sp>
        <p:nvSpPr>
          <p:cNvPr id="283663" name="Text Box 15"/>
          <p:cNvSpPr txBox="1">
            <a:spLocks noChangeArrowheads="1"/>
          </p:cNvSpPr>
          <p:nvPr/>
        </p:nvSpPr>
        <p:spPr bwMode="auto">
          <a:xfrm>
            <a:off x="2362200" y="6172200"/>
            <a:ext cx="5257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000" b="1">
                <a:solidFill>
                  <a:srgbClr val="9900CC"/>
                </a:solidFill>
                <a:latin typeface="Tahoma" panose="020B0604030504040204" pitchFamily="34" charset="0"/>
              </a:rPr>
              <a:t>Tạo giống cây trồng ở cây Thanh Long</a:t>
            </a:r>
          </a:p>
        </p:txBody>
      </p:sp>
      <p:sp>
        <p:nvSpPr>
          <p:cNvPr id="5" name="Text Box 22"/>
          <p:cNvSpPr txBox="1">
            <a:spLocks noChangeArrowheads="1"/>
          </p:cNvSpPr>
          <p:nvPr/>
        </p:nvSpPr>
        <p:spPr bwMode="auto">
          <a:xfrm>
            <a:off x="0" y="0"/>
            <a:ext cx="9144000" cy="553998"/>
          </a:xfrm>
          <a:prstGeom prst="rect">
            <a:avLst/>
          </a:prstGeom>
          <a:solidFill>
            <a:schemeClr val="accent4">
              <a:lumMod val="20000"/>
              <a:lumOff val="80000"/>
            </a:schemeClr>
          </a:solidFill>
          <a:ln>
            <a:noFill/>
          </a:ln>
          <a:effectLst/>
        </p:spPr>
        <p:txBody>
          <a:bodyPr wrap="square">
            <a:spAutoFit/>
          </a:bodyPr>
          <a:lstStyle/>
          <a:p>
            <a:pPr algn="ctr">
              <a:spcBef>
                <a:spcPct val="50000"/>
              </a:spcBef>
            </a:pPr>
            <a:r>
              <a:rPr lang="vi-VN" altLang="en-US" sz="3000" b="1" dirty="0" smtClean="0">
                <a:solidFill>
                  <a:srgbClr val="C00000"/>
                </a:solidFill>
                <a:latin typeface="Times New Roman" panose="02020603050405020304" pitchFamily="18" charset="0"/>
                <a:cs typeface="Times New Roman" panose="02020603050405020304" pitchFamily="18" charset="0"/>
              </a:rPr>
              <a:t>BÀI 31 – CÔNG NGHỆ TẾ BÀO</a:t>
            </a:r>
            <a:endParaRPr lang="en-US" altLang="en-US" sz="30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83661"/>
                                        </p:tgtEl>
                                        <p:attrNameLst>
                                          <p:attrName>style.visibility</p:attrName>
                                        </p:attrNameLst>
                                      </p:cBhvr>
                                      <p:to>
                                        <p:strVal val="visible"/>
                                      </p:to>
                                    </p:set>
                                    <p:anim calcmode="lin" valueType="num">
                                      <p:cBhvr>
                                        <p:cTn id="7" dur="500" fill="hold"/>
                                        <p:tgtEl>
                                          <p:spTgt spid="283661"/>
                                        </p:tgtEl>
                                        <p:attrNameLst>
                                          <p:attrName>ppt_w</p:attrName>
                                        </p:attrNameLst>
                                      </p:cBhvr>
                                      <p:tavLst>
                                        <p:tav tm="0">
                                          <p:val>
                                            <p:fltVal val="0"/>
                                          </p:val>
                                        </p:tav>
                                        <p:tav tm="100000">
                                          <p:val>
                                            <p:strVal val="#ppt_w"/>
                                          </p:val>
                                        </p:tav>
                                      </p:tavLst>
                                    </p:anim>
                                    <p:anim calcmode="lin" valueType="num">
                                      <p:cBhvr>
                                        <p:cTn id="8" dur="500" fill="hold"/>
                                        <p:tgtEl>
                                          <p:spTgt spid="28366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283663"/>
                                        </p:tgtEl>
                                        <p:attrNameLst>
                                          <p:attrName>style.visibility</p:attrName>
                                        </p:attrNameLst>
                                      </p:cBhvr>
                                      <p:to>
                                        <p:strVal val="visible"/>
                                      </p:to>
                                    </p:set>
                                    <p:anim calcmode="discrete" valueType="clr">
                                      <p:cBhvr override="childStyle">
                                        <p:cTn id="13" dur="80"/>
                                        <p:tgtEl>
                                          <p:spTgt spid="283663"/>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283663"/>
                                        </p:tgtEl>
                                        <p:attrNameLst>
                                          <p:attrName>fillcolor</p:attrName>
                                        </p:attrNameLst>
                                      </p:cBhvr>
                                      <p:tavLst>
                                        <p:tav tm="0">
                                          <p:val>
                                            <p:clrVal>
                                              <a:schemeClr val="accent2"/>
                                            </p:clrVal>
                                          </p:val>
                                        </p:tav>
                                        <p:tav tm="50000">
                                          <p:val>
                                            <p:clrVal>
                                              <a:schemeClr val="hlink"/>
                                            </p:clrVal>
                                          </p:val>
                                        </p:tav>
                                      </p:tavLst>
                                    </p:anim>
                                    <p:set>
                                      <p:cBhvr>
                                        <p:cTn id="15" dur="80"/>
                                        <p:tgtEl>
                                          <p:spTgt spid="28366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63" grpId="0" animBg="1"/>
      <p:bldP spid="28366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descr="gerberaclones"/>
          <p:cNvSpPr>
            <a:spLocks noChangeArrowheads="1"/>
          </p:cNvSpPr>
          <p:nvPr/>
        </p:nvSpPr>
        <p:spPr bwMode="auto">
          <a:xfrm>
            <a:off x="838200" y="381000"/>
            <a:ext cx="7543800" cy="5105400"/>
          </a:xfrm>
          <a:prstGeom prst="rect">
            <a:avLst/>
          </a:prstGeom>
          <a:blipFill dpi="0" rotWithShape="1">
            <a:blip r:embed="rId2"/>
            <a:srcRect/>
            <a:stretch>
              <a:fillRect/>
            </a:stretch>
          </a:blip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747" name="Text Box 3"/>
          <p:cNvSpPr txBox="1">
            <a:spLocks noChangeArrowheads="1"/>
          </p:cNvSpPr>
          <p:nvPr/>
        </p:nvSpPr>
        <p:spPr bwMode="auto">
          <a:xfrm>
            <a:off x="762000" y="5638800"/>
            <a:ext cx="800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66"/>
                </a:solidFill>
                <a:latin typeface="Times New Roman" panose="02020603050405020304" pitchFamily="18" charset="0"/>
                <a:cs typeface="Times New Roman" panose="02020603050405020304" pitchFamily="18" charset="0"/>
              </a:rPr>
              <a:t>Nhân giống hoa đồng tiền bằng nuôi cấy mô</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87746"/>
                                        </p:tgtEl>
                                        <p:attrNameLst>
                                          <p:attrName>style.visibility</p:attrName>
                                        </p:attrNameLst>
                                      </p:cBhvr>
                                      <p:to>
                                        <p:strVal val="visible"/>
                                      </p:to>
                                    </p:set>
                                    <p:anim calcmode="lin" valueType="num">
                                      <p:cBhvr>
                                        <p:cTn id="7" dur="500" fill="hold"/>
                                        <p:tgtEl>
                                          <p:spTgt spid="287746"/>
                                        </p:tgtEl>
                                        <p:attrNameLst>
                                          <p:attrName>ppt_w</p:attrName>
                                        </p:attrNameLst>
                                      </p:cBhvr>
                                      <p:tavLst>
                                        <p:tav tm="0">
                                          <p:val>
                                            <p:fltVal val="0"/>
                                          </p:val>
                                        </p:tav>
                                        <p:tav tm="100000">
                                          <p:val>
                                            <p:strVal val="#ppt_w"/>
                                          </p:val>
                                        </p:tav>
                                      </p:tavLst>
                                    </p:anim>
                                    <p:anim calcmode="lin" valueType="num">
                                      <p:cBhvr>
                                        <p:cTn id="8" dur="500" fill="hold"/>
                                        <p:tgtEl>
                                          <p:spTgt spid="28774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87747"/>
                                        </p:tgtEl>
                                        <p:attrNameLst>
                                          <p:attrName>style.visibility</p:attrName>
                                        </p:attrNameLst>
                                      </p:cBhvr>
                                      <p:to>
                                        <p:strVal val="visible"/>
                                      </p:to>
                                    </p:set>
                                    <p:anim calcmode="lin" valueType="num">
                                      <p:cBhvr>
                                        <p:cTn id="13" dur="500" fill="hold"/>
                                        <p:tgtEl>
                                          <p:spTgt spid="287747"/>
                                        </p:tgtEl>
                                        <p:attrNameLst>
                                          <p:attrName>ppt_w</p:attrName>
                                        </p:attrNameLst>
                                      </p:cBhvr>
                                      <p:tavLst>
                                        <p:tav tm="0">
                                          <p:val>
                                            <p:fltVal val="0"/>
                                          </p:val>
                                        </p:tav>
                                        <p:tav tm="100000">
                                          <p:val>
                                            <p:strVal val="#ppt_w"/>
                                          </p:val>
                                        </p:tav>
                                      </p:tavLst>
                                    </p:anim>
                                    <p:anim calcmode="lin" valueType="num">
                                      <p:cBhvr>
                                        <p:cTn id="14" dur="500" fill="hold"/>
                                        <p:tgtEl>
                                          <p:spTgt spid="2877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6" grpId="0" animBg="1"/>
      <p:bldP spid="287746" grpId="1" animBg="1"/>
      <p:bldP spid="287747" grpId="0" animBg="1"/>
      <p:bldP spid="28774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9" name="Text Box 11"/>
          <p:cNvSpPr txBox="1">
            <a:spLocks noChangeArrowheads="1"/>
          </p:cNvSpPr>
          <p:nvPr/>
        </p:nvSpPr>
        <p:spPr bwMode="auto">
          <a:xfrm>
            <a:off x="952500" y="2959360"/>
            <a:ext cx="7239000" cy="521970"/>
          </a:xfrm>
          <a:prstGeom prst="rect">
            <a:avLst/>
          </a:prstGeom>
          <a:noFill/>
          <a:ln>
            <a:noFill/>
          </a:ln>
          <a:effectLst/>
          <a:extLst>
            <a:ext uri="{909E8E84-426E-40DD-AFC4-6F175D3DCCD1}">
              <a14:hiddenFill xmlns:a14="http://schemas.microsoft.com/office/drawing/2010/main">
                <a:solidFill>
                  <a:srgbClr val="66FFCC"/>
                </a:solidFill>
              </a14:hiddenFill>
            </a:ext>
            <a:ext uri="{91240B29-F687-4F45-9708-019B960494DF}">
              <a14:hiddenLine xmlns:a14="http://schemas.microsoft.com/office/drawing/2010/main" w="9525">
                <a:solidFill>
                  <a:srgbClr val="FFFF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altLang="en-US" sz="2800" b="1" dirty="0">
                <a:solidFill>
                  <a:schemeClr val="accent6"/>
                </a:solidFill>
                <a:latin typeface="Times New Roman" panose="02020603050405020304" pitchFamily="18" charset="0"/>
                <a:cs typeface="Times New Roman" panose="02020603050405020304" pitchFamily="18" charset="0"/>
              </a:rPr>
              <a:t>Nêu thành tựu nhân bản vô tính ở động vật</a:t>
            </a:r>
            <a:r>
              <a:rPr lang="vi-VN" altLang="en-US" sz="2800" b="1" dirty="0">
                <a:solidFill>
                  <a:schemeClr val="accent6"/>
                </a:solidFill>
                <a:latin typeface="Times New Roman" panose="02020603050405020304" pitchFamily="18" charset="0"/>
                <a:cs typeface="Times New Roman" panose="02020603050405020304" pitchFamily="18" charset="0"/>
              </a:rPr>
              <a:t> ?</a:t>
            </a:r>
          </a:p>
        </p:txBody>
      </p:sp>
      <p:sp>
        <p:nvSpPr>
          <p:cNvPr id="9" name="Text Box 22"/>
          <p:cNvSpPr txBox="1">
            <a:spLocks noChangeArrowheads="1"/>
          </p:cNvSpPr>
          <p:nvPr/>
        </p:nvSpPr>
        <p:spPr bwMode="auto">
          <a:xfrm>
            <a:off x="0" y="0"/>
            <a:ext cx="9144000" cy="553998"/>
          </a:xfrm>
          <a:prstGeom prst="rect">
            <a:avLst/>
          </a:prstGeom>
          <a:solidFill>
            <a:schemeClr val="accent4">
              <a:lumMod val="20000"/>
              <a:lumOff val="80000"/>
            </a:schemeClr>
          </a:solidFill>
          <a:ln>
            <a:noFill/>
          </a:ln>
          <a:effectLst/>
        </p:spPr>
        <p:txBody>
          <a:bodyPr wrap="square">
            <a:spAutoFit/>
          </a:bodyPr>
          <a:lstStyle/>
          <a:p>
            <a:pPr algn="ctr">
              <a:spcBef>
                <a:spcPct val="50000"/>
              </a:spcBef>
            </a:pPr>
            <a:r>
              <a:rPr lang="vi-VN" altLang="en-US" sz="3000" b="1" dirty="0" smtClean="0">
                <a:solidFill>
                  <a:srgbClr val="C00000"/>
                </a:solidFill>
                <a:latin typeface="Times New Roman" panose="02020603050405020304" pitchFamily="18" charset="0"/>
                <a:cs typeface="Times New Roman" panose="02020603050405020304" pitchFamily="18" charset="0"/>
              </a:rPr>
              <a:t>BÀI 31 – CÔNG NGHỆ TẾ BÀO</a:t>
            </a:r>
            <a:endParaRPr lang="en-US" altLang="en-US" sz="3000" b="1" dirty="0">
              <a:solidFill>
                <a:srgbClr val="C00000"/>
              </a:solidFill>
              <a:latin typeface="Times New Roman" panose="02020603050405020304" pitchFamily="18" charset="0"/>
              <a:cs typeface="Times New Roman" panose="02020603050405020304" pitchFamily="18" charset="0"/>
            </a:endParaRPr>
          </a:p>
        </p:txBody>
      </p:sp>
      <p:grpSp>
        <p:nvGrpSpPr>
          <p:cNvPr id="2" name="Group 1"/>
          <p:cNvGrpSpPr/>
          <p:nvPr/>
        </p:nvGrpSpPr>
        <p:grpSpPr>
          <a:xfrm>
            <a:off x="0" y="483972"/>
            <a:ext cx="9144000" cy="2411628"/>
            <a:chOff x="0" y="483972"/>
            <a:chExt cx="9144000" cy="2411628"/>
          </a:xfrm>
        </p:grpSpPr>
        <p:grpSp>
          <p:nvGrpSpPr>
            <p:cNvPr id="10" name="Group 9"/>
            <p:cNvGrpSpPr/>
            <p:nvPr/>
          </p:nvGrpSpPr>
          <p:grpSpPr>
            <a:xfrm>
              <a:off x="0" y="483972"/>
              <a:ext cx="9144000" cy="1431667"/>
              <a:chOff x="0" y="483972"/>
              <a:chExt cx="9144000" cy="1431667"/>
            </a:xfrm>
          </p:grpSpPr>
          <p:sp>
            <p:nvSpPr>
              <p:cNvPr id="11" name="Text Box 41"/>
              <p:cNvSpPr txBox="1">
                <a:spLocks noChangeArrowheads="1"/>
              </p:cNvSpPr>
              <p:nvPr/>
            </p:nvSpPr>
            <p:spPr bwMode="auto">
              <a:xfrm>
                <a:off x="0" y="1453974"/>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400" b="1" i="1" smtClean="0">
                    <a:latin typeface="Times New Roman" panose="02020603050405020304" pitchFamily="18" charset="0"/>
                    <a:cs typeface="Times New Roman" panose="02020603050405020304" pitchFamily="18" charset="0"/>
                  </a:rPr>
                  <a:t>1</a:t>
                </a:r>
                <a:r>
                  <a:rPr lang="en-US" altLang="en-US" sz="2400" b="1" i="1" dirty="0">
                    <a:latin typeface="Times New Roman" panose="02020603050405020304" pitchFamily="18" charset="0"/>
                    <a:cs typeface="Times New Roman" panose="02020603050405020304" pitchFamily="18" charset="0"/>
                  </a:rPr>
                  <a:t>.</a:t>
                </a:r>
                <a:r>
                  <a:rPr lang="en-US" altLang="en-US" sz="2400" b="1" i="1" smtClean="0">
                    <a:latin typeface="Times New Roman" panose="02020603050405020304" pitchFamily="18" charset="0"/>
                    <a:cs typeface="Times New Roman" panose="02020603050405020304" pitchFamily="18" charset="0"/>
                  </a:rPr>
                  <a:t> </a:t>
                </a:r>
                <a:r>
                  <a:rPr lang="en-US" altLang="en-US" sz="2400" b="1" i="1" dirty="0">
                    <a:latin typeface="Times New Roman" panose="02020603050405020304" pitchFamily="18" charset="0"/>
                    <a:cs typeface="Times New Roman" panose="02020603050405020304" pitchFamily="18" charset="0"/>
                  </a:rPr>
                  <a:t>Nhân giống vô tính trong ống nghiệm (vi nhân giống) ở cây trồng:</a:t>
                </a:r>
              </a:p>
            </p:txBody>
          </p:sp>
          <p:sp>
            <p:nvSpPr>
              <p:cNvPr id="12" name="Text Box 9"/>
              <p:cNvSpPr txBox="1">
                <a:spLocks noChangeArrowheads="1"/>
              </p:cNvSpPr>
              <p:nvPr/>
            </p:nvSpPr>
            <p:spPr bwMode="auto">
              <a:xfrm>
                <a:off x="0" y="483972"/>
                <a:ext cx="4876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vi-VN" altLang="en-US" sz="2800" b="1" dirty="0" smtClean="0">
                    <a:solidFill>
                      <a:srgbClr val="FF0000"/>
                    </a:solidFill>
                    <a:latin typeface="Times New Roman" panose="02020603050405020304" pitchFamily="18" charset="0"/>
                    <a:cs typeface="Times New Roman" panose="02020603050405020304" pitchFamily="18" charset="0"/>
                  </a:rPr>
                  <a:t>I/ Khái niệm công nghệ tế bào</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13" name="Text Box 9"/>
              <p:cNvSpPr txBox="1">
                <a:spLocks noChangeArrowheads="1"/>
              </p:cNvSpPr>
              <p:nvPr/>
            </p:nvSpPr>
            <p:spPr bwMode="auto">
              <a:xfrm>
                <a:off x="0" y="951352"/>
                <a:ext cx="4876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vi-VN" altLang="en-US" sz="2800" b="1" dirty="0" smtClean="0">
                    <a:solidFill>
                      <a:srgbClr val="FF0000"/>
                    </a:solidFill>
                    <a:latin typeface="Times New Roman" panose="02020603050405020304" pitchFamily="18" charset="0"/>
                    <a:cs typeface="Times New Roman" panose="02020603050405020304" pitchFamily="18" charset="0"/>
                  </a:rPr>
                  <a:t>II/ Ứng dụng công nghệ tế bào</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grpSp>
        <p:sp>
          <p:nvSpPr>
            <p:cNvPr id="14" name="Text Box 41"/>
            <p:cNvSpPr txBox="1">
              <a:spLocks noChangeArrowheads="1"/>
            </p:cNvSpPr>
            <p:nvPr/>
          </p:nvSpPr>
          <p:spPr bwMode="auto">
            <a:xfrm>
              <a:off x="0" y="1964803"/>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vi-VN" altLang="en-US" sz="2400" b="1" i="1" smtClean="0">
                  <a:latin typeface="Times New Roman" panose="02020603050405020304" pitchFamily="18" charset="0"/>
                  <a:cs typeface="Times New Roman" panose="02020603050405020304" pitchFamily="18" charset="0"/>
                </a:rPr>
                <a:t>2</a:t>
              </a:r>
              <a:r>
                <a:rPr lang="en-US" altLang="en-US" sz="2400" b="1" i="1" smtClean="0">
                  <a:latin typeface="Times New Roman" panose="02020603050405020304" pitchFamily="18" charset="0"/>
                  <a:cs typeface="Times New Roman" panose="02020603050405020304" pitchFamily="18" charset="0"/>
                </a:rPr>
                <a:t>. </a:t>
              </a:r>
              <a:r>
                <a:rPr lang="vi-VN" altLang="en-US" sz="2400" b="1" i="1" dirty="0" smtClean="0">
                  <a:latin typeface="Times New Roman" panose="02020603050405020304" pitchFamily="18" charset="0"/>
                  <a:cs typeface="Times New Roman" panose="02020603050405020304" pitchFamily="18" charset="0"/>
                </a:rPr>
                <a:t>Ứng dụng nuôi cấy tế bào và mô trong chọn giống </a:t>
              </a:r>
              <a:r>
                <a:rPr lang="en-US" altLang="en-US" sz="2400" b="1" i="1" dirty="0" smtClean="0">
                  <a:latin typeface="Times New Roman" panose="02020603050405020304" pitchFamily="18" charset="0"/>
                  <a:cs typeface="Times New Roman" panose="02020603050405020304" pitchFamily="18" charset="0"/>
                </a:rPr>
                <a:t>cây </a:t>
              </a:r>
              <a:r>
                <a:rPr lang="en-US" altLang="en-US" sz="2400" b="1" i="1" dirty="0">
                  <a:latin typeface="Times New Roman" panose="02020603050405020304" pitchFamily="18" charset="0"/>
                  <a:cs typeface="Times New Roman" panose="02020603050405020304" pitchFamily="18" charset="0"/>
                </a:rPr>
                <a:t>trồng:</a:t>
              </a:r>
            </a:p>
          </p:txBody>
        </p:sp>
        <p:sp>
          <p:nvSpPr>
            <p:cNvPr id="15" name="Text Box 41"/>
            <p:cNvSpPr txBox="1">
              <a:spLocks noChangeArrowheads="1"/>
            </p:cNvSpPr>
            <p:nvPr/>
          </p:nvSpPr>
          <p:spPr bwMode="auto">
            <a:xfrm>
              <a:off x="0" y="2433935"/>
              <a:ext cx="4343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vi-VN" altLang="en-US" sz="2400" b="1" i="1" smtClean="0">
                  <a:latin typeface="Times New Roman" panose="02020603050405020304" pitchFamily="18" charset="0"/>
                  <a:cs typeface="Times New Roman" panose="02020603050405020304" pitchFamily="18" charset="0"/>
                </a:rPr>
                <a:t>3</a:t>
              </a:r>
              <a:r>
                <a:rPr lang="en-US" altLang="en-US" sz="2400" b="1" i="1" smtClean="0">
                  <a:latin typeface="Times New Roman" panose="02020603050405020304" pitchFamily="18" charset="0"/>
                  <a:cs typeface="Times New Roman" panose="02020603050405020304" pitchFamily="18" charset="0"/>
                </a:rPr>
                <a:t>. </a:t>
              </a:r>
              <a:r>
                <a:rPr lang="vi-VN" altLang="en-US" sz="2400" b="1" i="1" dirty="0" smtClean="0">
                  <a:latin typeface="Times New Roman" panose="02020603050405020304" pitchFamily="18" charset="0"/>
                  <a:cs typeface="Times New Roman" panose="02020603050405020304" pitchFamily="18" charset="0"/>
                </a:rPr>
                <a:t>Nhân bản vô tính ở động vật</a:t>
              </a:r>
              <a:r>
                <a:rPr lang="en-US" altLang="en-US" sz="2400" b="1" i="1" dirty="0" smtClean="0">
                  <a:latin typeface="Times New Roman" panose="02020603050405020304" pitchFamily="18" charset="0"/>
                  <a:cs typeface="Times New Roman" panose="02020603050405020304" pitchFamily="18" charset="0"/>
                </a:rPr>
                <a:t>:</a:t>
              </a:r>
              <a:endParaRPr lang="en-US" altLang="en-US" sz="2400" b="1" i="1" dirty="0">
                <a:latin typeface="Times New Roman" panose="02020603050405020304" pitchFamily="18" charset="0"/>
                <a:cs typeface="Times New Roman" panose="02020603050405020304" pitchFamily="18" charset="0"/>
              </a:endParaRPr>
            </a:p>
          </p:txBody>
        </p:sp>
      </p:grpSp>
      <p:sp>
        <p:nvSpPr>
          <p:cNvPr id="3" name="TextBox 2"/>
          <p:cNvSpPr txBox="1"/>
          <p:nvPr/>
        </p:nvSpPr>
        <p:spPr>
          <a:xfrm>
            <a:off x="2552700" y="3505200"/>
            <a:ext cx="3581400" cy="461665"/>
          </a:xfrm>
          <a:prstGeom prst="rect">
            <a:avLst/>
          </a:prstGeom>
          <a:noFill/>
        </p:spPr>
        <p:txBody>
          <a:bodyPr wrap="square" rtlCol="0">
            <a:spAutoFit/>
          </a:bodyPr>
          <a:lstStyle/>
          <a:p>
            <a:pPr algn="ctr"/>
            <a:r>
              <a:rPr lang="vi-VN" sz="2400" b="1" dirty="0" smtClean="0">
                <a:solidFill>
                  <a:srgbClr val="3E87E0"/>
                </a:solidFill>
                <a:latin typeface="Times New Roman" panose="02020603050405020304" pitchFamily="18" charset="0"/>
                <a:cs typeface="Times New Roman" panose="02020603050405020304" pitchFamily="18" charset="0"/>
              </a:rPr>
              <a:t>Em biết gì về Cừu Dolly?</a:t>
            </a:r>
          </a:p>
        </p:txBody>
      </p:sp>
      <p:sp>
        <p:nvSpPr>
          <p:cNvPr id="4" name="TextBox 3"/>
          <p:cNvSpPr txBox="1"/>
          <p:nvPr/>
        </p:nvSpPr>
        <p:spPr>
          <a:xfrm>
            <a:off x="0" y="4114800"/>
            <a:ext cx="9144000" cy="1938992"/>
          </a:xfrm>
          <a:prstGeom prst="rect">
            <a:avLst/>
          </a:prstGeom>
          <a:noFill/>
        </p:spPr>
        <p:txBody>
          <a:bodyPr wrap="square" rtlCol="0">
            <a:spAutoFit/>
          </a:bodyPr>
          <a:lstStyle/>
          <a:p>
            <a:pPr algn="just"/>
            <a:r>
              <a:rPr lang="vi-VN" sz="2400" b="1" dirty="0">
                <a:solidFill>
                  <a:srgbClr val="FF0000"/>
                </a:solidFill>
                <a:latin typeface="Times New Roman" panose="02020603050405020304" pitchFamily="18" charset="0"/>
                <a:cs typeface="Times New Roman" panose="02020603050405020304" pitchFamily="18" charset="0"/>
              </a:rPr>
              <a:t>Cừu </a:t>
            </a:r>
            <a:r>
              <a:rPr lang="vi-VN" sz="2400" b="1" dirty="0" smtClean="0">
                <a:solidFill>
                  <a:srgbClr val="FF0000"/>
                </a:solidFill>
                <a:latin typeface="Times New Roman" panose="02020603050405020304" pitchFamily="18" charset="0"/>
                <a:cs typeface="Times New Roman" panose="02020603050405020304" pitchFamily="18" charset="0"/>
              </a:rPr>
              <a:t>Dolly</a:t>
            </a:r>
            <a:r>
              <a:rPr lang="vi-VN" sz="2400" i="1" dirty="0">
                <a:latin typeface="Times New Roman" panose="02020603050405020304" pitchFamily="18" charset="0"/>
                <a:cs typeface="Times New Roman" panose="02020603050405020304" pitchFamily="18" charset="0"/>
              </a:rPr>
              <a:t> </a:t>
            </a:r>
            <a:r>
              <a:rPr lang="vi-VN" sz="2400" i="1" dirty="0" smtClean="0">
                <a:latin typeface="Times New Roman" panose="02020603050405020304" pitchFamily="18" charset="0"/>
                <a:cs typeface="Times New Roman" panose="02020603050405020304" pitchFamily="18" charset="0"/>
              </a:rPr>
              <a:t>được </a:t>
            </a:r>
            <a:r>
              <a:rPr lang="vi-VN" sz="2400" i="1" dirty="0">
                <a:latin typeface="Times New Roman" panose="02020603050405020304" pitchFamily="18" charset="0"/>
                <a:cs typeface="Times New Roman" panose="02020603050405020304" pitchFamily="18" charset="0"/>
              </a:rPr>
              <a:t>tạo </a:t>
            </a:r>
            <a:r>
              <a:rPr lang="vi-VN" sz="2400" b="1" i="1" dirty="0">
                <a:latin typeface="Times New Roman" panose="02020603050405020304" pitchFamily="18" charset="0"/>
                <a:cs typeface="Times New Roman" panose="02020603050405020304" pitchFamily="18" charset="0"/>
              </a:rPr>
              <a:t>ra</a:t>
            </a:r>
            <a:r>
              <a:rPr lang="vi-VN" sz="2400" i="1" dirty="0">
                <a:latin typeface="Times New Roman" panose="02020603050405020304" pitchFamily="18" charset="0"/>
                <a:cs typeface="Times New Roman" panose="02020603050405020304" pitchFamily="18" charset="0"/>
              </a:rPr>
              <a:t> bởi Ian Wilmut, Keith Campbell và các cộng </a:t>
            </a:r>
            <a:r>
              <a:rPr lang="vi-VN" sz="2400" b="1" i="1" dirty="0">
                <a:latin typeface="Times New Roman" panose="02020603050405020304" pitchFamily="18" charset="0"/>
                <a:cs typeface="Times New Roman" panose="02020603050405020304" pitchFamily="18" charset="0"/>
              </a:rPr>
              <a:t>sự</a:t>
            </a:r>
            <a:r>
              <a:rPr lang="vi-VN" sz="2400" i="1" dirty="0">
                <a:latin typeface="Times New Roman" panose="02020603050405020304" pitchFamily="18" charset="0"/>
                <a:cs typeface="Times New Roman" panose="02020603050405020304" pitchFamily="18" charset="0"/>
              </a:rPr>
              <a:t> tại Viện Roslin ở Edinburgh, Scotland, là con </a:t>
            </a:r>
            <a:r>
              <a:rPr lang="vi-VN" sz="2400" b="1" i="1" dirty="0">
                <a:latin typeface="Times New Roman" panose="02020603050405020304" pitchFamily="18" charset="0"/>
                <a:cs typeface="Times New Roman" panose="02020603050405020304" pitchFamily="18" charset="0"/>
              </a:rPr>
              <a:t>cừu</a:t>
            </a:r>
            <a:r>
              <a:rPr lang="vi-VN" sz="2400" i="1" dirty="0">
                <a:latin typeface="Times New Roman" panose="02020603050405020304" pitchFamily="18" charset="0"/>
                <a:cs typeface="Times New Roman" panose="02020603050405020304" pitchFamily="18" charset="0"/>
              </a:rPr>
              <a:t> thuộc giống </a:t>
            </a:r>
            <a:r>
              <a:rPr lang="vi-VN" sz="2400" b="1" i="1" dirty="0">
                <a:latin typeface="Times New Roman" panose="02020603050405020304" pitchFamily="18" charset="0"/>
                <a:cs typeface="Times New Roman" panose="02020603050405020304" pitchFamily="18" charset="0"/>
              </a:rPr>
              <a:t>cừu</a:t>
            </a:r>
            <a:r>
              <a:rPr lang="vi-VN" sz="2400" i="1" dirty="0">
                <a:latin typeface="Times New Roman" panose="02020603050405020304" pitchFamily="18" charset="0"/>
                <a:cs typeface="Times New Roman" panose="02020603050405020304" pitchFamily="18" charset="0"/>
              </a:rPr>
              <a:t> Dorset Phần Lan. </a:t>
            </a:r>
            <a:r>
              <a:rPr lang="vi-VN" sz="2400" b="1" i="1" dirty="0">
                <a:latin typeface="Times New Roman" panose="02020603050405020304" pitchFamily="18" charset="0"/>
                <a:cs typeface="Times New Roman" panose="02020603050405020304" pitchFamily="18" charset="0"/>
              </a:rPr>
              <a:t>Dolly</a:t>
            </a:r>
            <a:r>
              <a:rPr lang="vi-VN" sz="2400" i="1" dirty="0">
                <a:latin typeface="Times New Roman" panose="02020603050405020304" pitchFamily="18" charset="0"/>
                <a:cs typeface="Times New Roman" panose="02020603050405020304" pitchFamily="18" charset="0"/>
              </a:rPr>
              <a:t> là động vật có vú được nhân bản vô tính đầu tiên và được tạo </a:t>
            </a:r>
            <a:r>
              <a:rPr lang="vi-VN" sz="2400" b="1" i="1" dirty="0">
                <a:latin typeface="Times New Roman" panose="02020603050405020304" pitchFamily="18" charset="0"/>
                <a:cs typeface="Times New Roman" panose="02020603050405020304" pitchFamily="18" charset="0"/>
              </a:rPr>
              <a:t>ra</a:t>
            </a:r>
            <a:r>
              <a:rPr lang="vi-VN" sz="2400" i="1" dirty="0">
                <a:latin typeface="Times New Roman" panose="02020603050405020304" pitchFamily="18" charset="0"/>
                <a:cs typeface="Times New Roman" panose="02020603050405020304" pitchFamily="18" charset="0"/>
              </a:rPr>
              <a:t> từ tế bào sinh dưỡng trưởng thành nhờ áp dụng phương pháp chuyển nhân.</a:t>
            </a:r>
            <a:endParaRPr lang="en-US" sz="2400" i="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09259"/>
                                        </p:tgtEl>
                                        <p:attrNameLst>
                                          <p:attrName>style.visibility</p:attrName>
                                        </p:attrNameLst>
                                      </p:cBhvr>
                                      <p:to>
                                        <p:strVal val="visible"/>
                                      </p:to>
                                    </p:set>
                                    <p:anim calcmode="lin" valueType="num">
                                      <p:cBhvr>
                                        <p:cTn id="13" dur="500" fill="hold"/>
                                        <p:tgtEl>
                                          <p:spTgt spid="309259"/>
                                        </p:tgtEl>
                                        <p:attrNameLst>
                                          <p:attrName>ppt_w</p:attrName>
                                        </p:attrNameLst>
                                      </p:cBhvr>
                                      <p:tavLst>
                                        <p:tav tm="0">
                                          <p:val>
                                            <p:fltVal val="0"/>
                                          </p:val>
                                        </p:tav>
                                        <p:tav tm="100000">
                                          <p:val>
                                            <p:strVal val="#ppt_w"/>
                                          </p:val>
                                        </p:tav>
                                      </p:tavLst>
                                    </p:anim>
                                    <p:anim calcmode="lin" valueType="num">
                                      <p:cBhvr>
                                        <p:cTn id="14" dur="500" fill="hold"/>
                                        <p:tgtEl>
                                          <p:spTgt spid="309259"/>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9" grpId="0" animBg="1"/>
      <p:bldP spid="309259" grpId="1" animBg="1"/>
      <p:bldP spid="3" grpId="0"/>
      <p:bldP spid="3" grpId="1"/>
      <p:bldP spid="4" grpId="0"/>
      <p:bldP spid="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9" name="Text Box 11"/>
          <p:cNvSpPr txBox="1">
            <a:spLocks noChangeArrowheads="1"/>
          </p:cNvSpPr>
          <p:nvPr/>
        </p:nvSpPr>
        <p:spPr bwMode="auto">
          <a:xfrm>
            <a:off x="0" y="3750439"/>
            <a:ext cx="48768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en-US" sz="2000" dirty="0">
                <a:latin typeface="Times New Roman" panose="02020603050405020304" pitchFamily="18" charset="0"/>
                <a:cs typeface="Times New Roman" panose="02020603050405020304" pitchFamily="18" charset="0"/>
              </a:rPr>
              <a:t>- Dolly ra đời sau nhiều năm nghiên cứu, </a:t>
            </a:r>
            <a:r>
              <a:rPr lang="vi-VN" altLang="en-US" sz="2000" dirty="0">
                <a:latin typeface="Times New Roman" panose="02020603050405020304" pitchFamily="18" charset="0"/>
                <a:cs typeface="Times New Roman" panose="02020603050405020304" pitchFamily="18" charset="0"/>
              </a:rPr>
              <a:t>từ 277 quả trứng thì chỉ có 29 phôi được tạo thành, trong đó chỉ có 3 con cừu được sinh ra và có duy nhất Dolly sống sót. </a:t>
            </a:r>
            <a:r>
              <a:rPr lang="en-US" altLang="en-US" sz="2000" dirty="0" smtClean="0">
                <a:latin typeface="Times New Roman" panose="02020603050405020304" pitchFamily="18" charset="0"/>
                <a:cs typeface="Times New Roman" panose="02020603050405020304" pitchFamily="18" charset="0"/>
              </a:rPr>
              <a:t>Nó </a:t>
            </a:r>
            <a:r>
              <a:rPr lang="en-US" altLang="en-US" sz="2000" dirty="0">
                <a:latin typeface="Times New Roman" panose="02020603050405020304" pitchFamily="18" charset="0"/>
                <a:cs typeface="Times New Roman" panose="02020603050405020304" pitchFamily="18" charset="0"/>
              </a:rPr>
              <a:t>giống hệt hình dáng đến tính cách của cừu mẹ cho gen</a:t>
            </a:r>
          </a:p>
          <a:p>
            <a:pPr algn="just">
              <a:spcBef>
                <a:spcPct val="50000"/>
              </a:spcBef>
              <a:buFontTx/>
              <a:buChar char="-"/>
            </a:pPr>
            <a:r>
              <a:rPr lang="en-US" altLang="en-US" sz="2000" dirty="0">
                <a:latin typeface="Times New Roman" panose="02020603050405020304" pitchFamily="18" charset="0"/>
                <a:cs typeface="Times New Roman" panose="02020603050405020304" pitchFamily="18" charset="0"/>
              </a:rPr>
              <a:t> Tháng 3/1998 nặng 45 kg</a:t>
            </a:r>
          </a:p>
          <a:p>
            <a:pPr algn="just">
              <a:spcBef>
                <a:spcPct val="50000"/>
              </a:spcBef>
              <a:buFontTx/>
              <a:buChar char="-"/>
            </a:pPr>
            <a:r>
              <a:rPr lang="en-US" altLang="en-US" sz="2000" dirty="0">
                <a:latin typeface="Times New Roman" panose="02020603050405020304" pitchFamily="18" charset="0"/>
                <a:cs typeface="Times New Roman" panose="02020603050405020304" pitchFamily="18" charset="0"/>
              </a:rPr>
              <a:t> Tháng 2/2003 Dolly chết do chững viêm khớp và sưng phổi nặng</a:t>
            </a:r>
          </a:p>
        </p:txBody>
      </p:sp>
      <p:pic>
        <p:nvPicPr>
          <p:cNvPr id="242700" name="Picture 12" descr="http://vnexpress.net/Vietnam/Khoa-hoc/2003/02/3B9C50D9/dolly.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81000" y="883920"/>
            <a:ext cx="3810000" cy="2514600"/>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242701" name="Picture 13" descr="http://vnexpress.net/Vietnam/Khoa-hoc/2006/07/3B9EB837/dolly.jpg"/>
          <p:cNvPicPr>
            <a:picLocks noChangeAspect="1" noChangeArrowheads="1"/>
          </p:cNvPicPr>
          <p:nvPr/>
        </p:nvPicPr>
        <p:blipFill>
          <a:blip r:embed="rId4" r:link="rId3">
            <a:extLst>
              <a:ext uri="{28A0092B-C50C-407E-A947-70E740481C1C}">
                <a14:useLocalDpi xmlns:a14="http://schemas.microsoft.com/office/drawing/2010/main" val="0"/>
              </a:ext>
            </a:extLst>
          </a:blip>
          <a:srcRect/>
          <a:stretch>
            <a:fillRect/>
          </a:stretch>
        </p:blipFill>
        <p:spPr bwMode="auto">
          <a:xfrm>
            <a:off x="5105400" y="3581400"/>
            <a:ext cx="3962400" cy="3200400"/>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242702" name="Text Box 14"/>
          <p:cNvSpPr txBox="1">
            <a:spLocks noChangeArrowheads="1"/>
          </p:cNvSpPr>
          <p:nvPr/>
        </p:nvSpPr>
        <p:spPr bwMode="auto">
          <a:xfrm>
            <a:off x="4386649" y="694639"/>
            <a:ext cx="46482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en-US" sz="2000" dirty="0">
                <a:latin typeface="Times New Roman" panose="02020603050405020304" pitchFamily="18" charset="0"/>
                <a:cs typeface="Times New Roman" panose="02020603050405020304" pitchFamily="18" charset="0"/>
              </a:rPr>
              <a:t>Dolly là con cừu cái sinh ra từ kĩ thuật </a:t>
            </a:r>
            <a:r>
              <a:rPr lang="vi-VN" altLang="en-US" sz="2000" dirty="0" smtClean="0">
                <a:latin typeface="Times New Roman" panose="02020603050405020304" pitchFamily="18" charset="0"/>
                <a:cs typeface="Times New Roman" panose="02020603050405020304" pitchFamily="18" charset="0"/>
              </a:rPr>
              <a:t>tách </a:t>
            </a:r>
            <a:r>
              <a:rPr lang="en-US" altLang="en-US" sz="2000" dirty="0" smtClean="0">
                <a:latin typeface="Times New Roman" panose="02020603050405020304" pitchFamily="18" charset="0"/>
                <a:cs typeface="Times New Roman" panose="02020603050405020304" pitchFamily="18" charset="0"/>
              </a:rPr>
              <a:t>1 </a:t>
            </a:r>
            <a:r>
              <a:rPr lang="en-US" altLang="en-US" sz="2000" dirty="0">
                <a:latin typeface="Times New Roman" panose="02020603050405020304" pitchFamily="18" charset="0"/>
                <a:cs typeface="Times New Roman" panose="02020603050405020304" pitchFamily="18" charset="0"/>
              </a:rPr>
              <a:t>tế bào trưởng thành</a:t>
            </a:r>
          </a:p>
          <a:p>
            <a:pPr algn="just">
              <a:spcBef>
                <a:spcPct val="50000"/>
              </a:spcBef>
            </a:pPr>
            <a:r>
              <a:rPr lang="en-US" altLang="en-US" sz="2000" dirty="0">
                <a:latin typeface="Times New Roman" panose="02020603050405020304" pitchFamily="18" charset="0"/>
                <a:cs typeface="Times New Roman" panose="02020603050405020304" pitchFamily="18" charset="0"/>
              </a:rPr>
              <a:t>Nó có 3 bà </a:t>
            </a:r>
            <a:r>
              <a:rPr lang="en-US" altLang="en-US" sz="2000" dirty="0" smtClean="0">
                <a:latin typeface="Times New Roman" panose="02020603050405020304" pitchFamily="18" charset="0"/>
                <a:cs typeface="Times New Roman" panose="02020603050405020304" pitchFamily="18" charset="0"/>
              </a:rPr>
              <a:t>mẹ</a:t>
            </a:r>
            <a:r>
              <a:rPr lang="vi-VN" altLang="en-US" sz="2000" dirty="0" smtClean="0">
                <a:latin typeface="Times New Roman" panose="02020603050405020304" pitchFamily="18" charset="0"/>
                <a:cs typeface="Times New Roman" panose="02020603050405020304" pitchFamily="18" charset="0"/>
              </a:rPr>
              <a:t>:</a:t>
            </a:r>
            <a:endParaRPr lang="en-US" altLang="en-US" sz="2000" dirty="0">
              <a:latin typeface="Times New Roman" panose="02020603050405020304" pitchFamily="18" charset="0"/>
              <a:cs typeface="Times New Roman" panose="02020603050405020304" pitchFamily="18" charset="0"/>
            </a:endParaRPr>
          </a:p>
          <a:p>
            <a:pPr indent="976630" algn="just">
              <a:spcBef>
                <a:spcPct val="50000"/>
              </a:spcBef>
            </a:pPr>
            <a:r>
              <a:rPr lang="en-US" altLang="en-US" sz="2000" i="1" dirty="0">
                <a:latin typeface="Times New Roman" panose="02020603050405020304" pitchFamily="18" charset="0"/>
                <a:cs typeface="Times New Roman" panose="02020603050405020304" pitchFamily="18" charset="0"/>
              </a:rPr>
              <a:t> Mẹ cho gen</a:t>
            </a:r>
          </a:p>
          <a:p>
            <a:pPr indent="976630" algn="just">
              <a:spcBef>
                <a:spcPct val="50000"/>
              </a:spcBef>
            </a:pPr>
            <a:r>
              <a:rPr lang="en-US" altLang="en-US" sz="2000" i="1" dirty="0">
                <a:latin typeface="Times New Roman" panose="02020603050405020304" pitchFamily="18" charset="0"/>
                <a:cs typeface="Times New Roman" panose="02020603050405020304" pitchFamily="18" charset="0"/>
              </a:rPr>
              <a:t> Mẹ cho noãn</a:t>
            </a:r>
          </a:p>
          <a:p>
            <a:pPr indent="976630" algn="just">
              <a:spcBef>
                <a:spcPct val="50000"/>
              </a:spcBef>
            </a:pPr>
            <a:r>
              <a:rPr lang="en-US" altLang="en-US" sz="2000" i="1" dirty="0">
                <a:latin typeface="Times New Roman" panose="02020603050405020304" pitchFamily="18" charset="0"/>
                <a:cs typeface="Times New Roman" panose="02020603050405020304" pitchFamily="18" charset="0"/>
              </a:rPr>
              <a:t> Mẹ mang thai</a:t>
            </a:r>
          </a:p>
        </p:txBody>
      </p:sp>
      <p:sp>
        <p:nvSpPr>
          <p:cNvPr id="242703" name="Text Box 15"/>
          <p:cNvSpPr txBox="1">
            <a:spLocks noChangeArrowheads="1"/>
          </p:cNvSpPr>
          <p:nvPr/>
        </p:nvSpPr>
        <p:spPr bwMode="auto">
          <a:xfrm>
            <a:off x="2372497" y="131351"/>
            <a:ext cx="4572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000" b="1" dirty="0">
                <a:solidFill>
                  <a:srgbClr val="FF0000"/>
                </a:solidFill>
                <a:latin typeface="Times New Roman" panose="02020603050405020304" pitchFamily="18" charset="0"/>
                <a:cs typeface="Times New Roman" panose="02020603050405020304" pitchFamily="18" charset="0"/>
              </a:rPr>
              <a:t>Một số thông tin bổ sung về cừu Dolly</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2700"/>
                                        </p:tgtEl>
                                        <p:attrNameLst>
                                          <p:attrName>style.visibility</p:attrName>
                                        </p:attrNameLst>
                                      </p:cBhvr>
                                      <p:to>
                                        <p:strVal val="visible"/>
                                      </p:to>
                                    </p:set>
                                    <p:animEffect transition="in" filter="fade">
                                      <p:cBhvr>
                                        <p:cTn id="7" dur="500"/>
                                        <p:tgtEl>
                                          <p:spTgt spid="242700"/>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242702"/>
                                        </p:tgtEl>
                                        <p:attrNameLst>
                                          <p:attrName>style.visibility</p:attrName>
                                        </p:attrNameLst>
                                      </p:cBhvr>
                                      <p:to>
                                        <p:strVal val="visible"/>
                                      </p:to>
                                    </p:set>
                                    <p:animEffect transition="in" filter="fade">
                                      <p:cBhvr>
                                        <p:cTn id="10" dur="500"/>
                                        <p:tgtEl>
                                          <p:spTgt spid="24270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2" nodeType="clickEffect">
                                  <p:stCondLst>
                                    <p:cond delay="0"/>
                                  </p:stCondLst>
                                  <p:childTnLst>
                                    <p:set>
                                      <p:cBhvr>
                                        <p:cTn id="14" dur="1" fill="hold">
                                          <p:stCondLst>
                                            <p:cond delay="0"/>
                                          </p:stCondLst>
                                        </p:cTn>
                                        <p:tgtEl>
                                          <p:spTgt spid="242699"/>
                                        </p:tgtEl>
                                        <p:attrNameLst>
                                          <p:attrName>style.visibility</p:attrName>
                                        </p:attrNameLst>
                                      </p:cBhvr>
                                      <p:to>
                                        <p:strVal val="visible"/>
                                      </p:to>
                                    </p:set>
                                    <p:animEffect transition="in" filter="randombar(horizontal)">
                                      <p:cBhvr>
                                        <p:cTn id="15" dur="500"/>
                                        <p:tgtEl>
                                          <p:spTgt spid="242699"/>
                                        </p:tgtEl>
                                      </p:cBhvr>
                                    </p:animEffect>
                                  </p:childTnLst>
                                </p:cTn>
                              </p:par>
                              <p:par>
                                <p:cTn id="16" presetID="14" presetClass="entr" presetSubtype="10" fill="hold" nodeType="withEffect">
                                  <p:stCondLst>
                                    <p:cond delay="0"/>
                                  </p:stCondLst>
                                  <p:childTnLst>
                                    <p:set>
                                      <p:cBhvr>
                                        <p:cTn id="17" dur="1" fill="hold">
                                          <p:stCondLst>
                                            <p:cond delay="0"/>
                                          </p:stCondLst>
                                        </p:cTn>
                                        <p:tgtEl>
                                          <p:spTgt spid="242701"/>
                                        </p:tgtEl>
                                        <p:attrNameLst>
                                          <p:attrName>style.visibility</p:attrName>
                                        </p:attrNameLst>
                                      </p:cBhvr>
                                      <p:to>
                                        <p:strVal val="visible"/>
                                      </p:to>
                                    </p:set>
                                    <p:animEffect transition="in" filter="randombar(horizontal)">
                                      <p:cBhvr>
                                        <p:cTn id="18" dur="500"/>
                                        <p:tgtEl>
                                          <p:spTgt spid="242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9" grpId="1" animBg="1"/>
      <p:bldP spid="242699" grpId="2"/>
      <p:bldP spid="242702" grpId="1" animBg="1"/>
      <p:bldP spid="242702"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Ứng dụng của công nghệ tế bào trong nuôi cấy mô và nhân bản vô tính"/>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62000" y="152400"/>
            <a:ext cx="7543800" cy="6564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6528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lacda16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5900" y="533400"/>
            <a:ext cx="38481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7" name="Text Box 3"/>
          <p:cNvSpPr txBox="1">
            <a:spLocks noChangeArrowheads="1"/>
          </p:cNvSpPr>
          <p:nvPr/>
        </p:nvSpPr>
        <p:spPr bwMode="auto">
          <a:xfrm>
            <a:off x="5257800" y="3276600"/>
            <a:ext cx="3886200" cy="646331"/>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a:solidFill>
                  <a:srgbClr val="FF0000"/>
                </a:solidFill>
                <a:latin typeface="Times New Roman" panose="02020603050405020304" pitchFamily="18" charset="0"/>
                <a:cs typeface="Times New Roman" panose="02020603050405020304" pitchFamily="18" charset="0"/>
              </a:rPr>
              <a:t>Các nhà khoa học tại Dubai (UAE) nhân bản vô tính một con lạc đà </a:t>
            </a:r>
            <a:r>
              <a:rPr lang="en-US" altLang="en-US" dirty="0" smtClean="0">
                <a:solidFill>
                  <a:srgbClr val="FF0000"/>
                </a:solidFill>
                <a:latin typeface="Times New Roman" panose="02020603050405020304" pitchFamily="18" charset="0"/>
                <a:cs typeface="Times New Roman" panose="02020603050405020304" pitchFamily="18" charset="0"/>
              </a:rPr>
              <a:t>cái</a:t>
            </a:r>
            <a:r>
              <a:rPr lang="vi-VN" altLang="en-US" dirty="0" smtClean="0">
                <a:solidFill>
                  <a:srgbClr val="FF0000"/>
                </a:solidFill>
                <a:latin typeface="Times New Roman" panose="02020603050405020304" pitchFamily="18" charset="0"/>
                <a:cs typeface="Times New Roman" panose="02020603050405020304" pitchFamily="18" charset="0"/>
              </a:rPr>
              <a:t>.</a:t>
            </a:r>
            <a:endParaRPr lang="en-US" altLang="en-US" dirty="0">
              <a:solidFill>
                <a:srgbClr val="FF0000"/>
              </a:solidFill>
              <a:latin typeface="Times New Roman" panose="02020603050405020304" pitchFamily="18" charset="0"/>
              <a:cs typeface="Times New Roman" panose="02020603050405020304" pitchFamily="18" charset="0"/>
            </a:endParaRPr>
          </a:p>
        </p:txBody>
      </p:sp>
      <p:sp>
        <p:nvSpPr>
          <p:cNvPr id="180228" name="Text Box 4"/>
          <p:cNvSpPr txBox="1">
            <a:spLocks noChangeArrowheads="1"/>
          </p:cNvSpPr>
          <p:nvPr/>
        </p:nvSpPr>
        <p:spPr bwMode="auto">
          <a:xfrm>
            <a:off x="-19050" y="1510836"/>
            <a:ext cx="5257800" cy="923330"/>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en-US" dirty="0">
                <a:latin typeface="Times New Roman" panose="02020603050405020304" pitchFamily="18" charset="0"/>
                <a:cs typeface="Times New Roman" panose="02020603050405020304" pitchFamily="18" charset="0"/>
              </a:rPr>
              <a:t>Nghiên cứu nhân bản vô tính tại Việt Nam  đã được thực hiện trên các loài chuột, trâu, bò nhà, bò tót, gấu, lợn, khỉ và sao la. </a:t>
            </a:r>
          </a:p>
        </p:txBody>
      </p:sp>
      <p:sp>
        <p:nvSpPr>
          <p:cNvPr id="180229" name="Text Box 5"/>
          <p:cNvSpPr txBox="1">
            <a:spLocks noChangeArrowheads="1"/>
          </p:cNvSpPr>
          <p:nvPr/>
        </p:nvSpPr>
        <p:spPr bwMode="auto">
          <a:xfrm>
            <a:off x="1295400" y="0"/>
            <a:ext cx="7391400" cy="466725"/>
          </a:xfrm>
          <a:prstGeom prst="rect">
            <a:avLst/>
          </a:prstGeom>
          <a:noFill/>
          <a:ln w="9525">
            <a:noFill/>
            <a:miter lim="800000"/>
          </a:ln>
          <a:effectLst/>
        </p:spPr>
        <p:txBody>
          <a:bodyPr>
            <a:spAutoFit/>
          </a:bodyPr>
          <a:lstStyle/>
          <a:p>
            <a:pPr algn="ctr">
              <a:spcBef>
                <a:spcPct val="50000"/>
              </a:spcBef>
            </a:pPr>
            <a:r>
              <a:rPr lang="en-US" altLang="en-US" sz="2400" b="1">
                <a:solidFill>
                  <a:srgbClr val="FF3300"/>
                </a:solidFill>
                <a:latin typeface="Times New Roman" panose="02020603050405020304" pitchFamily="18" charset="0"/>
                <a:cs typeface="Times New Roman" panose="02020603050405020304" pitchFamily="18" charset="0"/>
              </a:rPr>
              <a:t>Một số thành tựu nhân giống vô tính</a:t>
            </a:r>
          </a:p>
        </p:txBody>
      </p:sp>
      <p:sp>
        <p:nvSpPr>
          <p:cNvPr id="180230" name="Text Box 6"/>
          <p:cNvSpPr txBox="1">
            <a:spLocks noChangeArrowheads="1"/>
          </p:cNvSpPr>
          <p:nvPr/>
        </p:nvSpPr>
        <p:spPr bwMode="auto">
          <a:xfrm>
            <a:off x="0" y="762000"/>
            <a:ext cx="5181600" cy="646331"/>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en-US" dirty="0">
                <a:latin typeface="Times New Roman" panose="02020603050405020304" pitchFamily="18" charset="0"/>
                <a:cs typeface="Times New Roman" panose="02020603050405020304" pitchFamily="18" charset="0"/>
              </a:rPr>
              <a:t>Sau Dolly, Chó </a:t>
            </a:r>
            <a:r>
              <a:rPr lang="en-US" altLang="en-US" dirty="0" smtClean="0">
                <a:latin typeface="Times New Roman" panose="02020603050405020304" pitchFamily="18" charset="0"/>
                <a:cs typeface="Times New Roman" panose="02020603050405020304" pitchFamily="18" charset="0"/>
              </a:rPr>
              <a:t>(2/1998 </a:t>
            </a:r>
            <a:r>
              <a:rPr lang="en-US" altLang="en-US" dirty="0">
                <a:latin typeface="Times New Roman" panose="02020603050405020304" pitchFamily="18" charset="0"/>
                <a:cs typeface="Times New Roman" panose="02020603050405020304" pitchFamily="18" charset="0"/>
              </a:rPr>
              <a:t>tại Nhật Bản, 12/1999 tại Hàn Quốc, 3/2000 tại Thái Lan),  </a:t>
            </a:r>
            <a:r>
              <a:rPr lang="en-US" altLang="en-US" b="1" dirty="0">
                <a:latin typeface="Times New Roman" panose="02020603050405020304" pitchFamily="18" charset="0"/>
                <a:cs typeface="Times New Roman" panose="02020603050405020304" pitchFamily="18" charset="0"/>
              </a:rPr>
              <a:t>chuột, bò, lợn</a:t>
            </a:r>
            <a:r>
              <a:rPr lang="en-US" altLang="en-US" dirty="0">
                <a:latin typeface="Times New Roman" panose="02020603050405020304" pitchFamily="18" charset="0"/>
                <a:cs typeface="Times New Roman" panose="02020603050405020304" pitchFamily="18" charset="0"/>
              </a:rPr>
              <a:t>. </a:t>
            </a:r>
          </a:p>
        </p:txBody>
      </p:sp>
      <p:pic>
        <p:nvPicPr>
          <p:cNvPr id="1802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705" y="2509044"/>
            <a:ext cx="37338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0232" name="Text Box 8"/>
          <p:cNvSpPr txBox="1">
            <a:spLocks noChangeArrowheads="1"/>
          </p:cNvSpPr>
          <p:nvPr/>
        </p:nvSpPr>
        <p:spPr bwMode="auto">
          <a:xfrm>
            <a:off x="28832" y="2710761"/>
            <a:ext cx="8382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solidFill>
                  <a:srgbClr val="FF0000"/>
                </a:solidFill>
                <a:latin typeface="Times New Roman" panose="02020603050405020304" pitchFamily="18" charset="0"/>
                <a:cs typeface="Times New Roman" panose="02020603050405020304" pitchFamily="18" charset="0"/>
              </a:rPr>
              <a:t>Heo nhân bản thế hệ thứ tư </a:t>
            </a:r>
          </a:p>
        </p:txBody>
      </p:sp>
      <p:pic>
        <p:nvPicPr>
          <p:cNvPr id="18023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4188089"/>
            <a:ext cx="3727622" cy="2544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0234" name="Text Box 10"/>
          <p:cNvSpPr txBox="1">
            <a:spLocks noChangeArrowheads="1"/>
          </p:cNvSpPr>
          <p:nvPr/>
        </p:nvSpPr>
        <p:spPr bwMode="auto">
          <a:xfrm>
            <a:off x="666750" y="5181600"/>
            <a:ext cx="45720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b="1" dirty="0">
                <a:solidFill>
                  <a:srgbClr val="FF0000"/>
                </a:solidFill>
                <a:latin typeface="Times New Roman" panose="02020603050405020304" pitchFamily="18" charset="0"/>
                <a:cs typeface="Times New Roman" panose="02020603050405020304" pitchFamily="18" charset="0"/>
              </a:rPr>
              <a:t>Vào tháng 8-2004</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b="1" dirty="0">
                <a:solidFill>
                  <a:srgbClr val="FF0000"/>
                </a:solidFill>
                <a:latin typeface="Times New Roman" panose="02020603050405020304" pitchFamily="18" charset="0"/>
                <a:cs typeface="Times New Roman" panose="02020603050405020304" pitchFamily="18" charset="0"/>
              </a:rPr>
              <a:t>tại Ý</a:t>
            </a:r>
            <a:r>
              <a:rPr lang="en-US" altLang="en-US" dirty="0">
                <a:solidFill>
                  <a:srgbClr val="FF0000"/>
                </a:solidFill>
                <a:latin typeface="Times New Roman" panose="02020603050405020304" pitchFamily="18" charset="0"/>
                <a:cs typeface="Times New Roman" panose="02020603050405020304" pitchFamily="18" charset="0"/>
              </a:rPr>
              <a:t> Con ngựa nhân bản đầu tiên </a:t>
            </a:r>
            <a:r>
              <a:rPr lang="en-US" altLang="en-US" b="1" dirty="0">
                <a:solidFill>
                  <a:srgbClr val="FF0000"/>
                </a:solidFill>
                <a:latin typeface="Times New Roman" panose="02020603050405020304" pitchFamily="18" charset="0"/>
                <a:cs typeface="Times New Roman" panose="02020603050405020304" pitchFamily="18" charset="0"/>
              </a:rPr>
              <a:t>bản sao của một con ngựa cái</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b="1" dirty="0">
                <a:solidFill>
                  <a:srgbClr val="FF0000"/>
                </a:solidFill>
                <a:latin typeface="Times New Roman" panose="02020603050405020304" pitchFamily="18" charset="0"/>
                <a:cs typeface="Times New Roman" panose="02020603050405020304" pitchFamily="18" charset="0"/>
              </a:rPr>
              <a:t>giống </a:t>
            </a:r>
            <a:r>
              <a:rPr lang="en-US" altLang="en-US" b="1" i="1" dirty="0">
                <a:solidFill>
                  <a:srgbClr val="FF0000"/>
                </a:solidFill>
                <a:latin typeface="Times New Roman" panose="02020603050405020304" pitchFamily="18" charset="0"/>
                <a:cs typeface="Times New Roman" panose="02020603050405020304" pitchFamily="18" charset="0"/>
              </a:rPr>
              <a:t>Haflinger</a:t>
            </a:r>
            <a:r>
              <a:rPr lang="en-US" altLang="en-US" dirty="0">
                <a:solidFill>
                  <a:srgbClr val="FF0000"/>
                </a:solidFill>
                <a:latin typeface="Times New Roman" panose="02020603050405020304" pitchFamily="18" charset="0"/>
                <a:cs typeface="Times New Roman" panose="02020603050405020304" pitchFamily="18" charset="0"/>
              </a:rPr>
              <a:t> (trái) đang dạo chơi trên bãi cỏ. </a:t>
            </a:r>
          </a:p>
        </p:txBody>
      </p:sp>
    </p:spTree>
  </p:cSld>
  <p:clrMapOvr>
    <a:masterClrMapping/>
  </p:clrMapOvr>
  <p:transition>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2" descr="images1448732_k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28600"/>
            <a:ext cx="4724400" cy="3275013"/>
          </a:xfrm>
          <a:prstGeom prst="rect">
            <a:avLst/>
          </a:prstGeom>
          <a:noFill/>
          <a:extLst>
            <a:ext uri="{909E8E84-426E-40DD-AFC4-6F175D3DCCD1}">
              <a14:hiddenFill xmlns:a14="http://schemas.microsoft.com/office/drawing/2010/main">
                <a:solidFill>
                  <a:srgbClr val="FFFFFF"/>
                </a:solidFill>
              </a14:hiddenFill>
            </a:ext>
          </a:extLst>
        </p:spPr>
      </p:pic>
      <p:pic>
        <p:nvPicPr>
          <p:cNvPr id="275459" name="Picture 3" descr="4228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05200"/>
            <a:ext cx="4495800" cy="3295650"/>
          </a:xfrm>
          <a:prstGeom prst="rect">
            <a:avLst/>
          </a:prstGeom>
          <a:noFill/>
          <a:extLst>
            <a:ext uri="{909E8E84-426E-40DD-AFC4-6F175D3DCCD1}">
              <a14:hiddenFill xmlns:a14="http://schemas.microsoft.com/office/drawing/2010/main">
                <a:solidFill>
                  <a:srgbClr val="FFFFFF"/>
                </a:solidFill>
              </a14:hiddenFill>
            </a:ext>
          </a:extLst>
        </p:spPr>
      </p:pic>
      <p:pic>
        <p:nvPicPr>
          <p:cNvPr id="275460" name="Picture 4" descr="4120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28600"/>
            <a:ext cx="4191000" cy="3276600"/>
          </a:xfrm>
          <a:prstGeom prst="rect">
            <a:avLst/>
          </a:prstGeom>
          <a:noFill/>
          <a:extLst>
            <a:ext uri="{909E8E84-426E-40DD-AFC4-6F175D3DCCD1}">
              <a14:hiddenFill xmlns:a14="http://schemas.microsoft.com/office/drawing/2010/main">
                <a:solidFill>
                  <a:srgbClr val="FFFFFF"/>
                </a:solidFill>
              </a14:hiddenFill>
            </a:ext>
          </a:extLst>
        </p:spPr>
      </p:pic>
      <p:sp>
        <p:nvSpPr>
          <p:cNvPr id="275461" name="Text Box 5"/>
          <p:cNvSpPr txBox="1">
            <a:spLocks noChangeArrowheads="1"/>
          </p:cNvSpPr>
          <p:nvPr/>
        </p:nvSpPr>
        <p:spPr bwMode="auto">
          <a:xfrm>
            <a:off x="1295400" y="0"/>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pic>
        <p:nvPicPr>
          <p:cNvPr id="275462" name="Picture 6" descr="bo nhan b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3505200"/>
            <a:ext cx="4648200" cy="3352800"/>
          </a:xfrm>
          <a:prstGeom prst="rect">
            <a:avLst/>
          </a:prstGeom>
          <a:noFill/>
          <a:extLst>
            <a:ext uri="{909E8E84-426E-40DD-AFC4-6F175D3DCCD1}">
              <a14:hiddenFill xmlns:a14="http://schemas.microsoft.com/office/drawing/2010/main">
                <a:solidFill>
                  <a:srgbClr val="FFFFFF"/>
                </a:solidFill>
              </a14:hiddenFill>
            </a:ext>
          </a:extLst>
        </p:spPr>
      </p:pic>
      <p:sp>
        <p:nvSpPr>
          <p:cNvPr id="275463" name="Text Box 7"/>
          <p:cNvSpPr txBox="1">
            <a:spLocks noChangeArrowheads="1"/>
          </p:cNvSpPr>
          <p:nvPr/>
        </p:nvSpPr>
        <p:spPr bwMode="auto">
          <a:xfrm>
            <a:off x="533400" y="6315075"/>
            <a:ext cx="7696200" cy="466725"/>
          </a:xfrm>
          <a:prstGeom prst="rect">
            <a:avLst/>
          </a:prstGeom>
          <a:solidFill>
            <a:srgbClr val="66FFCC"/>
          </a:solidFill>
          <a:ln w="9525" algn="ctr">
            <a:solidFill>
              <a:srgbClr val="FFFFCC"/>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400" b="1">
                <a:solidFill>
                  <a:srgbClr val="000066"/>
                </a:solidFill>
                <a:latin typeface="Tahoma" panose="020B0604030504040204" pitchFamily="34" charset="0"/>
              </a:rPr>
              <a:t>Một số động vật là kết quả của nhân bản vô tính</a:t>
            </a:r>
          </a:p>
        </p:txBody>
      </p:sp>
    </p:spTree>
  </p:cSld>
  <p:clrMapOvr>
    <a:masterClrMapping/>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5" name="Text Box 9"/>
          <p:cNvSpPr txBox="1">
            <a:spLocks noChangeArrowheads="1"/>
          </p:cNvSpPr>
          <p:nvPr/>
        </p:nvSpPr>
        <p:spPr bwMode="auto">
          <a:xfrm>
            <a:off x="0" y="533400"/>
            <a:ext cx="5942330" cy="553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vi-VN" altLang="en-US" sz="3000" b="1" dirty="0" smtClean="0">
                <a:solidFill>
                  <a:srgbClr val="FF0000"/>
                </a:solidFill>
                <a:latin typeface="Times New Roman" panose="02020603050405020304" pitchFamily="18" charset="0"/>
                <a:cs typeface="Times New Roman" panose="02020603050405020304" pitchFamily="18" charset="0"/>
              </a:rPr>
              <a:t>I/ Khái niệm công nghệ tế bào</a:t>
            </a:r>
          </a:p>
        </p:txBody>
      </p:sp>
      <p:sp>
        <p:nvSpPr>
          <p:cNvPr id="208906" name="Rectangle 10"/>
          <p:cNvSpPr>
            <a:spLocks noChangeArrowheads="1"/>
          </p:cNvSpPr>
          <p:nvPr/>
        </p:nvSpPr>
        <p:spPr bwMode="auto">
          <a:xfrm>
            <a:off x="0" y="1371600"/>
            <a:ext cx="4800600" cy="2245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 typeface="Wingdings" panose="05000000000000000000" pitchFamily="2" charset="2"/>
              <a:buChar char="@"/>
            </a:pPr>
            <a:r>
              <a:rPr lang="en-US" altLang="en-US" sz="2800" b="1" dirty="0">
                <a:latin typeface="VNI-Times" pitchFamily="2" charset="0"/>
              </a:rPr>
              <a:t> </a:t>
            </a:r>
            <a:r>
              <a:rPr lang="vi-VN" altLang="en-US" sz="2800" dirty="0">
                <a:latin typeface="Times New Roman" panose="02020603050405020304" pitchFamily="18" charset="0"/>
                <a:cs typeface="Times New Roman" panose="02020603050405020304" pitchFamily="18" charset="0"/>
              </a:rPr>
              <a:t>Công nghệ tế bào là ngành kĩ thuật về quy trình ứng dụng phương pháp nuôi cấy tế bào hoặc mô để tạo ra cơ quan hoặc cơ thể hoàn chỉnh.</a:t>
            </a:r>
          </a:p>
        </p:txBody>
      </p:sp>
      <p:sp>
        <p:nvSpPr>
          <p:cNvPr id="208908" name="Line 12"/>
          <p:cNvSpPr>
            <a:spLocks noChangeShapeType="1"/>
          </p:cNvSpPr>
          <p:nvPr/>
        </p:nvSpPr>
        <p:spPr bwMode="auto">
          <a:xfrm>
            <a:off x="4800600" y="1219200"/>
            <a:ext cx="0" cy="5638800"/>
          </a:xfrm>
          <a:prstGeom prst="line">
            <a:avLst/>
          </a:prstGeom>
          <a:noFill/>
          <a:ln w="28575">
            <a:solidFill>
              <a:srgbClr val="00206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8912" name="Text Box 16"/>
          <p:cNvSpPr txBox="1">
            <a:spLocks noChangeArrowheads="1"/>
          </p:cNvSpPr>
          <p:nvPr/>
        </p:nvSpPr>
        <p:spPr bwMode="auto">
          <a:xfrm>
            <a:off x="4876800" y="1752600"/>
            <a:ext cx="4266565" cy="553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3000" b="1" i="1" dirty="0" smtClean="0">
                <a:solidFill>
                  <a:srgbClr val="FF0000"/>
                </a:solidFill>
                <a:latin typeface="Times New Roman" panose="02020603050405020304" pitchFamily="18" charset="0"/>
                <a:cs typeface="Times New Roman" panose="02020603050405020304" pitchFamily="18" charset="0"/>
              </a:rPr>
              <a:t>Công </a:t>
            </a:r>
            <a:r>
              <a:rPr lang="en-US" altLang="en-US" sz="3000" b="1" i="1" dirty="0">
                <a:solidFill>
                  <a:srgbClr val="FF0000"/>
                </a:solidFill>
                <a:latin typeface="Times New Roman" panose="02020603050405020304" pitchFamily="18" charset="0"/>
                <a:cs typeface="Times New Roman" panose="02020603050405020304" pitchFamily="18" charset="0"/>
              </a:rPr>
              <a:t>nghệ tế bào là gì</a:t>
            </a:r>
            <a:r>
              <a:rPr lang="vi-VN" altLang="en-US" sz="3000" b="1" i="1" dirty="0">
                <a:solidFill>
                  <a:srgbClr val="FF0000"/>
                </a:solidFill>
                <a:latin typeface="Times New Roman" panose="02020603050405020304" pitchFamily="18" charset="0"/>
                <a:cs typeface="Times New Roman" panose="02020603050405020304" pitchFamily="18" charset="0"/>
              </a:rPr>
              <a:t> ??</a:t>
            </a:r>
          </a:p>
        </p:txBody>
      </p:sp>
      <p:sp>
        <p:nvSpPr>
          <p:cNvPr id="7" name="Text Box 22"/>
          <p:cNvSpPr txBox="1">
            <a:spLocks noChangeArrowheads="1"/>
          </p:cNvSpPr>
          <p:nvPr/>
        </p:nvSpPr>
        <p:spPr bwMode="auto">
          <a:xfrm>
            <a:off x="0" y="0"/>
            <a:ext cx="9144000" cy="553998"/>
          </a:xfrm>
          <a:prstGeom prst="rect">
            <a:avLst/>
          </a:prstGeom>
          <a:solidFill>
            <a:schemeClr val="accent4">
              <a:lumMod val="20000"/>
              <a:lumOff val="80000"/>
            </a:schemeClr>
          </a:solidFill>
          <a:ln>
            <a:noFill/>
          </a:ln>
          <a:effectLst/>
        </p:spPr>
        <p:txBody>
          <a:bodyPr wrap="square">
            <a:spAutoFit/>
          </a:bodyPr>
          <a:lstStyle/>
          <a:p>
            <a:pPr algn="ctr">
              <a:spcBef>
                <a:spcPct val="50000"/>
              </a:spcBef>
            </a:pPr>
            <a:r>
              <a:rPr lang="vi-VN" altLang="en-US" sz="3000" b="1" dirty="0" smtClean="0">
                <a:solidFill>
                  <a:srgbClr val="C00000"/>
                </a:solidFill>
                <a:latin typeface="Times New Roman" panose="02020603050405020304" pitchFamily="18" charset="0"/>
                <a:cs typeface="Times New Roman" panose="02020603050405020304" pitchFamily="18" charset="0"/>
              </a:rPr>
              <a:t>BÀI 31 – CÔNG NGHỆ TẾ BÀO</a:t>
            </a:r>
            <a:endParaRPr lang="en-US" altLang="en-US" sz="3000" b="1" dirty="0">
              <a:solidFill>
                <a:srgbClr val="C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2819400" y="3124200"/>
            <a:ext cx="4987230" cy="3733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8905"/>
                                        </p:tgtEl>
                                        <p:attrNameLst>
                                          <p:attrName>style.visibility</p:attrName>
                                        </p:attrNameLst>
                                      </p:cBhvr>
                                      <p:to>
                                        <p:strVal val="visible"/>
                                      </p:to>
                                    </p:set>
                                    <p:anim calcmode="lin" valueType="num">
                                      <p:cBhvr>
                                        <p:cTn id="7" dur="500" fill="hold"/>
                                        <p:tgtEl>
                                          <p:spTgt spid="208905"/>
                                        </p:tgtEl>
                                        <p:attrNameLst>
                                          <p:attrName>ppt_w</p:attrName>
                                        </p:attrNameLst>
                                      </p:cBhvr>
                                      <p:tavLst>
                                        <p:tav tm="0">
                                          <p:val>
                                            <p:fltVal val="0"/>
                                          </p:val>
                                        </p:tav>
                                        <p:tav tm="100000">
                                          <p:val>
                                            <p:strVal val="#ppt_w"/>
                                          </p:val>
                                        </p:tav>
                                      </p:tavLst>
                                    </p:anim>
                                    <p:anim calcmode="lin" valueType="num">
                                      <p:cBhvr>
                                        <p:cTn id="8" dur="500" fill="hold"/>
                                        <p:tgtEl>
                                          <p:spTgt spid="20890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208912"/>
                                        </p:tgtEl>
                                        <p:attrNameLst>
                                          <p:attrName>style.visibility</p:attrName>
                                        </p:attrNameLst>
                                      </p:cBhvr>
                                      <p:to>
                                        <p:strVal val="visible"/>
                                      </p:to>
                                    </p:set>
                                    <p:animEffect transition="in" filter="strips(downLeft)">
                                      <p:cBhvr>
                                        <p:cTn id="13" dur="500"/>
                                        <p:tgtEl>
                                          <p:spTgt spid="208912"/>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208906"/>
                                        </p:tgtEl>
                                        <p:attrNameLst>
                                          <p:attrName>style.visibility</p:attrName>
                                        </p:attrNameLst>
                                      </p:cBhvr>
                                      <p:to>
                                        <p:strVal val="visible"/>
                                      </p:to>
                                    </p:set>
                                    <p:animEffect transition="in" filter="fade">
                                      <p:cBhvr>
                                        <p:cTn id="18" dur="1000"/>
                                        <p:tgtEl>
                                          <p:spTgt spid="208906"/>
                                        </p:tgtEl>
                                      </p:cBhvr>
                                    </p:animEffect>
                                    <p:anim calcmode="lin" valueType="num">
                                      <p:cBhvr>
                                        <p:cTn id="19" dur="1000" fill="hold"/>
                                        <p:tgtEl>
                                          <p:spTgt spid="208906"/>
                                        </p:tgtEl>
                                        <p:attrNameLst>
                                          <p:attrName>ppt_x</p:attrName>
                                        </p:attrNameLst>
                                      </p:cBhvr>
                                      <p:tavLst>
                                        <p:tav tm="0">
                                          <p:val>
                                            <p:strVal val="#ppt_x"/>
                                          </p:val>
                                        </p:tav>
                                        <p:tav tm="100000">
                                          <p:val>
                                            <p:strVal val="#ppt_x"/>
                                          </p:val>
                                        </p:tav>
                                      </p:tavLst>
                                    </p:anim>
                                    <p:anim calcmode="lin" valueType="num">
                                      <p:cBhvr>
                                        <p:cTn id="20" dur="1000" fill="hold"/>
                                        <p:tgtEl>
                                          <p:spTgt spid="20890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5" grpId="0" animBg="1"/>
      <p:bldP spid="208905" grpId="1" animBg="1"/>
      <p:bldP spid="208906" grpId="0" animBg="1"/>
      <p:bldP spid="208906" grpId="1" animBg="1"/>
      <p:bldP spid="208912" grpId="0" animBg="1"/>
      <p:bldP spid="208912"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82" name="Text Box 10"/>
          <p:cNvSpPr txBox="1">
            <a:spLocks noChangeArrowheads="1"/>
          </p:cNvSpPr>
          <p:nvPr/>
        </p:nvSpPr>
        <p:spPr bwMode="auto">
          <a:xfrm>
            <a:off x="2286000" y="2971634"/>
            <a:ext cx="45720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vi-VN" altLang="en-US" sz="2400" i="1" dirty="0" smtClean="0">
                <a:solidFill>
                  <a:srgbClr val="FF0000"/>
                </a:solidFill>
                <a:latin typeface="Times New Roman" panose="02020603050405020304" pitchFamily="18" charset="0"/>
                <a:cs typeface="Times New Roman" panose="02020603050405020304" pitchFamily="18" charset="0"/>
              </a:rPr>
              <a:t>Ý nghĩa của nhân bản vô tính ???</a:t>
            </a:r>
            <a:endParaRPr lang="en-US" altLang="en-US" sz="2400" i="1" dirty="0">
              <a:solidFill>
                <a:srgbClr val="FF0000"/>
              </a:solidFill>
              <a:latin typeface="Times New Roman" panose="02020603050405020304" pitchFamily="18" charset="0"/>
              <a:cs typeface="Times New Roman" panose="02020603050405020304" pitchFamily="18" charset="0"/>
            </a:endParaRPr>
          </a:p>
        </p:txBody>
      </p:sp>
      <p:sp>
        <p:nvSpPr>
          <p:cNvPr id="310283" name="Text Box 11"/>
          <p:cNvSpPr txBox="1">
            <a:spLocks noChangeArrowheads="1"/>
          </p:cNvSpPr>
          <p:nvPr/>
        </p:nvSpPr>
        <p:spPr bwMode="auto">
          <a:xfrm>
            <a:off x="-129746" y="3401117"/>
            <a:ext cx="9174892"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spcBef>
                <a:spcPct val="50000"/>
              </a:spcBef>
              <a:buFont typeface="Wingdings" panose="05000000000000000000" pitchFamily="2" charset="2"/>
              <a:buChar char="@"/>
            </a:pPr>
            <a:r>
              <a:rPr lang="en-US" altLang="en-US" sz="2400" dirty="0">
                <a:latin typeface="Times New Roman" panose="02020603050405020304" pitchFamily="18" charset="0"/>
                <a:cs typeface="Times New Roman" panose="02020603050405020304" pitchFamily="18" charset="0"/>
              </a:rPr>
              <a:t> Ý nghĩa: Nhân nhanh nguồn gen động vật quý hiếm có nguy cơ tuyệt chủng.                   </a:t>
            </a:r>
          </a:p>
          <a:p>
            <a:pPr algn="just" eaLnBrk="0" hangingPunct="0">
              <a:spcBef>
                <a:spcPct val="50000"/>
              </a:spcBef>
              <a:buFont typeface="Wingdings" panose="05000000000000000000" pitchFamily="2" charset="2"/>
              <a:buChar char="@"/>
            </a:pPr>
            <a:r>
              <a:rPr lang="en-US" altLang="en-US" sz="2400" dirty="0">
                <a:latin typeface="Times New Roman" panose="02020603050405020304" pitchFamily="18" charset="0"/>
                <a:cs typeface="Times New Roman" panose="02020603050405020304" pitchFamily="18" charset="0"/>
              </a:rPr>
              <a:t> Tạo cơ quan nội tạng của động vật đã được chuyển gen người để chủ động cung cấp cơ quan thay thế cho các bệnh nhân bị hỏng cơ quan.</a:t>
            </a:r>
          </a:p>
        </p:txBody>
      </p:sp>
      <p:sp>
        <p:nvSpPr>
          <p:cNvPr id="10" name="Text Box 22"/>
          <p:cNvSpPr txBox="1">
            <a:spLocks noChangeArrowheads="1"/>
          </p:cNvSpPr>
          <p:nvPr/>
        </p:nvSpPr>
        <p:spPr bwMode="auto">
          <a:xfrm>
            <a:off x="0" y="0"/>
            <a:ext cx="9144000" cy="553998"/>
          </a:xfrm>
          <a:prstGeom prst="rect">
            <a:avLst/>
          </a:prstGeom>
          <a:solidFill>
            <a:schemeClr val="accent4">
              <a:lumMod val="20000"/>
              <a:lumOff val="80000"/>
            </a:schemeClr>
          </a:solidFill>
          <a:ln>
            <a:noFill/>
          </a:ln>
          <a:effectLst/>
        </p:spPr>
        <p:txBody>
          <a:bodyPr wrap="square">
            <a:spAutoFit/>
          </a:bodyPr>
          <a:lstStyle/>
          <a:p>
            <a:pPr algn="ctr">
              <a:spcBef>
                <a:spcPct val="50000"/>
              </a:spcBef>
            </a:pPr>
            <a:r>
              <a:rPr lang="vi-VN" altLang="en-US" sz="3000" b="1" dirty="0" smtClean="0">
                <a:solidFill>
                  <a:srgbClr val="C00000"/>
                </a:solidFill>
                <a:latin typeface="Times New Roman" panose="02020603050405020304" pitchFamily="18" charset="0"/>
                <a:cs typeface="Times New Roman" panose="02020603050405020304" pitchFamily="18" charset="0"/>
              </a:rPr>
              <a:t>BÀI 31 – CÔNG NGHỆ TẾ BÀO</a:t>
            </a:r>
            <a:endParaRPr lang="en-US" altLang="en-US" sz="3000" b="1" dirty="0">
              <a:solidFill>
                <a:srgbClr val="C00000"/>
              </a:solidFill>
              <a:latin typeface="Times New Roman" panose="02020603050405020304" pitchFamily="18" charset="0"/>
              <a:cs typeface="Times New Roman" panose="02020603050405020304" pitchFamily="18" charset="0"/>
            </a:endParaRPr>
          </a:p>
        </p:txBody>
      </p:sp>
      <p:grpSp>
        <p:nvGrpSpPr>
          <p:cNvPr id="11" name="Group 10"/>
          <p:cNvGrpSpPr/>
          <p:nvPr/>
        </p:nvGrpSpPr>
        <p:grpSpPr>
          <a:xfrm>
            <a:off x="0" y="483972"/>
            <a:ext cx="9144000" cy="2411628"/>
            <a:chOff x="0" y="483972"/>
            <a:chExt cx="9144000" cy="2411628"/>
          </a:xfrm>
        </p:grpSpPr>
        <p:grpSp>
          <p:nvGrpSpPr>
            <p:cNvPr id="12" name="Group 11"/>
            <p:cNvGrpSpPr/>
            <p:nvPr/>
          </p:nvGrpSpPr>
          <p:grpSpPr>
            <a:xfrm>
              <a:off x="0" y="483972"/>
              <a:ext cx="9144000" cy="1431667"/>
              <a:chOff x="0" y="483972"/>
              <a:chExt cx="9144000" cy="1431667"/>
            </a:xfrm>
          </p:grpSpPr>
          <p:sp>
            <p:nvSpPr>
              <p:cNvPr id="15" name="Text Box 41"/>
              <p:cNvSpPr txBox="1">
                <a:spLocks noChangeArrowheads="1"/>
              </p:cNvSpPr>
              <p:nvPr/>
            </p:nvSpPr>
            <p:spPr bwMode="auto">
              <a:xfrm>
                <a:off x="0" y="1453974"/>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400" b="1" i="1" smtClean="0">
                    <a:latin typeface="Times New Roman" panose="02020603050405020304" pitchFamily="18" charset="0"/>
                    <a:cs typeface="Times New Roman" panose="02020603050405020304" pitchFamily="18" charset="0"/>
                  </a:rPr>
                  <a:t>1</a:t>
                </a:r>
                <a:r>
                  <a:rPr lang="en-US" altLang="en-US" sz="2400" b="1" i="1" dirty="0">
                    <a:latin typeface="Times New Roman" panose="02020603050405020304" pitchFamily="18" charset="0"/>
                    <a:cs typeface="Times New Roman" panose="02020603050405020304" pitchFamily="18" charset="0"/>
                  </a:rPr>
                  <a:t>.</a:t>
                </a:r>
                <a:r>
                  <a:rPr lang="en-US" altLang="en-US" sz="2400" b="1" i="1" smtClean="0">
                    <a:latin typeface="Times New Roman" panose="02020603050405020304" pitchFamily="18" charset="0"/>
                    <a:cs typeface="Times New Roman" panose="02020603050405020304" pitchFamily="18" charset="0"/>
                  </a:rPr>
                  <a:t> </a:t>
                </a:r>
                <a:r>
                  <a:rPr lang="en-US" altLang="en-US" sz="2400" b="1" i="1" dirty="0">
                    <a:latin typeface="Times New Roman" panose="02020603050405020304" pitchFamily="18" charset="0"/>
                    <a:cs typeface="Times New Roman" panose="02020603050405020304" pitchFamily="18" charset="0"/>
                  </a:rPr>
                  <a:t>Nhân giống vô tính trong ống nghiệm (vi nhân giống) ở cây trồng:</a:t>
                </a:r>
              </a:p>
            </p:txBody>
          </p:sp>
          <p:sp>
            <p:nvSpPr>
              <p:cNvPr id="16" name="Text Box 9"/>
              <p:cNvSpPr txBox="1">
                <a:spLocks noChangeArrowheads="1"/>
              </p:cNvSpPr>
              <p:nvPr/>
            </p:nvSpPr>
            <p:spPr bwMode="auto">
              <a:xfrm>
                <a:off x="0" y="483972"/>
                <a:ext cx="4876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vi-VN" altLang="en-US" sz="2800" b="1" dirty="0" smtClean="0">
                    <a:solidFill>
                      <a:srgbClr val="FF0000"/>
                    </a:solidFill>
                    <a:latin typeface="Times New Roman" panose="02020603050405020304" pitchFamily="18" charset="0"/>
                    <a:cs typeface="Times New Roman" panose="02020603050405020304" pitchFamily="18" charset="0"/>
                  </a:rPr>
                  <a:t>I/ Khái niệm công nghệ tế bào</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17" name="Text Box 9"/>
              <p:cNvSpPr txBox="1">
                <a:spLocks noChangeArrowheads="1"/>
              </p:cNvSpPr>
              <p:nvPr/>
            </p:nvSpPr>
            <p:spPr bwMode="auto">
              <a:xfrm>
                <a:off x="0" y="951352"/>
                <a:ext cx="4876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vi-VN" altLang="en-US" sz="2800" b="1" dirty="0" smtClean="0">
                    <a:solidFill>
                      <a:srgbClr val="FF0000"/>
                    </a:solidFill>
                    <a:latin typeface="Times New Roman" panose="02020603050405020304" pitchFamily="18" charset="0"/>
                    <a:cs typeface="Times New Roman" panose="02020603050405020304" pitchFamily="18" charset="0"/>
                  </a:rPr>
                  <a:t>II/ Ứng dụng công nghệ tế bào</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grpSp>
        <p:sp>
          <p:nvSpPr>
            <p:cNvPr id="13" name="Text Box 41"/>
            <p:cNvSpPr txBox="1">
              <a:spLocks noChangeArrowheads="1"/>
            </p:cNvSpPr>
            <p:nvPr/>
          </p:nvSpPr>
          <p:spPr bwMode="auto">
            <a:xfrm>
              <a:off x="0" y="1964803"/>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vi-VN" altLang="en-US" sz="2400" b="1" i="1" smtClean="0">
                  <a:latin typeface="Times New Roman" panose="02020603050405020304" pitchFamily="18" charset="0"/>
                  <a:cs typeface="Times New Roman" panose="02020603050405020304" pitchFamily="18" charset="0"/>
                </a:rPr>
                <a:t>2</a:t>
              </a:r>
              <a:r>
                <a:rPr lang="en-US" altLang="en-US" sz="2400" b="1" i="1" smtClean="0">
                  <a:latin typeface="Times New Roman" panose="02020603050405020304" pitchFamily="18" charset="0"/>
                  <a:cs typeface="Times New Roman" panose="02020603050405020304" pitchFamily="18" charset="0"/>
                </a:rPr>
                <a:t>. </a:t>
              </a:r>
              <a:r>
                <a:rPr lang="vi-VN" altLang="en-US" sz="2400" b="1" i="1" dirty="0" smtClean="0">
                  <a:latin typeface="Times New Roman" panose="02020603050405020304" pitchFamily="18" charset="0"/>
                  <a:cs typeface="Times New Roman" panose="02020603050405020304" pitchFamily="18" charset="0"/>
                </a:rPr>
                <a:t>Ứng dụng nuôi cấy tế bào và mô trong chọn giống </a:t>
              </a:r>
              <a:r>
                <a:rPr lang="en-US" altLang="en-US" sz="2400" b="1" i="1" dirty="0" smtClean="0">
                  <a:latin typeface="Times New Roman" panose="02020603050405020304" pitchFamily="18" charset="0"/>
                  <a:cs typeface="Times New Roman" panose="02020603050405020304" pitchFamily="18" charset="0"/>
                </a:rPr>
                <a:t>cây </a:t>
              </a:r>
              <a:r>
                <a:rPr lang="en-US" altLang="en-US" sz="2400" b="1" i="1" dirty="0">
                  <a:latin typeface="Times New Roman" panose="02020603050405020304" pitchFamily="18" charset="0"/>
                  <a:cs typeface="Times New Roman" panose="02020603050405020304" pitchFamily="18" charset="0"/>
                </a:rPr>
                <a:t>trồng:</a:t>
              </a:r>
            </a:p>
          </p:txBody>
        </p:sp>
        <p:sp>
          <p:nvSpPr>
            <p:cNvPr id="14" name="Text Box 41"/>
            <p:cNvSpPr txBox="1">
              <a:spLocks noChangeArrowheads="1"/>
            </p:cNvSpPr>
            <p:nvPr/>
          </p:nvSpPr>
          <p:spPr bwMode="auto">
            <a:xfrm>
              <a:off x="0" y="2433935"/>
              <a:ext cx="4343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vi-VN" altLang="en-US" sz="2400" b="1" i="1" smtClean="0">
                  <a:latin typeface="Times New Roman" panose="02020603050405020304" pitchFamily="18" charset="0"/>
                  <a:cs typeface="Times New Roman" panose="02020603050405020304" pitchFamily="18" charset="0"/>
                </a:rPr>
                <a:t>3</a:t>
              </a:r>
              <a:r>
                <a:rPr lang="en-US" altLang="en-US" sz="2400" b="1" i="1" smtClean="0">
                  <a:latin typeface="Times New Roman" panose="02020603050405020304" pitchFamily="18" charset="0"/>
                  <a:cs typeface="Times New Roman" panose="02020603050405020304" pitchFamily="18" charset="0"/>
                </a:rPr>
                <a:t>. </a:t>
              </a:r>
              <a:r>
                <a:rPr lang="vi-VN" altLang="en-US" sz="2400" b="1" i="1" dirty="0" smtClean="0">
                  <a:latin typeface="Times New Roman" panose="02020603050405020304" pitchFamily="18" charset="0"/>
                  <a:cs typeface="Times New Roman" panose="02020603050405020304" pitchFamily="18" charset="0"/>
                </a:rPr>
                <a:t>Nhân bản vô tính ở động vật</a:t>
              </a:r>
              <a:r>
                <a:rPr lang="en-US" altLang="en-US" sz="2400" b="1" i="1" dirty="0" smtClean="0">
                  <a:latin typeface="Times New Roman" panose="02020603050405020304" pitchFamily="18" charset="0"/>
                  <a:cs typeface="Times New Roman" panose="02020603050405020304" pitchFamily="18" charset="0"/>
                </a:rPr>
                <a:t>:</a:t>
              </a:r>
              <a:endParaRPr lang="en-US" altLang="en-US" sz="2400" b="1" i="1" dirty="0">
                <a:latin typeface="Times New Roman" panose="02020603050405020304" pitchFamily="18" charset="0"/>
                <a:cs typeface="Times New Roman" panose="02020603050405020304" pitchFamily="18" charset="0"/>
              </a:endParaRPr>
            </a:p>
          </p:txBody>
        </p:sp>
      </p:grpSp>
      <p:sp>
        <p:nvSpPr>
          <p:cNvPr id="19" name="Text Box 11"/>
          <p:cNvSpPr txBox="1">
            <a:spLocks noChangeArrowheads="1"/>
          </p:cNvSpPr>
          <p:nvPr/>
        </p:nvSpPr>
        <p:spPr bwMode="auto">
          <a:xfrm>
            <a:off x="152400" y="5538970"/>
            <a:ext cx="8610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spcBef>
                <a:spcPct val="50000"/>
              </a:spcBef>
            </a:pPr>
            <a:r>
              <a:rPr lang="vi-VN" altLang="en-US" sz="2400" i="1" dirty="0" smtClean="0">
                <a:latin typeface="Times New Roman" panose="02020603050405020304" pitchFamily="18" charset="0"/>
                <a:cs typeface="Times New Roman" panose="02020603050405020304" pitchFamily="18" charset="0"/>
              </a:rPr>
              <a:t>Ngoài ra, công nghệ tế bào còn được ứng dụng trong y học, xử lý ô nhiễm môi trường.</a:t>
            </a:r>
            <a:endParaRPr lang="en-US" altLang="en-US" sz="2400" i="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310283"/>
                                        </p:tgtEl>
                                        <p:attrNameLst>
                                          <p:attrName>style.visibility</p:attrName>
                                        </p:attrNameLst>
                                      </p:cBhvr>
                                      <p:to>
                                        <p:strVal val="visible"/>
                                      </p:to>
                                    </p:set>
                                    <p:anim from="(-#ppt_w/2)" to="(#ppt_x)" calcmode="lin" valueType="num">
                                      <p:cBhvr>
                                        <p:cTn id="7" dur="600" fill="hold">
                                          <p:stCondLst>
                                            <p:cond delay="0"/>
                                          </p:stCondLst>
                                        </p:cTn>
                                        <p:tgtEl>
                                          <p:spTgt spid="310283"/>
                                        </p:tgtEl>
                                        <p:attrNameLst>
                                          <p:attrName>ppt_x</p:attrName>
                                        </p:attrNameLst>
                                      </p:cBhvr>
                                    </p:anim>
                                    <p:anim from="0" to="-1.0" calcmode="lin" valueType="num">
                                      <p:cBhvr>
                                        <p:cTn id="8" dur="200" decel="50000" autoRev="1" fill="hold">
                                          <p:stCondLst>
                                            <p:cond delay="600"/>
                                          </p:stCondLst>
                                        </p:cTn>
                                        <p:tgtEl>
                                          <p:spTgt spid="310283"/>
                                        </p:tgtEl>
                                        <p:attrNameLst>
                                          <p:attrName>xshear</p:attrName>
                                        </p:attrNameLst>
                                      </p:cBhvr>
                                    </p:anim>
                                    <p:animScale>
                                      <p:cBhvr>
                                        <p:cTn id="9" dur="200" decel="100000" autoRev="1" fill="hold">
                                          <p:stCondLst>
                                            <p:cond delay="600"/>
                                          </p:stCondLst>
                                        </p:cTn>
                                        <p:tgtEl>
                                          <p:spTgt spid="310283"/>
                                        </p:tgtEl>
                                      </p:cBhvr>
                                      <p:from x="100000" y="100000"/>
                                      <p:to x="80000" y="100000"/>
                                    </p:animScale>
                                    <p:anim by="(#ppt_h/3+#ppt_w*0.1)" calcmode="lin" valueType="num">
                                      <p:cBhvr additive="sum">
                                        <p:cTn id="10" dur="200" decel="100000" autoRev="1" fill="hold">
                                          <p:stCondLst>
                                            <p:cond delay="600"/>
                                          </p:stCondLst>
                                        </p:cTn>
                                        <p:tgtEl>
                                          <p:spTgt spid="310283"/>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 from="(-#ppt_w/2)" to="(#ppt_x)" calcmode="lin" valueType="num">
                                      <p:cBhvr>
                                        <p:cTn id="15" dur="600" fill="hold">
                                          <p:stCondLst>
                                            <p:cond delay="0"/>
                                          </p:stCondLst>
                                        </p:cTn>
                                        <p:tgtEl>
                                          <p:spTgt spid="19"/>
                                        </p:tgtEl>
                                        <p:attrNameLst>
                                          <p:attrName>ppt_x</p:attrName>
                                        </p:attrNameLst>
                                      </p:cBhvr>
                                    </p:anim>
                                    <p:anim from="0" to="-1.0" calcmode="lin" valueType="num">
                                      <p:cBhvr>
                                        <p:cTn id="16" dur="200" decel="50000" autoRev="1" fill="hold">
                                          <p:stCondLst>
                                            <p:cond delay="600"/>
                                          </p:stCondLst>
                                        </p:cTn>
                                        <p:tgtEl>
                                          <p:spTgt spid="19"/>
                                        </p:tgtEl>
                                        <p:attrNameLst>
                                          <p:attrName>xshear</p:attrName>
                                        </p:attrNameLst>
                                      </p:cBhvr>
                                    </p:anim>
                                    <p:animScale>
                                      <p:cBhvr>
                                        <p:cTn id="17" dur="200" decel="100000" autoRev="1" fill="hold">
                                          <p:stCondLst>
                                            <p:cond delay="600"/>
                                          </p:stCondLst>
                                        </p:cTn>
                                        <p:tgtEl>
                                          <p:spTgt spid="19"/>
                                        </p:tgtEl>
                                      </p:cBhvr>
                                      <p:from x="100000" y="100000"/>
                                      <p:to x="80000" y="100000"/>
                                    </p:animScale>
                                    <p:anim by="(#ppt_h/3+#ppt_w*0.1)" calcmode="lin" valueType="num">
                                      <p:cBhvr additive="sum">
                                        <p:cTn id="18" dur="200" decel="100000" autoRev="1" fill="hold">
                                          <p:stCondLst>
                                            <p:cond delay="600"/>
                                          </p:stCondLst>
                                        </p:cTn>
                                        <p:tgtEl>
                                          <p:spTgt spid="19"/>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83" grpId="0" bldLvl="0" animBg="1"/>
      <p:bldP spid="19"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8" name="Group 10"/>
          <p:cNvGrpSpPr/>
          <p:nvPr/>
        </p:nvGrpSpPr>
        <p:grpSpPr bwMode="auto">
          <a:xfrm>
            <a:off x="228600" y="152400"/>
            <a:ext cx="8382000" cy="6726132"/>
            <a:chOff x="960" y="0"/>
            <a:chExt cx="4368" cy="4114"/>
          </a:xfrm>
        </p:grpSpPr>
        <p:pic>
          <p:nvPicPr>
            <p:cNvPr id="68615" name="Picture 7" descr="sinh trong ong nghi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 y="0"/>
              <a:ext cx="4128" cy="3293"/>
            </a:xfrm>
            <a:prstGeom prst="rect">
              <a:avLst/>
            </a:prstGeom>
            <a:noFill/>
            <a:extLst>
              <a:ext uri="{909E8E84-426E-40DD-AFC4-6F175D3DCCD1}">
                <a14:hiddenFill xmlns:a14="http://schemas.microsoft.com/office/drawing/2010/main">
                  <a:solidFill>
                    <a:srgbClr val="FFFFFF"/>
                  </a:solidFill>
                </a14:hiddenFill>
              </a:ext>
            </a:extLst>
          </p:spPr>
        </p:pic>
        <p:sp>
          <p:nvSpPr>
            <p:cNvPr id="68616" name="Text Box 8"/>
            <p:cNvSpPr txBox="1">
              <a:spLocks noChangeArrowheads="1"/>
            </p:cNvSpPr>
            <p:nvPr/>
          </p:nvSpPr>
          <p:spPr bwMode="auto">
            <a:xfrm>
              <a:off x="960" y="3268"/>
              <a:ext cx="4368" cy="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400" dirty="0">
                  <a:latin typeface="Times New Roman" panose="02020603050405020304" pitchFamily="18" charset="0"/>
                  <a:cs typeface="Times New Roman" panose="02020603050405020304" pitchFamily="18" charset="0"/>
                </a:rPr>
                <a:t>Louise Brown</a:t>
              </a:r>
              <a:r>
                <a:rPr lang="vi-VN" altLang="en-US" sz="2400" dirty="0">
                  <a:latin typeface="Times New Roman" panose="02020603050405020304" pitchFamily="18" charset="0"/>
                  <a:cs typeface="Times New Roman" panose="02020603050405020304" pitchFamily="18" charset="0"/>
                </a:rPr>
                <a:t> là em bé đầu tiên trên thế giới được sinh ra trong ống nghiệm, chụp hình với cha mẹ.</a:t>
              </a:r>
            </a:p>
            <a:p>
              <a:pPr algn="ctr">
                <a:spcBef>
                  <a:spcPct val="50000"/>
                </a:spcBef>
              </a:pPr>
              <a:r>
                <a:rPr lang="vi-VN" altLang="en-US" sz="2400" dirty="0">
                  <a:latin typeface="Times New Roman" panose="02020603050405020304" pitchFamily="18" charset="0"/>
                  <a:cs typeface="Times New Roman" panose="02020603050405020304" pitchFamily="18" charset="0"/>
                </a:rPr>
                <a:t>(tháng 7 - 1978)</a:t>
              </a: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8618"/>
                                        </p:tgtEl>
                                        <p:attrNameLst>
                                          <p:attrName>style.visibility</p:attrName>
                                        </p:attrNameLst>
                                      </p:cBhvr>
                                      <p:to>
                                        <p:strVal val="visible"/>
                                      </p:to>
                                    </p:set>
                                    <p:anim calcmode="lin" valueType="num">
                                      <p:cBhvr>
                                        <p:cTn id="7" dur="500" fill="hold"/>
                                        <p:tgtEl>
                                          <p:spTgt spid="68618"/>
                                        </p:tgtEl>
                                        <p:attrNameLst>
                                          <p:attrName>ppt_w</p:attrName>
                                        </p:attrNameLst>
                                      </p:cBhvr>
                                      <p:tavLst>
                                        <p:tav tm="0">
                                          <p:val>
                                            <p:fltVal val="0"/>
                                          </p:val>
                                        </p:tav>
                                        <p:tav tm="100000">
                                          <p:val>
                                            <p:strVal val="#ppt_w"/>
                                          </p:val>
                                        </p:tav>
                                      </p:tavLst>
                                    </p:anim>
                                    <p:anim calcmode="lin" valueType="num">
                                      <p:cBhvr>
                                        <p:cTn id="8" dur="500" fill="hold"/>
                                        <p:tgtEl>
                                          <p:spTgt spid="686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descr="sinh trong ong nghi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6400"/>
            <a:ext cx="9144000" cy="5181600"/>
          </a:xfrm>
          <a:prstGeom prst="rect">
            <a:avLst/>
          </a:prstGeom>
          <a:noFill/>
          <a:extLst>
            <a:ext uri="{909E8E84-426E-40DD-AFC4-6F175D3DCCD1}">
              <a14:hiddenFill xmlns:a14="http://schemas.microsoft.com/office/drawing/2010/main">
                <a:solidFill>
                  <a:srgbClr val="FFFFFF"/>
                </a:solidFill>
              </a14:hiddenFill>
            </a:ext>
          </a:extLst>
        </p:spPr>
      </p:pic>
      <p:sp>
        <p:nvSpPr>
          <p:cNvPr id="290819" name="Text Box 3"/>
          <p:cNvSpPr txBox="1">
            <a:spLocks noChangeArrowheads="1"/>
          </p:cNvSpPr>
          <p:nvPr/>
        </p:nvSpPr>
        <p:spPr bwMode="auto">
          <a:xfrm>
            <a:off x="0" y="0"/>
            <a:ext cx="9144000" cy="2122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en-US" sz="2400" dirty="0">
                <a:solidFill>
                  <a:srgbClr val="FF0000"/>
                </a:solidFill>
                <a:latin typeface="Bahnschrift Light" panose="020B0502040204020203" charset="0"/>
                <a:cs typeface="Bahnschrift Light" panose="020B0502040204020203" charset="0"/>
              </a:rPr>
              <a:t>Ng</a:t>
            </a:r>
            <a:r>
              <a:rPr lang="vi-VN" altLang="en-US" sz="2400" dirty="0">
                <a:solidFill>
                  <a:srgbClr val="FF0000"/>
                </a:solidFill>
                <a:latin typeface="Bahnschrift Light" panose="020B0502040204020203" charset="0"/>
                <a:cs typeface="Bahnschrift Light" panose="020B0502040204020203" charset="0"/>
              </a:rPr>
              <a:t>ày 17/12/2005, tại công viên văn hóa Đầm Sen (TP HCM), đã diễn ra “ngày hội” của những em bé chào đời từ thụ tinh trong ống nghiệm và mừng em bé thứ 2000 ra đời bằng phương pháp khoa học này tại bện viện phụ sản Từ Dũ (TP HCM).</a:t>
            </a:r>
          </a:p>
          <a:p>
            <a:pPr algn="just">
              <a:spcBef>
                <a:spcPct val="50000"/>
              </a:spcBef>
            </a:pPr>
            <a:r>
              <a:rPr lang="vi-VN" altLang="en-US" sz="2400" dirty="0">
                <a:solidFill>
                  <a:srgbClr val="FF0000"/>
                </a:solidFill>
                <a:latin typeface="Bahnschrift Light" panose="020B0502040204020203" charset="0"/>
                <a:cs typeface="Bahnschrift Light" panose="020B0502040204020203" charset="0"/>
              </a:rPr>
              <a:t>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90819"/>
                                        </p:tgtEl>
                                        <p:attrNameLst>
                                          <p:attrName>style.visibility</p:attrName>
                                        </p:attrNameLst>
                                      </p:cBhvr>
                                      <p:to>
                                        <p:strVal val="visible"/>
                                      </p:to>
                                    </p:set>
                                    <p:anim calcmode="lin" valueType="num">
                                      <p:cBhvr>
                                        <p:cTn id="7" dur="500" decel="50000" fill="hold">
                                          <p:stCondLst>
                                            <p:cond delay="0"/>
                                          </p:stCondLst>
                                        </p:cTn>
                                        <p:tgtEl>
                                          <p:spTgt spid="29081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9081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90819"/>
                                        </p:tgtEl>
                                        <p:attrNameLst>
                                          <p:attrName>ppt_w</p:attrName>
                                        </p:attrNameLst>
                                      </p:cBhvr>
                                      <p:tavLst>
                                        <p:tav tm="0">
                                          <p:val>
                                            <p:strVal val="#ppt_w*.05"/>
                                          </p:val>
                                        </p:tav>
                                        <p:tav tm="100000">
                                          <p:val>
                                            <p:strVal val="#ppt_w"/>
                                          </p:val>
                                        </p:tav>
                                      </p:tavLst>
                                    </p:anim>
                                    <p:anim calcmode="lin" valueType="num">
                                      <p:cBhvr>
                                        <p:cTn id="10" dur="1000" fill="hold"/>
                                        <p:tgtEl>
                                          <p:spTgt spid="29081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9081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9081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9081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90819"/>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290818"/>
                                        </p:tgtEl>
                                        <p:attrNameLst>
                                          <p:attrName>style.visibility</p:attrName>
                                        </p:attrNameLst>
                                      </p:cBhvr>
                                      <p:to>
                                        <p:strVal val="visible"/>
                                      </p:to>
                                    </p:set>
                                    <p:anim calcmode="lin" valueType="num">
                                      <p:cBhvr>
                                        <p:cTn id="19" dur="500" fill="hold"/>
                                        <p:tgtEl>
                                          <p:spTgt spid="290818"/>
                                        </p:tgtEl>
                                        <p:attrNameLst>
                                          <p:attrName>ppt_w</p:attrName>
                                        </p:attrNameLst>
                                      </p:cBhvr>
                                      <p:tavLst>
                                        <p:tav tm="0">
                                          <p:val>
                                            <p:fltVal val="0"/>
                                          </p:val>
                                        </p:tav>
                                        <p:tav tm="100000">
                                          <p:val>
                                            <p:strVal val="#ppt_w"/>
                                          </p:val>
                                        </p:tav>
                                      </p:tavLst>
                                    </p:anim>
                                    <p:anim calcmode="lin" valueType="num">
                                      <p:cBhvr>
                                        <p:cTn id="20" dur="500" fill="hold"/>
                                        <p:tgtEl>
                                          <p:spTgt spid="290818"/>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290819">
                                            <p:txEl>
                                              <p:pRg st="0" end="0"/>
                                            </p:txEl>
                                          </p:spTgt>
                                        </p:tgtEl>
                                        <p:attrNameLst>
                                          <p:attrName>style.visibility</p:attrName>
                                        </p:attrNameLst>
                                      </p:cBhvr>
                                      <p:to>
                                        <p:strVal val="visible"/>
                                      </p:to>
                                    </p:set>
                                    <p:anim calcmode="lin" valueType="num">
                                      <p:cBhvr>
                                        <p:cTn id="25" dur="500" fill="hold"/>
                                        <p:tgtEl>
                                          <p:spTgt spid="290819">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290819">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19"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73" name="Text Box 9"/>
          <p:cNvSpPr txBox="1">
            <a:spLocks noChangeArrowheads="1"/>
          </p:cNvSpPr>
          <p:nvPr/>
        </p:nvSpPr>
        <p:spPr bwMode="auto">
          <a:xfrm>
            <a:off x="37070" y="1642110"/>
            <a:ext cx="903073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vi-VN" altLang="en-US" sz="2800" b="1" dirty="0">
                <a:gradFill>
                  <a:gsLst>
                    <a:gs pos="0">
                      <a:srgbClr val="FE4444"/>
                    </a:gs>
                    <a:gs pos="100000">
                      <a:srgbClr val="832B2B"/>
                    </a:gs>
                  </a:gsLst>
                  <a:lin scaled="0"/>
                </a:gradFill>
                <a:latin typeface="+mj-lt"/>
                <a:cs typeface="Bahnschrift Light" panose="020B0502040204020203" charset="0"/>
              </a:rPr>
              <a:t>1. Công nghệ tế bào gồm những công đoạn thiết yếu nào ??</a:t>
            </a:r>
          </a:p>
          <a:p>
            <a:pPr algn="just">
              <a:spcBef>
                <a:spcPct val="50000"/>
              </a:spcBef>
            </a:pPr>
            <a:r>
              <a:rPr lang="vi-VN" altLang="en-US" sz="2800" dirty="0">
                <a:latin typeface="+mj-lt"/>
                <a:cs typeface="Bahnschrift Light" panose="020B0502040204020203" charset="0"/>
              </a:rPr>
              <a:t>a) Tách tế bào hoặc mô cơ thể.</a:t>
            </a:r>
          </a:p>
          <a:p>
            <a:pPr algn="just">
              <a:spcBef>
                <a:spcPct val="50000"/>
              </a:spcBef>
            </a:pPr>
            <a:r>
              <a:rPr lang="vi-VN" altLang="en-US" sz="2800" dirty="0">
                <a:latin typeface="+mj-lt"/>
                <a:cs typeface="Bahnschrift Light" panose="020B0502040204020203" charset="0"/>
              </a:rPr>
              <a:t>b) Nuôi cấy tế bào trên môi trường nhân tạo mô sẹo.</a:t>
            </a:r>
          </a:p>
          <a:p>
            <a:pPr algn="just">
              <a:spcBef>
                <a:spcPct val="50000"/>
              </a:spcBef>
            </a:pPr>
            <a:r>
              <a:rPr lang="vi-VN" altLang="en-US" sz="2800" dirty="0">
                <a:latin typeface="+mj-lt"/>
                <a:cs typeface="Bahnschrift Light" panose="020B0502040204020203" charset="0"/>
              </a:rPr>
              <a:t>c) Dùng hoocmôn sinh trưởng kích thích mô sẹo thành cơ quan, cơ thể hoàn chỉnh.</a:t>
            </a:r>
          </a:p>
          <a:p>
            <a:pPr algn="just">
              <a:spcBef>
                <a:spcPct val="50000"/>
              </a:spcBef>
            </a:pPr>
            <a:r>
              <a:rPr lang="vi-VN" altLang="en-US" sz="2800" dirty="0">
                <a:latin typeface="+mj-lt"/>
                <a:cs typeface="Bahnschrift Light" panose="020B0502040204020203" charset="0"/>
              </a:rPr>
              <a:t>d) Cả 3 đáp án trên.</a:t>
            </a:r>
          </a:p>
        </p:txBody>
      </p:sp>
      <p:sp>
        <p:nvSpPr>
          <p:cNvPr id="2" name="Text Box 1"/>
          <p:cNvSpPr txBox="1"/>
          <p:nvPr/>
        </p:nvSpPr>
        <p:spPr>
          <a:xfrm>
            <a:off x="418070" y="1143000"/>
            <a:ext cx="3401893" cy="523220"/>
          </a:xfrm>
          <a:prstGeom prst="rect">
            <a:avLst/>
          </a:prstGeom>
          <a:noFill/>
        </p:spPr>
        <p:txBody>
          <a:bodyPr wrap="none" rtlCol="0" anchor="t">
            <a:spAutoFit/>
          </a:bodyPr>
          <a:lstStyle/>
          <a:p>
            <a:pPr eaLnBrk="0" hangingPunct="0">
              <a:spcBef>
                <a:spcPct val="50000"/>
              </a:spcBef>
            </a:pPr>
            <a:r>
              <a:rPr lang="vi-VN" altLang="en-US" sz="2800" dirty="0" smtClean="0">
                <a:latin typeface="+mj-lt"/>
                <a:cs typeface="Bahnschrift Light" panose="020B0502040204020203" charset="0"/>
                <a:sym typeface="+mn-ea"/>
              </a:rPr>
              <a:t>Chọn câu trả lời đúng:</a:t>
            </a:r>
          </a:p>
        </p:txBody>
      </p:sp>
      <p:sp>
        <p:nvSpPr>
          <p:cNvPr id="3" name="Text Box 2"/>
          <p:cNvSpPr txBox="1"/>
          <p:nvPr/>
        </p:nvSpPr>
        <p:spPr>
          <a:xfrm>
            <a:off x="2856470" y="381000"/>
            <a:ext cx="3586480" cy="707886"/>
          </a:xfrm>
          <a:prstGeom prst="rect">
            <a:avLst/>
          </a:prstGeom>
          <a:noFill/>
        </p:spPr>
        <p:txBody>
          <a:bodyPr wrap="square" rtlCol="0" anchor="t">
            <a:spAutoFit/>
          </a:bodyPr>
          <a:lstStyle/>
          <a:p>
            <a:pPr algn="ctr" eaLnBrk="0" hangingPunct="0">
              <a:spcBef>
                <a:spcPct val="50000"/>
              </a:spcBef>
            </a:pPr>
            <a:r>
              <a:rPr lang="vi-VN" altLang="en-US" sz="4000" b="1">
                <a:solidFill>
                  <a:srgbClr val="3E87E0"/>
                </a:solidFill>
                <a:latin typeface="+mj-lt"/>
                <a:cs typeface="+mj-lt"/>
              </a:rPr>
              <a:t>Luyện tập</a:t>
            </a:r>
          </a:p>
        </p:txBody>
      </p:sp>
      <p:sp>
        <p:nvSpPr>
          <p:cNvPr id="6" name="Oval 5"/>
          <p:cNvSpPr/>
          <p:nvPr/>
        </p:nvSpPr>
        <p:spPr>
          <a:xfrm>
            <a:off x="47367" y="5155228"/>
            <a:ext cx="44704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000">
                <a:latin typeface="+mj-lt"/>
              </a:rPr>
              <a:t>d</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241673">
                                            <p:txEl>
                                              <p:pRg st="0" end="0"/>
                                            </p:txEl>
                                          </p:spTgt>
                                        </p:tgtEl>
                                        <p:attrNameLst>
                                          <p:attrName>style.visibility</p:attrName>
                                        </p:attrNameLst>
                                      </p:cBhvr>
                                      <p:to>
                                        <p:strVal val="visible"/>
                                      </p:to>
                                    </p:set>
                                    <p:anim calcmode="discrete" valueType="clr">
                                      <p:cBhvr override="childStyle">
                                        <p:cTn id="19" dur="80"/>
                                        <p:tgtEl>
                                          <p:spTgt spid="24167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41673">
                                            <p:txEl>
                                              <p:pRg st="0" end="0"/>
                                            </p:txEl>
                                          </p:spTgt>
                                        </p:tgtEl>
                                        <p:attrNameLst>
                                          <p:attrName>fillcolor</p:attrName>
                                        </p:attrNameLst>
                                      </p:cBhvr>
                                      <p:tavLst>
                                        <p:tav tm="0">
                                          <p:val>
                                            <p:clrVal>
                                              <a:schemeClr val="accent2"/>
                                            </p:clrVal>
                                          </p:val>
                                        </p:tav>
                                        <p:tav tm="50000">
                                          <p:val>
                                            <p:clrVal>
                                              <a:schemeClr val="hlink"/>
                                            </p:clrVal>
                                          </p:val>
                                        </p:tav>
                                      </p:tavLst>
                                    </p:anim>
                                    <p:set>
                                      <p:cBhvr>
                                        <p:cTn id="21" dur="80"/>
                                        <p:tgtEl>
                                          <p:spTgt spid="241673">
                                            <p:txEl>
                                              <p:pRg st="0" end="0"/>
                                            </p:txEl>
                                          </p:spTgt>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nodeType="clickEffect">
                                  <p:stCondLst>
                                    <p:cond delay="0"/>
                                  </p:stCondLst>
                                  <p:childTnLst>
                                    <p:set>
                                      <p:cBhvr>
                                        <p:cTn id="25" dur="1" fill="hold">
                                          <p:stCondLst>
                                            <p:cond delay="0"/>
                                          </p:stCondLst>
                                        </p:cTn>
                                        <p:tgtEl>
                                          <p:spTgt spid="241673">
                                            <p:txEl>
                                              <p:pRg st="1" end="1"/>
                                            </p:txEl>
                                          </p:spTgt>
                                        </p:tgtEl>
                                        <p:attrNameLst>
                                          <p:attrName>style.visibility</p:attrName>
                                        </p:attrNameLst>
                                      </p:cBhvr>
                                      <p:to>
                                        <p:strVal val="visible"/>
                                      </p:to>
                                    </p:set>
                                    <p:anim calcmode="lin" valueType="num">
                                      <p:cBhvr>
                                        <p:cTn id="26" dur="500" fill="hold"/>
                                        <p:tgtEl>
                                          <p:spTgt spid="241673">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24167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241673">
                                            <p:txEl>
                                              <p:pRg st="2" end="2"/>
                                            </p:txEl>
                                          </p:spTgt>
                                        </p:tgtEl>
                                        <p:attrNameLst>
                                          <p:attrName>style.visibility</p:attrName>
                                        </p:attrNameLst>
                                      </p:cBhvr>
                                      <p:to>
                                        <p:strVal val="visible"/>
                                      </p:to>
                                    </p:set>
                                    <p:anim calcmode="lin" valueType="num">
                                      <p:cBhvr>
                                        <p:cTn id="32" dur="500" fill="hold"/>
                                        <p:tgtEl>
                                          <p:spTgt spid="241673">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24167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nodeType="clickEffect">
                                  <p:stCondLst>
                                    <p:cond delay="0"/>
                                  </p:stCondLst>
                                  <p:childTnLst>
                                    <p:set>
                                      <p:cBhvr>
                                        <p:cTn id="37" dur="1" fill="hold">
                                          <p:stCondLst>
                                            <p:cond delay="0"/>
                                          </p:stCondLst>
                                        </p:cTn>
                                        <p:tgtEl>
                                          <p:spTgt spid="241673">
                                            <p:txEl>
                                              <p:pRg st="3" end="3"/>
                                            </p:txEl>
                                          </p:spTgt>
                                        </p:tgtEl>
                                        <p:attrNameLst>
                                          <p:attrName>style.visibility</p:attrName>
                                        </p:attrNameLst>
                                      </p:cBhvr>
                                      <p:to>
                                        <p:strVal val="visible"/>
                                      </p:to>
                                    </p:set>
                                    <p:anim calcmode="lin" valueType="num">
                                      <p:cBhvr>
                                        <p:cTn id="38" dur="500" fill="hold"/>
                                        <p:tgtEl>
                                          <p:spTgt spid="241673">
                                            <p:txEl>
                                              <p:pRg st="3" end="3"/>
                                            </p:txEl>
                                          </p:spTgt>
                                        </p:tgtEl>
                                        <p:attrNameLst>
                                          <p:attrName>ppt_w</p:attrName>
                                        </p:attrNameLst>
                                      </p:cBhvr>
                                      <p:tavLst>
                                        <p:tav tm="0">
                                          <p:val>
                                            <p:fltVal val="0"/>
                                          </p:val>
                                        </p:tav>
                                        <p:tav tm="100000">
                                          <p:val>
                                            <p:strVal val="#ppt_w"/>
                                          </p:val>
                                        </p:tav>
                                      </p:tavLst>
                                    </p:anim>
                                    <p:anim calcmode="lin" valueType="num">
                                      <p:cBhvr>
                                        <p:cTn id="39" dur="500" fill="hold"/>
                                        <p:tgtEl>
                                          <p:spTgt spid="24167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nodeType="clickEffect">
                                  <p:stCondLst>
                                    <p:cond delay="0"/>
                                  </p:stCondLst>
                                  <p:childTnLst>
                                    <p:set>
                                      <p:cBhvr>
                                        <p:cTn id="43" dur="1" fill="hold">
                                          <p:stCondLst>
                                            <p:cond delay="0"/>
                                          </p:stCondLst>
                                        </p:cTn>
                                        <p:tgtEl>
                                          <p:spTgt spid="241673">
                                            <p:txEl>
                                              <p:pRg st="4" end="4"/>
                                            </p:txEl>
                                          </p:spTgt>
                                        </p:tgtEl>
                                        <p:attrNameLst>
                                          <p:attrName>style.visibility</p:attrName>
                                        </p:attrNameLst>
                                      </p:cBhvr>
                                      <p:to>
                                        <p:strVal val="visible"/>
                                      </p:to>
                                    </p:set>
                                    <p:anim calcmode="lin" valueType="num">
                                      <p:cBhvr>
                                        <p:cTn id="44" dur="500" fill="hold"/>
                                        <p:tgtEl>
                                          <p:spTgt spid="241673">
                                            <p:txEl>
                                              <p:pRg st="4" end="4"/>
                                            </p:txEl>
                                          </p:spTgt>
                                        </p:tgtEl>
                                        <p:attrNameLst>
                                          <p:attrName>ppt_w</p:attrName>
                                        </p:attrNameLst>
                                      </p:cBhvr>
                                      <p:tavLst>
                                        <p:tav tm="0">
                                          <p:val>
                                            <p:fltVal val="0"/>
                                          </p:val>
                                        </p:tav>
                                        <p:tav tm="100000">
                                          <p:val>
                                            <p:strVal val="#ppt_w"/>
                                          </p:val>
                                        </p:tav>
                                      </p:tavLst>
                                    </p:anim>
                                    <p:anim calcmode="lin" valueType="num">
                                      <p:cBhvr>
                                        <p:cTn id="45" dur="500" fill="hold"/>
                                        <p:tgtEl>
                                          <p:spTgt spid="241673">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animBg="1"/>
      <p:bldP spid="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73" name="Text Box 9"/>
          <p:cNvSpPr txBox="1">
            <a:spLocks noChangeArrowheads="1"/>
          </p:cNvSpPr>
          <p:nvPr/>
        </p:nvSpPr>
        <p:spPr bwMode="auto">
          <a:xfrm>
            <a:off x="0" y="1794510"/>
            <a:ext cx="91440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just">
              <a:spcBef>
                <a:spcPct val="50000"/>
              </a:spcBef>
              <a:defRPr sz="2800" b="1">
                <a:gradFill>
                  <a:gsLst>
                    <a:gs pos="0">
                      <a:srgbClr val="FE4444"/>
                    </a:gs>
                    <a:gs pos="100000">
                      <a:srgbClr val="832B2B"/>
                    </a:gs>
                  </a:gsLst>
                  <a:lin scaled="0"/>
                </a:gradFill>
                <a:latin typeface="+mj-lt"/>
                <a:cs typeface="Bahnschrift Light" panose="020B0502040204020203" charset="0"/>
              </a:defRPr>
            </a:lvl1pPr>
          </a:lstStyle>
          <a:p>
            <a:r>
              <a:rPr lang="vi-VN" altLang="en-US" dirty="0"/>
              <a:t>2. Điều nào sau đây là sai với công nghệ tế bào ??</a:t>
            </a:r>
          </a:p>
          <a:p>
            <a:r>
              <a:rPr lang="vi-VN" altLang="en-US" b="0" dirty="0">
                <a:solidFill>
                  <a:schemeClr val="tx1"/>
                </a:solidFill>
              </a:rPr>
              <a:t>a) Phương pháp nuôi cấy tế bào, mô trong môi trường nhân tạo.</a:t>
            </a:r>
          </a:p>
          <a:p>
            <a:r>
              <a:rPr lang="vi-VN" altLang="en-US" b="0" dirty="0">
                <a:solidFill>
                  <a:schemeClr val="tx1"/>
                </a:solidFill>
              </a:rPr>
              <a:t>b) Có khả năng tạo ra mô, cơ quan hoặc cơ thể hoàn chỉnh.</a:t>
            </a:r>
          </a:p>
          <a:p>
            <a:r>
              <a:rPr lang="vi-VN" altLang="en-US" b="0" dirty="0">
                <a:solidFill>
                  <a:schemeClr val="tx1"/>
                </a:solidFill>
              </a:rPr>
              <a:t>c) Được cấu tạo về các mô</a:t>
            </a:r>
          </a:p>
          <a:p>
            <a:r>
              <a:rPr lang="vi-VN" altLang="en-US" b="0" dirty="0">
                <a:solidFill>
                  <a:schemeClr val="tx1"/>
                </a:solidFill>
              </a:rPr>
              <a:t>d) Cơ thể tạo ra có kiểu gen của cơ thể gốc.</a:t>
            </a:r>
          </a:p>
        </p:txBody>
      </p:sp>
      <p:sp>
        <p:nvSpPr>
          <p:cNvPr id="2" name="Text Box 1"/>
          <p:cNvSpPr txBox="1"/>
          <p:nvPr/>
        </p:nvSpPr>
        <p:spPr>
          <a:xfrm>
            <a:off x="381000" y="1295400"/>
            <a:ext cx="2943434" cy="461665"/>
          </a:xfrm>
          <a:prstGeom prst="rect">
            <a:avLst/>
          </a:prstGeom>
          <a:noFill/>
        </p:spPr>
        <p:txBody>
          <a:bodyPr wrap="none" rtlCol="0" anchor="t">
            <a:spAutoFit/>
          </a:bodyPr>
          <a:lstStyle/>
          <a:p>
            <a:pPr eaLnBrk="0" hangingPunct="0">
              <a:spcBef>
                <a:spcPct val="50000"/>
              </a:spcBef>
            </a:pPr>
            <a:r>
              <a:rPr lang="vi-VN" altLang="en-US" sz="2400" dirty="0" smtClean="0">
                <a:latin typeface="+mj-lt"/>
                <a:cs typeface="Bahnschrift Light" panose="020B0502040204020203" charset="0"/>
                <a:sym typeface="+mn-ea"/>
              </a:rPr>
              <a:t>Chọn câu trả lời đúng:</a:t>
            </a:r>
          </a:p>
        </p:txBody>
      </p:sp>
      <p:sp>
        <p:nvSpPr>
          <p:cNvPr id="3" name="Text Box 2"/>
          <p:cNvSpPr txBox="1"/>
          <p:nvPr/>
        </p:nvSpPr>
        <p:spPr>
          <a:xfrm>
            <a:off x="2819400" y="533400"/>
            <a:ext cx="3586480" cy="645160"/>
          </a:xfrm>
          <a:prstGeom prst="rect">
            <a:avLst/>
          </a:prstGeom>
          <a:noFill/>
        </p:spPr>
        <p:txBody>
          <a:bodyPr wrap="square" rtlCol="0" anchor="t">
            <a:spAutoFit/>
          </a:bodyPr>
          <a:lstStyle/>
          <a:p>
            <a:pPr algn="ctr" eaLnBrk="0" hangingPunct="0">
              <a:spcBef>
                <a:spcPct val="50000"/>
              </a:spcBef>
            </a:pPr>
            <a:r>
              <a:rPr lang="vi-VN" altLang="en-US" sz="3600" b="1" dirty="0">
                <a:solidFill>
                  <a:srgbClr val="3E87E0"/>
                </a:solidFill>
                <a:latin typeface="+mj-lt"/>
                <a:cs typeface="+mj-lt"/>
              </a:rPr>
              <a:t>Luyện tập</a:t>
            </a:r>
          </a:p>
        </p:txBody>
      </p:sp>
      <p:sp>
        <p:nvSpPr>
          <p:cNvPr id="5" name="Oval 4"/>
          <p:cNvSpPr/>
          <p:nvPr/>
        </p:nvSpPr>
        <p:spPr>
          <a:xfrm>
            <a:off x="-41189" y="3568344"/>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a:t>b</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41673"/>
                                        </p:tgtEl>
                                        <p:attrNameLst>
                                          <p:attrName>style.visibility</p:attrName>
                                        </p:attrNameLst>
                                      </p:cBhvr>
                                      <p:to>
                                        <p:strVal val="visible"/>
                                      </p:to>
                                    </p:set>
                                    <p:anim calcmode="lin" valueType="num">
                                      <p:cBhvr>
                                        <p:cTn id="7" dur="500" fill="hold"/>
                                        <p:tgtEl>
                                          <p:spTgt spid="241673"/>
                                        </p:tgtEl>
                                        <p:attrNameLst>
                                          <p:attrName>ppt_w</p:attrName>
                                        </p:attrNameLst>
                                      </p:cBhvr>
                                      <p:tavLst>
                                        <p:tav tm="0">
                                          <p:val>
                                            <p:fltVal val="0"/>
                                          </p:val>
                                        </p:tav>
                                        <p:tav tm="100000">
                                          <p:val>
                                            <p:strVal val="#ppt_w"/>
                                          </p:val>
                                        </p:tav>
                                      </p:tavLst>
                                    </p:anim>
                                    <p:anim calcmode="lin" valueType="num">
                                      <p:cBhvr>
                                        <p:cTn id="8" dur="500" fill="hold"/>
                                        <p:tgtEl>
                                          <p:spTgt spid="24167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41673">
                                            <p:txEl>
                                              <p:pRg st="0" end="0"/>
                                            </p:txEl>
                                          </p:spTgt>
                                        </p:tgtEl>
                                        <p:attrNameLst>
                                          <p:attrName>style.visibility</p:attrName>
                                        </p:attrNameLst>
                                      </p:cBhvr>
                                      <p:to>
                                        <p:strVal val="visible"/>
                                      </p:to>
                                    </p:set>
                                    <p:anim calcmode="lin" valueType="num">
                                      <p:cBhvr>
                                        <p:cTn id="13" dur="500" fill="hold"/>
                                        <p:tgtEl>
                                          <p:spTgt spid="241673">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24167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241673">
                                            <p:txEl>
                                              <p:pRg st="1" end="1"/>
                                            </p:txEl>
                                          </p:spTgt>
                                        </p:tgtEl>
                                        <p:attrNameLst>
                                          <p:attrName>style.visibility</p:attrName>
                                        </p:attrNameLst>
                                      </p:cBhvr>
                                      <p:to>
                                        <p:strVal val="visible"/>
                                      </p:to>
                                    </p:set>
                                    <p:anim calcmode="discrete" valueType="clr">
                                      <p:cBhvr override="childStyle">
                                        <p:cTn id="19" dur="80"/>
                                        <p:tgtEl>
                                          <p:spTgt spid="24167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41673">
                                            <p:txEl>
                                              <p:pRg st="1" end="1"/>
                                            </p:txEl>
                                          </p:spTgt>
                                        </p:tgtEl>
                                        <p:attrNameLst>
                                          <p:attrName>fillcolor</p:attrName>
                                        </p:attrNameLst>
                                      </p:cBhvr>
                                      <p:tavLst>
                                        <p:tav tm="0">
                                          <p:val>
                                            <p:clrVal>
                                              <a:schemeClr val="accent2"/>
                                            </p:clrVal>
                                          </p:val>
                                        </p:tav>
                                        <p:tav tm="50000">
                                          <p:val>
                                            <p:clrVal>
                                              <a:schemeClr val="hlink"/>
                                            </p:clrVal>
                                          </p:val>
                                        </p:tav>
                                      </p:tavLst>
                                    </p:anim>
                                    <p:set>
                                      <p:cBhvr>
                                        <p:cTn id="21" dur="80"/>
                                        <p:tgtEl>
                                          <p:spTgt spid="241673">
                                            <p:txEl>
                                              <p:pRg st="1" end="1"/>
                                            </p:txEl>
                                          </p:spTgt>
                                        </p:tgtEl>
                                        <p:attrNameLst>
                                          <p:attrName>fill.type</p:attrName>
                                        </p:attrNameLst>
                                      </p:cBhvr>
                                      <p:to>
                                        <p:strVal val="solid"/>
                                      </p:to>
                                    </p:set>
                                  </p:childTnLst>
                                </p:cTn>
                              </p:par>
                              <p:par>
                                <p:cTn id="22" presetID="27" presetClass="entr" presetSubtype="0" fill="hold" nodeType="withEffect">
                                  <p:stCondLst>
                                    <p:cond delay="0"/>
                                  </p:stCondLst>
                                  <p:iterate type="lt">
                                    <p:tmPct val="50000"/>
                                  </p:iterate>
                                  <p:childTnLst>
                                    <p:set>
                                      <p:cBhvr>
                                        <p:cTn id="23" dur="1" fill="hold">
                                          <p:stCondLst>
                                            <p:cond delay="0"/>
                                          </p:stCondLst>
                                        </p:cTn>
                                        <p:tgtEl>
                                          <p:spTgt spid="241673">
                                            <p:txEl>
                                              <p:pRg st="2" end="2"/>
                                            </p:txEl>
                                          </p:spTgt>
                                        </p:tgtEl>
                                        <p:attrNameLst>
                                          <p:attrName>style.visibility</p:attrName>
                                        </p:attrNameLst>
                                      </p:cBhvr>
                                      <p:to>
                                        <p:strVal val="visible"/>
                                      </p:to>
                                    </p:set>
                                    <p:anim calcmode="discrete" valueType="clr">
                                      <p:cBhvr override="childStyle">
                                        <p:cTn id="24" dur="80"/>
                                        <p:tgtEl>
                                          <p:spTgt spid="24167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241673">
                                            <p:txEl>
                                              <p:pRg st="2" end="2"/>
                                            </p:txEl>
                                          </p:spTgt>
                                        </p:tgtEl>
                                        <p:attrNameLst>
                                          <p:attrName>fillcolor</p:attrName>
                                        </p:attrNameLst>
                                      </p:cBhvr>
                                      <p:tavLst>
                                        <p:tav tm="0">
                                          <p:val>
                                            <p:clrVal>
                                              <a:schemeClr val="accent2"/>
                                            </p:clrVal>
                                          </p:val>
                                        </p:tav>
                                        <p:tav tm="50000">
                                          <p:val>
                                            <p:clrVal>
                                              <a:schemeClr val="hlink"/>
                                            </p:clrVal>
                                          </p:val>
                                        </p:tav>
                                      </p:tavLst>
                                    </p:anim>
                                    <p:set>
                                      <p:cBhvr>
                                        <p:cTn id="26" dur="80"/>
                                        <p:tgtEl>
                                          <p:spTgt spid="241673">
                                            <p:txEl>
                                              <p:pRg st="2" end="2"/>
                                            </p:txEl>
                                          </p:spTgt>
                                        </p:tgtEl>
                                        <p:attrNameLst>
                                          <p:attrName>fill.type</p:attrName>
                                        </p:attrNameLst>
                                      </p:cBhvr>
                                      <p:to>
                                        <p:strVal val="solid"/>
                                      </p:to>
                                    </p:set>
                                  </p:childTnLst>
                                </p:cTn>
                              </p:par>
                              <p:par>
                                <p:cTn id="27" presetID="27" presetClass="entr" presetSubtype="0" fill="hold" nodeType="withEffect">
                                  <p:stCondLst>
                                    <p:cond delay="0"/>
                                  </p:stCondLst>
                                  <p:iterate type="lt">
                                    <p:tmPct val="50000"/>
                                  </p:iterate>
                                  <p:childTnLst>
                                    <p:set>
                                      <p:cBhvr>
                                        <p:cTn id="28" dur="1" fill="hold">
                                          <p:stCondLst>
                                            <p:cond delay="0"/>
                                          </p:stCondLst>
                                        </p:cTn>
                                        <p:tgtEl>
                                          <p:spTgt spid="241673">
                                            <p:txEl>
                                              <p:pRg st="3" end="3"/>
                                            </p:txEl>
                                          </p:spTgt>
                                        </p:tgtEl>
                                        <p:attrNameLst>
                                          <p:attrName>style.visibility</p:attrName>
                                        </p:attrNameLst>
                                      </p:cBhvr>
                                      <p:to>
                                        <p:strVal val="visible"/>
                                      </p:to>
                                    </p:set>
                                    <p:anim calcmode="discrete" valueType="clr">
                                      <p:cBhvr override="childStyle">
                                        <p:cTn id="29" dur="80"/>
                                        <p:tgtEl>
                                          <p:spTgt spid="241673">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241673">
                                            <p:txEl>
                                              <p:pRg st="3" end="3"/>
                                            </p:txEl>
                                          </p:spTgt>
                                        </p:tgtEl>
                                        <p:attrNameLst>
                                          <p:attrName>fillcolor</p:attrName>
                                        </p:attrNameLst>
                                      </p:cBhvr>
                                      <p:tavLst>
                                        <p:tav tm="0">
                                          <p:val>
                                            <p:clrVal>
                                              <a:schemeClr val="accent2"/>
                                            </p:clrVal>
                                          </p:val>
                                        </p:tav>
                                        <p:tav tm="50000">
                                          <p:val>
                                            <p:clrVal>
                                              <a:schemeClr val="hlink"/>
                                            </p:clrVal>
                                          </p:val>
                                        </p:tav>
                                      </p:tavLst>
                                    </p:anim>
                                    <p:set>
                                      <p:cBhvr>
                                        <p:cTn id="31" dur="80"/>
                                        <p:tgtEl>
                                          <p:spTgt spid="241673">
                                            <p:txEl>
                                              <p:pRg st="3" end="3"/>
                                            </p:txEl>
                                          </p:spTgt>
                                        </p:tgtEl>
                                        <p:attrNameLst>
                                          <p:attrName>fill.type</p:attrName>
                                        </p:attrNameLst>
                                      </p:cBhvr>
                                      <p:to>
                                        <p:strVal val="solid"/>
                                      </p:to>
                                    </p:set>
                                  </p:childTnLst>
                                </p:cTn>
                              </p:par>
                              <p:par>
                                <p:cTn id="32" presetID="27" presetClass="entr" presetSubtype="0" fill="hold" nodeType="withEffect">
                                  <p:stCondLst>
                                    <p:cond delay="0"/>
                                  </p:stCondLst>
                                  <p:iterate type="lt">
                                    <p:tmPct val="50000"/>
                                  </p:iterate>
                                  <p:childTnLst>
                                    <p:set>
                                      <p:cBhvr>
                                        <p:cTn id="33" dur="1" fill="hold">
                                          <p:stCondLst>
                                            <p:cond delay="0"/>
                                          </p:stCondLst>
                                        </p:cTn>
                                        <p:tgtEl>
                                          <p:spTgt spid="241673">
                                            <p:txEl>
                                              <p:pRg st="4" end="4"/>
                                            </p:txEl>
                                          </p:spTgt>
                                        </p:tgtEl>
                                        <p:attrNameLst>
                                          <p:attrName>style.visibility</p:attrName>
                                        </p:attrNameLst>
                                      </p:cBhvr>
                                      <p:to>
                                        <p:strVal val="visible"/>
                                      </p:to>
                                    </p:set>
                                    <p:anim calcmode="discrete" valueType="clr">
                                      <p:cBhvr override="childStyle">
                                        <p:cTn id="34" dur="80"/>
                                        <p:tgtEl>
                                          <p:spTgt spid="241673">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241673">
                                            <p:txEl>
                                              <p:pRg st="4" end="4"/>
                                            </p:txEl>
                                          </p:spTgt>
                                        </p:tgtEl>
                                        <p:attrNameLst>
                                          <p:attrName>fillcolor</p:attrName>
                                        </p:attrNameLst>
                                      </p:cBhvr>
                                      <p:tavLst>
                                        <p:tav tm="0">
                                          <p:val>
                                            <p:clrVal>
                                              <a:schemeClr val="accent2"/>
                                            </p:clrVal>
                                          </p:val>
                                        </p:tav>
                                        <p:tav tm="50000">
                                          <p:val>
                                            <p:clrVal>
                                              <a:schemeClr val="hlink"/>
                                            </p:clrVal>
                                          </p:val>
                                        </p:tav>
                                      </p:tavLst>
                                    </p:anim>
                                    <p:set>
                                      <p:cBhvr>
                                        <p:cTn id="36" dur="80"/>
                                        <p:tgtEl>
                                          <p:spTgt spid="241673">
                                            <p:txEl>
                                              <p:pRg st="4" end="4"/>
                                            </p:txEl>
                                          </p:spTgt>
                                        </p:tgtEl>
                                        <p:attrNameLst>
                                          <p:attrName>fill.type</p:attrName>
                                        </p:attrNameLst>
                                      </p:cBhvr>
                                      <p:to>
                                        <p:strVal val="solid"/>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73" grpId="0"/>
      <p:bldP spid="5" grpId="0" animBg="1"/>
      <p:bldP spid="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idx="1"/>
          </p:nvPr>
        </p:nvSpPr>
        <p:spPr bwMode="auto">
          <a:xfrm>
            <a:off x="0" y="2057400"/>
            <a:ext cx="9067800" cy="405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indent="0" algn="just" fontAlgn="base">
              <a:spcBef>
                <a:spcPct val="50000"/>
              </a:spcBef>
              <a:spcAft>
                <a:spcPct val="0"/>
              </a:spcAft>
              <a:buNone/>
            </a:pPr>
            <a:r>
              <a:rPr lang="en-US" altLang="en-US" sz="2800" dirty="0" err="1"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rPr>
              <a:t>Câu</a:t>
            </a:r>
            <a:r>
              <a:rPr lang="en-US" altLang="en-US" sz="2800"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rPr>
              <a:t> 3: </a:t>
            </a:r>
            <a:r>
              <a:rPr lang="en-US" altLang="en-US" sz="2800" dirty="0" err="1">
                <a:gradFill>
                  <a:gsLst>
                    <a:gs pos="0">
                      <a:srgbClr val="FE4444"/>
                    </a:gs>
                    <a:gs pos="100000">
                      <a:srgbClr val="832B2B"/>
                    </a:gs>
                  </a:gsLst>
                  <a:lin scaled="0"/>
                </a:gradFill>
                <a:latin typeface="Times New Roman" panose="02020603050405020304" pitchFamily="18" charset="0"/>
                <a:cs typeface="Times New Roman" panose="02020603050405020304" pitchFamily="18" charset="0"/>
              </a:rPr>
              <a:t>Phương</a:t>
            </a:r>
            <a:r>
              <a:rPr lang="en-US" altLang="en-US" sz="2800"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rPr>
              <a:t> </a:t>
            </a:r>
            <a:r>
              <a:rPr lang="en-US" altLang="en-US" sz="2800" dirty="0" err="1">
                <a:gradFill>
                  <a:gsLst>
                    <a:gs pos="0">
                      <a:srgbClr val="FE4444"/>
                    </a:gs>
                    <a:gs pos="100000">
                      <a:srgbClr val="832B2B"/>
                    </a:gs>
                  </a:gsLst>
                  <a:lin scaled="0"/>
                </a:gradFill>
                <a:latin typeface="Times New Roman" panose="02020603050405020304" pitchFamily="18" charset="0"/>
                <a:cs typeface="Times New Roman" panose="02020603050405020304" pitchFamily="18" charset="0"/>
              </a:rPr>
              <a:t>pháp</a:t>
            </a:r>
            <a:r>
              <a:rPr lang="en-US" altLang="en-US" sz="2800"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rPr>
              <a:t> </a:t>
            </a:r>
            <a:r>
              <a:rPr lang="en-US" altLang="en-US" sz="2800" dirty="0" err="1">
                <a:gradFill>
                  <a:gsLst>
                    <a:gs pos="0">
                      <a:srgbClr val="FE4444"/>
                    </a:gs>
                    <a:gs pos="100000">
                      <a:srgbClr val="832B2B"/>
                    </a:gs>
                  </a:gsLst>
                  <a:lin scaled="0"/>
                </a:gradFill>
                <a:latin typeface="Times New Roman" panose="02020603050405020304" pitchFamily="18" charset="0"/>
                <a:cs typeface="Times New Roman" panose="02020603050405020304" pitchFamily="18" charset="0"/>
              </a:rPr>
              <a:t>nhân</a:t>
            </a:r>
            <a:r>
              <a:rPr lang="en-US" altLang="en-US" sz="2800"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rPr>
              <a:t> </a:t>
            </a:r>
            <a:r>
              <a:rPr lang="en-US" altLang="en-US" sz="2800" dirty="0" err="1">
                <a:gradFill>
                  <a:gsLst>
                    <a:gs pos="0">
                      <a:srgbClr val="FE4444"/>
                    </a:gs>
                    <a:gs pos="100000">
                      <a:srgbClr val="832B2B"/>
                    </a:gs>
                  </a:gsLst>
                  <a:lin scaled="0"/>
                </a:gradFill>
                <a:latin typeface="Times New Roman" panose="02020603050405020304" pitchFamily="18" charset="0"/>
                <a:cs typeface="Times New Roman" panose="02020603050405020304" pitchFamily="18" charset="0"/>
              </a:rPr>
              <a:t>giống</a:t>
            </a:r>
            <a:r>
              <a:rPr lang="en-US" altLang="en-US" sz="2800"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rPr>
              <a:t> </a:t>
            </a:r>
            <a:r>
              <a:rPr lang="en-US" altLang="en-US" sz="2800" dirty="0" err="1">
                <a:gradFill>
                  <a:gsLst>
                    <a:gs pos="0">
                      <a:srgbClr val="FE4444"/>
                    </a:gs>
                    <a:gs pos="100000">
                      <a:srgbClr val="832B2B"/>
                    </a:gs>
                  </a:gsLst>
                  <a:lin scaled="0"/>
                </a:gradFill>
                <a:latin typeface="Times New Roman" panose="02020603050405020304" pitchFamily="18" charset="0"/>
                <a:cs typeface="Times New Roman" panose="02020603050405020304" pitchFamily="18" charset="0"/>
              </a:rPr>
              <a:t>vô</a:t>
            </a:r>
            <a:r>
              <a:rPr lang="en-US" altLang="en-US" sz="2800"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rPr>
              <a:t> </a:t>
            </a:r>
            <a:r>
              <a:rPr lang="en-US" altLang="en-US" sz="2800" dirty="0" err="1">
                <a:gradFill>
                  <a:gsLst>
                    <a:gs pos="0">
                      <a:srgbClr val="FE4444"/>
                    </a:gs>
                    <a:gs pos="100000">
                      <a:srgbClr val="832B2B"/>
                    </a:gs>
                  </a:gsLst>
                  <a:lin scaled="0"/>
                </a:gradFill>
                <a:latin typeface="Times New Roman" panose="02020603050405020304" pitchFamily="18" charset="0"/>
                <a:cs typeface="Times New Roman" panose="02020603050405020304" pitchFamily="18" charset="0"/>
              </a:rPr>
              <a:t>tính</a:t>
            </a:r>
            <a:r>
              <a:rPr lang="en-US" altLang="en-US" sz="2800"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rPr>
              <a:t> </a:t>
            </a:r>
            <a:r>
              <a:rPr lang="en-US" altLang="en-US" sz="2800" dirty="0" err="1">
                <a:gradFill>
                  <a:gsLst>
                    <a:gs pos="0">
                      <a:srgbClr val="FE4444"/>
                    </a:gs>
                    <a:gs pos="100000">
                      <a:srgbClr val="832B2B"/>
                    </a:gs>
                  </a:gsLst>
                  <a:lin scaled="0"/>
                </a:gradFill>
                <a:latin typeface="Times New Roman" panose="02020603050405020304" pitchFamily="18" charset="0"/>
                <a:cs typeface="Times New Roman" panose="02020603050405020304" pitchFamily="18" charset="0"/>
              </a:rPr>
              <a:t>trong</a:t>
            </a:r>
            <a:r>
              <a:rPr lang="en-US" altLang="en-US" sz="2800"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rPr>
              <a:t> </a:t>
            </a:r>
            <a:r>
              <a:rPr lang="en-US" altLang="en-US" sz="2800" dirty="0" err="1">
                <a:gradFill>
                  <a:gsLst>
                    <a:gs pos="0">
                      <a:srgbClr val="FE4444"/>
                    </a:gs>
                    <a:gs pos="100000">
                      <a:srgbClr val="832B2B"/>
                    </a:gs>
                  </a:gsLst>
                  <a:lin scaled="0"/>
                </a:gradFill>
                <a:latin typeface="Times New Roman" panose="02020603050405020304" pitchFamily="18" charset="0"/>
                <a:cs typeface="Times New Roman" panose="02020603050405020304" pitchFamily="18" charset="0"/>
              </a:rPr>
              <a:t>ống</a:t>
            </a:r>
            <a:r>
              <a:rPr lang="en-US" altLang="en-US" sz="2800"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rPr>
              <a:t> </a:t>
            </a:r>
            <a:r>
              <a:rPr lang="en-US" altLang="en-US" sz="2800" dirty="0" err="1">
                <a:gradFill>
                  <a:gsLst>
                    <a:gs pos="0">
                      <a:srgbClr val="FE4444"/>
                    </a:gs>
                    <a:gs pos="100000">
                      <a:srgbClr val="832B2B"/>
                    </a:gs>
                  </a:gsLst>
                  <a:lin scaled="0"/>
                </a:gradFill>
                <a:latin typeface="Times New Roman" panose="02020603050405020304" pitchFamily="18" charset="0"/>
                <a:cs typeface="Times New Roman" panose="02020603050405020304" pitchFamily="18" charset="0"/>
              </a:rPr>
              <a:t>nghiệm</a:t>
            </a:r>
            <a:r>
              <a:rPr lang="en-US" altLang="en-US" sz="2800"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rPr>
              <a:t> ở </a:t>
            </a:r>
            <a:r>
              <a:rPr lang="en-US" altLang="en-US" sz="2800" dirty="0" err="1">
                <a:gradFill>
                  <a:gsLst>
                    <a:gs pos="0">
                      <a:srgbClr val="FE4444"/>
                    </a:gs>
                    <a:gs pos="100000">
                      <a:srgbClr val="832B2B"/>
                    </a:gs>
                  </a:gsLst>
                  <a:lin scaled="0"/>
                </a:gradFill>
                <a:latin typeface="Times New Roman" panose="02020603050405020304" pitchFamily="18" charset="0"/>
                <a:cs typeface="Times New Roman" panose="02020603050405020304" pitchFamily="18" charset="0"/>
              </a:rPr>
              <a:t>cây</a:t>
            </a:r>
            <a:r>
              <a:rPr lang="en-US" altLang="en-US" sz="2800"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rPr>
              <a:t> </a:t>
            </a:r>
            <a:r>
              <a:rPr lang="en-US" altLang="en-US" sz="2800" dirty="0" err="1">
                <a:gradFill>
                  <a:gsLst>
                    <a:gs pos="0">
                      <a:srgbClr val="FE4444"/>
                    </a:gs>
                    <a:gs pos="100000">
                      <a:srgbClr val="832B2B"/>
                    </a:gs>
                  </a:gsLst>
                  <a:lin scaled="0"/>
                </a:gradFill>
                <a:latin typeface="Times New Roman" panose="02020603050405020304" pitchFamily="18" charset="0"/>
                <a:cs typeface="Times New Roman" panose="02020603050405020304" pitchFamily="18" charset="0"/>
              </a:rPr>
              <a:t>trông</a:t>
            </a:r>
            <a:r>
              <a:rPr lang="en-US" altLang="en-US" sz="2800"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rPr>
              <a:t> </a:t>
            </a:r>
            <a:r>
              <a:rPr lang="en-US" altLang="en-US" sz="2800" dirty="0" err="1">
                <a:gradFill>
                  <a:gsLst>
                    <a:gs pos="0">
                      <a:srgbClr val="FE4444"/>
                    </a:gs>
                    <a:gs pos="100000">
                      <a:srgbClr val="832B2B"/>
                    </a:gs>
                  </a:gsLst>
                  <a:lin scaled="0"/>
                </a:gradFill>
                <a:latin typeface="Times New Roman" panose="02020603050405020304" pitchFamily="18" charset="0"/>
                <a:cs typeface="Times New Roman" panose="02020603050405020304" pitchFamily="18" charset="0"/>
              </a:rPr>
              <a:t>có</a:t>
            </a:r>
            <a:r>
              <a:rPr lang="en-US" altLang="en-US" sz="2800"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rPr>
              <a:t> ý </a:t>
            </a:r>
            <a:r>
              <a:rPr lang="en-US" altLang="en-US" sz="2800" dirty="0" err="1">
                <a:gradFill>
                  <a:gsLst>
                    <a:gs pos="0">
                      <a:srgbClr val="FE4444"/>
                    </a:gs>
                    <a:gs pos="100000">
                      <a:srgbClr val="832B2B"/>
                    </a:gs>
                  </a:gsLst>
                  <a:lin scaled="0"/>
                </a:gradFill>
                <a:latin typeface="Times New Roman" panose="02020603050405020304" pitchFamily="18" charset="0"/>
                <a:cs typeface="Times New Roman" panose="02020603050405020304" pitchFamily="18" charset="0"/>
              </a:rPr>
              <a:t>nghĩa</a:t>
            </a:r>
            <a:r>
              <a:rPr lang="en-US" altLang="en-US" sz="2800"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rPr>
              <a:t> </a:t>
            </a:r>
            <a:r>
              <a:rPr lang="en-US" altLang="en-US" sz="2800" dirty="0" err="1">
                <a:gradFill>
                  <a:gsLst>
                    <a:gs pos="0">
                      <a:srgbClr val="FE4444"/>
                    </a:gs>
                    <a:gs pos="100000">
                      <a:srgbClr val="832B2B"/>
                    </a:gs>
                  </a:gsLst>
                  <a:lin scaled="0"/>
                </a:gradFill>
                <a:latin typeface="Times New Roman" panose="02020603050405020304" pitchFamily="18" charset="0"/>
                <a:cs typeface="Times New Roman" panose="02020603050405020304" pitchFamily="18" charset="0"/>
              </a:rPr>
              <a:t>gì</a:t>
            </a:r>
            <a:r>
              <a:rPr lang="en-US" altLang="en-US" sz="2800"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rPr>
              <a:t>?</a:t>
            </a:r>
          </a:p>
          <a:p>
            <a:pPr marL="0" indent="0" algn="just" fontAlgn="base">
              <a:spcBef>
                <a:spcPct val="50000"/>
              </a:spcBef>
              <a:spcAft>
                <a:spcPct val="0"/>
              </a:spcAft>
              <a:buNone/>
            </a:pPr>
            <a:r>
              <a:rPr lang="en-US" altLang="en-US" sz="2800" dirty="0">
                <a:latin typeface="Times New Roman" panose="02020603050405020304" pitchFamily="18" charset="0"/>
                <a:cs typeface="Times New Roman" panose="02020603050405020304" pitchFamily="18" charset="0"/>
              </a:rPr>
              <a:t>A. </a:t>
            </a:r>
            <a:r>
              <a:rPr lang="en-US" altLang="en-US" sz="2800" dirty="0" err="1">
                <a:latin typeface="Times New Roman" panose="02020603050405020304" pitchFamily="18" charset="0"/>
                <a:cs typeface="Times New Roman" panose="02020603050405020304" pitchFamily="18" charset="0"/>
              </a:rPr>
              <a:t>Giúp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tạo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nhiều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loại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cây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trồng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mới</a:t>
            </a:r>
            <a:r>
              <a:rPr lang="en-US" altLang="en-US" sz="2800" dirty="0">
                <a:latin typeface="Times New Roman" panose="02020603050405020304" pitchFamily="18" charset="0"/>
                <a:cs typeface="Times New Roman" panose="02020603050405020304" pitchFamily="18" charset="0"/>
              </a:rPr>
              <a:t>.</a:t>
            </a:r>
          </a:p>
          <a:p>
            <a:pPr marL="0" indent="0" algn="just" fontAlgn="base">
              <a:spcBef>
                <a:spcPct val="50000"/>
              </a:spcBef>
              <a:spcAft>
                <a:spcPct val="0"/>
              </a:spcAft>
              <a:buNone/>
            </a:pPr>
            <a:r>
              <a:rPr lang="en-US" altLang="en-US" sz="2800" dirty="0">
                <a:latin typeface="Times New Roman" panose="02020603050405020304" pitchFamily="18" charset="0"/>
                <a:cs typeface="Times New Roman" panose="02020603050405020304" pitchFamily="18" charset="0"/>
              </a:rPr>
              <a:t>B. </a:t>
            </a:r>
            <a:r>
              <a:rPr lang="en-US" altLang="en-US" sz="2800" dirty="0" err="1">
                <a:latin typeface="Times New Roman" panose="02020603050405020304" pitchFamily="18" charset="0"/>
                <a:cs typeface="Times New Roman" panose="02020603050405020304" pitchFamily="18" charset="0"/>
              </a:rPr>
              <a:t>Giúp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tạo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nhiều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loại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cây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trồng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năng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chống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chịu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tốt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kiện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môi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trường</a:t>
            </a:r>
            <a:r>
              <a:rPr lang="en-US" altLang="en-US" sz="2800" dirty="0">
                <a:latin typeface="Times New Roman" panose="02020603050405020304" pitchFamily="18" charset="0"/>
                <a:cs typeface="Times New Roman" panose="02020603050405020304" pitchFamily="18" charset="0"/>
              </a:rPr>
              <a:t>.</a:t>
            </a:r>
          </a:p>
          <a:p>
            <a:pPr marL="0" indent="0" algn="just" fontAlgn="base">
              <a:spcBef>
                <a:spcPct val="50000"/>
              </a:spcBef>
              <a:spcAft>
                <a:spcPct val="0"/>
              </a:spcAft>
              <a:buNone/>
            </a:pPr>
            <a:r>
              <a:rPr lang="en-US" altLang="en-US" sz="2800" dirty="0">
                <a:latin typeface="Times New Roman" panose="02020603050405020304" pitchFamily="18" charset="0"/>
                <a:cs typeface="Times New Roman" panose="02020603050405020304" pitchFamily="18" charset="0"/>
              </a:rPr>
              <a:t>C. </a:t>
            </a:r>
            <a:r>
              <a:rPr lang="en-US" altLang="en-US" sz="2800" dirty="0" err="1">
                <a:latin typeface="Times New Roman" panose="02020603050405020304" pitchFamily="18" charset="0"/>
                <a:cs typeface="Times New Roman" panose="02020603050405020304" pitchFamily="18" charset="0"/>
              </a:rPr>
              <a:t>Giúp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tạo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nhiều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loại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cây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trồng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năng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suất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cao</a:t>
            </a:r>
            <a:r>
              <a:rPr lang="en-US" altLang="en-US" sz="2800" dirty="0">
                <a:latin typeface="Times New Roman" panose="02020603050405020304" pitchFamily="18" charset="0"/>
                <a:cs typeface="Times New Roman" panose="02020603050405020304" pitchFamily="18" charset="0"/>
              </a:rPr>
              <a:t>.</a:t>
            </a:r>
          </a:p>
          <a:p>
            <a:pPr marL="0" indent="0" algn="just" fontAlgn="base">
              <a:spcBef>
                <a:spcPct val="50000"/>
              </a:spcBef>
              <a:spcAft>
                <a:spcPct val="0"/>
              </a:spcAft>
              <a:buNone/>
            </a:pPr>
            <a:r>
              <a:rPr lang="en-US" altLang="en-US" sz="2800" dirty="0">
                <a:latin typeface="Times New Roman" panose="02020603050405020304" pitchFamily="18" charset="0"/>
                <a:cs typeface="Times New Roman" panose="02020603050405020304" pitchFamily="18" charset="0"/>
              </a:rPr>
              <a:t>D. </a:t>
            </a:r>
            <a:r>
              <a:rPr lang="en-US" altLang="en-US" sz="2800" dirty="0" err="1">
                <a:latin typeface="Times New Roman" panose="02020603050405020304" pitchFamily="18" charset="0"/>
                <a:cs typeface="Times New Roman" panose="02020603050405020304" pitchFamily="18" charset="0"/>
              </a:rPr>
              <a:t>Giúp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bảo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tồn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số</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nguồn</a:t>
            </a:r>
            <a:r>
              <a:rPr lang="en-US" altLang="en-US" sz="2800" dirty="0">
                <a:latin typeface="Times New Roman" panose="02020603050405020304" pitchFamily="18" charset="0"/>
                <a:cs typeface="Times New Roman" panose="02020603050405020304" pitchFamily="18" charset="0"/>
              </a:rPr>
              <a:t> gen </a:t>
            </a:r>
            <a:r>
              <a:rPr lang="en-US" altLang="en-US" sz="2800" dirty="0" err="1">
                <a:latin typeface="Times New Roman" panose="02020603050405020304" pitchFamily="18" charset="0"/>
                <a:cs typeface="Times New Roman" panose="02020603050405020304" pitchFamily="18" charset="0"/>
              </a:rPr>
              <a:t>thực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vật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quý</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hiếm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nguy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cơ</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tuyệt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chủng</a:t>
            </a:r>
            <a:r>
              <a:rPr lang="en-US" altLang="en-US" sz="2800" dirty="0">
                <a:latin typeface="Times New Roman" panose="02020603050405020304" pitchFamily="18" charset="0"/>
                <a:cs typeface="Times New Roman" panose="02020603050405020304" pitchFamily="18" charset="0"/>
              </a:rPr>
              <a:t>.</a:t>
            </a:r>
          </a:p>
        </p:txBody>
      </p:sp>
      <p:sp>
        <p:nvSpPr>
          <p:cNvPr id="5" name="Text Box 1"/>
          <p:cNvSpPr txBox="1"/>
          <p:nvPr/>
        </p:nvSpPr>
        <p:spPr>
          <a:xfrm>
            <a:off x="381000" y="1295400"/>
            <a:ext cx="2943434" cy="461665"/>
          </a:xfrm>
          <a:prstGeom prst="rect">
            <a:avLst/>
          </a:prstGeom>
          <a:noFill/>
        </p:spPr>
        <p:txBody>
          <a:bodyPr wrap="none" rtlCol="0" anchor="t">
            <a:spAutoFit/>
          </a:bodyPr>
          <a:lstStyle/>
          <a:p>
            <a:pPr eaLnBrk="0" hangingPunct="0">
              <a:spcBef>
                <a:spcPct val="50000"/>
              </a:spcBef>
            </a:pPr>
            <a:r>
              <a:rPr lang="vi-VN" altLang="en-US" sz="2400" dirty="0" smtClean="0">
                <a:latin typeface="+mj-lt"/>
                <a:cs typeface="Bahnschrift Light" panose="020B0502040204020203" charset="0"/>
                <a:sym typeface="+mn-ea"/>
              </a:rPr>
              <a:t>Chọn câu trả lời đúng:</a:t>
            </a:r>
          </a:p>
        </p:txBody>
      </p:sp>
      <p:sp>
        <p:nvSpPr>
          <p:cNvPr id="6" name="Text Box 2"/>
          <p:cNvSpPr txBox="1"/>
          <p:nvPr/>
        </p:nvSpPr>
        <p:spPr>
          <a:xfrm>
            <a:off x="2819400" y="533400"/>
            <a:ext cx="3586480" cy="645160"/>
          </a:xfrm>
          <a:prstGeom prst="rect">
            <a:avLst/>
          </a:prstGeom>
          <a:noFill/>
        </p:spPr>
        <p:txBody>
          <a:bodyPr wrap="square" rtlCol="0" anchor="t">
            <a:spAutoFit/>
          </a:bodyPr>
          <a:lstStyle/>
          <a:p>
            <a:pPr algn="ctr" eaLnBrk="0" hangingPunct="0">
              <a:spcBef>
                <a:spcPct val="50000"/>
              </a:spcBef>
            </a:pPr>
            <a:r>
              <a:rPr lang="vi-VN" altLang="en-US" sz="3600" b="1" dirty="0">
                <a:solidFill>
                  <a:srgbClr val="3E87E0"/>
                </a:solidFill>
                <a:latin typeface="+mj-lt"/>
                <a:cs typeface="+mj-lt"/>
              </a:rPr>
              <a:t>Luyện tập</a:t>
            </a:r>
          </a:p>
        </p:txBody>
      </p:sp>
      <p:sp>
        <p:nvSpPr>
          <p:cNvPr id="7" name="Oval 6"/>
          <p:cNvSpPr/>
          <p:nvPr/>
        </p:nvSpPr>
        <p:spPr>
          <a:xfrm>
            <a:off x="0" y="5168544"/>
            <a:ext cx="512805" cy="5464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dirty="0" smtClean="0"/>
              <a:t>D</a:t>
            </a:r>
            <a:endParaRPr lang="vi-VN" altLang="en-US" dirty="0"/>
          </a:p>
        </p:txBody>
      </p:sp>
    </p:spTree>
    <p:extLst>
      <p:ext uri="{BB962C8B-B14F-4D97-AF65-F5344CB8AC3E}">
        <p14:creationId xmlns:p14="http://schemas.microsoft.com/office/powerpoint/2010/main" val="42348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Times New Roman" panose="02020603050405020304" pitchFamily="18" charset="0"/>
                <a:cs typeface="Times New Roman" panose="02020603050405020304" pitchFamily="18" charset="0"/>
              </a:rPr>
              <a:t>Thuật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ngữ</a:t>
            </a:r>
            <a:r>
              <a:rPr lang="en-US" dirty="0" smtClean="0">
                <a:latin typeface="Times New Roman" panose="02020603050405020304" pitchFamily="18" charset="0"/>
                <a:cs typeface="Times New Roman" panose="02020603050405020304" pitchFamily="18" charset="0"/>
              </a:rPr>
              <a:t>: </a:t>
            </a:r>
            <a:r>
              <a:rPr lang="en-US" i="1" dirty="0" smtClean="0">
                <a:latin typeface="Times New Roman" panose="02020603050405020304" pitchFamily="18" charset="0"/>
                <a:cs typeface="Times New Roman" panose="02020603050405020304" pitchFamily="18" charset="0"/>
              </a:rPr>
              <a:t>TẾ BÀO GỐC</a:t>
            </a:r>
            <a:endParaRPr lang="en-US" i="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81000" y="1825625"/>
            <a:ext cx="8763000" cy="4351338"/>
          </a:xfrm>
        </p:spPr>
        <p:txBody>
          <a:bodyPr>
            <a:normAutofit/>
          </a:bodyPr>
          <a:lstStyle/>
          <a:p>
            <a:pPr marL="0" indent="0">
              <a:buNone/>
            </a:pPr>
            <a:r>
              <a:rPr lang="en-US" sz="2500" dirty="0" smtClean="0">
                <a:solidFill>
                  <a:srgbClr val="FF0000"/>
                </a:solidFill>
                <a:latin typeface="+mj-lt"/>
              </a:rPr>
              <a:t>T</a:t>
            </a:r>
            <a:r>
              <a:rPr lang="vi-VN" sz="2500" dirty="0" smtClean="0">
                <a:solidFill>
                  <a:srgbClr val="FF0000"/>
                </a:solidFill>
                <a:latin typeface="+mj-lt"/>
              </a:rPr>
              <a:t>ế </a:t>
            </a:r>
            <a:r>
              <a:rPr lang="vi-VN" sz="2500" dirty="0">
                <a:solidFill>
                  <a:srgbClr val="FF0000"/>
                </a:solidFill>
                <a:latin typeface="+mj-lt"/>
              </a:rPr>
              <a:t>bào gốc</a:t>
            </a:r>
            <a:r>
              <a:rPr lang="vi-VN" sz="2500" dirty="0">
                <a:latin typeface="+mj-lt"/>
              </a:rPr>
              <a:t> được xem như là “</a:t>
            </a:r>
            <a:r>
              <a:rPr lang="vi-VN" sz="2500" dirty="0">
                <a:solidFill>
                  <a:srgbClr val="FF0000"/>
                </a:solidFill>
                <a:latin typeface="+mj-lt"/>
              </a:rPr>
              <a:t>nguồn nguyên liệu ban đầu</a:t>
            </a:r>
            <a:r>
              <a:rPr lang="vi-VN" sz="2500" dirty="0">
                <a:latin typeface="+mj-lt"/>
              </a:rPr>
              <a:t>” để sản sinh ra nhiều loại tế bào khác nhằm thực hiện những chức năng hỗ trợ cho cơ thể. Nói cách khác, đó chính là loại tế bào có khả năng đặc biệt trong </a:t>
            </a:r>
            <a:r>
              <a:rPr lang="vi-VN" sz="2500" dirty="0">
                <a:solidFill>
                  <a:srgbClr val="FF0000"/>
                </a:solidFill>
                <a:latin typeface="+mj-lt"/>
              </a:rPr>
              <a:t>việc sản xuất và phát triển nhiều loại tế bào </a:t>
            </a:r>
            <a:r>
              <a:rPr lang="vi-VN" sz="2500" dirty="0">
                <a:latin typeface="+mj-lt"/>
              </a:rPr>
              <a:t>chuyên biệt khác. </a:t>
            </a:r>
            <a:endParaRPr lang="en-US" sz="2500" dirty="0" smtClean="0">
              <a:latin typeface="+mj-lt"/>
            </a:endParaRPr>
          </a:p>
          <a:p>
            <a:pPr marL="0" indent="0">
              <a:buNone/>
            </a:pPr>
            <a:r>
              <a:rPr lang="en-US" sz="2500" dirty="0" smtClean="0">
                <a:latin typeface="+mj-lt"/>
              </a:rPr>
              <a:t>P</a:t>
            </a:r>
            <a:r>
              <a:rPr lang="vi-VN" sz="2500" dirty="0" smtClean="0">
                <a:latin typeface="+mj-lt"/>
              </a:rPr>
              <a:t>hân</a:t>
            </a:r>
            <a:r>
              <a:rPr lang="en-US" sz="2500" dirty="0" smtClean="0">
                <a:latin typeface="+mj-lt"/>
              </a:rPr>
              <a:t> </a:t>
            </a:r>
            <a:r>
              <a:rPr lang="vi-VN" sz="2500" dirty="0" smtClean="0">
                <a:latin typeface="+mj-lt"/>
              </a:rPr>
              <a:t>biệt </a:t>
            </a:r>
            <a:r>
              <a:rPr lang="vi-VN" sz="2500" dirty="0">
                <a:latin typeface="+mj-lt"/>
              </a:rPr>
              <a:t>tế bào gốc thành nhiều nhóm</a:t>
            </a:r>
          </a:p>
          <a:p>
            <a:r>
              <a:rPr lang="vi-VN" sz="2500" dirty="0">
                <a:latin typeface="+mj-lt"/>
              </a:rPr>
              <a:t>Tế bào gốc phôi: như trứng và tinh trùng.</a:t>
            </a:r>
          </a:p>
          <a:p>
            <a:r>
              <a:rPr lang="vi-VN" sz="2500" dirty="0">
                <a:latin typeface="+mj-lt"/>
              </a:rPr>
              <a:t>Tế bào gốc trưởng thành như tủy, chất béo cụ thể mỡ</a:t>
            </a:r>
          </a:p>
          <a:p>
            <a:r>
              <a:rPr lang="vi-VN" sz="2500" dirty="0">
                <a:latin typeface="+mj-lt"/>
              </a:rPr>
              <a:t>Tế bào gốc thai như nước ối, cuống rốn</a:t>
            </a:r>
          </a:p>
          <a:p>
            <a:pPr marL="0" indent="0">
              <a:buNone/>
            </a:pPr>
            <a:endParaRPr lang="vi-VN" sz="2500" dirty="0">
              <a:latin typeface="Times New Roman (Headings)"/>
            </a:endParaRPr>
          </a:p>
        </p:txBody>
      </p:sp>
    </p:spTree>
    <p:extLst>
      <p:ext uri="{BB962C8B-B14F-4D97-AF65-F5344CB8AC3E}">
        <p14:creationId xmlns:p14="http://schemas.microsoft.com/office/powerpoint/2010/main" val="32025846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66" name="Text Box 22"/>
          <p:cNvSpPr txBox="1">
            <a:spLocks noChangeArrowheads="1"/>
          </p:cNvSpPr>
          <p:nvPr/>
        </p:nvSpPr>
        <p:spPr bwMode="auto">
          <a:xfrm>
            <a:off x="464753" y="1143317"/>
            <a:ext cx="776484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spcBef>
                <a:spcPct val="50000"/>
              </a:spcBef>
            </a:pPr>
            <a:r>
              <a:rPr lang="en-US" altLang="en-US" sz="2800" dirty="0" smtClean="0">
                <a:solidFill>
                  <a:srgbClr val="FF0000"/>
                </a:solidFill>
                <a:latin typeface="Times New Roman" panose="02020603050405020304" pitchFamily="18" charset="0"/>
                <a:cs typeface="Times New Roman" panose="02020603050405020304" pitchFamily="18" charset="0"/>
              </a:rPr>
              <a:t>Công </a:t>
            </a:r>
            <a:r>
              <a:rPr lang="en-US" altLang="en-US" sz="2800" dirty="0">
                <a:solidFill>
                  <a:srgbClr val="FF0000"/>
                </a:solidFill>
                <a:latin typeface="Times New Roman" panose="02020603050405020304" pitchFamily="18" charset="0"/>
                <a:cs typeface="Times New Roman" panose="02020603050405020304" pitchFamily="18" charset="0"/>
              </a:rPr>
              <a:t>nghệ tế bào gồm những công đoạn nào</a:t>
            </a:r>
            <a:r>
              <a:rPr lang="vi-VN" altLang="en-US" sz="2800" dirty="0">
                <a:solidFill>
                  <a:srgbClr val="FF0000"/>
                </a:solidFill>
                <a:latin typeface="Times New Roman" panose="02020603050405020304" pitchFamily="18" charset="0"/>
                <a:cs typeface="Times New Roman" panose="02020603050405020304" pitchFamily="18" charset="0"/>
              </a:rPr>
              <a:t> ??</a:t>
            </a:r>
          </a:p>
        </p:txBody>
      </p:sp>
      <p:sp>
        <p:nvSpPr>
          <p:cNvPr id="210967" name="Text Box 23"/>
          <p:cNvSpPr txBox="1">
            <a:spLocks noChangeArrowheads="1"/>
          </p:cNvSpPr>
          <p:nvPr>
            <p:custDataLst>
              <p:tags r:id="rId1"/>
            </p:custDataLst>
          </p:nvPr>
        </p:nvSpPr>
        <p:spPr bwMode="auto">
          <a:xfrm>
            <a:off x="152400" y="1723369"/>
            <a:ext cx="8839200"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buFont typeface="Wingdings" panose="05000000000000000000" pitchFamily="2" charset="2"/>
              <a:buChar char="@"/>
            </a:pPr>
            <a:r>
              <a:rPr lang="en-US" altLang="en-US" sz="2400" b="1" dirty="0">
                <a:solidFill>
                  <a:srgbClr val="0000CC"/>
                </a:solidFill>
                <a:latin typeface="VNI-Times" pitchFamily="2" charset="0"/>
              </a:rPr>
              <a:t> </a:t>
            </a:r>
            <a:r>
              <a:rPr lang="vi-VN" altLang="en-US" sz="2600" dirty="0">
                <a:solidFill>
                  <a:schemeClr val="tx1"/>
                </a:solidFill>
                <a:latin typeface="Times New Roman" panose="02020603050405020304" pitchFamily="18" charset="0"/>
                <a:cs typeface="Times New Roman" panose="02020603050405020304" pitchFamily="18" charset="0"/>
              </a:rPr>
              <a:t>Công nghệ tế bào gồm 2 công đoạn thiết yếu là:</a:t>
            </a:r>
          </a:p>
          <a:p>
            <a:pPr indent="0" algn="just">
              <a:spcBef>
                <a:spcPct val="50000"/>
              </a:spcBef>
              <a:buFont typeface="Wingdings" panose="05000000000000000000" pitchFamily="2" charset="2"/>
              <a:buNone/>
            </a:pPr>
            <a:r>
              <a:rPr lang="vi-VN" altLang="en-US" sz="2600" dirty="0">
                <a:solidFill>
                  <a:schemeClr val="tx1"/>
                </a:solidFill>
                <a:latin typeface="Times New Roman" panose="02020603050405020304" pitchFamily="18" charset="0"/>
                <a:cs typeface="Times New Roman" panose="02020603050405020304" pitchFamily="18" charset="0"/>
              </a:rPr>
              <a:t>+ Tách tế bào hoặc mô từ cơ thể rồi mang nuôi cấy để tạo mô sẹo</a:t>
            </a:r>
          </a:p>
          <a:p>
            <a:pPr indent="0" algn="just">
              <a:spcBef>
                <a:spcPct val="50000"/>
              </a:spcBef>
              <a:buFont typeface="Wingdings" panose="05000000000000000000" pitchFamily="2" charset="2"/>
              <a:buNone/>
            </a:pPr>
            <a:r>
              <a:rPr lang="vi-VN" altLang="en-US" sz="2600" dirty="0">
                <a:solidFill>
                  <a:schemeClr val="tx1"/>
                </a:solidFill>
                <a:latin typeface="Times New Roman" panose="02020603050405020304" pitchFamily="18" charset="0"/>
                <a:cs typeface="Times New Roman" panose="02020603050405020304" pitchFamily="18" charset="0"/>
              </a:rPr>
              <a:t>+ Dùng hoocmon sinh trưởng kích thích mô sẹo phân hóa thành cơ quan hoặc cơ thể hoàn chỉnh</a:t>
            </a:r>
          </a:p>
        </p:txBody>
      </p:sp>
      <p:sp>
        <p:nvSpPr>
          <p:cNvPr id="9" name="Text Box 22"/>
          <p:cNvSpPr txBox="1">
            <a:spLocks noChangeArrowheads="1"/>
          </p:cNvSpPr>
          <p:nvPr/>
        </p:nvSpPr>
        <p:spPr bwMode="auto">
          <a:xfrm>
            <a:off x="0" y="0"/>
            <a:ext cx="9144000" cy="553998"/>
          </a:xfrm>
          <a:prstGeom prst="rect">
            <a:avLst/>
          </a:prstGeom>
          <a:solidFill>
            <a:schemeClr val="accent4">
              <a:lumMod val="20000"/>
              <a:lumOff val="80000"/>
            </a:schemeClr>
          </a:solidFill>
          <a:ln>
            <a:noFill/>
          </a:ln>
          <a:effectLst/>
        </p:spPr>
        <p:txBody>
          <a:bodyPr wrap="square">
            <a:spAutoFit/>
          </a:bodyPr>
          <a:lstStyle/>
          <a:p>
            <a:pPr algn="ctr">
              <a:spcBef>
                <a:spcPct val="50000"/>
              </a:spcBef>
            </a:pPr>
            <a:r>
              <a:rPr lang="vi-VN" altLang="en-US" sz="3000" b="1" dirty="0" smtClean="0">
                <a:solidFill>
                  <a:srgbClr val="C00000"/>
                </a:solidFill>
                <a:latin typeface="Times New Roman" panose="02020603050405020304" pitchFamily="18" charset="0"/>
                <a:cs typeface="Times New Roman" panose="02020603050405020304" pitchFamily="18" charset="0"/>
              </a:rPr>
              <a:t>BÀI 31 – CÔNG NGHỆ TẾ BÀO</a:t>
            </a:r>
            <a:endParaRPr lang="en-US" altLang="en-US" sz="3000" b="1" dirty="0">
              <a:solidFill>
                <a:srgbClr val="C00000"/>
              </a:solidFill>
              <a:latin typeface="Times New Roman" panose="02020603050405020304" pitchFamily="18" charset="0"/>
              <a:cs typeface="Times New Roman" panose="02020603050405020304" pitchFamily="18" charset="0"/>
            </a:endParaRPr>
          </a:p>
        </p:txBody>
      </p:sp>
      <p:sp>
        <p:nvSpPr>
          <p:cNvPr id="10" name="Text Box 9"/>
          <p:cNvSpPr txBox="1">
            <a:spLocks noChangeArrowheads="1"/>
          </p:cNvSpPr>
          <p:nvPr/>
        </p:nvSpPr>
        <p:spPr bwMode="auto">
          <a:xfrm>
            <a:off x="0" y="533400"/>
            <a:ext cx="5360035" cy="553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vi-VN" altLang="en-US" sz="3000" b="1" dirty="0" smtClean="0">
                <a:solidFill>
                  <a:srgbClr val="FF0000"/>
                </a:solidFill>
                <a:latin typeface="Times New Roman" panose="02020603050405020304" pitchFamily="18" charset="0"/>
                <a:cs typeface="Times New Roman" panose="02020603050405020304" pitchFamily="18" charset="0"/>
              </a:rPr>
              <a:t>I/ Khái niệm công nghệ tế bào</a:t>
            </a:r>
            <a:endParaRPr lang="en-US" altLang="en-US" sz="3000" b="1"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295400" y="3812131"/>
            <a:ext cx="6553200" cy="296553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0966"/>
                                        </p:tgtEl>
                                        <p:attrNameLst>
                                          <p:attrName>style.visibility</p:attrName>
                                        </p:attrNameLst>
                                      </p:cBhvr>
                                      <p:to>
                                        <p:strVal val="visible"/>
                                      </p:to>
                                    </p:set>
                                    <p:animEffect transition="in" filter="wipe(down)">
                                      <p:cBhvr>
                                        <p:cTn id="7" dur="500"/>
                                        <p:tgtEl>
                                          <p:spTgt spid="2109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childTnLst>
                                    <p:set>
                                      <p:cBhvr>
                                        <p:cTn id="11" dur="1" fill="hold">
                                          <p:stCondLst>
                                            <p:cond delay="0"/>
                                          </p:stCondLst>
                                        </p:cTn>
                                        <p:tgtEl>
                                          <p:spTgt spid="210967"/>
                                        </p:tgtEl>
                                        <p:attrNameLst>
                                          <p:attrName>style.visibility</p:attrName>
                                        </p:attrNameLst>
                                      </p:cBhvr>
                                      <p:to>
                                        <p:strVal val="visible"/>
                                      </p:to>
                                    </p:set>
                                    <p:animEffect transition="in" filter="fade">
                                      <p:cBhvr>
                                        <p:cTn id="12" dur="500"/>
                                        <p:tgtEl>
                                          <p:spTgt spid="210967"/>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66" grpId="0"/>
      <p:bldP spid="210966" grpId="1"/>
      <p:bldP spid="210967" grpId="1" animBg="1"/>
      <p:bldP spid="210967"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2"/>
          <p:cNvSpPr txBox="1">
            <a:spLocks noChangeArrowheads="1"/>
          </p:cNvSpPr>
          <p:nvPr/>
        </p:nvSpPr>
        <p:spPr bwMode="auto">
          <a:xfrm>
            <a:off x="0" y="0"/>
            <a:ext cx="9144000" cy="553998"/>
          </a:xfrm>
          <a:prstGeom prst="rect">
            <a:avLst/>
          </a:prstGeom>
          <a:solidFill>
            <a:schemeClr val="accent4">
              <a:lumMod val="20000"/>
              <a:lumOff val="80000"/>
            </a:schemeClr>
          </a:solidFill>
          <a:ln>
            <a:noFill/>
          </a:ln>
          <a:effectLst/>
        </p:spPr>
        <p:txBody>
          <a:bodyPr wrap="square">
            <a:spAutoFit/>
          </a:bodyPr>
          <a:lstStyle/>
          <a:p>
            <a:pPr algn="ctr">
              <a:spcBef>
                <a:spcPct val="50000"/>
              </a:spcBef>
            </a:pPr>
            <a:r>
              <a:rPr lang="vi-VN" altLang="en-US" sz="3000" b="1" dirty="0" smtClean="0">
                <a:solidFill>
                  <a:srgbClr val="C00000"/>
                </a:solidFill>
                <a:latin typeface="Times New Roman" panose="02020603050405020304" pitchFamily="18" charset="0"/>
                <a:cs typeface="Times New Roman" panose="02020603050405020304" pitchFamily="18" charset="0"/>
              </a:rPr>
              <a:t>BÀI 31 – CÔNG NGHỆ TẾ BÀO</a:t>
            </a:r>
            <a:endParaRPr lang="en-US" altLang="en-US" sz="3000" b="1" dirty="0">
              <a:solidFill>
                <a:srgbClr val="C00000"/>
              </a:solidFill>
              <a:latin typeface="Times New Roman" panose="02020603050405020304" pitchFamily="18" charset="0"/>
              <a:cs typeface="Times New Roman" panose="02020603050405020304" pitchFamily="18" charset="0"/>
            </a:endParaRPr>
          </a:p>
        </p:txBody>
      </p:sp>
      <p:sp>
        <p:nvSpPr>
          <p:cNvPr id="2" name="Text Box 1"/>
          <p:cNvSpPr txBox="1"/>
          <p:nvPr/>
        </p:nvSpPr>
        <p:spPr>
          <a:xfrm>
            <a:off x="0" y="553720"/>
            <a:ext cx="5052695" cy="553085"/>
          </a:xfrm>
          <a:prstGeom prst="rect">
            <a:avLst/>
          </a:prstGeom>
          <a:noFill/>
        </p:spPr>
        <p:txBody>
          <a:bodyPr wrap="none" rtlCol="0" anchor="t">
            <a:spAutoFit/>
          </a:bodyPr>
          <a:lstStyle/>
          <a:p>
            <a:r>
              <a:rPr lang="vi-VN" altLang="en-US" sz="3000" b="1" dirty="0" smtClean="0">
                <a:solidFill>
                  <a:srgbClr val="FF0000"/>
                </a:solidFill>
                <a:latin typeface="Times New Roman" panose="02020603050405020304" pitchFamily="18" charset="0"/>
                <a:cs typeface="Times New Roman" panose="02020603050405020304" pitchFamily="18" charset="0"/>
                <a:sym typeface="+mn-ea"/>
              </a:rPr>
              <a:t>I/ Khái niệm công nghệ tế bào</a:t>
            </a:r>
          </a:p>
        </p:txBody>
      </p:sp>
      <p:sp>
        <p:nvSpPr>
          <p:cNvPr id="3" name="Text Box 2"/>
          <p:cNvSpPr txBox="1"/>
          <p:nvPr/>
        </p:nvSpPr>
        <p:spPr>
          <a:xfrm>
            <a:off x="0" y="1066800"/>
            <a:ext cx="5123815" cy="553085"/>
          </a:xfrm>
          <a:prstGeom prst="rect">
            <a:avLst/>
          </a:prstGeom>
          <a:noFill/>
        </p:spPr>
        <p:txBody>
          <a:bodyPr wrap="none" rtlCol="0" anchor="t">
            <a:spAutoFit/>
          </a:bodyPr>
          <a:lstStyle/>
          <a:p>
            <a:pPr>
              <a:spcBef>
                <a:spcPct val="50000"/>
              </a:spcBef>
            </a:pPr>
            <a:r>
              <a:rPr lang="vi-VN" altLang="en-US" sz="3000" b="1" dirty="0" smtClean="0">
                <a:solidFill>
                  <a:srgbClr val="FF0000"/>
                </a:solidFill>
                <a:latin typeface="Times New Roman" panose="02020603050405020304" pitchFamily="18" charset="0"/>
                <a:cs typeface="Times New Roman" panose="02020603050405020304" pitchFamily="18" charset="0"/>
                <a:sym typeface="+mn-ea"/>
              </a:rPr>
              <a:t>II/ Ứng dụng công nghệ tế bào</a:t>
            </a:r>
          </a:p>
        </p:txBody>
      </p:sp>
      <p:sp>
        <p:nvSpPr>
          <p:cNvPr id="272404" name="AutoShape 20"/>
          <p:cNvSpPr/>
          <p:nvPr/>
        </p:nvSpPr>
        <p:spPr>
          <a:xfrm>
            <a:off x="1600200" y="1447800"/>
            <a:ext cx="7391399" cy="3048000"/>
          </a:xfrm>
          <a:prstGeom prst="cloudCallout">
            <a:avLst>
              <a:gd name="adj1" fmla="val -60379"/>
              <a:gd name="adj2" fmla="val -33306"/>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342900" lvl="0" indent="-342900" algn="ctr" eaLnBrk="1" hangingPunct="1">
              <a:buNone/>
            </a:pPr>
            <a:r>
              <a:rPr lang="vi-VN" altLang="en-US" sz="3300" dirty="0">
                <a:solidFill>
                  <a:schemeClr val="accent2"/>
                </a:solidFill>
                <a:latin typeface="Times New Roman" panose="02020603050405020304" pitchFamily="18" charset="0"/>
                <a:cs typeface="Times New Roman" panose="02020603050405020304" pitchFamily="18" charset="0"/>
              </a:rPr>
              <a:t>   </a:t>
            </a:r>
            <a:r>
              <a:rPr lang="en-US" altLang="en-US" sz="3300" dirty="0">
                <a:solidFill>
                  <a:schemeClr val="accent2"/>
                </a:solidFill>
                <a:latin typeface="Times New Roman" panose="02020603050405020304" pitchFamily="18" charset="0"/>
                <a:cs typeface="Times New Roman" panose="02020603050405020304" pitchFamily="18" charset="0"/>
              </a:rPr>
              <a:t>Em hãy cho biết th</a:t>
            </a:r>
            <a:r>
              <a:rPr lang="en-US" altLang="en-US" sz="3300" dirty="0">
                <a:solidFill>
                  <a:schemeClr val="accent2"/>
                </a:solidFill>
                <a:latin typeface="Times New Roman" panose="02020603050405020304" pitchFamily="18" charset="0"/>
                <a:ea typeface="Times New Roman" panose="02020603050405020304" pitchFamily="18" charset="0"/>
              </a:rPr>
              <a:t>à</a:t>
            </a:r>
            <a:r>
              <a:rPr lang="en-US" altLang="en-US" sz="3300" dirty="0">
                <a:solidFill>
                  <a:schemeClr val="accent2"/>
                </a:solidFill>
                <a:latin typeface="Times New Roman" panose="02020603050405020304" pitchFamily="18" charset="0"/>
                <a:cs typeface="Times New Roman" panose="02020603050405020304" pitchFamily="18" charset="0"/>
              </a:rPr>
              <a:t>nh tựu của công nghệ tế b</a:t>
            </a:r>
            <a:r>
              <a:rPr lang="en-US" altLang="en-US" sz="3300" dirty="0">
                <a:solidFill>
                  <a:schemeClr val="accent2"/>
                </a:solidFill>
                <a:latin typeface="Times New Roman" panose="02020603050405020304" pitchFamily="18" charset="0"/>
                <a:ea typeface="Times New Roman" panose="02020603050405020304" pitchFamily="18" charset="0"/>
              </a:rPr>
              <a:t>à</a:t>
            </a:r>
            <a:r>
              <a:rPr lang="en-US" altLang="en-US" sz="3300" dirty="0">
                <a:solidFill>
                  <a:schemeClr val="accent2"/>
                </a:solidFill>
                <a:latin typeface="Times New Roman" panose="02020603050405020304" pitchFamily="18" charset="0"/>
                <a:cs typeface="Times New Roman" panose="02020603050405020304" pitchFamily="18" charset="0"/>
              </a:rPr>
              <a:t>o </a:t>
            </a:r>
            <a:r>
              <a:rPr lang="en-US" altLang="en-US" sz="3300" dirty="0" err="1">
                <a:solidFill>
                  <a:schemeClr val="accent2"/>
                </a:solidFill>
                <a:latin typeface="Times New Roman" panose="02020603050405020304" pitchFamily="18" charset="0"/>
                <a:cs typeface="Times New Roman" panose="02020603050405020304" pitchFamily="18" charset="0"/>
              </a:rPr>
              <a:t>trong</a:t>
            </a:r>
            <a:r>
              <a:rPr lang="en-US" altLang="en-US" sz="3300" dirty="0">
                <a:solidFill>
                  <a:schemeClr val="accent2"/>
                </a:solidFill>
                <a:latin typeface="Times New Roman" panose="02020603050405020304" pitchFamily="18" charset="0"/>
                <a:cs typeface="Times New Roman" panose="02020603050405020304" pitchFamily="18" charset="0"/>
              </a:rPr>
              <a:t> </a:t>
            </a:r>
            <a:r>
              <a:rPr lang="en-US" altLang="en-US" sz="3300" dirty="0" err="1" smtClean="0">
                <a:solidFill>
                  <a:schemeClr val="accent2"/>
                </a:solidFill>
                <a:latin typeface="Times New Roman" panose="02020603050405020304" pitchFamily="18" charset="0"/>
                <a:cs typeface="Times New Roman" panose="02020603050405020304" pitchFamily="18" charset="0"/>
              </a:rPr>
              <a:t>đời</a:t>
            </a:r>
            <a:r>
              <a:rPr lang="en-US" altLang="en-US" sz="3300" dirty="0" smtClean="0">
                <a:solidFill>
                  <a:schemeClr val="accent2"/>
                </a:solidFill>
                <a:latin typeface="Times New Roman" panose="02020603050405020304" pitchFamily="18" charset="0"/>
                <a:cs typeface="Times New Roman" panose="02020603050405020304" pitchFamily="18" charset="0"/>
              </a:rPr>
              <a:t> </a:t>
            </a:r>
            <a:r>
              <a:rPr lang="en-US" altLang="en-US" sz="3300" dirty="0" err="1" smtClean="0">
                <a:solidFill>
                  <a:schemeClr val="accent2"/>
                </a:solidFill>
                <a:latin typeface="Times New Roman" panose="02020603050405020304" pitchFamily="18" charset="0"/>
                <a:cs typeface="Times New Roman" panose="02020603050405020304" pitchFamily="18" charset="0"/>
              </a:rPr>
              <a:t>sống</a:t>
            </a:r>
            <a:r>
              <a:rPr lang="en-US" altLang="en-US" sz="3300" dirty="0" smtClean="0">
                <a:solidFill>
                  <a:schemeClr val="accent2"/>
                </a:solidFill>
                <a:latin typeface="Times New Roman" panose="02020603050405020304" pitchFamily="18" charset="0"/>
                <a:cs typeface="Times New Roman" panose="02020603050405020304" pitchFamily="18" charset="0"/>
              </a:rPr>
              <a:t> </a:t>
            </a:r>
            <a:r>
              <a:rPr lang="en-US" altLang="en-US" sz="3300" dirty="0" err="1" smtClean="0">
                <a:solidFill>
                  <a:schemeClr val="accent2"/>
                </a:solidFill>
                <a:latin typeface="Times New Roman" panose="02020603050405020304" pitchFamily="18" charset="0"/>
                <a:cs typeface="Times New Roman" panose="02020603050405020304" pitchFamily="18" charset="0"/>
              </a:rPr>
              <a:t>và</a:t>
            </a:r>
            <a:r>
              <a:rPr lang="en-US" altLang="en-US" sz="3300" dirty="0" smtClean="0">
                <a:solidFill>
                  <a:schemeClr val="accent2"/>
                </a:solidFill>
                <a:latin typeface="Times New Roman" panose="02020603050405020304" pitchFamily="18" charset="0"/>
                <a:cs typeface="Times New Roman" panose="02020603050405020304" pitchFamily="18" charset="0"/>
              </a:rPr>
              <a:t> </a:t>
            </a:r>
            <a:r>
              <a:rPr lang="en-US" altLang="en-US" sz="3300" dirty="0" err="1" smtClean="0">
                <a:solidFill>
                  <a:schemeClr val="accent2"/>
                </a:solidFill>
                <a:latin typeface="Times New Roman" panose="02020603050405020304" pitchFamily="18" charset="0"/>
                <a:cs typeface="Times New Roman" panose="02020603050405020304" pitchFamily="18" charset="0"/>
              </a:rPr>
              <a:t>sản</a:t>
            </a:r>
            <a:r>
              <a:rPr lang="en-US" altLang="en-US" sz="3300" dirty="0" smtClean="0">
                <a:solidFill>
                  <a:schemeClr val="accent2"/>
                </a:solidFill>
                <a:latin typeface="Times New Roman" panose="02020603050405020304" pitchFamily="18" charset="0"/>
                <a:cs typeface="Times New Roman" panose="02020603050405020304" pitchFamily="18" charset="0"/>
              </a:rPr>
              <a:t> </a:t>
            </a:r>
            <a:r>
              <a:rPr lang="en-US" altLang="en-US" sz="3300" dirty="0">
                <a:solidFill>
                  <a:schemeClr val="accent2"/>
                </a:solidFill>
                <a:latin typeface="Times New Roman" panose="02020603050405020304" pitchFamily="18" charset="0"/>
                <a:cs typeface="Times New Roman" panose="02020603050405020304" pitchFamily="18" charset="0"/>
              </a:rPr>
              <a:t>xuất</a:t>
            </a:r>
            <a:endParaRPr lang="en-US" altLang="en-US" sz="3300" dirty="0">
              <a:solidFill>
                <a:schemeClr val="accent2"/>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7" name="Group 6"/>
          <p:cNvGrpSpPr/>
          <p:nvPr/>
        </p:nvGrpSpPr>
        <p:grpSpPr>
          <a:xfrm>
            <a:off x="12357" y="1752600"/>
            <a:ext cx="9131642" cy="4054085"/>
            <a:chOff x="12357" y="1752600"/>
            <a:chExt cx="9131642" cy="4054085"/>
          </a:xfrm>
        </p:grpSpPr>
        <p:pic>
          <p:nvPicPr>
            <p:cNvPr id="4" name="Picture 3"/>
            <p:cNvPicPr>
              <a:picLocks noChangeAspect="1"/>
            </p:cNvPicPr>
            <p:nvPr/>
          </p:nvPicPr>
          <p:blipFill>
            <a:blip r:embed="rId2"/>
            <a:stretch>
              <a:fillRect/>
            </a:stretch>
          </p:blipFill>
          <p:spPr>
            <a:xfrm>
              <a:off x="12357" y="1806421"/>
              <a:ext cx="4505349" cy="2998105"/>
            </a:xfrm>
            <a:prstGeom prst="rect">
              <a:avLst/>
            </a:prstGeom>
          </p:spPr>
        </p:pic>
        <p:pic>
          <p:nvPicPr>
            <p:cNvPr id="5" name="Picture 4"/>
            <p:cNvPicPr>
              <a:picLocks noChangeAspect="1"/>
            </p:cNvPicPr>
            <p:nvPr/>
          </p:nvPicPr>
          <p:blipFill>
            <a:blip r:embed="rId3"/>
            <a:stretch>
              <a:fillRect/>
            </a:stretch>
          </p:blipFill>
          <p:spPr>
            <a:xfrm>
              <a:off x="4517706" y="1752600"/>
              <a:ext cx="4626293" cy="3084195"/>
            </a:xfrm>
            <a:prstGeom prst="rect">
              <a:avLst/>
            </a:prstGeom>
          </p:spPr>
        </p:pic>
        <p:sp>
          <p:nvSpPr>
            <p:cNvPr id="6" name="TextBox 5"/>
            <p:cNvSpPr txBox="1"/>
            <p:nvPr/>
          </p:nvSpPr>
          <p:spPr>
            <a:xfrm>
              <a:off x="609600" y="4876800"/>
              <a:ext cx="2971800" cy="830997"/>
            </a:xfrm>
            <a:prstGeom prst="rect">
              <a:avLst/>
            </a:prstGeom>
            <a:noFill/>
          </p:spPr>
          <p:txBody>
            <a:bodyPr wrap="square" rtlCol="0">
              <a:spAutoFit/>
            </a:bodyPr>
            <a:lstStyle/>
            <a:p>
              <a:pPr algn="ctr"/>
              <a:r>
                <a:rPr lang="en-US" sz="2400" dirty="0" err="1" smtClean="0">
                  <a:latin typeface="Times New Roman" panose="02020603050405020304" pitchFamily="18" charset="0"/>
                  <a:cs typeface="Times New Roman" panose="02020603050405020304" pitchFamily="18" charset="0"/>
                </a:rPr>
                <a:t>Ứng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dụng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tế</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gốc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thẩm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mỹ</a:t>
              </a:r>
              <a:endParaRPr lang="en-US" sz="2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5123815" y="4975688"/>
              <a:ext cx="2971800" cy="830997"/>
            </a:xfrm>
            <a:prstGeom prst="rect">
              <a:avLst/>
            </a:prstGeom>
            <a:noFill/>
          </p:spPr>
          <p:txBody>
            <a:bodyPr wrap="square" rtlCol="0">
              <a:spAutoFit/>
            </a:bodyPr>
            <a:lstStyle/>
            <a:p>
              <a:pPr algn="ctr"/>
              <a:r>
                <a:rPr lang="en-US" sz="2400" dirty="0" err="1" smtClean="0">
                  <a:latin typeface="Times New Roman" panose="02020603050405020304" pitchFamily="18" charset="0"/>
                  <a:cs typeface="Times New Roman" panose="02020603050405020304" pitchFamily="18" charset="0"/>
                </a:rPr>
                <a:t>Ứng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dụng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nuôi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cấy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mô</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tế</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thực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vật</a:t>
              </a:r>
              <a:endParaRPr lang="en-US" sz="2400" dirty="0">
                <a:latin typeface="Times New Roman" panose="02020603050405020304" pitchFamily="18" charset="0"/>
                <a:cs typeface="Times New Roman" panose="02020603050405020304" pitchFamily="18" charset="0"/>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2" nodeType="clickEffect">
                                  <p:stCondLst>
                                    <p:cond delay="0"/>
                                  </p:stCondLst>
                                  <p:childTnLst>
                                    <p:animEffect transition="out" filter="fade">
                                      <p:cBhvr>
                                        <p:cTn id="6" dur="500"/>
                                        <p:tgtEl>
                                          <p:spTgt spid="272404"/>
                                        </p:tgtEl>
                                      </p:cBhvr>
                                    </p:animEffect>
                                    <p:set>
                                      <p:cBhvr>
                                        <p:cTn id="7" dur="1" fill="hold">
                                          <p:stCondLst>
                                            <p:cond delay="499"/>
                                          </p:stCondLst>
                                        </p:cTn>
                                        <p:tgtEl>
                                          <p:spTgt spid="27240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272404" grpId="1" animBg="1"/>
      <p:bldP spid="272404"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49" name="Text Box 41"/>
          <p:cNvSpPr txBox="1">
            <a:spLocks noChangeArrowheads="1"/>
          </p:cNvSpPr>
          <p:nvPr/>
        </p:nvSpPr>
        <p:spPr bwMode="auto">
          <a:xfrm>
            <a:off x="0" y="1599922"/>
            <a:ext cx="91440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2400" b="1" i="1" dirty="0" smtClean="0">
                <a:latin typeface="Times New Roman" panose="02020603050405020304" pitchFamily="18" charset="0"/>
                <a:cs typeface="Times New Roman" panose="02020603050405020304" pitchFamily="18" charset="0"/>
              </a:rPr>
              <a:t>1</a:t>
            </a:r>
            <a:r>
              <a:rPr lang="vi-VN" altLang="en-US" sz="2400" b="1" i="1" dirty="0" smtClean="0">
                <a:latin typeface="Times New Roman" panose="02020603050405020304" pitchFamily="18" charset="0"/>
                <a:cs typeface="Times New Roman" panose="02020603050405020304" pitchFamily="18" charset="0"/>
              </a:rPr>
              <a: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a:latin typeface="Times New Roman" panose="02020603050405020304" pitchFamily="18" charset="0"/>
                <a:cs typeface="Times New Roman" panose="02020603050405020304" pitchFamily="18" charset="0"/>
              </a:rPr>
              <a:t>Nhân giống vô tính trong ống nghiệm (vi nhân giống) ở cây trồng:</a:t>
            </a:r>
          </a:p>
        </p:txBody>
      </p:sp>
      <p:sp>
        <p:nvSpPr>
          <p:cNvPr id="8" name="Text Box 22"/>
          <p:cNvSpPr txBox="1">
            <a:spLocks noChangeArrowheads="1"/>
          </p:cNvSpPr>
          <p:nvPr/>
        </p:nvSpPr>
        <p:spPr bwMode="auto">
          <a:xfrm>
            <a:off x="0" y="0"/>
            <a:ext cx="9144000" cy="553998"/>
          </a:xfrm>
          <a:prstGeom prst="rect">
            <a:avLst/>
          </a:prstGeom>
          <a:solidFill>
            <a:schemeClr val="accent4">
              <a:lumMod val="20000"/>
              <a:lumOff val="80000"/>
            </a:schemeClr>
          </a:solidFill>
          <a:ln>
            <a:noFill/>
          </a:ln>
          <a:effectLst/>
        </p:spPr>
        <p:txBody>
          <a:bodyPr wrap="square">
            <a:spAutoFit/>
          </a:bodyPr>
          <a:lstStyle/>
          <a:p>
            <a:pPr algn="ctr">
              <a:spcBef>
                <a:spcPct val="50000"/>
              </a:spcBef>
            </a:pPr>
            <a:r>
              <a:rPr lang="vi-VN" altLang="en-US" sz="3000" b="1" dirty="0" smtClean="0">
                <a:solidFill>
                  <a:srgbClr val="C00000"/>
                </a:solidFill>
                <a:latin typeface="Times New Roman" panose="02020603050405020304" pitchFamily="18" charset="0"/>
                <a:cs typeface="Times New Roman" panose="02020603050405020304" pitchFamily="18" charset="0"/>
              </a:rPr>
              <a:t>BÀI 31 – CÔNG NGHỆ TẾ BÀO</a:t>
            </a:r>
            <a:endParaRPr lang="en-US" altLang="en-US" sz="3000" b="1" dirty="0">
              <a:solidFill>
                <a:srgbClr val="C00000"/>
              </a:solidFill>
              <a:latin typeface="Times New Roman" panose="02020603050405020304" pitchFamily="18" charset="0"/>
              <a:cs typeface="Times New Roman" panose="02020603050405020304" pitchFamily="18" charset="0"/>
            </a:endParaRPr>
          </a:p>
        </p:txBody>
      </p:sp>
      <p:sp>
        <p:nvSpPr>
          <p:cNvPr id="9" name="Text Box 9"/>
          <p:cNvSpPr txBox="1">
            <a:spLocks noChangeArrowheads="1"/>
          </p:cNvSpPr>
          <p:nvPr/>
        </p:nvSpPr>
        <p:spPr bwMode="auto">
          <a:xfrm>
            <a:off x="0" y="533400"/>
            <a:ext cx="4876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vi-VN" altLang="en-US" sz="2800" b="1" dirty="0" smtClean="0">
                <a:solidFill>
                  <a:srgbClr val="FF0000"/>
                </a:solidFill>
                <a:latin typeface="Times New Roman" panose="02020603050405020304" pitchFamily="18" charset="0"/>
                <a:cs typeface="Times New Roman" panose="02020603050405020304" pitchFamily="18" charset="0"/>
              </a:rPr>
              <a:t>I/ Khái niệm công nghệ tế bào</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10" name="Text Box 9"/>
          <p:cNvSpPr txBox="1">
            <a:spLocks noChangeArrowheads="1"/>
          </p:cNvSpPr>
          <p:nvPr/>
        </p:nvSpPr>
        <p:spPr bwMode="auto">
          <a:xfrm>
            <a:off x="0" y="1066820"/>
            <a:ext cx="4876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vi-VN" altLang="en-US" sz="2800" b="1" dirty="0" smtClean="0">
                <a:solidFill>
                  <a:srgbClr val="FF0000"/>
                </a:solidFill>
                <a:latin typeface="Times New Roman" panose="02020603050405020304" pitchFamily="18" charset="0"/>
                <a:cs typeface="Times New Roman" panose="02020603050405020304" pitchFamily="18" charset="0"/>
              </a:rPr>
              <a:t>II/ Ứng dụng công nghệ tế bào</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grpSp>
        <p:nvGrpSpPr>
          <p:cNvPr id="165897" name="Group 9"/>
          <p:cNvGrpSpPr/>
          <p:nvPr/>
        </p:nvGrpSpPr>
        <p:grpSpPr bwMode="auto">
          <a:xfrm>
            <a:off x="76947" y="2102594"/>
            <a:ext cx="8969375" cy="4734364"/>
            <a:chOff x="-2314" y="-734"/>
            <a:chExt cx="4176" cy="2738"/>
          </a:xfrm>
        </p:grpSpPr>
        <p:pic>
          <p:nvPicPr>
            <p:cNvPr id="16589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4" y="-444"/>
              <a:ext cx="4176" cy="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5899" name="Text Box 11"/>
            <p:cNvSpPr txBox="1">
              <a:spLocks noChangeArrowheads="1"/>
            </p:cNvSpPr>
            <p:nvPr/>
          </p:nvSpPr>
          <p:spPr bwMode="auto">
            <a:xfrm>
              <a:off x="-2314" y="-734"/>
              <a:ext cx="4080" cy="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vi-VN" altLang="en-US" sz="2400" b="1">
                  <a:solidFill>
                    <a:schemeClr val="accent1"/>
                  </a:solidFill>
                  <a:latin typeface="Times New Roman" panose="02020603050405020304" pitchFamily="18" charset="0"/>
                  <a:cs typeface="Times New Roman" panose="02020603050405020304" pitchFamily="18" charset="0"/>
                </a:rPr>
                <a:t> </a:t>
              </a:r>
              <a:r>
                <a:rPr lang="vi-VN" altLang="en-US" sz="2500" b="1">
                  <a:solidFill>
                    <a:schemeClr val="accent1"/>
                  </a:solidFill>
                  <a:latin typeface="Times New Roman" panose="02020603050405020304" pitchFamily="18" charset="0"/>
                  <a:cs typeface="Times New Roman" panose="02020603050405020304" pitchFamily="18" charset="0"/>
                </a:rPr>
                <a:t>Quy trình nhân giống vô tính trong ống nghiệm</a:t>
              </a: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22249"/>
                                        </p:tgtEl>
                                        <p:attrNameLst>
                                          <p:attrName>style.visibility</p:attrName>
                                        </p:attrNameLst>
                                      </p:cBhvr>
                                      <p:to>
                                        <p:strVal val="visible"/>
                                      </p:to>
                                    </p:set>
                                    <p:anim calcmode="lin" valueType="num">
                                      <p:cBhvr>
                                        <p:cTn id="7" dur="500" fill="hold"/>
                                        <p:tgtEl>
                                          <p:spTgt spid="222249"/>
                                        </p:tgtEl>
                                        <p:attrNameLst>
                                          <p:attrName>ppt_w</p:attrName>
                                        </p:attrNameLst>
                                      </p:cBhvr>
                                      <p:tavLst>
                                        <p:tav tm="0">
                                          <p:val>
                                            <p:fltVal val="0"/>
                                          </p:val>
                                        </p:tav>
                                        <p:tav tm="100000">
                                          <p:val>
                                            <p:strVal val="#ppt_w"/>
                                          </p:val>
                                        </p:tav>
                                      </p:tavLst>
                                    </p:anim>
                                    <p:anim calcmode="lin" valueType="num">
                                      <p:cBhvr>
                                        <p:cTn id="8" dur="500" fill="hold"/>
                                        <p:tgtEl>
                                          <p:spTgt spid="22224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65897"/>
                                        </p:tgtEl>
                                        <p:attrNameLst>
                                          <p:attrName>style.visibility</p:attrName>
                                        </p:attrNameLst>
                                      </p:cBhvr>
                                      <p:to>
                                        <p:strVal val="visible"/>
                                      </p:to>
                                    </p:set>
                                    <p:anim calcmode="lin" valueType="num">
                                      <p:cBhvr>
                                        <p:cTn id="13" dur="500" fill="hold"/>
                                        <p:tgtEl>
                                          <p:spTgt spid="165897"/>
                                        </p:tgtEl>
                                        <p:attrNameLst>
                                          <p:attrName>ppt_w</p:attrName>
                                        </p:attrNameLst>
                                      </p:cBhvr>
                                      <p:tavLst>
                                        <p:tav tm="0">
                                          <p:val>
                                            <p:fltVal val="0"/>
                                          </p:val>
                                        </p:tav>
                                        <p:tav tm="100000">
                                          <p:val>
                                            <p:strVal val="#ppt_w"/>
                                          </p:val>
                                        </p:tav>
                                      </p:tavLst>
                                    </p:anim>
                                    <p:anim calcmode="lin" valueType="num">
                                      <p:cBhvr>
                                        <p:cTn id="14" dur="500" fill="hold"/>
                                        <p:tgtEl>
                                          <p:spTgt spid="16589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49" grpId="0" animBg="1"/>
      <p:bldP spid="22224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0" name="Line 20"/>
          <p:cNvSpPr>
            <a:spLocks noChangeShapeType="1"/>
          </p:cNvSpPr>
          <p:nvPr/>
        </p:nvSpPr>
        <p:spPr bwMode="auto">
          <a:xfrm>
            <a:off x="4953000" y="1891789"/>
            <a:ext cx="0" cy="4368965"/>
          </a:xfrm>
          <a:prstGeom prst="line">
            <a:avLst/>
          </a:prstGeom>
          <a:noFill/>
          <a:ln w="28575">
            <a:solidFill>
              <a:srgbClr val="00206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21" name="Text Box 21"/>
          <p:cNvSpPr txBox="1">
            <a:spLocks noChangeArrowheads="1"/>
          </p:cNvSpPr>
          <p:nvPr/>
        </p:nvSpPr>
        <p:spPr bwMode="auto">
          <a:xfrm>
            <a:off x="5105400" y="2286000"/>
            <a:ext cx="4091305" cy="119888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2400" b="1" i="1" dirty="0">
                <a:solidFill>
                  <a:srgbClr val="FF0000"/>
                </a:solidFill>
                <a:latin typeface="Times New Roman" panose="02020603050405020304" pitchFamily="18" charset="0"/>
                <a:cs typeface="Times New Roman" panose="02020603050405020304" pitchFamily="18" charset="0"/>
              </a:rPr>
              <a:t>Ưu điểm và triển vọng của phương pháp nhân giống vô tính trong ống nghiệm là gì</a:t>
            </a:r>
            <a:r>
              <a:rPr lang="vi-VN" altLang="en-US" sz="2400" b="1" i="1" dirty="0">
                <a:solidFill>
                  <a:srgbClr val="FF0000"/>
                </a:solidFill>
                <a:latin typeface="Times New Roman" panose="02020603050405020304" pitchFamily="18" charset="0"/>
                <a:cs typeface="Times New Roman" panose="02020603050405020304" pitchFamily="18" charset="0"/>
              </a:rPr>
              <a:t> ??</a:t>
            </a:r>
          </a:p>
        </p:txBody>
      </p:sp>
      <p:sp>
        <p:nvSpPr>
          <p:cNvPr id="307223" name="Text Box 23"/>
          <p:cNvSpPr txBox="1">
            <a:spLocks noChangeArrowheads="1"/>
          </p:cNvSpPr>
          <p:nvPr/>
        </p:nvSpPr>
        <p:spPr bwMode="auto">
          <a:xfrm>
            <a:off x="0" y="1981200"/>
            <a:ext cx="4940300" cy="4707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buFont typeface="Wingdings" panose="05000000000000000000" pitchFamily="2" charset="2"/>
              <a:buChar char="@"/>
            </a:pPr>
            <a:r>
              <a:rPr lang="en-US" altLang="en-US" sz="2400" dirty="0">
                <a:solidFill>
                  <a:srgbClr val="FF0000"/>
                </a:solidFill>
                <a:latin typeface="Times New Roman" panose="02020603050405020304" pitchFamily="18" charset="0"/>
                <a:cs typeface="Times New Roman" panose="02020603050405020304" pitchFamily="18" charset="0"/>
              </a:rPr>
              <a:t> </a:t>
            </a:r>
            <a:r>
              <a:rPr lang="vi-VN"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smtClean="0">
                <a:solidFill>
                  <a:srgbClr val="FF0000"/>
                </a:solidFill>
                <a:latin typeface="Times New Roman" panose="02020603050405020304" pitchFamily="18" charset="0"/>
                <a:cs typeface="Times New Roman" panose="02020603050405020304" pitchFamily="18" charset="0"/>
              </a:rPr>
              <a:t>Ưu </a:t>
            </a:r>
            <a:r>
              <a:rPr lang="en-US" altLang="en-US" sz="2400" dirty="0">
                <a:solidFill>
                  <a:srgbClr val="FF0000"/>
                </a:solidFill>
                <a:latin typeface="Times New Roman" panose="02020603050405020304" pitchFamily="18" charset="0"/>
                <a:cs typeface="Times New Roman" panose="02020603050405020304" pitchFamily="18" charset="0"/>
              </a:rPr>
              <a:t>điểm: </a:t>
            </a:r>
          </a:p>
          <a:p>
            <a:pPr eaLnBrk="0" hangingPunct="0">
              <a:spcBef>
                <a:spcPct val="50000"/>
              </a:spcBef>
              <a:buFont typeface="Wingdings" panose="05000000000000000000" pitchFamily="2" charset="2"/>
              <a:buNone/>
            </a:pPr>
            <a:r>
              <a:rPr lang="en-US" altLang="en-US" sz="2400" dirty="0">
                <a:latin typeface="Times New Roman" panose="02020603050405020304" pitchFamily="18" charset="0"/>
                <a:cs typeface="Times New Roman" panose="02020603050405020304" pitchFamily="18" charset="0"/>
              </a:rPr>
              <a:t>+ Tạo ra số lượng cá thể lớn trong một thời gian ngắn</a:t>
            </a:r>
          </a:p>
          <a:p>
            <a:pPr eaLnBrk="0" hangingPunct="0">
              <a:spcBef>
                <a:spcPct val="50000"/>
              </a:spcBef>
              <a:buFont typeface="Wingdings" panose="05000000000000000000" pitchFamily="2" charset="2"/>
              <a:buNone/>
            </a:pPr>
            <a:r>
              <a:rPr lang="en-US" altLang="en-US" sz="2400" dirty="0">
                <a:latin typeface="Times New Roman" panose="02020603050405020304" pitchFamily="18" charset="0"/>
                <a:cs typeface="Times New Roman" panose="02020603050405020304" pitchFamily="18" charset="0"/>
              </a:rPr>
              <a:t>+ Tạo ra các cá thể có kiểu gen và kiểu hình giống với cá thể gốc ban đầu</a:t>
            </a:r>
          </a:p>
          <a:p>
            <a:pPr eaLnBrk="0" hangingPunct="0">
              <a:spcBef>
                <a:spcPct val="50000"/>
              </a:spcBef>
              <a:buFont typeface="Wingdings" panose="05000000000000000000" pitchFamily="2" charset="2"/>
              <a:buNone/>
            </a:pPr>
            <a:r>
              <a:rPr lang="en-US" altLang="en-US" sz="2400" dirty="0">
                <a:latin typeface="Times New Roman" panose="02020603050405020304" pitchFamily="18" charset="0"/>
                <a:cs typeface="Times New Roman" panose="02020603050405020304" pitchFamily="18" charset="0"/>
              </a:rPr>
              <a:t>→ Giúp cho việc bảo tồn một số nguồn gen thực vật quý hiếm có nguy cơ tuyệt chủng.</a:t>
            </a:r>
          </a:p>
          <a:p>
            <a:pPr eaLnBrk="0" hangingPunct="0">
              <a:spcBef>
                <a:spcPct val="50000"/>
              </a:spcBef>
              <a:buFont typeface="Wingdings" panose="05000000000000000000" pitchFamily="2" charset="2"/>
              <a:buNone/>
            </a:pPr>
            <a:endParaRPr lang="en-US" altLang="en-US" sz="2400" dirty="0">
              <a:latin typeface="Times New Roman" panose="02020603050405020304" pitchFamily="18" charset="0"/>
              <a:cs typeface="Times New Roman" panose="02020603050405020304" pitchFamily="18" charset="0"/>
            </a:endParaRPr>
          </a:p>
          <a:p>
            <a:pPr eaLnBrk="0" hangingPunct="0">
              <a:spcBef>
                <a:spcPct val="50000"/>
              </a:spcBef>
              <a:buFont typeface="Wingdings" panose="05000000000000000000" pitchFamily="2" charset="2"/>
              <a:buNone/>
            </a:pPr>
            <a:endParaRPr lang="en-US" altLang="en-US" sz="2400" dirty="0">
              <a:latin typeface="Times New Roman" panose="02020603050405020304" pitchFamily="18" charset="0"/>
              <a:cs typeface="Times New Roman" panose="02020603050405020304" pitchFamily="18" charset="0"/>
            </a:endParaRPr>
          </a:p>
        </p:txBody>
      </p:sp>
      <p:sp>
        <p:nvSpPr>
          <p:cNvPr id="307224" name="Text Box 24"/>
          <p:cNvSpPr txBox="1">
            <a:spLocks noChangeArrowheads="1"/>
          </p:cNvSpPr>
          <p:nvPr/>
        </p:nvSpPr>
        <p:spPr bwMode="auto">
          <a:xfrm>
            <a:off x="5105400" y="3657600"/>
            <a:ext cx="4028440" cy="119888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2400" b="1" i="1" dirty="0">
                <a:solidFill>
                  <a:srgbClr val="FF0000"/>
                </a:solidFill>
                <a:latin typeface="Times New Roman" panose="02020603050405020304" pitchFamily="18" charset="0"/>
                <a:cs typeface="Times New Roman" panose="02020603050405020304" pitchFamily="18" charset="0"/>
              </a:rPr>
              <a:t>Phương pháp nhân giống vô tính trong ống nghiệm có những thành </a:t>
            </a:r>
            <a:r>
              <a:rPr lang="en-US" altLang="en-US" sz="2400" b="1" i="1" dirty="0" smtClean="0">
                <a:solidFill>
                  <a:srgbClr val="FF0000"/>
                </a:solidFill>
                <a:latin typeface="Times New Roman" panose="02020603050405020304" pitchFamily="18" charset="0"/>
                <a:cs typeface="Times New Roman" panose="02020603050405020304" pitchFamily="18" charset="0"/>
              </a:rPr>
              <a:t>t</a:t>
            </a:r>
            <a:r>
              <a:rPr lang="vi-VN" altLang="en-US" sz="2400" b="1" i="1" dirty="0" smtClean="0">
                <a:solidFill>
                  <a:srgbClr val="FF0000"/>
                </a:solidFill>
                <a:latin typeface="Times New Roman" panose="02020603050405020304" pitchFamily="18" charset="0"/>
                <a:cs typeface="Times New Roman" panose="02020603050405020304" pitchFamily="18" charset="0"/>
              </a:rPr>
              <a:t>ựu</a:t>
            </a:r>
            <a:r>
              <a:rPr lang="en-US" altLang="en-US" sz="2400" b="1" i="1" dirty="0" smtClean="0">
                <a:solidFill>
                  <a:srgbClr val="FF0000"/>
                </a:solidFill>
                <a:latin typeface="Times New Roman" panose="02020603050405020304" pitchFamily="18" charset="0"/>
                <a:cs typeface="Times New Roman" panose="02020603050405020304" pitchFamily="18" charset="0"/>
              </a:rPr>
              <a:t> </a:t>
            </a:r>
            <a:r>
              <a:rPr lang="en-US" altLang="en-US" sz="2400" b="1" i="1" dirty="0">
                <a:solidFill>
                  <a:srgbClr val="FF0000"/>
                </a:solidFill>
                <a:latin typeface="Times New Roman" panose="02020603050405020304" pitchFamily="18" charset="0"/>
                <a:cs typeface="Times New Roman" panose="02020603050405020304" pitchFamily="18" charset="0"/>
              </a:rPr>
              <a:t>nào</a:t>
            </a:r>
            <a:r>
              <a:rPr lang="vi-VN" altLang="en-US" sz="2400" b="1" i="1" dirty="0">
                <a:solidFill>
                  <a:srgbClr val="FF0000"/>
                </a:solidFill>
                <a:latin typeface="Times New Roman" panose="02020603050405020304" pitchFamily="18" charset="0"/>
                <a:cs typeface="Times New Roman" panose="02020603050405020304" pitchFamily="18" charset="0"/>
              </a:rPr>
              <a:t> ??</a:t>
            </a:r>
          </a:p>
        </p:txBody>
      </p:sp>
      <p:sp>
        <p:nvSpPr>
          <p:cNvPr id="307225" name="Text Box 25"/>
          <p:cNvSpPr txBox="1">
            <a:spLocks noChangeArrowheads="1"/>
          </p:cNvSpPr>
          <p:nvPr/>
        </p:nvSpPr>
        <p:spPr bwMode="auto">
          <a:xfrm>
            <a:off x="12358" y="5562319"/>
            <a:ext cx="4940642" cy="829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buFont typeface="Wingdings" panose="05000000000000000000" pitchFamily="2" charset="2"/>
              <a:buNone/>
            </a:pPr>
            <a:r>
              <a:rPr lang="vi-VN"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smtClean="0">
                <a:solidFill>
                  <a:srgbClr val="FF0000"/>
                </a:solidFill>
                <a:latin typeface="Times New Roman" panose="02020603050405020304" pitchFamily="18" charset="0"/>
                <a:cs typeface="Times New Roman" panose="02020603050405020304" pitchFamily="18" charset="0"/>
              </a:rPr>
              <a:t>Thành </a:t>
            </a:r>
            <a:r>
              <a:rPr lang="en-US" altLang="en-US" sz="2400" dirty="0">
                <a:solidFill>
                  <a:srgbClr val="FF0000"/>
                </a:solidFill>
                <a:latin typeface="Times New Roman" panose="02020603050405020304" pitchFamily="18" charset="0"/>
                <a:cs typeface="Times New Roman" panose="02020603050405020304" pitchFamily="18" charset="0"/>
              </a:rPr>
              <a:t>tựu: </a:t>
            </a:r>
            <a:r>
              <a:rPr lang="en-US" altLang="en-US" sz="2400" dirty="0">
                <a:latin typeface="Times New Roman" panose="02020603050405020304" pitchFamily="18" charset="0"/>
                <a:cs typeface="Times New Roman" panose="02020603050405020304" pitchFamily="18" charset="0"/>
              </a:rPr>
              <a:t>Nhân giống ở cây khoai tây</a:t>
            </a:r>
            <a:r>
              <a:rPr lang="en-US" altLang="en-US" sz="2400" dirty="0" smtClean="0">
                <a:latin typeface="Times New Roman" panose="02020603050405020304" pitchFamily="18" charset="0"/>
                <a:cs typeface="Times New Roman" panose="02020603050405020304" pitchFamily="18" charset="0"/>
              </a:rPr>
              <a:t>,</a:t>
            </a:r>
            <a:r>
              <a:rPr lang="vi-VN" altLang="en-US" sz="2400" dirty="0" smtClean="0">
                <a:latin typeface="Times New Roman" panose="02020603050405020304" pitchFamily="18" charset="0"/>
                <a:cs typeface="Times New Roman" panose="02020603050405020304" pitchFamily="18" charset="0"/>
              </a:rPr>
              <a:t> </a:t>
            </a:r>
            <a:r>
              <a:rPr lang="en-US" altLang="en-US" sz="2400" dirty="0" smtClean="0">
                <a:latin typeface="Times New Roman" panose="02020603050405020304" pitchFamily="18" charset="0"/>
                <a:cs typeface="Times New Roman" panose="02020603050405020304" pitchFamily="18" charset="0"/>
              </a:rPr>
              <a:t>mía,</a:t>
            </a:r>
            <a:r>
              <a:rPr lang="vi-VN" altLang="en-US" sz="2400" dirty="0" smtClean="0">
                <a:latin typeface="Times New Roman" panose="02020603050405020304" pitchFamily="18" charset="0"/>
                <a:cs typeface="Times New Roman" panose="02020603050405020304" pitchFamily="18" charset="0"/>
              </a:rPr>
              <a:t> </a:t>
            </a:r>
            <a:r>
              <a:rPr lang="en-US" altLang="en-US" sz="2400" dirty="0" smtClean="0">
                <a:latin typeface="Times New Roman" panose="02020603050405020304" pitchFamily="18" charset="0"/>
                <a:cs typeface="Times New Roman" panose="02020603050405020304" pitchFamily="18" charset="0"/>
              </a:rPr>
              <a:t>hoa </a:t>
            </a:r>
            <a:r>
              <a:rPr lang="en-US" altLang="en-US" sz="2400" dirty="0">
                <a:latin typeface="Times New Roman" panose="02020603050405020304" pitchFamily="18" charset="0"/>
                <a:cs typeface="Times New Roman" panose="02020603050405020304" pitchFamily="18" charset="0"/>
              </a:rPr>
              <a:t>phong lan</a:t>
            </a:r>
            <a:r>
              <a:rPr lang="en-US" altLang="en-US" sz="2400" dirty="0" smtClean="0">
                <a:latin typeface="Times New Roman" panose="02020603050405020304" pitchFamily="18" charset="0"/>
                <a:cs typeface="Times New Roman" panose="02020603050405020304" pitchFamily="18" charset="0"/>
              </a:rPr>
              <a:t>,</a:t>
            </a:r>
            <a:r>
              <a:rPr lang="vi-VN" altLang="en-US" sz="2400" dirty="0" smtClean="0">
                <a:latin typeface="Times New Roman" panose="02020603050405020304" pitchFamily="18" charset="0"/>
                <a:cs typeface="Times New Roman" panose="02020603050405020304" pitchFamily="18" charset="0"/>
              </a:rPr>
              <a:t> </a:t>
            </a:r>
            <a:r>
              <a:rPr lang="en-US" altLang="en-US" sz="2400" dirty="0" smtClean="0">
                <a:latin typeface="Times New Roman" panose="02020603050405020304" pitchFamily="18" charset="0"/>
                <a:cs typeface="Times New Roman" panose="02020603050405020304" pitchFamily="18" charset="0"/>
              </a:rPr>
              <a:t>cây </a:t>
            </a:r>
            <a:r>
              <a:rPr lang="en-US" altLang="en-US" sz="2400" dirty="0">
                <a:latin typeface="Times New Roman" panose="02020603050405020304" pitchFamily="18" charset="0"/>
                <a:cs typeface="Times New Roman" panose="02020603050405020304" pitchFamily="18" charset="0"/>
              </a:rPr>
              <a:t>gỗ quý.</a:t>
            </a:r>
          </a:p>
        </p:txBody>
      </p:sp>
      <p:sp>
        <p:nvSpPr>
          <p:cNvPr id="13" name="Text Box 22"/>
          <p:cNvSpPr txBox="1">
            <a:spLocks noChangeArrowheads="1"/>
          </p:cNvSpPr>
          <p:nvPr/>
        </p:nvSpPr>
        <p:spPr bwMode="auto">
          <a:xfrm>
            <a:off x="0" y="0"/>
            <a:ext cx="9144000" cy="553998"/>
          </a:xfrm>
          <a:prstGeom prst="rect">
            <a:avLst/>
          </a:prstGeom>
          <a:solidFill>
            <a:schemeClr val="accent4">
              <a:lumMod val="20000"/>
              <a:lumOff val="80000"/>
            </a:schemeClr>
          </a:solidFill>
          <a:ln>
            <a:noFill/>
          </a:ln>
          <a:effectLst/>
        </p:spPr>
        <p:txBody>
          <a:bodyPr wrap="square">
            <a:spAutoFit/>
          </a:bodyPr>
          <a:lstStyle/>
          <a:p>
            <a:pPr algn="ctr">
              <a:spcBef>
                <a:spcPct val="50000"/>
              </a:spcBef>
            </a:pPr>
            <a:r>
              <a:rPr lang="vi-VN" altLang="en-US" sz="3000" b="1" dirty="0" smtClean="0">
                <a:solidFill>
                  <a:srgbClr val="C00000"/>
                </a:solidFill>
                <a:latin typeface="Times New Roman" panose="02020603050405020304" pitchFamily="18" charset="0"/>
                <a:cs typeface="Times New Roman" panose="02020603050405020304" pitchFamily="18" charset="0"/>
              </a:rPr>
              <a:t>BÀI 31 – CÔNG NGHỆ TẾ BÀO</a:t>
            </a:r>
            <a:endParaRPr lang="en-US" altLang="en-US" sz="3000" b="1" dirty="0">
              <a:solidFill>
                <a:srgbClr val="C00000"/>
              </a:solidFill>
              <a:latin typeface="Times New Roman" panose="02020603050405020304" pitchFamily="18" charset="0"/>
              <a:cs typeface="Times New Roman" panose="02020603050405020304" pitchFamily="18" charset="0"/>
            </a:endParaRPr>
          </a:p>
        </p:txBody>
      </p:sp>
      <p:grpSp>
        <p:nvGrpSpPr>
          <p:cNvPr id="14" name="Group 13"/>
          <p:cNvGrpSpPr/>
          <p:nvPr/>
        </p:nvGrpSpPr>
        <p:grpSpPr>
          <a:xfrm>
            <a:off x="0" y="483972"/>
            <a:ext cx="9144000" cy="1431667"/>
            <a:chOff x="0" y="483972"/>
            <a:chExt cx="9144000" cy="1431667"/>
          </a:xfrm>
        </p:grpSpPr>
        <p:sp>
          <p:nvSpPr>
            <p:cNvPr id="15" name="Text Box 41"/>
            <p:cNvSpPr txBox="1">
              <a:spLocks noChangeArrowheads="1"/>
            </p:cNvSpPr>
            <p:nvPr/>
          </p:nvSpPr>
          <p:spPr bwMode="auto">
            <a:xfrm>
              <a:off x="0" y="1453974"/>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400" b="1" i="1" smtClean="0">
                  <a:latin typeface="Times New Roman" panose="02020603050405020304" pitchFamily="18" charset="0"/>
                  <a:cs typeface="Times New Roman" panose="02020603050405020304" pitchFamily="18" charset="0"/>
                </a:rPr>
                <a:t>1</a:t>
              </a:r>
              <a:r>
                <a:rPr lang="en-US" altLang="en-US" sz="2400" b="1" i="1" dirty="0">
                  <a:latin typeface="Times New Roman" panose="02020603050405020304" pitchFamily="18" charset="0"/>
                  <a:cs typeface="Times New Roman" panose="02020603050405020304" pitchFamily="18" charset="0"/>
                </a:rPr>
                <a:t>.</a:t>
              </a:r>
              <a:r>
                <a:rPr lang="en-US" altLang="en-US" sz="2400" b="1" i="1" smtClean="0">
                  <a:latin typeface="Times New Roman" panose="02020603050405020304" pitchFamily="18" charset="0"/>
                  <a:cs typeface="Times New Roman" panose="02020603050405020304" pitchFamily="18" charset="0"/>
                </a:rPr>
                <a:t> </a:t>
              </a:r>
              <a:r>
                <a:rPr lang="en-US" altLang="en-US" sz="2400" b="1" i="1" dirty="0">
                  <a:latin typeface="Times New Roman" panose="02020603050405020304" pitchFamily="18" charset="0"/>
                  <a:cs typeface="Times New Roman" panose="02020603050405020304" pitchFamily="18" charset="0"/>
                </a:rPr>
                <a:t>Nhân giống vô tính trong ống nghiệm (vi nhân giống) ở cây trồng:</a:t>
              </a:r>
            </a:p>
          </p:txBody>
        </p:sp>
        <p:sp>
          <p:nvSpPr>
            <p:cNvPr id="16" name="Text Box 9"/>
            <p:cNvSpPr txBox="1">
              <a:spLocks noChangeArrowheads="1"/>
            </p:cNvSpPr>
            <p:nvPr/>
          </p:nvSpPr>
          <p:spPr bwMode="auto">
            <a:xfrm>
              <a:off x="0" y="483972"/>
              <a:ext cx="4876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vi-VN" altLang="en-US" sz="2800" b="1" dirty="0" smtClean="0">
                  <a:solidFill>
                    <a:srgbClr val="FF0000"/>
                  </a:solidFill>
                  <a:latin typeface="Times New Roman" panose="02020603050405020304" pitchFamily="18" charset="0"/>
                  <a:cs typeface="Times New Roman" panose="02020603050405020304" pitchFamily="18" charset="0"/>
                </a:rPr>
                <a:t>I/ Khái niệm công nghệ tế bào</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17" name="Text Box 9"/>
            <p:cNvSpPr txBox="1">
              <a:spLocks noChangeArrowheads="1"/>
            </p:cNvSpPr>
            <p:nvPr/>
          </p:nvSpPr>
          <p:spPr bwMode="auto">
            <a:xfrm>
              <a:off x="0" y="951352"/>
              <a:ext cx="4876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vi-VN" altLang="en-US" sz="2800" b="1" dirty="0" smtClean="0">
                  <a:solidFill>
                    <a:srgbClr val="FF0000"/>
                  </a:solidFill>
                  <a:latin typeface="Times New Roman" panose="02020603050405020304" pitchFamily="18" charset="0"/>
                  <a:cs typeface="Times New Roman" panose="02020603050405020304" pitchFamily="18" charset="0"/>
                </a:rPr>
                <a:t>II/ Ứng dụng công nghệ tế bào</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307221"/>
                                        </p:tgtEl>
                                        <p:attrNameLst>
                                          <p:attrName>style.visibility</p:attrName>
                                        </p:attrNameLst>
                                      </p:cBhvr>
                                      <p:to>
                                        <p:strVal val="visible"/>
                                      </p:to>
                                    </p:set>
                                    <p:animEffect transition="in" filter="fade">
                                      <p:cBhvr>
                                        <p:cTn id="7" dur="500"/>
                                        <p:tgtEl>
                                          <p:spTgt spid="3072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7224"/>
                                        </p:tgtEl>
                                        <p:attrNameLst>
                                          <p:attrName>style.visibility</p:attrName>
                                        </p:attrNameLst>
                                      </p:cBhvr>
                                      <p:to>
                                        <p:strVal val="visible"/>
                                      </p:to>
                                    </p:set>
                                    <p:animEffect transition="in" filter="fade">
                                      <p:cBhvr>
                                        <p:cTn id="10" dur="500"/>
                                        <p:tgtEl>
                                          <p:spTgt spid="3072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07223"/>
                                        </p:tgtEl>
                                        <p:attrNameLst>
                                          <p:attrName>style.visibility</p:attrName>
                                        </p:attrNameLst>
                                      </p:cBhvr>
                                      <p:to>
                                        <p:strVal val="visible"/>
                                      </p:to>
                                    </p:set>
                                    <p:animEffect transition="in" filter="fade">
                                      <p:cBhvr>
                                        <p:cTn id="15" dur="500"/>
                                        <p:tgtEl>
                                          <p:spTgt spid="3072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2" nodeType="clickEffect">
                                  <p:stCondLst>
                                    <p:cond delay="0"/>
                                  </p:stCondLst>
                                  <p:childTnLst>
                                    <p:set>
                                      <p:cBhvr>
                                        <p:cTn id="19" dur="1" fill="hold">
                                          <p:stCondLst>
                                            <p:cond delay="0"/>
                                          </p:stCondLst>
                                        </p:cTn>
                                        <p:tgtEl>
                                          <p:spTgt spid="307225"/>
                                        </p:tgtEl>
                                        <p:attrNameLst>
                                          <p:attrName>style.visibility</p:attrName>
                                        </p:attrNameLst>
                                      </p:cBhvr>
                                      <p:to>
                                        <p:strVal val="visible"/>
                                      </p:to>
                                    </p:set>
                                    <p:animEffect transition="in" filter="fade">
                                      <p:cBhvr>
                                        <p:cTn id="20" dur="500"/>
                                        <p:tgtEl>
                                          <p:spTgt spid="307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1" grpId="1"/>
      <p:bldP spid="307221" grpId="2"/>
      <p:bldP spid="307223" grpId="0"/>
      <p:bldP spid="307224" grpId="0"/>
      <p:bldP spid="307225" grpId="1" animBg="1"/>
      <p:bldP spid="307225"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22"/>
          <p:cNvSpPr txBox="1">
            <a:spLocks noChangeArrowheads="1"/>
          </p:cNvSpPr>
          <p:nvPr/>
        </p:nvSpPr>
        <p:spPr bwMode="auto">
          <a:xfrm>
            <a:off x="0" y="0"/>
            <a:ext cx="9144000" cy="553998"/>
          </a:xfrm>
          <a:prstGeom prst="rect">
            <a:avLst/>
          </a:prstGeom>
          <a:solidFill>
            <a:schemeClr val="accent4">
              <a:lumMod val="20000"/>
              <a:lumOff val="80000"/>
            </a:schemeClr>
          </a:solidFill>
          <a:ln>
            <a:noFill/>
          </a:ln>
          <a:effectLst/>
        </p:spPr>
        <p:txBody>
          <a:bodyPr wrap="square">
            <a:spAutoFit/>
          </a:bodyPr>
          <a:lstStyle/>
          <a:p>
            <a:pPr algn="ctr">
              <a:spcBef>
                <a:spcPct val="50000"/>
              </a:spcBef>
            </a:pPr>
            <a:r>
              <a:rPr lang="vi-VN" altLang="en-US" sz="3000" b="1" dirty="0" smtClean="0">
                <a:solidFill>
                  <a:srgbClr val="C00000"/>
                </a:solidFill>
                <a:latin typeface="Times New Roman" panose="02020603050405020304" pitchFamily="18" charset="0"/>
                <a:cs typeface="Times New Roman" panose="02020603050405020304" pitchFamily="18" charset="0"/>
              </a:rPr>
              <a:t>BÀI 31 – CÔNG NGHỆ TẾ BÀO</a:t>
            </a:r>
            <a:endParaRPr lang="en-US" altLang="en-US" sz="3000" b="1" dirty="0">
              <a:solidFill>
                <a:srgbClr val="C00000"/>
              </a:solidFill>
              <a:latin typeface="Times New Roman" panose="02020603050405020304" pitchFamily="18" charset="0"/>
              <a:cs typeface="Times New Roman" panose="02020603050405020304" pitchFamily="18" charset="0"/>
            </a:endParaRPr>
          </a:p>
        </p:txBody>
      </p:sp>
      <p:grpSp>
        <p:nvGrpSpPr>
          <p:cNvPr id="19" name="Group 18"/>
          <p:cNvGrpSpPr/>
          <p:nvPr/>
        </p:nvGrpSpPr>
        <p:grpSpPr>
          <a:xfrm>
            <a:off x="0" y="483972"/>
            <a:ext cx="9144000" cy="1431667"/>
            <a:chOff x="0" y="483972"/>
            <a:chExt cx="9144000" cy="1431667"/>
          </a:xfrm>
        </p:grpSpPr>
        <p:sp>
          <p:nvSpPr>
            <p:cNvPr id="20" name="Text Box 41"/>
            <p:cNvSpPr txBox="1">
              <a:spLocks noChangeArrowheads="1"/>
            </p:cNvSpPr>
            <p:nvPr/>
          </p:nvSpPr>
          <p:spPr bwMode="auto">
            <a:xfrm>
              <a:off x="0" y="1453974"/>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400" b="1" i="1" smtClean="0">
                  <a:latin typeface="Times New Roman" panose="02020603050405020304" pitchFamily="18" charset="0"/>
                  <a:cs typeface="Times New Roman" panose="02020603050405020304" pitchFamily="18" charset="0"/>
                </a:rPr>
                <a:t>1</a:t>
              </a:r>
              <a:r>
                <a:rPr lang="en-US" altLang="en-US" sz="2400" b="1" i="1" dirty="0">
                  <a:latin typeface="Times New Roman" panose="02020603050405020304" pitchFamily="18" charset="0"/>
                  <a:cs typeface="Times New Roman" panose="02020603050405020304" pitchFamily="18" charset="0"/>
                </a:rPr>
                <a:t>.</a:t>
              </a:r>
              <a:r>
                <a:rPr lang="en-US" altLang="en-US" sz="2400" b="1" i="1" smtClean="0">
                  <a:latin typeface="Times New Roman" panose="02020603050405020304" pitchFamily="18" charset="0"/>
                  <a:cs typeface="Times New Roman" panose="02020603050405020304" pitchFamily="18" charset="0"/>
                </a:rPr>
                <a:t> </a:t>
              </a:r>
              <a:r>
                <a:rPr lang="en-US" altLang="en-US" sz="2400" b="1" i="1" dirty="0">
                  <a:latin typeface="Times New Roman" panose="02020603050405020304" pitchFamily="18" charset="0"/>
                  <a:cs typeface="Times New Roman" panose="02020603050405020304" pitchFamily="18" charset="0"/>
                </a:rPr>
                <a:t>Nhân giống vô tính trong ống nghiệm (vi nhân giống) ở cây trồng:</a:t>
              </a:r>
            </a:p>
          </p:txBody>
        </p:sp>
        <p:sp>
          <p:nvSpPr>
            <p:cNvPr id="21" name="Text Box 9"/>
            <p:cNvSpPr txBox="1">
              <a:spLocks noChangeArrowheads="1"/>
            </p:cNvSpPr>
            <p:nvPr/>
          </p:nvSpPr>
          <p:spPr bwMode="auto">
            <a:xfrm>
              <a:off x="0" y="483972"/>
              <a:ext cx="4876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vi-VN" altLang="en-US" sz="2800" b="1" dirty="0" smtClean="0">
                  <a:solidFill>
                    <a:srgbClr val="FF0000"/>
                  </a:solidFill>
                  <a:latin typeface="Times New Roman" panose="02020603050405020304" pitchFamily="18" charset="0"/>
                  <a:cs typeface="Times New Roman" panose="02020603050405020304" pitchFamily="18" charset="0"/>
                </a:rPr>
                <a:t>I/ Khái niệm công nghệ tế bào</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22" name="Text Box 9"/>
            <p:cNvSpPr txBox="1">
              <a:spLocks noChangeArrowheads="1"/>
            </p:cNvSpPr>
            <p:nvPr/>
          </p:nvSpPr>
          <p:spPr bwMode="auto">
            <a:xfrm>
              <a:off x="0" y="951352"/>
              <a:ext cx="4876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vi-VN" altLang="en-US" sz="2800" b="1" dirty="0" smtClean="0">
                  <a:solidFill>
                    <a:srgbClr val="FF0000"/>
                  </a:solidFill>
                  <a:latin typeface="Times New Roman" panose="02020603050405020304" pitchFamily="18" charset="0"/>
                  <a:cs typeface="Times New Roman" panose="02020603050405020304" pitchFamily="18" charset="0"/>
                </a:rPr>
                <a:t>II/ Ứng dụng công nghệ tế bào</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grpSp>
      <p:sp>
        <p:nvSpPr>
          <p:cNvPr id="4" name="Text Box 3"/>
          <p:cNvSpPr txBox="1"/>
          <p:nvPr/>
        </p:nvSpPr>
        <p:spPr>
          <a:xfrm>
            <a:off x="304800" y="1987491"/>
            <a:ext cx="8686800" cy="830997"/>
          </a:xfrm>
          <a:prstGeom prst="rect">
            <a:avLst/>
          </a:prstGeom>
          <a:noFill/>
        </p:spPr>
        <p:txBody>
          <a:bodyPr wrap="square" rtlCol="0" anchor="t">
            <a:spAutoFit/>
          </a:bodyPr>
          <a:lstStyle/>
          <a:p>
            <a:pPr eaLnBrk="0" hangingPunct="0">
              <a:spcBef>
                <a:spcPct val="50000"/>
              </a:spcBef>
            </a:pPr>
            <a:r>
              <a:rPr lang="en-US" altLang="en-US" sz="2400" b="1" i="1" dirty="0">
                <a:solidFill>
                  <a:srgbClr val="FF0000"/>
                </a:solidFill>
                <a:latin typeface="Times New Roman" panose="02020603050405020304" pitchFamily="18" charset="0"/>
                <a:cs typeface="Times New Roman" panose="02020603050405020304" pitchFamily="18" charset="0"/>
                <a:sym typeface="+mn-ea"/>
              </a:rPr>
              <a:t>Tại sao trong nhân giống vô tính ở thực vật người ta không tách tế bào già hay mô đã già</a:t>
            </a:r>
            <a:r>
              <a:rPr lang="vi-VN" altLang="en-US" sz="2400" b="1" i="1" dirty="0">
                <a:solidFill>
                  <a:srgbClr val="FF0000"/>
                </a:solidFill>
                <a:latin typeface="Times New Roman" panose="02020603050405020304" pitchFamily="18" charset="0"/>
                <a:cs typeface="Times New Roman" panose="02020603050405020304" pitchFamily="18" charset="0"/>
                <a:sym typeface="+mn-ea"/>
              </a:rPr>
              <a:t> ??</a:t>
            </a:r>
          </a:p>
        </p:txBody>
      </p:sp>
      <p:sp>
        <p:nvSpPr>
          <p:cNvPr id="5" name="Text Box 4"/>
          <p:cNvSpPr txBox="1"/>
          <p:nvPr/>
        </p:nvSpPr>
        <p:spPr>
          <a:xfrm>
            <a:off x="189230" y="3048000"/>
            <a:ext cx="8765540" cy="861774"/>
          </a:xfrm>
          <a:prstGeom prst="rect">
            <a:avLst/>
          </a:prstGeom>
          <a:noFill/>
        </p:spPr>
        <p:txBody>
          <a:bodyPr wrap="square" rtlCol="0" anchor="t">
            <a:spAutoFit/>
          </a:bodyPr>
          <a:lstStyle/>
          <a:p>
            <a:r>
              <a:rPr lang="en-US" sz="2500" dirty="0" err="1">
                <a:solidFill>
                  <a:schemeClr val="tx1"/>
                </a:solidFill>
                <a:latin typeface="Times New Roman" panose="02020603050405020304" pitchFamily="18" charset="0"/>
                <a:cs typeface="Times New Roman" panose="02020603050405020304" pitchFamily="18" charset="0"/>
              </a:rPr>
              <a:t>Các</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tế</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bào</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già</a:t>
            </a:r>
            <a:r>
              <a:rPr lang="en-US" sz="2500" dirty="0">
                <a:solidFill>
                  <a:schemeClr val="tx1"/>
                </a:solidFill>
                <a:latin typeface="Times New Roman" panose="02020603050405020304" pitchFamily="18" charset="0"/>
                <a:cs typeface="Times New Roman" panose="02020603050405020304" pitchFamily="18" charset="0"/>
              </a:rPr>
              <a:t> hay </a:t>
            </a:r>
            <a:r>
              <a:rPr lang="en-US" sz="2500" dirty="0" err="1">
                <a:solidFill>
                  <a:schemeClr val="tx1"/>
                </a:solidFill>
                <a:latin typeface="Times New Roman" panose="02020603050405020304" pitchFamily="18" charset="0"/>
                <a:cs typeface="Times New Roman" panose="02020603050405020304" pitchFamily="18" charset="0"/>
              </a:rPr>
              <a:t>mô</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đã</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già</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không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còn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khả</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năng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phân</a:t>
            </a:r>
            <a:r>
              <a:rPr lang="en-US" sz="2500" dirty="0">
                <a:solidFill>
                  <a:schemeClr val="tx1"/>
                </a:solidFill>
                <a:latin typeface="Times New Roman" panose="02020603050405020304" pitchFamily="18" charset="0"/>
                <a:cs typeface="Times New Roman" panose="02020603050405020304" pitchFamily="18" charset="0"/>
              </a:rPr>
              <a:t> chia </a:t>
            </a:r>
            <a:r>
              <a:rPr lang="en-US" sz="2500" dirty="0" err="1">
                <a:solidFill>
                  <a:schemeClr val="tx1"/>
                </a:solidFill>
                <a:latin typeface="Times New Roman" panose="02020603050405020304" pitchFamily="18" charset="0"/>
                <a:cs typeface="Times New Roman" panose="02020603050405020304" pitchFamily="18" charset="0"/>
              </a:rPr>
              <a:t>hoặc</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khả</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năng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phân</a:t>
            </a:r>
            <a:r>
              <a:rPr lang="en-US" sz="2500" dirty="0">
                <a:solidFill>
                  <a:schemeClr val="tx1"/>
                </a:solidFill>
                <a:latin typeface="Times New Roman" panose="02020603050405020304" pitchFamily="18" charset="0"/>
                <a:cs typeface="Times New Roman" panose="02020603050405020304" pitchFamily="18" charset="0"/>
              </a:rPr>
              <a:t> chia </a:t>
            </a:r>
            <a:r>
              <a:rPr lang="en-US" sz="2500" dirty="0" err="1">
                <a:solidFill>
                  <a:schemeClr val="tx1"/>
                </a:solidFill>
                <a:latin typeface="Times New Roman" panose="02020603050405020304" pitchFamily="18" charset="0"/>
                <a:cs typeface="Times New Roman" panose="02020603050405020304" pitchFamily="18" charset="0"/>
              </a:rPr>
              <a:t>kém</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nên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không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thể</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tiến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hành</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nhân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giống</a:t>
            </a:r>
            <a:endParaRPr lang="en-US" sz="25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5"/>
                                        </p:tgtEl>
                                        <p:attrNameLst>
                                          <p:attrName>style.visibility</p:attrName>
                                        </p:attrNameLst>
                                      </p:cBhvr>
                                      <p:to>
                                        <p:strVal val="visible"/>
                                      </p:to>
                                    </p:set>
                                    <p:anim calcmode="discrete" valueType="clr">
                                      <p:cBhvr override="childStyle">
                                        <p:cTn id="13"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5"/>
                                        </p:tgtEl>
                                        <p:attrNameLst>
                                          <p:attrName>fillcolor</p:attrName>
                                        </p:attrNameLst>
                                      </p:cBhvr>
                                      <p:tavLst>
                                        <p:tav tm="0">
                                          <p:val>
                                            <p:clrVal>
                                              <a:schemeClr val="accent2"/>
                                            </p:clrVal>
                                          </p:val>
                                        </p:tav>
                                        <p:tav tm="50000">
                                          <p:val>
                                            <p:clrVal>
                                              <a:schemeClr val="hlink"/>
                                            </p:clrVal>
                                          </p:val>
                                        </p:tav>
                                      </p:tavLst>
                                    </p:anim>
                                    <p:set>
                                      <p:cBhvr>
                                        <p:cTn id="15"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7" name="Picture 3" descr="Tissue%20Culture%20Pineapple%20Seedlings%20at%20an%20Advanced%20Stage%20in%20H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84338"/>
            <a:ext cx="4038600" cy="5021262"/>
          </a:xfrm>
          <a:prstGeom prst="rect">
            <a:avLst/>
          </a:prstGeom>
          <a:noFill/>
          <a:extLst>
            <a:ext uri="{909E8E84-426E-40DD-AFC4-6F175D3DCCD1}">
              <a14:hiddenFill xmlns:a14="http://schemas.microsoft.com/office/drawing/2010/main">
                <a:solidFill>
                  <a:srgbClr val="FFFFFF"/>
                </a:solidFill>
              </a14:hiddenFill>
            </a:ext>
          </a:extLst>
        </p:spPr>
      </p:pic>
      <p:pic>
        <p:nvPicPr>
          <p:cNvPr id="272388" name="Picture 4" descr="dứa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676400"/>
            <a:ext cx="4038600" cy="4953000"/>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272389" name="AutoShape 5"/>
          <p:cNvSpPr>
            <a:spLocks noChangeArrowheads="1"/>
          </p:cNvSpPr>
          <p:nvPr/>
        </p:nvSpPr>
        <p:spPr bwMode="auto">
          <a:xfrm>
            <a:off x="4267200" y="3810000"/>
            <a:ext cx="685800" cy="76200"/>
          </a:xfrm>
          <a:prstGeom prst="rightArrow">
            <a:avLst>
              <a:gd name="adj1" fmla="val 50000"/>
              <a:gd name="adj2" fmla="val 225000"/>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solidFill>
                <a:srgbClr val="CC0000"/>
              </a:solidFill>
            </a:endParaRPr>
          </a:p>
        </p:txBody>
      </p:sp>
      <p:sp>
        <p:nvSpPr>
          <p:cNvPr id="9" name="Text Box 22"/>
          <p:cNvSpPr txBox="1">
            <a:spLocks noChangeArrowheads="1"/>
          </p:cNvSpPr>
          <p:nvPr/>
        </p:nvSpPr>
        <p:spPr bwMode="auto">
          <a:xfrm>
            <a:off x="0" y="0"/>
            <a:ext cx="9144000" cy="553998"/>
          </a:xfrm>
          <a:prstGeom prst="rect">
            <a:avLst/>
          </a:prstGeom>
          <a:solidFill>
            <a:schemeClr val="accent4">
              <a:lumMod val="20000"/>
              <a:lumOff val="80000"/>
            </a:schemeClr>
          </a:solidFill>
          <a:ln>
            <a:noFill/>
          </a:ln>
          <a:effectLst/>
        </p:spPr>
        <p:txBody>
          <a:bodyPr wrap="square">
            <a:spAutoFit/>
          </a:bodyPr>
          <a:lstStyle/>
          <a:p>
            <a:pPr algn="ctr">
              <a:spcBef>
                <a:spcPct val="50000"/>
              </a:spcBef>
            </a:pPr>
            <a:r>
              <a:rPr lang="vi-VN" altLang="en-US" sz="3000" b="1" dirty="0" smtClean="0">
                <a:solidFill>
                  <a:srgbClr val="C00000"/>
                </a:solidFill>
                <a:latin typeface="Times New Roman" panose="02020603050405020304" pitchFamily="18" charset="0"/>
                <a:cs typeface="Times New Roman" panose="02020603050405020304" pitchFamily="18" charset="0"/>
              </a:rPr>
              <a:t>BÀI 31 – CÔNG NGHỆ TẾ BÀO</a:t>
            </a:r>
            <a:endParaRPr lang="en-US" altLang="en-US" sz="3000" b="1" dirty="0">
              <a:solidFill>
                <a:srgbClr val="C00000"/>
              </a:solidFill>
              <a:latin typeface="Times New Roman" panose="02020603050405020304" pitchFamily="18" charset="0"/>
              <a:cs typeface="Times New Roman" panose="02020603050405020304" pitchFamily="18" charset="0"/>
            </a:endParaRPr>
          </a:p>
        </p:txBody>
      </p:sp>
      <p:sp>
        <p:nvSpPr>
          <p:cNvPr id="238599" name="Text Box 7"/>
          <p:cNvSpPr txBox="1">
            <a:spLocks noChangeArrowheads="1"/>
          </p:cNvSpPr>
          <p:nvPr/>
        </p:nvSpPr>
        <p:spPr bwMode="auto">
          <a:xfrm>
            <a:off x="3009900" y="838200"/>
            <a:ext cx="3124200" cy="583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vi-VN" altLang="en-US" sz="3200" b="1" dirty="0">
                <a:solidFill>
                  <a:srgbClr val="FF0000"/>
                </a:solidFill>
                <a:latin typeface="Times New Roman" panose="02020603050405020304" pitchFamily="18" charset="0"/>
                <a:cs typeface="Times New Roman" panose="02020603050405020304" pitchFamily="18" charset="0"/>
              </a:rPr>
              <a:t>Cây dứa</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2387"/>
                                        </p:tgtEl>
                                        <p:attrNameLst>
                                          <p:attrName>style.visibility</p:attrName>
                                        </p:attrNameLst>
                                      </p:cBhvr>
                                      <p:to>
                                        <p:strVal val="visible"/>
                                      </p:to>
                                    </p:set>
                                    <p:animEffect transition="in" filter="fade">
                                      <p:cBhvr>
                                        <p:cTn id="7" dur="500"/>
                                        <p:tgtEl>
                                          <p:spTgt spid="27238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72389"/>
                                        </p:tgtEl>
                                        <p:attrNameLst>
                                          <p:attrName>style.visibility</p:attrName>
                                        </p:attrNameLst>
                                      </p:cBhvr>
                                      <p:to>
                                        <p:strVal val="visible"/>
                                      </p:to>
                                    </p:set>
                                    <p:animEffect transition="in" filter="checkerboard(across)">
                                      <p:cBhvr>
                                        <p:cTn id="12" dur="500"/>
                                        <p:tgtEl>
                                          <p:spTgt spid="272389"/>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272388"/>
                                        </p:tgtEl>
                                        <p:attrNameLst>
                                          <p:attrName>style.visibility</p:attrName>
                                        </p:attrNameLst>
                                      </p:cBhvr>
                                      <p:to>
                                        <p:strVal val="visible"/>
                                      </p:to>
                                    </p:set>
                                    <p:anim calcmode="lin" valueType="num">
                                      <p:cBhvr>
                                        <p:cTn id="17" dur="500" fill="hold"/>
                                        <p:tgtEl>
                                          <p:spTgt spid="272388"/>
                                        </p:tgtEl>
                                        <p:attrNameLst>
                                          <p:attrName>ppt_w</p:attrName>
                                        </p:attrNameLst>
                                      </p:cBhvr>
                                      <p:tavLst>
                                        <p:tav tm="0">
                                          <p:val>
                                            <p:fltVal val="0"/>
                                          </p:val>
                                        </p:tav>
                                        <p:tav tm="100000">
                                          <p:val>
                                            <p:strVal val="#ppt_w"/>
                                          </p:val>
                                        </p:tav>
                                      </p:tavLst>
                                    </p:anim>
                                    <p:anim calcmode="lin" valueType="num">
                                      <p:cBhvr>
                                        <p:cTn id="18" dur="500" fill="hold"/>
                                        <p:tgtEl>
                                          <p:spTgt spid="272388"/>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238599"/>
                                        </p:tgtEl>
                                        <p:attrNameLst>
                                          <p:attrName>style.visibility</p:attrName>
                                        </p:attrNameLst>
                                      </p:cBhvr>
                                      <p:to>
                                        <p:strVal val="visible"/>
                                      </p:to>
                                    </p:set>
                                    <p:anim calcmode="discrete" valueType="clr">
                                      <p:cBhvr override="childStyle">
                                        <p:cTn id="23" dur="80"/>
                                        <p:tgtEl>
                                          <p:spTgt spid="238599"/>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238599"/>
                                        </p:tgtEl>
                                        <p:attrNameLst>
                                          <p:attrName>fillcolor</p:attrName>
                                        </p:attrNameLst>
                                      </p:cBhvr>
                                      <p:tavLst>
                                        <p:tav tm="0">
                                          <p:val>
                                            <p:clrVal>
                                              <a:schemeClr val="accent2"/>
                                            </p:clrVal>
                                          </p:val>
                                        </p:tav>
                                        <p:tav tm="50000">
                                          <p:val>
                                            <p:clrVal>
                                              <a:schemeClr val="hlink"/>
                                            </p:clrVal>
                                          </p:val>
                                        </p:tav>
                                      </p:tavLst>
                                    </p:anim>
                                    <p:set>
                                      <p:cBhvr>
                                        <p:cTn id="25" dur="80"/>
                                        <p:tgtEl>
                                          <p:spTgt spid="23859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9" grpId="0" animBg="1"/>
      <p:bldP spid="272389" grpId="1" animBg="1"/>
      <p:bldP spid="238599" grpId="0" animBg="1"/>
      <p:bldP spid="23859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descr="chai_nuoi_mo_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44196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38595" name="Picture 3" descr="Hoa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838200"/>
            <a:ext cx="4648200" cy="3733800"/>
          </a:xfrm>
          <a:prstGeom prst="rect">
            <a:avLst/>
          </a:prstGeom>
          <a:noFill/>
          <a:extLst>
            <a:ext uri="{909E8E84-426E-40DD-AFC4-6F175D3DCCD1}">
              <a14:hiddenFill xmlns:a14="http://schemas.microsoft.com/office/drawing/2010/main">
                <a:solidFill>
                  <a:srgbClr val="FFFFFF"/>
                </a:solidFill>
              </a14:hiddenFill>
            </a:ext>
          </a:extLst>
        </p:spPr>
      </p:pic>
      <p:pic>
        <p:nvPicPr>
          <p:cNvPr id="238596" name="Picture 4"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886200"/>
            <a:ext cx="46482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238597" name="Picture 5" descr="images45566_lan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86200"/>
            <a:ext cx="4419600" cy="2971800"/>
          </a:xfrm>
          <a:prstGeom prst="rect">
            <a:avLst/>
          </a:prstGeom>
          <a:noFill/>
          <a:extLst>
            <a:ext uri="{909E8E84-426E-40DD-AFC4-6F175D3DCCD1}">
              <a14:hiddenFill xmlns:a14="http://schemas.microsoft.com/office/drawing/2010/main">
                <a:solidFill>
                  <a:srgbClr val="FFFFFF"/>
                </a:solidFill>
              </a14:hiddenFill>
            </a:ext>
          </a:extLst>
        </p:spPr>
      </p:pic>
      <p:sp>
        <p:nvSpPr>
          <p:cNvPr id="238599" name="Text Box 7"/>
          <p:cNvSpPr txBox="1">
            <a:spLocks noChangeArrowheads="1"/>
          </p:cNvSpPr>
          <p:nvPr/>
        </p:nvSpPr>
        <p:spPr bwMode="auto">
          <a:xfrm>
            <a:off x="2971800" y="152400"/>
            <a:ext cx="3124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n-US" sz="3200" b="1" dirty="0">
                <a:solidFill>
                  <a:srgbClr val="FF0000"/>
                </a:solidFill>
                <a:latin typeface="Times New Roman" panose="02020603050405020304" pitchFamily="18" charset="0"/>
                <a:cs typeface="Times New Roman" panose="02020603050405020304" pitchFamily="18" charset="0"/>
              </a:rPr>
              <a:t>Phong lan</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38594"/>
                                        </p:tgtEl>
                                        <p:attrNameLst>
                                          <p:attrName>style.visibility</p:attrName>
                                        </p:attrNameLst>
                                      </p:cBhvr>
                                      <p:to>
                                        <p:strVal val="visible"/>
                                      </p:to>
                                    </p:set>
                                    <p:animEffect transition="in" filter="strips(downLeft)">
                                      <p:cBhvr>
                                        <p:cTn id="7" dur="500"/>
                                        <p:tgtEl>
                                          <p:spTgt spid="23859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38597"/>
                                        </p:tgtEl>
                                        <p:attrNameLst>
                                          <p:attrName>style.visibility</p:attrName>
                                        </p:attrNameLst>
                                      </p:cBhvr>
                                      <p:to>
                                        <p:strVal val="visible"/>
                                      </p:to>
                                    </p:set>
                                    <p:animEffect transition="in" filter="strips(downLeft)">
                                      <p:cBhvr>
                                        <p:cTn id="12" dur="500"/>
                                        <p:tgtEl>
                                          <p:spTgt spid="238597"/>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238595"/>
                                        </p:tgtEl>
                                        <p:attrNameLst>
                                          <p:attrName>style.visibility</p:attrName>
                                        </p:attrNameLst>
                                      </p:cBhvr>
                                      <p:to>
                                        <p:strVal val="visible"/>
                                      </p:to>
                                    </p:set>
                                    <p:animEffect transition="in" filter="strips(downLeft)">
                                      <p:cBhvr>
                                        <p:cTn id="17" dur="500"/>
                                        <p:tgtEl>
                                          <p:spTgt spid="23859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238596"/>
                                        </p:tgtEl>
                                        <p:attrNameLst>
                                          <p:attrName>style.visibility</p:attrName>
                                        </p:attrNameLst>
                                      </p:cBhvr>
                                      <p:to>
                                        <p:strVal val="visible"/>
                                      </p:to>
                                    </p:set>
                                    <p:animEffect transition="in" filter="strips(downLeft)">
                                      <p:cBhvr>
                                        <p:cTn id="22" dur="500"/>
                                        <p:tgtEl>
                                          <p:spTgt spid="238596"/>
                                        </p:tgtEl>
                                      </p:cBhvr>
                                    </p:animEffect>
                                  </p:childTnLst>
                                </p:cTn>
                              </p:par>
                            </p:childTnLst>
                          </p:cTn>
                        </p:par>
                      </p:childTnLst>
                    </p:cTn>
                  </p:par>
                  <p:par>
                    <p:cTn id="23" fill="hold">
                      <p:stCondLst>
                        <p:cond delay="indefinite"/>
                      </p:stCondLst>
                      <p:childTnLst>
                        <p:par>
                          <p:cTn id="24" fill="hold">
                            <p:stCondLst>
                              <p:cond delay="0"/>
                            </p:stCondLst>
                            <p:childTnLst>
                              <p:par>
                                <p:cTn id="25" presetID="27" presetClass="entr" presetSubtype="0" fill="hold" grpId="0" nodeType="clickEffect">
                                  <p:stCondLst>
                                    <p:cond delay="0"/>
                                  </p:stCondLst>
                                  <p:iterate type="lt">
                                    <p:tmPct val="50000"/>
                                  </p:iterate>
                                  <p:childTnLst>
                                    <p:set>
                                      <p:cBhvr>
                                        <p:cTn id="26" dur="1" fill="hold">
                                          <p:stCondLst>
                                            <p:cond delay="0"/>
                                          </p:stCondLst>
                                        </p:cTn>
                                        <p:tgtEl>
                                          <p:spTgt spid="238599"/>
                                        </p:tgtEl>
                                        <p:attrNameLst>
                                          <p:attrName>style.visibility</p:attrName>
                                        </p:attrNameLst>
                                      </p:cBhvr>
                                      <p:to>
                                        <p:strVal val="visible"/>
                                      </p:to>
                                    </p:set>
                                    <p:anim calcmode="discrete" valueType="clr">
                                      <p:cBhvr override="childStyle">
                                        <p:cTn id="27" dur="80"/>
                                        <p:tgtEl>
                                          <p:spTgt spid="238599"/>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238599"/>
                                        </p:tgtEl>
                                        <p:attrNameLst>
                                          <p:attrName>fillcolor</p:attrName>
                                        </p:attrNameLst>
                                      </p:cBhvr>
                                      <p:tavLst>
                                        <p:tav tm="0">
                                          <p:val>
                                            <p:clrVal>
                                              <a:schemeClr val="accent2"/>
                                            </p:clrVal>
                                          </p:val>
                                        </p:tav>
                                        <p:tav tm="50000">
                                          <p:val>
                                            <p:clrVal>
                                              <a:schemeClr val="hlink"/>
                                            </p:clrVal>
                                          </p:val>
                                        </p:tav>
                                      </p:tavLst>
                                    </p:anim>
                                    <p:set>
                                      <p:cBhvr>
                                        <p:cTn id="29" dur="80"/>
                                        <p:tgtEl>
                                          <p:spTgt spid="23859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9" grpId="0" animBg="1"/>
      <p:bldP spid="238599"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8c4494425d669d15b9dde59434a74ef375b275d"/>
</p:tagLst>
</file>

<file path=ppt/tags/tag2.xml><?xml version="1.0" encoding="utf-8"?>
<p:tagLst xmlns:a="http://schemas.openxmlformats.org/drawingml/2006/main" xmlns:r="http://schemas.openxmlformats.org/officeDocument/2006/relationships"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42431395174_1_1"/>
</p:tagLst>
</file>

<file path=ppt/theme/theme1.xml><?xml version="1.0" encoding="utf-8"?>
<a:theme xmlns:a="http://schemas.openxmlformats.org/drawingml/2006/main" name="Office Theme">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1677</Words>
  <Application>Microsoft Office PowerPoint</Application>
  <PresentationFormat>On-screen Show (4:3)</PresentationFormat>
  <Paragraphs>139</Paragraphs>
  <Slides>26</Slides>
  <Notes>0</Notes>
  <HiddenSlides>0</HiddenSlides>
  <MMClips>0</MMClip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Office Theme</vt:lpstr>
      <vt:lpstr>1_Office Theme</vt:lpstr>
      <vt:lpstr>Chương VI -  Ứng dụng di truyền học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Thuật ngữ: TẾ BÀO GỐC</vt:lpstr>
    </vt:vector>
  </TitlesOfParts>
  <Company>VIET NAM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VIET HAI</dc:creator>
  <cp:lastModifiedBy>Admin</cp:lastModifiedBy>
  <cp:revision>166</cp:revision>
  <dcterms:created xsi:type="dcterms:W3CDTF">2005-11-05T02:02:00Z</dcterms:created>
  <dcterms:modified xsi:type="dcterms:W3CDTF">2023-12-19T14:01:07Z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C844DD56FB914ADD966915645E133DEC</vt:lpwstr>
  </property>
  <property fmtid="{D5CDD505-2E9C-101B-9397-08002B2CF9AE}" pid="3" name="KSOProductBuildVer">
    <vt:lpwstr>1033-11.2.0.10443</vt:lpwstr>
  </property>
</Properties>
</file>