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72" r:id="rId2"/>
    <p:sldId id="413" r:id="rId3"/>
    <p:sldId id="408" r:id="rId4"/>
    <p:sldId id="279" r:id="rId5"/>
    <p:sldId id="347" r:id="rId6"/>
    <p:sldId id="402" r:id="rId7"/>
    <p:sldId id="414" r:id="rId8"/>
    <p:sldId id="404" r:id="rId9"/>
    <p:sldId id="410" r:id="rId10"/>
    <p:sldId id="415" r:id="rId11"/>
    <p:sldId id="314" r:id="rId12"/>
    <p:sldId id="330" r:id="rId13"/>
    <p:sldId id="3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7193A9"/>
    <a:srgbClr val="0000FF"/>
    <a:srgbClr val="48C0B6"/>
    <a:srgbClr val="CC3300"/>
    <a:srgbClr val="FFDAAB"/>
    <a:srgbClr val="0FB7BD"/>
    <a:srgbClr val="048DA4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/>
            <a:t>Vocabulary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dirty="0"/>
            <a:t>Project: Making a poster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Vocabulary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Making a poster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66D3-FE52-2E4D-8698-0F9B5D33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21" y="2435469"/>
            <a:ext cx="7667191" cy="4308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6281" y="1299581"/>
            <a:ext cx="6704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mtClean="0">
                <a:solidFill>
                  <a:srgbClr val="C00000"/>
                </a:solidFill>
                <a:latin typeface="I Want My TTR!" pitchFamily="2" charset="0"/>
              </a:rPr>
              <a:t>OUR ETHNIC GROUPS</a:t>
            </a:r>
            <a:endParaRPr lang="en-GB" sz="4800" b="1">
              <a:solidFill>
                <a:srgbClr val="C00000"/>
              </a:solidFill>
              <a:latin typeface="I Want My TTR!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6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65090" y="1896217"/>
            <a:ext cx="95044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 (Body)"/>
              </a:rPr>
              <a:t>In this lesson, you have: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more vocabulary items in the unit in different context.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</a:t>
            </a:r>
            <a:r>
              <a:rPr lang="en-US" sz="3200" i="1" dirty="0"/>
              <a:t>Yes / No </a:t>
            </a:r>
            <a:r>
              <a:rPr lang="en-US" sz="3200" dirty="0"/>
              <a:t>questions and </a:t>
            </a:r>
            <a:r>
              <a:rPr lang="en-US" sz="3200" i="1" dirty="0" err="1"/>
              <a:t>Wh</a:t>
            </a:r>
            <a:r>
              <a:rPr lang="en-US" sz="3200" dirty="0"/>
              <a:t>-questions.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the use of countable and uncountable nouns.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had an opportunity to research more deeply into an ethnic group you are interested in.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6695"/>
            <a:ext cx="774746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Prepare for Unit 5 – Getting started.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21158621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Mind Map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words and phrases with the pictures.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: Complete the sentences with the word and phrases from the box.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3311103"/>
            <a:ext cx="5755112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questions from the clues. </a:t>
            </a:r>
          </a:p>
          <a:p>
            <a:r>
              <a:rPr lang="en-GB" dirty="0">
                <a:solidFill>
                  <a:schemeClr val="tx1"/>
                </a:solidFill>
              </a:rPr>
              <a:t>Task 4:</a:t>
            </a:r>
            <a:r>
              <a:rPr lang="en-US" dirty="0">
                <a:solidFill>
                  <a:schemeClr val="tx1"/>
                </a:solidFill>
              </a:rPr>
              <a:t> There is one incorrect underlined word in each sentence. Circle and correct it.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74369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OUR ETHNIC GROUPS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effectLst/>
              </a:rPr>
              <a:t>Present posters.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cxnSpLocks/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6A9C5-5CE9-F74B-8C66-D83AB3BC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12" y="3036705"/>
            <a:ext cx="3174576" cy="14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99F09-B2A9-8E40-81A7-92F9A11F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2357"/>
            <a:ext cx="4876800" cy="82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B5D3F-10B5-FB43-8C83-74611D2EF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42" y="1623157"/>
            <a:ext cx="3556000" cy="77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85765-9964-CF4D-886E-96C1A7346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5" y="5285643"/>
            <a:ext cx="6108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12707"/>
            <a:ext cx="64976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the words and phrases with the 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7379" y="1191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164" y="10780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180" y="1736224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. weaving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384" y="383173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0042" y="1737913"/>
            <a:ext cx="233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 folk dance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3111" y="1737913"/>
            <a:ext cx="220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. open fire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8497" y="1737913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. fishing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56661" y="1719142"/>
            <a:ext cx="294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. minority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81905-3C91-C446-BE37-6A46F9A6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5" y="2510935"/>
            <a:ext cx="2971800" cy="132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27E9C-10E6-E344-8F73-32ACC964A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502" y="2513319"/>
            <a:ext cx="2971800" cy="133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659CF1-4AB1-0343-BE0F-1EBF435B9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231" y="2527466"/>
            <a:ext cx="2971800" cy="130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2F29D6-29C0-3247-BD6B-9B410738C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217" y="4608682"/>
            <a:ext cx="2959100" cy="134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115549-D607-9540-B453-9DF6D2FCA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454" y="4583282"/>
            <a:ext cx="2971800" cy="1371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67F794-005A-5043-9B17-C4E90FD7D0FD}"/>
              </a:ext>
            </a:extLst>
          </p:cNvPr>
          <p:cNvSpPr txBox="1"/>
          <p:nvPr/>
        </p:nvSpPr>
        <p:spPr>
          <a:xfrm>
            <a:off x="4709675" y="3861466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B95B6-D5AA-1C40-BCEB-607F4F195544}"/>
              </a:ext>
            </a:extLst>
          </p:cNvPr>
          <p:cNvSpPr txBox="1"/>
          <p:nvPr/>
        </p:nvSpPr>
        <p:spPr>
          <a:xfrm>
            <a:off x="8952359" y="388459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07962-4D5F-BB4C-85AD-986FA27CBAA6}"/>
              </a:ext>
            </a:extLst>
          </p:cNvPr>
          <p:cNvSpPr txBox="1"/>
          <p:nvPr/>
        </p:nvSpPr>
        <p:spPr>
          <a:xfrm>
            <a:off x="2560040" y="5994313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F07A11-58B3-5149-BD85-27F062953833}"/>
              </a:ext>
            </a:extLst>
          </p:cNvPr>
          <p:cNvSpPr txBox="1"/>
          <p:nvPr/>
        </p:nvSpPr>
        <p:spPr>
          <a:xfrm>
            <a:off x="7485066" y="6043004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18047 0.3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8047 0.3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7578 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5556 0.63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9622 0.6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7" y="1660733"/>
            <a:ext cx="11119229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09183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 and phrases from the box.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96068"/>
            <a:ext cx="3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692" y="1678728"/>
            <a:ext cx="185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folk songs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8230" y="1673882"/>
            <a:ext cx="153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staircase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4312" y="1689747"/>
            <a:ext cx="163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sticky rice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9546" y="1678728"/>
            <a:ext cx="273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8411" y="1667711"/>
            <a:ext cx="316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musical instruments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02" y="2249930"/>
            <a:ext cx="122882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Minority groups have their own _________________ like the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, gong, </a:t>
            </a:r>
            <a:r>
              <a:rPr lang="en-US" sz="2800" i="1" dirty="0" err="1"/>
              <a:t>t’rung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The </a:t>
            </a:r>
            <a:r>
              <a:rPr lang="en-US" sz="2800" dirty="0" err="1"/>
              <a:t>Kinh</a:t>
            </a:r>
            <a:r>
              <a:rPr lang="en-US" sz="2800" dirty="0"/>
              <a:t> use __________ to make </a:t>
            </a:r>
            <a:r>
              <a:rPr lang="en-US" sz="2800" i="1" dirty="0"/>
              <a:t>banh </a:t>
            </a:r>
            <a:r>
              <a:rPr lang="en-US" sz="2800" i="1" dirty="0" err="1"/>
              <a:t>chung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banh </a:t>
            </a:r>
            <a:r>
              <a:rPr lang="en-US" sz="2800" i="1" dirty="0" err="1"/>
              <a:t>tet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For most minority groups like the </a:t>
            </a:r>
            <a:r>
              <a:rPr lang="en-US" sz="2800" dirty="0" err="1"/>
              <a:t>Bahnar</a:t>
            </a:r>
            <a:r>
              <a:rPr lang="en-US" sz="2800" dirty="0"/>
              <a:t> and Ede, the ________________, usually known as </a:t>
            </a:r>
            <a:r>
              <a:rPr lang="en-US" sz="2800" dirty="0" err="1"/>
              <a:t>Rong</a:t>
            </a:r>
            <a:r>
              <a:rPr lang="en-US" sz="2800" dirty="0"/>
              <a:t> house, is the heart of the village.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My grandmother taught me to sing many ___________.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The __________of a Muong’s stilt house has an odd number of steps: 5, 7, or 9.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26823 0.1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1446 0.28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3268 0.3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9192 0.5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961 0.665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7264" y="1180991"/>
            <a:ext cx="51025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199" y="2317391"/>
            <a:ext cx="11131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you / attend / the Khmer’s Moon Worship Festival / last year /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99" y="3663446"/>
            <a:ext cx="1132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2. How many / ethnic minority groups / Viet Nam / 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245" y="2844225"/>
            <a:ext cx="11524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 Did you attend the Khmer’s Moon Worship Festival last year?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99" y="4186896"/>
            <a:ext cx="10558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many ethnic minority groups are there in Viet Nam?</a:t>
            </a:r>
          </a:p>
        </p:txBody>
      </p:sp>
    </p:spTree>
    <p:extLst>
      <p:ext uri="{BB962C8B-B14F-4D97-AF65-F5344CB8AC3E}">
        <p14:creationId xmlns:p14="http://schemas.microsoft.com/office/powerpoint/2010/main" val="312857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217146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99" y="2120189"/>
            <a:ext cx="11246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Where / the Hmong / live /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200" y="3334132"/>
            <a:ext cx="1076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What / you / do / the Ede’s Harvest Festival / last October /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199" y="4548075"/>
            <a:ext cx="10767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5. How old / minority children / when / they / start helping / the family /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110" y="2594864"/>
            <a:ext cx="1053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Where do the Hmong live?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110" y="3829702"/>
            <a:ext cx="11009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What did you do at the Ede’s Harvest Festival last October?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198" y="5459816"/>
            <a:ext cx="10861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old are the minority children when they start helping the family? </a:t>
            </a: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60901"/>
              </p:ext>
            </p:extLst>
          </p:nvPr>
        </p:nvGraphicFramePr>
        <p:xfrm>
          <a:off x="227123" y="1570134"/>
          <a:ext cx="11759019" cy="51446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47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5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Correct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25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1. A big stilt </a:t>
                      </a:r>
                      <a:r>
                        <a:rPr lang="en-US" sz="3000" u="sng" dirty="0"/>
                        <a:t>houses</a:t>
                      </a:r>
                      <a:r>
                        <a:rPr lang="en-US" sz="3000" dirty="0"/>
                        <a:t> stands on high </a:t>
                      </a:r>
                      <a:r>
                        <a:rPr lang="en-US" sz="3000" u="sng" dirty="0"/>
                        <a:t>posts</a:t>
                      </a:r>
                      <a:r>
                        <a:rPr lang="en-US" sz="3000" u="none" dirty="0"/>
                        <a:t>.</a:t>
                      </a:r>
                      <a:endParaRPr lang="en-US" sz="3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2. The </a:t>
                      </a:r>
                      <a:r>
                        <a:rPr lang="en-US" sz="3000" dirty="0" err="1"/>
                        <a:t>Lahu</a:t>
                      </a:r>
                      <a:r>
                        <a:rPr lang="en-US" sz="3000" dirty="0"/>
                        <a:t> build their houses from </a:t>
                      </a:r>
                      <a:r>
                        <a:rPr lang="en-US" sz="3000" u="sng" dirty="0"/>
                        <a:t>wood</a:t>
                      </a:r>
                      <a:r>
                        <a:rPr lang="en-US" sz="3000" dirty="0"/>
                        <a:t> and wild banana </a:t>
                      </a:r>
                      <a:r>
                        <a:rPr lang="en-US" sz="3000" u="sng" dirty="0"/>
                        <a:t>leave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3. </a:t>
                      </a:r>
                      <a:r>
                        <a:rPr lang="en-US" sz="3000" u="sng" dirty="0"/>
                        <a:t>Much</a:t>
                      </a:r>
                      <a:r>
                        <a:rPr lang="en-US" sz="3000" dirty="0"/>
                        <a:t> people in remote </a:t>
                      </a:r>
                      <a:r>
                        <a:rPr lang="en-US" sz="3000" u="sng" dirty="0"/>
                        <a:t>areas</a:t>
                      </a:r>
                      <a:r>
                        <a:rPr lang="en-US" sz="3000" dirty="0"/>
                        <a:t> travel on foot.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4. Most minority </a:t>
                      </a:r>
                      <a:r>
                        <a:rPr lang="en-US" sz="3000" u="sng" dirty="0"/>
                        <a:t>women</a:t>
                      </a:r>
                      <a:r>
                        <a:rPr lang="en-US" sz="3000" dirty="0"/>
                        <a:t> weave clothes and do </a:t>
                      </a:r>
                      <a:r>
                        <a:rPr lang="en-US" sz="3000" u="sng" dirty="0" err="1"/>
                        <a:t>houseworks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5. In the mountains, there is not </a:t>
                      </a:r>
                      <a:r>
                        <a:rPr lang="en-US" sz="3000" u="sng" dirty="0"/>
                        <a:t>many</a:t>
                      </a:r>
                      <a:r>
                        <a:rPr lang="en-US" sz="3000" dirty="0"/>
                        <a:t> land for growing </a:t>
                      </a:r>
                      <a:r>
                        <a:rPr lang="en-US" sz="3000" u="sng" dirty="0"/>
                        <a:t>crops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2458" y="993863"/>
            <a:ext cx="108128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There is one incorrect underlined word in each sentence. Circle and correct it.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91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7819" y="2329558"/>
            <a:ext cx="163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7819" y="3256421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leaves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47819" y="4183284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Many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47819" y="4999952"/>
            <a:ext cx="2678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</a:rPr>
              <a:t>housework</a:t>
            </a:r>
            <a:endParaRPr lang="en-US" sz="30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47818" y="5786197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much</a:t>
            </a:r>
          </a:p>
        </p:txBody>
      </p:sp>
      <p:sp>
        <p:nvSpPr>
          <p:cNvPr id="4" name="Oval 3"/>
          <p:cNvSpPr/>
          <p:nvPr/>
        </p:nvSpPr>
        <p:spPr>
          <a:xfrm>
            <a:off x="2101362" y="2272184"/>
            <a:ext cx="126609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2299" y="3458767"/>
            <a:ext cx="1010170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61117" y="4183284"/>
            <a:ext cx="107425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551001" y="4999952"/>
            <a:ext cx="201050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256210" y="5747298"/>
            <a:ext cx="1012706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4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4295</TotalTime>
  <Words>594</Words>
  <Application>Microsoft Office PowerPoint</Application>
  <PresentationFormat>Widescreen</PresentationFormat>
  <Paragraphs>110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Gothic Std B</vt:lpstr>
      <vt:lpstr>Arial</vt:lpstr>
      <vt:lpstr>Calibri</vt:lpstr>
      <vt:lpstr>Calibri (Body)</vt:lpstr>
      <vt:lpstr>Calibri Light</vt:lpstr>
      <vt:lpstr>I Want My TTR!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661</cp:revision>
  <dcterms:created xsi:type="dcterms:W3CDTF">2020-12-09T02:04:09Z</dcterms:created>
  <dcterms:modified xsi:type="dcterms:W3CDTF">2023-05-08T10:31:33Z</dcterms:modified>
</cp:coreProperties>
</file>